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56" r:id="rId5"/>
    <p:sldId id="262" r:id="rId6"/>
    <p:sldId id="263" r:id="rId7"/>
    <p:sldId id="264" r:id="rId8"/>
    <p:sldId id="265" r:id="rId9"/>
    <p:sldId id="266" r:id="rId10"/>
    <p:sldId id="260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22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6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6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6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71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2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97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4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3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9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8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5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19-0FB2-4EB9-9417-884501DE8366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6CFB4-B672-4838-B430-265E9AE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4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dlandbible.org/wp-content/uploads/2013/09/Ruth_Ch1_Title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2527" y="152400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路得記第二章</a:t>
            </a:r>
            <a:endParaRPr lang="en-US" sz="50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4267200"/>
            <a:ext cx="418576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5200" dirty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5200" dirty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蒙恩之</a:t>
            </a:r>
            <a:r>
              <a:rPr lang="zh-TW" altLang="en-US" sz="52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路</a:t>
            </a:r>
            <a:r>
              <a:rPr lang="en-US" altLang="zh-TW" sz="52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5200" dirty="0">
              <a:solidFill>
                <a:srgbClr val="FFFF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47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24" descr="http://breathecast.christianpost.com/data/images/full/8071/billy-graham-my-hope-america-last-serm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988548"/>
            <a:ext cx="46863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ogginswriting.files.wordpress.com/2013/01/2-traffic-cour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05034"/>
            <a:ext cx="8839201" cy="470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 flipH="1">
            <a:off x="3012754" y="2969142"/>
            <a:ext cx="1308463" cy="990600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>
                <a:solidFill>
                  <a:srgbClr val="002060"/>
                </a:solidFill>
              </a:rPr>
              <a:t>N</a:t>
            </a:r>
            <a:r>
              <a:rPr lang="en-US" altLang="zh-TW" sz="3000" dirty="0" smtClean="0">
                <a:solidFill>
                  <a:srgbClr val="002060"/>
                </a:solidFill>
              </a:rPr>
              <a:t>ot</a:t>
            </a:r>
            <a:r>
              <a:rPr lang="zh-TW" altLang="en-US" sz="3000" dirty="0" smtClean="0">
                <a:solidFill>
                  <a:srgbClr val="002060"/>
                </a:solidFill>
              </a:rPr>
              <a:t> </a:t>
            </a:r>
            <a:endParaRPr lang="en-US" altLang="zh-TW" sz="3000" dirty="0" smtClean="0">
              <a:solidFill>
                <a:srgbClr val="002060"/>
              </a:solidFill>
            </a:endParaRPr>
          </a:p>
          <a:p>
            <a:pPr algn="ctr"/>
            <a:r>
              <a:rPr lang="zh-TW" altLang="en-US" sz="3000" dirty="0" smtClean="0">
                <a:solidFill>
                  <a:srgbClr val="002060"/>
                </a:solidFill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</a:rPr>
              <a:t>Guilty</a:t>
            </a:r>
            <a:r>
              <a:rPr lang="zh-TW" altLang="en-US" sz="3000" dirty="0" smtClean="0">
                <a:solidFill>
                  <a:srgbClr val="002060"/>
                </a:solidFill>
              </a:rPr>
              <a:t>！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257800" y="3178085"/>
            <a:ext cx="685800" cy="49366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00800" y="2853146"/>
            <a:ext cx="1905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 pitchFamily="66" charset="-120"/>
                <a:ea typeface="華康宗楷體 Std W7" pitchFamily="66" charset="-120"/>
              </a:rPr>
              <a:t>失去蒙恩的機會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915" y="304800"/>
            <a:ext cx="8217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峰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迴路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轉、出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死入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生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投靠耶和華蔭庇下 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926812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恩典三步曲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zh-TW" alt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55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219200"/>
            <a:ext cx="78551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兩類恩典：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</a:t>
            </a:r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普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及恩典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(Common Grace) </a:t>
            </a:r>
            <a:endParaRPr lang="en-US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  </a:t>
            </a:r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─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不獨基督徒專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有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2900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. </a:t>
            </a:r>
            <a:r>
              <a:rPr lang="zh-TW" altLang="en-US" sz="3200" u="sng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恩典的源頭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040" y="685800"/>
            <a:ext cx="4612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詩歌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#226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【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萬福恩源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  <a:sym typeface="Wingdings"/>
              </a:rPr>
              <a:t>】</a:t>
            </a:r>
            <a:endParaRPr lang="zh-TW" altLang="en-US" sz="3200" dirty="0"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4419600"/>
            <a:ext cx="6400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特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殊恩典</a:t>
            </a:r>
            <a:r>
              <a:rPr 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(Special Grace) </a:t>
            </a:r>
            <a:endParaRPr lang="en-US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pPr lvl="0"/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</a:t>
            </a:r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─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特別賜給某些人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2788860"/>
            <a:ext cx="8763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「神叫日頭照好人，也照歹人，降雨給義人，也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給   </a:t>
            </a:r>
            <a:endParaRPr lang="en-US" altLang="zh-TW" sz="30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不義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的人」</a:t>
            </a:r>
            <a:r>
              <a:rPr lang="en-US" altLang="zh-TW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太</a:t>
            </a:r>
            <a:r>
              <a:rPr lang="en-US" altLang="zh-TW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5:45)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9" name="Picture 26" descr="http://www.eyeonannapolis.net/wp-content/uploads/2013/04/moz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"/>
            <a:ext cx="3886200" cy="259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4285" y="3804523"/>
            <a:ext cx="82949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今天世人把神的「一般恩典」當為「理所當然」</a:t>
            </a:r>
            <a:r>
              <a:rPr 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</a:p>
        </p:txBody>
      </p:sp>
      <p:pic>
        <p:nvPicPr>
          <p:cNvPr id="10" name="Picture 28" descr="http://thumbs.dreamstime.com/z/elderly-woman-raising-hands-to-worship-1163709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"/>
          <a:stretch/>
        </p:blipFill>
        <p:spPr bwMode="auto">
          <a:xfrm>
            <a:off x="6443919" y="3124200"/>
            <a:ext cx="2547681" cy="355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44285" y="5542002"/>
            <a:ext cx="518603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「看不出來」不等於「不是」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94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8" grpId="0"/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6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8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0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22" descr="data:image/jpeg;base64,/9j/4AAQSkZJRgABAQAAAQABAAD/2wCEAAkGBxQTEhUUEhQVFBQVFBcXFBcXFBUUFBUXFBQYFxUVFxQYHCggGBolHBQUITEhJSkrLi4uFx8zODMsNygtLiwBCgoKDg0OGxAQGywkICQsLC8sLCwsLCwsLCwsLCwsLCwsLCwsLCwsLCwsLCwsLCwsLCwsLCwsLCwsLCwsLCwsLP/AABEIALgBEgMBIgACEQEDEQH/xAAcAAABBQEBAQAAAAAAAAAAAAAAAQIDBAUGBwj/xAA8EAABAwIDBQUGBgIBBAMAAAABAAIRAyEEEjEFQVFhcQYTIoGRBzKhscHwFCNCUtHxYuGSFTOCslNjc//EABkBAAIDAQAAAAAAAAAAAAAAAAABAgMEBf/EACYRAAICAgICAgICAwAAAAAAAAABAhEDIRIxBEEiUWFxFMETQoH/2gAMAwEAAhEDEQA/APEUqRKkAqEicEhCIKVEIAaUicUhCYCIQhAwShACdCBCQlShOYwkwNSkA6m0mwuSRAFzoV33YXsNUqvFSu0Bg0a4Tfm2IO/ktH2c9icwbWqCSTLRlJ32+In+l7bsXZDadMSBNyfl9Pikxoq7O2M1rAAwCw0aBw3ALQp7MbqbcApcTjgAQNQsrE4tzt8BVSnGJdGEpF+syk3UhZeMx1Ntsu/hc8Sq7wdZMjTh1Kxq4gkkknr9ysmTya6NOPx2zVO0GEe6Ggzw8tFAcVQ0MjyWFiMST7vDqqxP7r+X0VH8p/Ro/ifk678HIljs3n9FVqNeN8cVkYHar6V2yW88zh6TZdJSrtrNzsjmL2PC9wtGPLHJ12Z8mGUO+jB2xs+jiGGliWF7Tv8A1NPFrhcFeNdteyrsFUEEvoVP+3U572OG50eq94xAGjgsbamz21abqb/HTeLsdryLXatcNxCuU+JRLHfR89FC6Htb2WqYN0+/RcfA/eP8HgaOHodQufhaUzO0IEsJQE4JWA2EQngJYSsBoCcEJUgBInJEAVEoSJVaIVARKEgHBKkCVIYEJhT0iBDISwnAJYTsBsJYTwEEJWMaF0nYLZZxGLawRYZzPBpbPWxK55jZPFemeynBFr31RGZvgH/lciTY6R5lJsa7PYdls7uk1oAEEzG+Db6K6MWSImyoZMrCSTAFhNv9nmq9DxbyBH1WbNlcXSNWHEpK2XKtUKvWcE004NrJ7aKyS5S7NkYxiQ1XyFUqRGl+K1HU7Ks6mBZQcGTUkY1QNFzAn+VUxT+gjotnF0Inh8Vi4xtzPDzPmqnFotjKyLDmCZMcI+q0Nl43u3kiS0xnGsg7x6/BYFetBknXyvGqs4PExvki/GR+ofH5pwlTTQ5x5KjssbSEZm3ETxsd/NZdUWtccP4T8Dj5aOB0n9OvwP3qlqAG7bcR/C3cuStHOcHF0zLxmEp1mOp1BmabEH75/e7xHtBsV+ErOpPuNWO/ewmzuvEcV7s9gJnR33uWft/YFPGUu6qw14vSqgTldx6HeE8eWnTKsuO9o8IASq1tPZ9TD1X0qrcr2GCNx4OB3tIuDzVZajKAQUSklAAiUSmoAdKE2UJgQJUiVTAEi1MNsGvUp961ngPuk2zRwG9ZtWmWmHAgjcUlJPSG4tK2gCUFNQCmIdKEkpJQA8JwTAU4KLAcEEpE+k2TfQXPRIC1h4Y3MfeOlpIEGSBx09V6z7HsIXU3Tf8APM3mcrGnUcyV5G4+OT7skA7hGg5bl7z7FsJ3WDBN3PJfe8B3ugDdaEMcTqdvG7aQ0Ak+dgmYZkCPL0VfG15qvceMDysFawxkTKwN8ptnUguONIcQAT03KZjU0smE820U6ER1AoXi4+yn1qh1mySmSRf7hQYypiRJ19fosrG0LErVrgC6ysdissgkclRP8l0L9GBi2RNp+Kz6BLLjTeJWlXqzJte/S6z6uvIqlaZqSs29nYkHfY/Lh98FeNctPET/AEVzOAq5SR+k6cZK2cPUBsel9Vpxz1Rkyw2ab3Bwn+x04ptFxH+Q4b1FQZG+26ysmnPXkravZlkYPbbsmzG0TUpCMTTbLOL2t1pH6HceS8Re0gkEEEWIOoK+kMMS0z815d7XOzgpVm4mk2GV5NQD3W1Br0kX8itGKVqmZMsadnnsolIhXFQsoSIQAqEiVAEC67D9iXdwx9R4Y+oJYzkdMx4lcmF2+L2hVqtZVAd3YY0AwYECDdRzScVo1eJihkk1L6LWIxT6TKVLTu2BscCNVBtOjTxLXB4DasAscOPAqI4htUEVDLjo7eFS7t9J/jEg6O3LKrTs6U1Fw41o5zFYV1Nxa8QQoYXc4ihTxLMr7PA8D/o7iFyGOwTqTyx4uPQ9FrhkUjk5sLxv8FUpE8pIVhQICnBybCEAPzKR7hlAG+5/j5KFCVAShxNvudF9Kezpw/D0wCILGdD+W2Y9Cvmmm6CDwK959kWPnCtG+mS09NQfooS1ROHs6HLx4k/FaVDl/Sy6T5JnT6qfvHDQwubB7Os1o2menmqtfFtBgGePJZDdokVA0kEkcbW3mFU2hSqjM5j2k/tLS0Hhf6qyWXWhRxb2ateu07/JRVcaGt4ed7b43LyTb3aPFU6kOJpkTABEGd8jVc7ituV6vhdUcQDa5vPPhrpxKcYynsMjjDTPWdo9qmEFtOHbveg8yDKwMTtF1T3gY4zPlZY+wey1SrSNSoH0LW75jRnfJnK0jMWxl563VjC7BrNfDKhqNGrcth0zO+EhRy4a7ZZhyqrSNSmczIvyPS5vyAUtUCRqLT8NyvUdmOy5n3cRAGgA4BrTGoGpcqGIBDiL6/e5Y5a0a4O2DmgXCvYNzSAM14kcrxHRZOIqwI+anwLpAdbMPdO+4kjpYKcGQyx0dA5+XUweVtN4Thj3NHiqDLzP+liu2vmpuDhDxI9OHNcXi9p1apIpSMuv6vKeC0qTfRmWK+z1TC7QpuMBwcOsKXtbsr8Vs6uwQXNbmYNZcwZmxwNoleYdnsc4kiIcyM17GTEjz+a9W7N47OwsdqR9hTxzfKmZvIxJLR81oXR9utgvwmKeC2Kb3OdScPdc0mYEaETELnVtTOexqEqExAhIhADV6pidotbSoU2Nb3QptkcbXXla1cHtA5Q0m7fd6cFDLFtGnxMkYT2bb2NpVCWjwE2ncrrazXCHCWm0b+oWfgsT3kTpv58lPWwZb4mXaNRvCyvs6ipoZiaRpGW+Jm48OqbjqYxLIBAeLt68J5p1DGh2mgtl49VFVwjqZD6fu6ni08CpLRXJclTOXrUi0lrhBBghRrpttYY4j8xjfzAPGB+qP1DmuaIWqElJHJyY3CVMaUIQplYISJUAKvVPY3jYFRrjqbDiAP8AZXla6TsdtE0sRTuQNLcjJ+ahPonB7PeGkA394kmPmuY7Wdr6dAGmwy/ebADz3qPbmMex5LRIqMcWni7KbE9ZXnuzOz9fFZqgyBslpfVc9jQ7UuBb7xFxlvrpvGHHBSbT0dKUnFJrZq9m+0dSpj6EunM/KRyLTK73tNtCCBPoszY3Z3C99SfTPjpfsZlY4mRJklx1IBNz5LQ7R7PzmQYPqFXnjGqiavGbbufZymL2UzEvb3hIboSIn1K6bs32UpUR3mHZ+Z4mue9xPhnRoERuuFj4GqGuh1r+X9Ls9kPzNlpBA4EW8tyrw5GviT8jEm+RUf2ceXE1X2JuGh0kcM73FXMNs1rBlaIbrxcSN5d/AWoxs6/HkmbR8DJ3clc4+yhN3TM7aFSx4j7PyXJ47FDcFqbRxGtyfnP1XOVASZusuRps24oUiLEi0m3HeFp7Pw8AcNTHQ7/VZr6IIh17XWrg8Szwsk6jhun+PipQasjmujLx+Gg1OLDMCbmZMfNJ2T2pQc10Ny1SYfa5kmCDwWljHQ8v1By5uotJ4aKjS2AH56mHs7OcwHOCLcJupfaK10rLP/RWh9V41c217EH/AGAux2VSimx+jgSw8SYtPO8dVhFuVlIPJzucWO+Y+IC2KONz4Mvb72dgcB+5py5uhaGnzKswPbM3lbSKfbqgzEYCqXNBfTGYHeMomfh814CV9CYnAh+ErsqTDqTw2PeD4lsb5mF8+EcV0I9HLn2MISwhAUisRCchFgRJQUicwwQeBB9CpCOlo7Lr0qbaj2FocJF7kcSNys4THGdeoWntLa/fOaS7wljYG7RZeMwoklnVYpO2dzHDjBU7DG0WkhzJa4m4GhRgNoFlnCRvB0UGGqFpk3HVXDSZVuPC+L8CmRLIpAeJhEc/kqO1NjNreJkNqHn4Xn6FTYYZZEyN6mbSG4mJ82lRUnF6JSxqcdnC1GFpIIggwRvBTV3G1ditrtzWbU3OGj+vNcVXpFri1wggwQtkJqRyMmJwYxEIhCmVApqFSCDMEEEHhChQkB7RsLHtxNFgeBIbIBdEHfB6/BXsB2aLaXd5srTULwAM0ZgJi2+CV5r2F2oW1qVOYHeAX0LXWLb6XvP8r3HAvWDLHjOvs6fjy5Q/Q7ZuzGMy06f6RmPFzuJ5wsjtJtOlTmDmubzw8uKodvtovoNz03ESC0iJBG48l5NW2u+pd755EED0SUXJUkaVJQacmdY3bNLvJc6Ar2H7TAVWfhnDM4xGgdyJ+q4nYewnYupwaBdxEwOn0XW7M7KU6FRr5Ly24mIB4wFGeKEf2WxzSn6VHouw9uCs05pbUbZ7TAcDx6c1HtfG2IB+XBYD6ZkVWnK8A3t4m72uH3HwTsVjswINiLR15quU3VEo41ytFCrVLjyT6tLKJJ++u9V6btIkQdZgp2PfYAkmdOX8LOzS+ynVff75qGg7Kc3OU/LLb7yevROpi3S3XqU06Bl7Z1SXQQSHCDOt98J+xaj6bqrjA8ZazmABNlVw2onjzIC2WNFrcJ6lo+YVvcTPJJSr0ZWMrVHPNWIp0hDbyX1HCAY4An4Lrey1JrcIC8wKhn0Eef8Aa4rbW0BSqMYdLuInWTAHwJW9gdrsqUw2YyN/LFgD5cb3VuJcdmLyXekd/iMBnpPZF3NMEWMxu56L5f29Sc3EVQ8Q4VHZ7ZfFPiJbukyfNfTGydonI2eH2F4l7YqLPx7nstna0vH+Ua+g9QVui9HMl2cIhKEkKZERKhKgRAEoQlCmItYfFkANJ005clvbOxoGusLl1ZoVtx8j9FVOCZqweQ4afR01XCB92EB3DcVQp1HNcWkQRzUNHEkW0V/ClpMEZgd/PqqWqN6lz6JWVrJK2KtmGoTjSA0UAyh0Hf8AVQrZZbo2tmYwd0YvBuOAPDzWJ202bBbVbcEQ469Cii91Jxi14I3FbuDxGb8t8d3UaWwb67uu9ST4uyjJj5xo85QtXtFsZ2GqEXLP0n6Hmspa001aOXKLi6YiJQhMiSUKpa4OaYIIIPAi4Xv3ZbbIxFBlYfqbccHCzh6gr59C7r2Z7ZNNz6BNnDO0HQEDxDzAnyKz+RC48l6NfiZOM+L9nddoj3tWkCbB2aNdL6eQV/D9nqFZhY+lTIeSXEtAObe7NqDzWdg3Z6x//N0erVQ7QVMViav4bCnu2tANSpJytm4BI1Mblkw22dPKrVI2W7OweCzMZVgTMZ2zI1kka6BVKuOwge0srNmZdLwRbosRvZTB03TjMS+u87gcjCecXPqrDtrYal4MLRYBuIYDM6SSLq2cYL3/AGPGn0aGIx9N5tUpno6QPVUe8/Mb4pEgHd4XWT/+mV6jQ6oGMBFgWCdP2xqpsHgGtpvMBvhOS/Dffmss6LlotVdnBhl1rm3Hh1SbQwoyi1m7955QRzVvaFfM0P8A3MbpxIBUWN8TGm+mY/wfiqmEW9NmG5kiwiFT725Gm77Cs46tE5eF/vzWUyoB6/c+iIxLWzVpVoOuun+1T2ttp1B8wcr2682HW/VPYQGl37jIvpMCFDtSh37Gt/VItIO7WeYn0V+KKemZ8smto57au1DXf3jtQ0NEcB/ZWjst7i214jn5clj7Qb3XhAl2aP8AEeXquk7NukZQ2513xbitjx2jmZMnyo7Xs5iKjmZZ1IIOgbGv0XJe1/DtNVtVpkkBrx00cDvvmHot7B7UZQbGYBxLjG4QI/gei8x25tV9R7szszXHTXKR7wAPn6hThGkZcj2ZAShNJTgpkBUIQkOiBKmpytIAlCRCQGlh3Z2x+po9Wp9N7hvVPZ2K7uo18SAfEOLTr8FrY2mwO8Blrrt6FVSVM2YJWiR9QwN6g98yD5b0U+um5I6mXGRY+iqo2N60S0nGYfccd4VumHNuTmbOvDgQs7NUg219VYoYjLG8aEHek0EZI6J7W4ikaboLnDwkn49QuE2ls59F5a7yI0PRdFh6xDpExvHAq9VosrNAdJB10kEbxwShkcP0Qz4FkVrs4NELotqdlqjJdSPeNF7e8N9wsvE7Ir02Co+k9rHaOLfCfMaea1xmpdHOljlF7RRVrZeNNGqyq3VhnqNCPMSFWSpveiCdOz3TY2Xw1m3a5hIP+LhPnuVZ2IxDqThSYGZqj87iIkZyGnn4QPRUvZztHNgQNXUnOp84Hib8HR5LpqeJbUADTab3XLa4ScTtRlySkc/s3s6ZBjOf1ZvcJ4SY+q3cLgGstlYw7g3T/wBRwWmMU0MAAE6RMfHgszE4ixgjqAY+KscNdli2Or4beSJBnUkz9/JZG0yQ0QdOQF+Nt60aVclsmwE6xfiVz21McIiYubaWEqiSLYLeyatj2ik0mZba/uiRy1RXx5NNu4Ean7+4WCdoNd4ZgHW+qssyhsEzGnBQaZYqK2LqTb7/ANqpgiHOubT8G6/T1TNp1gJAI6HVU6Dy1oNi59miYIHX1JKvhD4lOTJ8jTxeIzEDcDaPgreGrGWu1cDYDVxPhbHOSBCyD4bkieO7RbXZLEMp1u9rwKdAGu7jNMHu2R+4uIMdFOEaKM09WZPbrZP4WrTpvc11YsFSq1s/ll+jCd5AWLgtoOpmWmEm2NovxNepXqHx1Xlx4CTZo5AQB0VVgXRjGlRxpScnbL2Oe94z03TxabnWbcb/AGViPcSTOu9aDSQbJmJcHmS0ToSN/MoojZRCkpgmwE9Lq5QwwJ0FldFhaw5W+SOIWZn4Z/7T6IWjHJKjgg5MwEoQUiAFCVNSoAVXcNiC5uQnT3T9FRSJNWSjLi7NNruBgp9Jk6m/NU6VeddfmrjXgiCqmqNeOaZYbVj/ACA4KZoDr/2qLQWnkVZpMH6SROvBVtF8ZOy9h8PJgGFMx2RzWiSePFMwoIIEgCNd9+AV+hSBk6n70VEmbIL6F79xHDcYN16X2Aw4dgstQBzS9whwBEdCvNqlAtAK9W7E08uCpWguBd/yKMfZn8vqjjPaB2DwzaT69BnduaMzg0+Aib+HcV5NUwg/SfI2X0L7QH5dn4k//WR6mF88F6249nLmtnSdhNpnD1nU3SGVgBwAe2ct+YJHovRtlYkOL4gSLCxgzew6rxdlcjQrZ2b2mq0t86a620uqc3juT5RNPj+SoR4yO4xW2Hh7mw4Bh8UREQYPwWLV7QeA5Xan9pAt/ksTaW2n1rtOWbuA/UYi53rHqvIPiJ0UVhdbNL8xf6nUVNrkgTVJIGg06dFl4zaTnb7LJFThZStG9P8AxJCfkylol/FGZ4KR21HaT5KvEoFNPjH2QUp+mSPrF2v9rc2ZSOXvHaxDdQGjgPqsrA0M7gFvFuctpsBcJDQAPE5xNmDmT81XP6Rfj+2MoNzvGVuZ5OWkwCczife5j+Cpu184Wm3ByO9cRVxRHE/9qlPIS48y3gvSsBsinsnCVMZiQ12IDLARFObMoU+ZJAJ58AvD9oYt1Wo+o8y97i5x4kn5K7Dj3bMPkZ+XxXRWaE9IAlWqjIChpiep+qkrDwn0+isYShAk6kW6ISBskpsgbvvVOdfRKSmPrhvNAh+XkhUjjShLYGYkSykSAEIQgBUhRKJQMRWMPW3E9Cq5SFFWNOujYpVDoYKs0aQm59CsFlUhWKeM4qpwZojmXs6il3Q1cSfgrDcSAPDfquco4rgZV3D4i6oeM1R8j6Neli3vcGalxAA5kx9V7lgqIp02MH6Wtb6BeU9gNnCvimkC1Id4/gI90evyXq4cklRHLLkcd7XsXk2e5u+o9jfjJ+S8JXqfttx09xRn9zz8h8yvLVpxL4mLJ2EIlKhWkBWuIVllcGzlWCUtQBcbSaeXROdQ4FV8PXjVW6gtIuoOCZZHLKJARClpvTmP3ESnMoAuF7Tfiq5Y2i6GVNmls6nYkANH7jy38V7F7OuyIoNGKrtIqkfksdrTa4Xe4bqjh6AxvK5DsX+CpkYjG1qVNjD+TSc4ZnuH6ywSSAdBxvuC6TtD7VsKKNT8M8vq5SKcscGZjYEk7hr5KiEW3ZZnypLjH/px3te7T/iMQcPTM0aBh0Gz6seI9Gzl65l58QnyTJnMSSSdZJMknqlaFtiqRgY0BTsw3H0/lS0qIFzqpip7EUNpCGiB+oKek2w6JuOp5gAP3D/anaIGZMQraYAuqVYMGrgmV6znmG6bzoAqha2YvUdy0+CTBE3fU+BSJndu/wDjb9+aEDKSEgShQAEISFAwQkSgIAEidCIQA1InwkhAzpuwWFHeVcQ8Atw1IvAOhqPllMR/yPkilSBPi37xqtf2cYfv8NjcO2O9d3VRotLmsLg4DoSPVaLWUcD4jlr4oe6NaVE8T+5yzZrc6L8TSjZ0/Yag3B0nNqOAq1yCAbObTb7oI3SST5rsGVQRZeEYnaFR7zUe4l5MkrY2f22q0RB8YiwOvqocWTU0ZPtJ2h32OqcKcMHlr8SuXUmLrF73Pdq5xcepMqNa4qlRmk7dihEJAUoKkIUJybKCUwBwTqdYtTJQAkBK7EFNdWJ3qJwTUATMKWpWmwUCUBAFhjiNFpYauHDcHDXnzWU0oLk0I3KRnQz0TlT2JXGcCIPzV7aFeDbzTsVETlHiAXHKDbfyUlKs0jnwURH+0CIn0ZETDeW/qU2WtsBHQJ7yozTQAneIS92kTHox0sIQqxoUpqEIAEoSIQA4JYQhJjCEhCRCANPYO1n4Zz3sjxMLHcYJ3HctXB7UpPPilp53HqkQhwUhqTRNi8MCJbEcljVzEyhCqh3ROa0Z5KJQhXlYApSUIQASklKhNAAKVpSoSACmOCEIAVoToQhACpEIQBNhHw9p5p9XFGSDuJQhAEXfFT0cc7Q3HxQhOwolp1Dxt96pXPQhAqE73/IIQhOyJ//Z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http://janariess.religionnews.com/files/2013/05/Gr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3976"/>
            <a:ext cx="9144000" cy="691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0374" y="197575"/>
            <a:ext cx="83788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Justice</a:t>
            </a:r>
            <a:r>
              <a:rPr lang="en-US" sz="3000" dirty="0" smtClean="0"/>
              <a:t> </a:t>
            </a:r>
            <a:r>
              <a:rPr lang="en-US" sz="3000" dirty="0"/>
              <a:t>is getting what we do </a:t>
            </a:r>
            <a:r>
              <a:rPr lang="en-US" sz="3000" dirty="0" smtClean="0"/>
              <a:t>deserve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公</a:t>
            </a:r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義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是得到我們該得的待遇</a:t>
            </a:r>
            <a:r>
              <a:rPr 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</a:p>
          <a:p>
            <a:r>
              <a:rPr lang="en-US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Mercy</a:t>
            </a:r>
            <a:r>
              <a:rPr lang="en-US" sz="3000" dirty="0"/>
              <a:t> is </a:t>
            </a:r>
            <a:r>
              <a:rPr lang="en-US" sz="3000" u="sng" dirty="0"/>
              <a:t>not</a:t>
            </a:r>
            <a:r>
              <a:rPr lang="en-US" sz="3000" dirty="0"/>
              <a:t> getting what we </a:t>
            </a:r>
            <a:r>
              <a:rPr lang="en-US" sz="3000" u="sng" dirty="0"/>
              <a:t>do</a:t>
            </a:r>
            <a:r>
              <a:rPr lang="en-US" sz="3000" dirty="0"/>
              <a:t> deserve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憐</a:t>
            </a:r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憫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是沒有得到我們該得的懲罰</a:t>
            </a:r>
            <a:r>
              <a:rPr 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endParaRPr lang="en-US" sz="30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en-US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</a:t>
            </a:r>
            <a:r>
              <a:rPr lang="en-US" sz="3000" dirty="0"/>
              <a:t> is getting what we </a:t>
            </a:r>
            <a:r>
              <a:rPr lang="en-US" sz="3000" u="sng" dirty="0"/>
              <a:t>do not </a:t>
            </a:r>
            <a:r>
              <a:rPr lang="en-US" sz="3000" dirty="0"/>
              <a:t>deserve</a:t>
            </a: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恩</a:t>
            </a:r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典</a:t>
            </a:r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是得到我們不該得的福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份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876092"/>
            <a:ext cx="164179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latin typeface="Accord Heavy SF" panose="020BE200000000000000" pitchFamily="34" charset="0"/>
              </a:rPr>
              <a:t>G</a:t>
            </a:r>
            <a:r>
              <a:rPr lang="en-US" altLang="zh-TW" sz="3800" dirty="0" smtClean="0">
                <a:solidFill>
                  <a:srgbClr val="0070C0"/>
                </a:solidFill>
                <a:latin typeface="Accord Heavy SF" panose="020BE200000000000000" pitchFamily="34" charset="0"/>
              </a:rPr>
              <a:t>od’s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62200" y="5605046"/>
            <a:ext cx="19191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latin typeface="Accord Heavy SF" panose="020BE200000000000000" pitchFamily="34" charset="0"/>
              </a:rPr>
              <a:t>R</a:t>
            </a:r>
            <a:r>
              <a:rPr lang="en-US" altLang="zh-TW" sz="3800" dirty="0" smtClean="0">
                <a:solidFill>
                  <a:srgbClr val="0070C0"/>
                </a:solidFill>
                <a:latin typeface="Accord Heavy SF" panose="020BE200000000000000" pitchFamily="34" charset="0"/>
              </a:rPr>
              <a:t>iches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82855" y="4724400"/>
            <a:ext cx="79874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800" dirty="0" smtClean="0">
              <a:solidFill>
                <a:srgbClr val="0070C0"/>
              </a:solidFill>
              <a:latin typeface="Accord Heavy SF" panose="020BE200000000000000" pitchFamily="34" charset="0"/>
            </a:endParaRPr>
          </a:p>
          <a:p>
            <a:r>
              <a:rPr lang="en-US" altLang="zh-TW" sz="3800" dirty="0" smtClean="0">
                <a:latin typeface="Accord Heavy SF" panose="020BE200000000000000" pitchFamily="34" charset="0"/>
              </a:rPr>
              <a:t>A</a:t>
            </a:r>
            <a:r>
              <a:rPr lang="en-US" altLang="zh-TW" sz="3800" dirty="0" smtClean="0">
                <a:solidFill>
                  <a:srgbClr val="0070C0"/>
                </a:solidFill>
                <a:latin typeface="Accord Heavy SF" panose="020BE200000000000000" pitchFamily="34" charset="0"/>
              </a:rPr>
              <a:t>t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31568" y="4605516"/>
            <a:ext cx="216463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800" dirty="0" smtClean="0">
              <a:solidFill>
                <a:srgbClr val="0070C0"/>
              </a:solidFill>
              <a:latin typeface="Accord Heavy SF" panose="020BE200000000000000" pitchFamily="34" charset="0"/>
            </a:endParaRPr>
          </a:p>
          <a:p>
            <a:r>
              <a:rPr lang="en-US" altLang="zh-TW" sz="3800" dirty="0" smtClean="0">
                <a:latin typeface="Accord Heavy SF" panose="020BE200000000000000" pitchFamily="34" charset="0"/>
              </a:rPr>
              <a:t>C</a:t>
            </a:r>
            <a:r>
              <a:rPr lang="en-US" altLang="zh-TW" sz="3800" dirty="0" smtClean="0">
                <a:solidFill>
                  <a:srgbClr val="0070C0"/>
                </a:solidFill>
                <a:latin typeface="Accord Heavy SF" panose="020BE200000000000000" pitchFamily="34" charset="0"/>
              </a:rPr>
              <a:t>hrist’s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58000" y="3962400"/>
            <a:ext cx="237436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sz="3800" dirty="0" smtClean="0">
              <a:solidFill>
                <a:srgbClr val="0070C0"/>
              </a:solidFill>
              <a:latin typeface="Accord Heavy SF" panose="020BE200000000000000" pitchFamily="34" charset="0"/>
            </a:endParaRPr>
          </a:p>
          <a:p>
            <a:r>
              <a:rPr lang="en-US" altLang="zh-TW" sz="3800" dirty="0" smtClean="0">
                <a:latin typeface="Accord Heavy SF" panose="020BE200000000000000" pitchFamily="34" charset="0"/>
              </a:rPr>
              <a:t>E</a:t>
            </a:r>
            <a:r>
              <a:rPr lang="en-US" altLang="zh-TW" sz="3800" dirty="0" smtClean="0">
                <a:solidFill>
                  <a:srgbClr val="0070C0"/>
                </a:solidFill>
                <a:latin typeface="Accord Heavy SF" panose="020BE200000000000000" pitchFamily="34" charset="0"/>
              </a:rPr>
              <a:t>xpense</a:t>
            </a:r>
            <a:r>
              <a:rPr lang="en-US" altLang="zh-TW" dirty="0" smtClean="0"/>
              <a:t>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2878" y="3276600"/>
            <a:ext cx="5262979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70C0"/>
                </a:solidFill>
                <a:latin typeface="華康宗楷體 Std W7" pitchFamily="66" charset="-120"/>
                <a:ea typeface="華康宗楷體 Std W7" pitchFamily="66" charset="-120"/>
              </a:rPr>
              <a:t>神的豐富藉著基督的犧牲</a:t>
            </a:r>
            <a:endParaRPr lang="en-US" sz="3600" dirty="0">
              <a:solidFill>
                <a:srgbClr val="0070C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687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9" grpId="0"/>
      <p:bldP spid="20" grpId="0"/>
      <p:bldP spid="21" grpId="0"/>
      <p:bldP spid="22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2900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一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. </a:t>
            </a:r>
            <a:r>
              <a:rPr lang="zh-TW" altLang="en-US" sz="3200" u="sng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恩典的源頭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685800"/>
            <a:ext cx="7855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A.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兩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類恩典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：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3290" y="1162594"/>
            <a:ext cx="82361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B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兩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個巧遇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=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神的安排 </a:t>
            </a: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時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間：「正是動手割大麥的時候」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(1:22)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地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點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：「她恰巧到了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波阿斯那田」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2:3)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 3.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機遇：「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波阿斯正從伯利恆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來」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(2:4)</a:t>
            </a:r>
            <a:endParaRPr lang="en-US" altLang="zh-TW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3072825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巧合也是神恩典的彰顯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5122" name="Picture 2" descr="http://www.landoverbaptist.org/2008/april/ear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352800"/>
            <a:ext cx="290594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3579889"/>
            <a:ext cx="5638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「在你們的地收割莊稼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，不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可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割  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盡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田角，也不可拾取所遺落的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。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不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可摘盡葡萄園的果子，也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不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可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拾取所掉的果子，要留給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窮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人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和寄居的。我是耶和華，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你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們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的神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利未記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19:9-10)</a:t>
            </a:r>
            <a:endParaRPr lang="en-US" sz="30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614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2900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. </a:t>
            </a:r>
            <a:r>
              <a:rPr lang="zh-TW" altLang="en-US" sz="3200" u="sng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恩典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的管道</a:t>
            </a:r>
            <a:endParaRPr lang="zh-TW" altLang="en-US" sz="3200" u="sng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685800"/>
            <a:ext cx="8151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神是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恩典的源頭，信徒成為祂施恩的管道</a:t>
            </a:r>
          </a:p>
        </p:txBody>
      </p:sp>
      <p:sp>
        <p:nvSpPr>
          <p:cNvPr id="7" name="Rectangle 6"/>
          <p:cNvSpPr/>
          <p:nvPr/>
        </p:nvSpPr>
        <p:spPr>
          <a:xfrm>
            <a:off x="753290" y="1162594"/>
            <a:ext cx="8236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B.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波阿斯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=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名意「力量、強壯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zh-TW" alt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36468" y="1701225"/>
            <a:ext cx="4349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 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代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表了神的供應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45326" y="2222438"/>
            <a:ext cx="678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2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但有財，亦是慷慨、仁慈</a:t>
            </a:r>
          </a:p>
        </p:txBody>
      </p:sp>
      <p:pic>
        <p:nvPicPr>
          <p:cNvPr id="6146" name="Picture 2" descr="http://upload.wikimedia.org/wikipedia/commons/e/e6/Beggar_Saint_Elisabeth_Gro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65392"/>
            <a:ext cx="6019800" cy="411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" y="4637782"/>
            <a:ext cx="4882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責任只使人完成工作，但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愛卻會使工作做得美麗。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6200" y="2828315"/>
            <a:ext cx="59925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「我們因基督的緣故所放棄的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  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就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是我們的收穫；想保留的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，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事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實上已經喪失了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/>
                <a:ea typeface="華康宗楷體 Std W7"/>
              </a:rPr>
              <a:t>～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戴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德生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26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8779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我們需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要操練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慷慨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generosity and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仁慈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kindness</a:t>
            </a:r>
            <a:endParaRPr lang="en-US" altLang="zh-TW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6200" y="722055"/>
            <a:ext cx="9220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「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神希望我們幸福，因此為我們種植了追求幸福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的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欲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望。但是，神不只希望一個人，而是希望所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有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的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人都能幸福，因此祂也為我們種植了對愛的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需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求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。因此，人們彼此相愛相親時，才能見到人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類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的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幸福。」</a:t>
            </a:r>
            <a:r>
              <a:rPr lang="zh-TW" altLang="en-US" sz="3200" dirty="0" smtClean="0">
                <a:latin typeface="華康宗楷體 Std W7"/>
                <a:ea typeface="華康宗楷體 Std W7"/>
              </a:rPr>
              <a:t>～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托爾斯泰</a:t>
            </a:r>
            <a:endParaRPr lang="en-US" sz="3200" dirty="0"/>
          </a:p>
        </p:txBody>
      </p:sp>
      <p:pic>
        <p:nvPicPr>
          <p:cNvPr id="7170" name="Picture 2" descr="http://www.biawow.com/wp-content/uploads/2013/08/Great-Contemporary-House-Garden-Green-Fence-Wall-Flower-Plantation-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2"/>
          <a:stretch/>
        </p:blipFill>
        <p:spPr bwMode="auto">
          <a:xfrm>
            <a:off x="4686300" y="2895601"/>
            <a:ext cx="4457700" cy="38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3312855"/>
            <a:ext cx="495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「有施拾的，卻更增添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；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有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吝嗇過度的，反致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窮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乏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。好施昭拾的，必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得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豐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裕；滋潤人的，必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得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滋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潤」</a:t>
            </a:r>
            <a:r>
              <a:rPr lang="en-US" altLang="zh-TW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箴</a:t>
            </a:r>
            <a:r>
              <a:rPr lang="en-US" altLang="zh-TW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11:24-25)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3745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2900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. </a:t>
            </a:r>
            <a:r>
              <a:rPr lang="zh-TW" altLang="en-US" sz="3200" u="sng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恩典</a:t>
            </a:r>
            <a:r>
              <a:rPr lang="zh-TW" altLang="en-US" sz="3200" u="sng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  <a:sym typeface="Wingdings"/>
              </a:rPr>
              <a:t>的回應</a:t>
            </a:r>
            <a:endParaRPr lang="zh-TW" altLang="en-US" sz="3200" u="sng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685800"/>
            <a:ext cx="8151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A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受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恩者必須作出決定及採取行動</a:t>
            </a:r>
          </a:p>
        </p:txBody>
      </p:sp>
      <p:sp>
        <p:nvSpPr>
          <p:cNvPr id="8" name="Rectangle 7"/>
          <p:cNvSpPr/>
          <p:nvPr/>
        </p:nvSpPr>
        <p:spPr>
          <a:xfrm>
            <a:off x="832756" y="1855350"/>
            <a:ext cx="4882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B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路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得：</a:t>
            </a: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1.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積極主動 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(2, 7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en-US" altLang="zh-TW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7337" y="1270575"/>
            <a:ext cx="5992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神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創造了人的自由意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志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8194" name="Picture 2" descr="http://thecoconutmama.com/wp-content/uploads/2012/02/IMG_51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5"/>
          <a:stretch/>
        </p:blipFill>
        <p:spPr bwMode="auto">
          <a:xfrm>
            <a:off x="5060650" y="1499175"/>
            <a:ext cx="3928772" cy="52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463778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宗楷體 Std W7" pitchFamily="66" charset="-120"/>
                <a:ea typeface="華康宗楷體 Std W7" pitchFamily="66" charset="-120"/>
              </a:rPr>
              <a:t>神力量的灌入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573982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人罪惡的生命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6200" y="2921863"/>
            <a:ext cx="5136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「容我往田間去</a:t>
            </a:r>
            <a:r>
              <a:rPr lang="en-US" sz="3000" dirty="0">
                <a:latin typeface="華康宗楷體 Std W7" pitchFamily="66" charset="-120"/>
                <a:ea typeface="華康宗楷體 Std W7" pitchFamily="66" charset="-120"/>
              </a:rPr>
              <a:t>...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我蒙誰的恩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，  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就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在誰的身後拾取麥穗」</a:t>
            </a:r>
            <a:endParaRPr lang="en-US" sz="3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07650" y="3861137"/>
            <a:ext cx="5136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「除了在屋子坐一會兒，常在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這裡」</a:t>
            </a:r>
            <a:endParaRPr lang="en-US" sz="3000" dirty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66800" y="4850452"/>
            <a:ext cx="4882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2.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知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恩、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感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66800" y="5358825"/>
            <a:ext cx="4882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3.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自</a:t>
            </a:r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覺不配 </a:t>
            </a:r>
            <a:r>
              <a:rPr lang="en-US" altLang="zh-TW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(13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節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endParaRPr lang="zh-TW" alt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" y="5999202"/>
            <a:ext cx="5134739" cy="55399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3000" dirty="0"/>
              <a:t>We have become so ungrateful!</a:t>
            </a:r>
          </a:p>
        </p:txBody>
      </p:sp>
      <p:pic>
        <p:nvPicPr>
          <p:cNvPr id="1026" name="Picture 2" descr="http://www.concurringopinions.com/wp-content/uploads/2011/09/GP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61" y="1562962"/>
            <a:ext cx="3333750" cy="2876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6007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4" grpId="0"/>
      <p:bldP spid="16" grpId="0"/>
      <p:bldP spid="13" grpId="0"/>
      <p:bldP spid="18" grpId="0"/>
      <p:bldP spid="19" grpId="0"/>
      <p:bldP spid="20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asauna.com/media/press/masthead-wall-street-jour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s.wsj.net/public/resources/images/PJ-AN456_pjTROP_DV_200810201311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486150" cy="5242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914400" y="5615226"/>
            <a:ext cx="8131713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Trophy Kids’ Goes to Work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2895600"/>
            <a:ext cx="34676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強烈的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權利感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8522" y="3581400"/>
            <a:ext cx="2646878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期待被人稱許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4267200"/>
            <a:ext cx="346761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認為自己高人一等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4977825"/>
            <a:ext cx="305724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不懂得承擔責任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52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6.i.pbase.com/o2/30/52730/1/120205116.kV9ncyBo.IMG_373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7970" r="11853" b="6516"/>
          <a:stretch/>
        </p:blipFill>
        <p:spPr bwMode="auto">
          <a:xfrm>
            <a:off x="-9675" y="0"/>
            <a:ext cx="91536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228600"/>
            <a:ext cx="6801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法國米勒的名畫：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拾穗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』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，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1857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年</a:t>
            </a:r>
            <a:endParaRPr lang="en-US" sz="3200" dirty="0"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80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9/9d/EucharistEL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6616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281226"/>
            <a:ext cx="8001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Eu</a:t>
            </a:r>
            <a:r>
              <a:rPr lang="en-US" altLang="zh-TW" sz="5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charis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 = 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giving thanks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26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hadowofthecross.org/blog/wp-content/uploads/2013/04/boaz-and-ruth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48013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波阿斯</a:t>
            </a:r>
            <a:r>
              <a:rPr lang="en-US" altLang="zh-TW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施恩者成了受恩者</a:t>
            </a:r>
            <a:endParaRPr lang="en-US" sz="3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29365" y="741402"/>
            <a:ext cx="51860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路得</a:t>
            </a:r>
            <a:r>
              <a:rPr lang="en-US" altLang="zh-TW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–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受恩者成了多人的祝福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033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927</Words>
  <Application>Microsoft Office PowerPoint</Application>
  <PresentationFormat>On-screen Show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22</cp:revision>
  <dcterms:created xsi:type="dcterms:W3CDTF">2013-10-29T23:50:20Z</dcterms:created>
  <dcterms:modified xsi:type="dcterms:W3CDTF">2013-11-10T04:53:51Z</dcterms:modified>
</cp:coreProperties>
</file>