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29"/>
  </p:handoutMasterIdLst>
  <p:sldIdLst>
    <p:sldId id="256" r:id="rId2"/>
    <p:sldId id="278" r:id="rId3"/>
    <p:sldId id="279" r:id="rId4"/>
    <p:sldId id="285" r:id="rId5"/>
    <p:sldId id="258" r:id="rId6"/>
    <p:sldId id="265" r:id="rId7"/>
    <p:sldId id="275" r:id="rId8"/>
    <p:sldId id="276" r:id="rId9"/>
    <p:sldId id="266" r:id="rId10"/>
    <p:sldId id="267" r:id="rId11"/>
    <p:sldId id="268" r:id="rId12"/>
    <p:sldId id="282" r:id="rId13"/>
    <p:sldId id="283" r:id="rId14"/>
    <p:sldId id="284" r:id="rId15"/>
    <p:sldId id="269" r:id="rId16"/>
    <p:sldId id="271" r:id="rId17"/>
    <p:sldId id="272" r:id="rId18"/>
    <p:sldId id="270" r:id="rId19"/>
    <p:sldId id="260" r:id="rId20"/>
    <p:sldId id="273" r:id="rId21"/>
    <p:sldId id="274" r:id="rId22"/>
    <p:sldId id="259" r:id="rId23"/>
    <p:sldId id="277" r:id="rId24"/>
    <p:sldId id="281" r:id="rId25"/>
    <p:sldId id="262" r:id="rId26"/>
    <p:sldId id="263" r:id="rId27"/>
    <p:sldId id="261" r:id="rId2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9CCFF"/>
    <a:srgbClr val="66CCFF"/>
    <a:srgbClr val="FFFF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5C495-DA25-43B1-AF79-1DB2703AF4C2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BDE08-2ECC-47C1-9995-5D60F031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15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6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5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31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1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6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4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0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2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9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E1C0D-DE3D-4574-AA74-8E9F230B842C}" type="datetimeFigureOut">
              <a:rPr lang="en-US" smtClean="0"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9EAE-6768-4A31-9E0F-EA57EEBDB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8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1.bp.blogspot.com/-oysS6cszI7w/Ud8fVMaBoCI/AAAAAAAAAYs/yACL6TrAZgs/s1600/every-eye-will-see-Him-clouds-sun-light-christian-wallpaper-hd_1366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1343" y="338388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千禧年與教會被提論</a:t>
            </a:r>
            <a:endParaRPr lang="en-US" sz="40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394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76200"/>
            <a:ext cx="542007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100" dirty="0" smtClean="0">
                <a:latin typeface="華康雅藝體 Std W6" pitchFamily="82" charset="-120"/>
                <a:ea typeface="華康雅藝體 Std W6" pitchFamily="82" charset="-120"/>
              </a:rPr>
              <a:t>帖撒羅尼迦前書 </a:t>
            </a:r>
            <a:r>
              <a:rPr lang="en-US" altLang="zh-TW" sz="3100" dirty="0" smtClean="0">
                <a:latin typeface="華康雅藝體 Std W6" pitchFamily="82" charset="-120"/>
                <a:ea typeface="華康雅藝體 Std W6" pitchFamily="82" charset="-120"/>
              </a:rPr>
              <a:t>4:13–5</a:t>
            </a:r>
            <a:r>
              <a:rPr lang="en-US" altLang="zh-TW" sz="3100" dirty="0" smtClean="0">
                <a:latin typeface="華康雅藝體 Std W6" pitchFamily="82" charset="-120"/>
                <a:ea typeface="華康雅藝體 Std W6" pitchFamily="82" charset="-120"/>
              </a:rPr>
              <a:t>:</a:t>
            </a:r>
            <a:r>
              <a:rPr lang="zh-TW" altLang="en-US" sz="31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100" dirty="0" smtClean="0">
                <a:latin typeface="華康雅藝體 Std W6" pitchFamily="82" charset="-120"/>
                <a:ea typeface="華康雅藝體 Std W6" pitchFamily="82" charset="-120"/>
              </a:rPr>
              <a:t>11</a:t>
            </a:r>
            <a:endParaRPr lang="en-US" sz="31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685800"/>
            <a:ext cx="86106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論到睡了的人，我們不願意弟兄們不知道，恐怕你們憂傷，像那些沒有指望的人一樣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。我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們若信耶穌死而復活了，那已經在耶穌裡睡了的人，神也必將他與耶穌一同帶來。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我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們這活著還存留到主降臨的人，斷不能在那已經睡了的人之先。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因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為主必親自從天降臨，有呼叫的聲音和天使長的聲音，又有神的號吹響；那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在基督裡死了的人必先復活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以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後我們這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活著還存留的人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必和他們一同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被提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到雲裡，在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空中與主相遇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。這樣，我們就要和主永遠同在。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主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的日子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來到，好像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夜間的賊一樣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所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以我們不要睡覺像別人一樣，總要儆醒謹守。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因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為神不是預定我們受刑，乃是預定我們藉著我們主耶穌基督得救。  </a:t>
            </a:r>
          </a:p>
        </p:txBody>
      </p:sp>
    </p:spTree>
    <p:extLst>
      <p:ext uri="{BB962C8B-B14F-4D97-AF65-F5344CB8AC3E}">
        <p14:creationId xmlns:p14="http://schemas.microsoft.com/office/powerpoint/2010/main" val="334846139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76200"/>
            <a:ext cx="4395755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100" dirty="0" smtClean="0">
                <a:latin typeface="華康雅藝體 Std W6" pitchFamily="82" charset="-120"/>
                <a:ea typeface="華康雅藝體 Std W6" pitchFamily="82" charset="-120"/>
              </a:rPr>
              <a:t>帖撒羅尼迦後書 </a:t>
            </a:r>
            <a:r>
              <a:rPr lang="en-US" altLang="zh-TW" sz="3100" dirty="0" smtClean="0">
                <a:latin typeface="華康雅藝體 Std W6" pitchFamily="82" charset="-120"/>
                <a:ea typeface="華康雅藝體 Std W6" pitchFamily="82" charset="-120"/>
              </a:rPr>
              <a:t>2:1-12</a:t>
            </a:r>
            <a:endParaRPr lang="en-US" sz="31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762000"/>
            <a:ext cx="8686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弟兄們，論到我們主耶穌基督降臨和我們到他那裡聚集，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因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為那日子以前，必有離道反教的事，並有那大罪人，就是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沉淪之子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，顯露出來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。他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是抵擋主，高抬自己，超過一切稱為神的和一切受人敬拜的，甚至坐在神的殿裡，自稱是神。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只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是現在有一個攔阻的，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等到那攔阻的被除去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，那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時這不法的人必顯露出來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這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不法的人來，是照撒但的運動，行各樣的異能、神蹟，和一切虛假的奇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事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algn="just"/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，並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且在那沉淪的人身上行各樣出於不義的詭詐；因他們不領受愛真理的心，使他們得救。  </a:t>
            </a:r>
          </a:p>
        </p:txBody>
      </p:sp>
    </p:spTree>
    <p:extLst>
      <p:ext uri="{BB962C8B-B14F-4D97-AF65-F5344CB8AC3E}">
        <p14:creationId xmlns:p14="http://schemas.microsoft.com/office/powerpoint/2010/main" val="2009524662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685800"/>
            <a:ext cx="8610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我如今把一件奧秘的事告訴你們：我們不是都要睡覺，乃是都要改變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，就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在一霎時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，眨眼之間，號筒末次吹響的時候。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因號筒要響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，死人要復活成為不朽壞的，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我們也要改變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。這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必朽壞的總要變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成不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朽壞的，這必死的總要變成不死的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。這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必朽壞的既變成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不朽壞的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，這必死的既變成不死的，那時經上所記「死被得勝吞滅」的話就應驗了。 </a:t>
            </a:r>
            <a:endParaRPr lang="zh-TW" altLang="en-US" sz="30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76200"/>
            <a:ext cx="440056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100" dirty="0" smtClean="0">
                <a:latin typeface="華康雅藝體 Std W6" pitchFamily="82" charset="-120"/>
                <a:ea typeface="華康雅藝體 Std W6" pitchFamily="82" charset="-120"/>
              </a:rPr>
              <a:t>哥林多</a:t>
            </a:r>
            <a:r>
              <a:rPr lang="zh-TW" altLang="en-US" sz="3100" dirty="0" smtClean="0">
                <a:latin typeface="華康雅藝體 Std W6" pitchFamily="82" charset="-120"/>
                <a:ea typeface="華康雅藝體 Std W6" pitchFamily="82" charset="-120"/>
              </a:rPr>
              <a:t>前</a:t>
            </a:r>
            <a:r>
              <a:rPr lang="zh-TW" altLang="en-US" sz="3100" dirty="0" smtClean="0">
                <a:latin typeface="華康雅藝體 Std W6" pitchFamily="82" charset="-120"/>
                <a:ea typeface="華康雅藝體 Std W6" pitchFamily="82" charset="-120"/>
              </a:rPr>
              <a:t>書 </a:t>
            </a:r>
            <a:r>
              <a:rPr lang="en-US" altLang="zh-TW" sz="3100" dirty="0" smtClean="0">
                <a:latin typeface="華康雅藝體 Std W6" pitchFamily="82" charset="-120"/>
                <a:ea typeface="華康雅藝體 Std W6" pitchFamily="82" charset="-120"/>
              </a:rPr>
              <a:t>15:51–5</a:t>
            </a:r>
            <a:r>
              <a:rPr lang="en-US" altLang="zh-TW" sz="3100" dirty="0" smtClean="0">
                <a:latin typeface="華康雅藝體 Std W6" pitchFamily="82" charset="-120"/>
                <a:ea typeface="華康雅藝體 Std W6" pitchFamily="82" charset="-120"/>
              </a:rPr>
              <a:t>4</a:t>
            </a:r>
            <a:endParaRPr lang="en-US" sz="3100" dirty="0"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632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54168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雅藝體 Std W6" pitchFamily="82" charset="-120"/>
                <a:ea typeface="華康雅藝體 Std W6" pitchFamily="82" charset="-120"/>
              </a:rPr>
              <a:t>末日將要發生的重要事件：</a:t>
            </a:r>
            <a:endParaRPr lang="en-US" sz="34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6" name="Picture 4" descr="http://www.religioustolerance.org/rap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9" y="914400"/>
            <a:ext cx="2865791" cy="214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0825" y="312420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聖徒被提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6" name="Picture 2" descr="http://img0.ph.126.net/pxV9v8AFzMpGvj_kgk06Dg==/65971973100073312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25" y="4267200"/>
            <a:ext cx="3156374" cy="236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13210" y="5531116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新天新地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8" name="Picture 4" descr="http://allenlinnz.files.wordpress.com/2010/07/a4aa121f8ce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437" y="914400"/>
            <a:ext cx="23622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52800" y="358140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白色寶座審判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30" name="Picture 6" descr="http://1.bp.blogspot.com/-G35TmwqQEbU/UQGrUFg10iI/AAAAAAAAAIw/NKy4s7QyaD8/s1600/nibiru-planet-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68" y="3754399"/>
            <a:ext cx="3233378" cy="234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506050" y="6151602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七年大災難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AutoShape 8" descr="data:image/jpeg;base64,/9j/4AAQSkZJRgABAQAAAQABAAD/2wCEAAkGBxITEhUTExIUFhUVFxQYFRQYFxgWGBgXFxcXFhgXGBgYHSggGholGxQYITEhJSkrLi4uFx8zODMsNygtLiwBCgoKDg0OGxAQGiwkHyQsLCwsLCwsLCwsLCwsLCwsLCwsLCwsNy8sLCwsNywsLCwsLCwsLCwsLCwsKy8sLCwtLP/AABEIAOQAqAMBIgACEQEDEQH/xAAcAAACAgMBAQAAAAAAAAAAAAAEBQMGAAIHAQj/xABAEAABAwIEAwUFBwMCBQUAAAABAgMRAAQFEiExQVFhBhMicZEygaGx8AcUI0JSwdFicuFDghUkU7LxJTRUc6L/xAAZAQADAQEBAAAAAAAAAAAAAAABAgMABAX/xAAtEQACAgEDAgQGAQUAAAAAAAAAAQIRIQMxQRJRYXGh8AQTIoGR4cEUQrHR8f/aAAwDAQACEQMRAD8A4nFYa2rAK6hTzU8TWym4MHpXsxtTC9QFJQ4P7VDlO3yI9woNmF4Jr0k++inbQgzzANatt0yeAEMKrxTUbn3UwCY23NQpaEwd6IAVpok7Gm1qgjQCnFhh6lAAiBTRjBwOdI5pDUJ/uyiNqGNuRwg86uTLISIpZfWgJ0Puqa1LYaKw80eVaBsxxFWJeHKCZNLXkwdqqpWAUpt18FGoDZK4k/Gno8tK8UmdOfHlTWYSKtSEySSSdPM7fufdQrrRBin92E5yT7LKY/3K0j65UncM686ROzA/ecK8ipSzXmWKYBoEV7W8VlYwOK3ipkMc6m7npSmBUpmmeFshQW0dyJHzrVm0mpF6EFOi0ailkFB6UZ2hI8TUJX5GYPwoN5o7Ab0Xa4qkLDsDKoZXUjkeNE3NtlWU7xsrmOBowlwAGsMPBGu/E/sKaYfg6UqzRE0dhdlPtbVZrKyTO1JPUoKQHaWem29SXCI2p2toAcqBdYmudTsehI4k1Gi3k0+atOlY5ZRwp+s1ACmfDSK+tATttVoLE0KvD5NGEkgMqKrONRNR3LgaQXDE6hA/qjVXkN/eKuf3GAeA4k8BxJ91cxxzEg674B4BogHimdyP6jr76d6lgSJL5sJShudhnc6qUPCD1j/uNQW7SfaOnIdK1TmWrXUzmUeajuT0qQeM9By28h0owZmQuKH8VCsUYbcc6gdFXFIG6ysTWUDB7bfSimGNa8BAo1pwRSBJHbcIQVTEdPrSkD5K/ENCN4pq9dHiNONRptATmaICuKTsaV+JhSQfbCdvbTwINWTs1iSFZWXSI/0nDw19hXlzpdeADVSFNL9UK9/Ckq0xJABB3A4HpUW84GO1WmGJSNd6ZtQnaubdk+2wQAzcE5Boh3cpHJQ3I6103C20OpC0LStB2UkyP8VGTfIyowJKqlRZSOtObXDx7qYt2Y5VLqCVtmwUDBGlSrsSBA9Ks4YFaO24PCh1BoqabIbxNRO23SrE7ZxtXNPtB7dIYBZtlBT5JCnBqlsdDxV8op4tsAk+0TtAETaNnxEHvTyH6B58fKqJh7SlK0ieZ0AHOhCqTmUSSeO5Jp1atZQAUkk65Rv5mujYQNatCqW2vZGq3DoI4n+2t2LVvZBOQaFXBR6VPaW5eIQ4cqJ0YR7SzwzGnd1hgQBnhIHsITsPrnVIgZW7uwESlVKHbc7gbU+uka9KCdTG1dCFFCE17Ri6ytZjFqqRtzrUCiB9fGvWlctqDCMG28/GKlYsTmhLonrHzonDWQdJGu87miV2KBs0r1iuecgpAVzZ3KJ1SR0UCPQ1Xrxg5pISD0gfKrI5auD/AER7zFK8VkRLLYJBGmvvNRTGEDzcHb0M0z7P42/bLzMrKVcRPhPQp2oJ4JA+dQdduVNuA+oOw+OC8tUPEBKzIWkGQFCJjz5VZQdK5v8AYrZ5LHOZlxaj9egroqTXFOlJlEbzWilVsTUJJpUwnJPtf7YONvCzt1ZYSkurB1OYaJHLrXHiZ3roH2y2IbvgtP8AqolQ5RAFc94xXbCqwTYTY+1y5H+KfNOIAhbmUcUoGZR8z/mkbLPSnVloPaCfiT5CqAH+G3eUHuWiJ4q3PmaNWy4oZnlCDEJT+55dKU2jijsFEfqVr/gU4eYhKJgbQBsZjf4UYhoWv2QJiaAurIJEgk07da8Rg6xrQISYPKrJi1gq6kma8ps9bSayqAEBRmoy3t1GK3bt9afYUwQfSlk8GDsFws6EyKbXoabBkmf1a71NammGUFMaelcWpbY6KNfuIV7LmvPLSC5ZkkmVdZ0q6Y1aLTGqYJgDJr8Krl5ZukzmShI11EUsWErlwANk+ZNCr2+dHPMKVOsgcajZbClBOwJCQep41QU+i/s8INhbx+gevH5Va0qrmX2NYpmtl26vbYVEf0k/sR8a6GXY46cT051waiqTKrYnUuo1Lqq4D2wFy6Ud1kQSQheaSY2zJjSRVoSKLi44ZjhP2zXE3wHBKAB7ySfkKoKDrJ0Jq19tn03GIPLB8AUdd/Cgan4VWm0hSvM8f5rshsibJbe3zHZUeYk+tWGzKBASgTzJzH+KFtrdYAGVEcyqrZ2e7PpcMlYgcEqNOA3ZX4PECBzH1pRn3UFKDrwgwARMc6d3FoEtlMSBp9GoSkIyJ5kwD0MakedOgoUuNpDhE6wNPj+/woNTQg8dTTfEWR3hgawJPnIj/wDNKrZUjSYn41RMD2FV23G1ZTZ6yB1rKexStMM06sm6DbRTW1RSTZkMbZNMmRQLVMLauSeSiBsVaeUiGonrsP5NVG67NnVVw/sdUjXzA13ro7aJr1+xzJ0AkbExoedJ1KIaOS3LAUkgApbTuToTyFIrxohAJGUAmBx8+ddTucLLYJeSVq/JlEgHmf01UsYwU+JxZBUuQ2gETO5VB4a/GmjNMFA3Z7tAbK7TdAFTbqSHUDckQFgf1AkKHmK7FjWNtnD3LhtUoU2cp21UNvMTXDbbDnW0/iZAhw6oV7RybKSBqCJInrU11i6lW/dEwM6lFI2OgyyP6RpQnpqTTMmbdgsZcbvGsyyUBQJSTp7QFdc+0Ltcm2tlpZVLrgCcw1yZgdfOAa4LaKAUs8wY4bmrDbY0VLT3jhEoSkLAlQInKsAxKhMbz4qacFJpmTAbxotN5TopcZ+aQNQjzO58gONaWlmVAKye/ce/lTDE8N8TfdkKQB7RUDqTKjHE9avuF2jDjYWhQaITq4CDnP8AWOAphSuYA2tBzJbSojSJga9a6FbOFtA71AQs/lHiKj0A1qvMWxUv8JOZSSIUBlTO4Kp0MxtTS0KmyVOpVnPJJUEjkmJ09KeKAEvXKiDmbIGkeIEmTEQP5rTIlSElQ258wdfjUGIYuhLZUAVHSBG5nkaXNpedALp7pEaNJMqMcVq/YU/IeA5Tx7w7QUgzrJgn3cT60MwykyYA1I9KjbuilWQHQc9TJA4nyHpUdq97WgGv/j4Vk8mewWWBWVGXaymsWiq25mnWHtFRAG54nh1PQUotUbU5t7dUTBI6fI0swoNU6n2Wxp/1Fak/2p2SOpmibW34xmPXX/FK3LjLASnMtWw/c8hR9pZnRSllS9OJCR0AB2qD2GQ5tpkBPKT6wIHOT8KLN1Gwn+0ZviYFKLIqW6oLMCE+FOkjXc78abW2IN96WRotMaERM7RzrnmhkequbdafEsGOE+IHy3Bqs9oXLZ1EBtCkokd6RlAOnH6+NPe0eN21rl71CVKKHFgFIOiI3PVRSPWuVWbV5iB7kHK2Fla1bxnM5QkaTySK0I8mbEtzdhTpSgEgmARvHM8v2oe9OVHdwkqzBRWPaAyxk5RrNdSt+wzSA41l17peSCUnOkZiVn8x8Seg261y29YU05kKgoCIVz93DrXRGalsK0BsIkrG/D1VFNr9vP8AiqKU5ciDlH9IghI+dLsL9s/XOrv9nKUG7CHkApdGVuT+ZuTHmQrTypm6yBCnsxfsrUGFqLbalaq0kHmFERz3HpV/wzs+0HZbUpYACsx1BGxhJ47etD9puxDSnVhCSS4nMlUwRBIUk8FToeBqmYfidzYurBUtTRVCgT4oRO0/mjhx2rLITsjaAlIiRptt8OdDrVr9fXGlV/2ttw0FoWFlQlKEnnrryHWhsOtXFp7251WvZvVKUI3CYHHiZ6VRCsaXzpCdNzHzE0pL4yiNorZ60TqGwUqIiATHHhQCnCQJJ+c0eTcEanvGZ5afXvqFm4MGef7Vo64Qrpy6R/NDNrJ3rB4GKXayhhXlGxTW2RTcXawN9f1fm9RQQSBWByleWFB7bhPv3+uNMbdNKrZVObelkqCiR38Mh6CQnRyN8h/NHGN/KaA7eutBltYQVuKJDLiFZYgSSV/p2Maz0p9a0NeYA2ohSUgxskmANQTA21gelcsmrHOfPYHeOJF1dOlUhCG500JhJ04ak9YNdXwLB27dCUpAkCJikN++9cN/dQwtMlIWpUBCUg65SBB24VZ25SABrAqWrJ0FI3ebEHmvw+Q4xXz921ZyXbgj8231tO9d+L2smNNgdN64f29bm7cUP1CfSf3o/DbgkVOwV4le/wDeug9hsJ79pQzFCoSttf6VgnKvqJ0jrXPrEar93xmuwfZkfwUKAJluD7iBXXLYRDO4x4hbIuEFpwFWYwS2oAQVJUBtJGh1E0PjuGs3ejbUlZJLpScomJPDMdBp0FOUlSrlao9gISNdplR1HMx6UW4hR3Ppp8a0aCzlq+xTlsoLaWpQRrJ2zcFZRw46TVuw5bqmx3kz+o8ZnhvpVg7ioXWgBVUxSs3D5zrCR7CfdmX/AAAfWhSNB5UUtQ725TEEuJV5oKQB/wBpFDvDQeQrLcNYFbgOYmeH1+9asIiZ51stHjPlW1u3zrWHgkSKypgmvKNikLrlRtuUKHJqZKwBJMAbmjRtxra05tjSDDLxtZhCwojgKxWKXCWF3SW2+4Q6WNVw4HOEjlqDFS1JKisNGcnVfwXNh2jUO1SrB+5b+5LcdS4i+Q4oJyZVNZI66pObQ9DT3EcZZtkhTy8oJgaEk+4VySHlpSi+nfyHwXW2aq0jtfZf/IT8f4rZfbSxTH44M6aAn10qDiH5U+zLC44IJOwBJ8gJrj3bW38QXsV+Ij+4kgekV1G/WlaBCh3SgCtfAp3yjnPyrk3arES++sj2Rmir6CySkVO0VC1eY+ddZ+yt4EOMndBJSP6VGfnXIGVQonrPpXSMCcLBYvEglCgUuDpp/NdMthEdMUypDqlpTmSsJCgIlKkyAoTuCDBHQUVqRrp04/4rRt8KAUkyDqD51q45U4jM1cQANAJoC7cqd96lj7tWFFmK2+bUGFRE9JGh6UAwuAA6PCY/ESZA6kUyu2gpJB2068a1UkJQkqjUBIHORoKPIeBe9Y5XCJBI/wAR+/rUDSIBEg66+fGj2kQQCQTl16RtHqPhS/ONY5msgvY9KqyolLrymEFzIrbFW5ZXPKfStmjUjbH3hSmi62y2lOZ55w6JSeCUzK1HgB8KOo0o5K6EW5quMjzFcNTdYraNFjM25b2ynkNDuxC0SpZKIgAkH4VriuGNM4f9zZCr1x25eWlTWYIZcSltrxEe37YGsCSrlT7HG2lXFrkbUoMt2zrCUJCXrktNoWO8dX4G2kDKT5nSRURuHstupu9tGEOuutt27KVFpL+WU946D+IqVCSdAop34cbW53qbqPvuCdsMIWw6hS7lm2btWEssZ/G47lErUltOoClTqaRDF3e6YvSIdtnEq0/MlRCVp8iBXna9LjdthrTwIdbRdKczaqlTiU6njqhVDWq1uWryANMij6a/tQkuScpJSin+fC2vXcvPag4oLtxNnYsOMeEoX93aMhSQT4lETrNZ2GxW5cu37W/tWG0pYUp1IYSg5dNynRSYmlWNWFxdJtXmb9tlK7VkZF3JaJUgFJOUGOFSYFhT1lbYldvPtPKVb90lSHu+JKpBClcD7MCmt2NUeisXt42VSwxmW1ssgpQpxamkKVm7ps6wVcT9a17bdl13L6bVlSO8LS3CVTBI0ySNtNJNV91RRAR+RIK/Oun4ThF1aNPOoXbm6ukttsq71CEtMFOYujMQZUSANPyzQWMInXVNzxzV+/ucSftChxSFaGSDO4IMEHqCK6v2ZQplDFtctDu7lEsOg5kLEeyeShpVQd7E3aL9FotEOrICeKYP5wrikCTPSrn2t7SW4umWEr/5fD05Uce8eACSdOAy7+fOjKTaD8hZpd68uPyxxb2ztqMqQXG/yke0kciOPnRQxVszqZG4KSI86Gw3GRcIOUxIMEcJ41VLWzbasrW6blD4uzbOwfC6nVWZQOxAG/XyoKRGGl1J5Liq5CvZM/xQsTUa1BRzIO2oI/mtmLlEhJWjMdk5hPpNWTIUSvISEGdtJ9aiLTRQhZ3TrmmEgchy1PwFD4qHHHra0bWEKuFrHeFObKEJCvZnXU/Cq9d3gL7dvcFp3uLpLbgTIQ6gnKVcxlJPr0oOdF9PQc0mPLhIzZwZke6OhmkyRoY50RfWK2r+8tbJhS0JcRkSJ7tqUStS1nRKZ5nhUfaLAmbRq1CXlO3T0uLWhX4IaBjQcQToDxyk8qymN8ju/L8X9gVaqyhyuTWV0pHGRs1PaYSm7eyEhDbSS5cv/wDTaTv/ALjsOtRIFS29yvuBhxWxbNuqK3LlWYF2CcqXCJ0BP1xlr7UdXwi+q7z7t/bsW27cSrF2inwtJw4FKXCSlLZYV4Vxw1Ex1pfiVkm8sQUvMhpF6oOPhruWm0fd0BRS3MkSIGxUY2moO12LJt7+5QkFeW0TaBSdIV3aQT5bzSXE8eD9jbWiWkoLS1rdUlISFqjI2d9TkmTzIrmeTsX0pS7JFyvba2xpHfMPhm5t/wAPK+oHvWh7C1bQo7kiYJIPA0Dbdk8QQ2U5rJKFbqL4ggb67VSLW2SvwkCRx40QxhmVYzMSnrOvnyotdzn+Zpv/AJfrZYnOwxGYm6wxOb8vezl/tHCt7bsFdlDjLF3ZLQ93ZW2h4QotklGkToSfWgUtMcLNHoTUL2HtqH/tUjqJFTwuPUp/U+Pp+yTFeyd7YoWu4tyUKBCnUKCwCRoVRsJ40V2qZs12dmt915L5skd0EtpWhWVSxCjII2jp1pXh3aW+tgpCH15NQWnPxW1J1EZV7DoOdEL7RWCrW1ZuLRby2m1oLiXS0pHjUQAMpC5BnpNMx9Jr+3vx+/8AZa+0uJunEU2zTgauHmLdtNwsn8MFGbu0ADwKWswVeQgcYeyHanEf+JNWd4pKyVuNuBbaCsAIJ0UBsYHmKqP2uYkDijimzITkSCk/pSkgpI/uHpTPsDiLt5jTL7vtkqUqBE5WiiYHups39wLpcGq2XrV7+9iFdw23f3TTb4smO+cSklBdAUhWUgR7IJBPTQU2xbCrJOFH/wBRDn/NOuJWlhULdLI/CIzaTvm/q2pNZ4FeXrzq7ZgrS5cPnvSoBAOeTmPvHnNNu1GGs2eFdyVouXDdOStBKUMuloZgI9sgCNYEk8qVLDHv60ucbVnzx/lm91hOHnEvuSLJAzpCkLU+8BJb7zKUp2Gh1ofsurD7xq6bNglktMKfQ424tTgKOEq8591W7CEq/wCIvrKGQ2hpnK4tAKu+UwChCFnaAgqIHDzpHYOXxun03yUgmwui0UJQEFGUGUqRuNB9GjQvU2qvhcsg7JWV85brv0ozOhsW9qSpKYKyQ4+SoiCNAOJJrYJs0P2OGLbW6u2UnMWgPFcOLBWlS5lLTe5gGSOEarOwCWU27lzcXqWu4JTbNql3u3VpClPJZkSYOkcQZ2pt9nFtbpeU+xfrQ2JLjSwgvvhoFxSiAPwm9Z3VPGsuBprpcvDbD9/thfae8cUcXQt1pQ7hJCG4OQJeISFkCCshZJ3Imqz20t3BkvmyHLV5CGmVjQthtOUNLTwV4TJ5g0xscbbubXEim2bZbDLasqNXFZ3ZUVukSpRjlHSlON9orRWHN2Vo06j8YuOl0pUTCdDmTAJJPACMp01FFPOBXGk015+VIT4WtREmsqPDbiRHKsrtR5Y6tGJNOjhiXEFChoa1w23qwWzFT1Bo4dopF/gZa9kEyZJOpJ5k86NteyoWkEjWri8lCQCuBy4k8dANToJ91FNoA2rmlOlSKU3liDAezyWSTAmnv3RJ3SKlKgN+O3XyrYGelcsp2xkiJNij9Irx+1RBmEgCSo8BWywobKPwpTdKzkAuBUzGoyyNPLStGPVyaiu4o0hZW6EwkDK2CPaOuvkJ+NULFbWDI0IAE10zEbPhMx9aCqpjdhAPP+K7oJJUSe5Rcys0nhXaPs5xyzTauXjiW0XVq2W0qBCe9StMtyke0uUlM9K5G+zE+Royztikt6SCJ/kVpqsorp6u6leffqOLPFri2YU2zcLQl4DvUDTWIkHdMg6kbiKfdrMJctMJtmXQkKXcvuDKoKGXIAkpI3BCpmq6xhRL0LkIOmbl0VVgxfDrhTDLb7iVs2yFpZCQQTniSqf7R6VB0sHVp/EXmXe/TBc8TsL44o0coVbW6FBACmx4lMFBWU5pJJgSRtSbsxgN/blwXQPdtWF2GjmC0pzJEozDYzGh91UpdsXQp1094s5RmI1hKQkbdAKIwbE3LVF0htsn7yz3UzASc2qiOOhUP91P4gjqRa6U1t2r+fMOw1jCWGG3lrcvLhSdLWO6QhQ370iSQD11HDls7irgtnbhwJS7eJ+72zaE5Et26TLq0gbJJhA4khR1qvhAUQgCNIPWjlWbqjndUVFKUoTMaJSISkAaACsoMz+JjTfPHvZBPZtRFlif/wBLA93eGqwWCFQKc2yXQh5CCAh4IS5O8IWFiPSPfQQT+KatpxabOfXmpRjTz+kjLK3Kd6yjCmsq5yl6sEU7RokmCYBMDcwNh1pFYOU7Q4cpymDGh3g+VSnkpEUFtxRW4Co5VpSoJC2yfzkfnJQAEyCBmSoSK3+/FlCZJSjIViS2SQASYISBlnLoBsrhwIRhrgJUVoWYITIKSMw8eVQJLZVtmAJ8xpRKWioFKgQmIQTlziRBHg024iJ5VxyOxziKm0BLndayFoCiAlOVSlJzKggyrwpKpMiV8wasFi8VtoUoaqSknlJSCaXLwwADJAgKTyAkQFAJ0lMmBtrTNuAABsNB5Vz6mdgTkmaYi8lKPESmdAQQNd9zoNqQhslsKLgGcJBQW24VlWUISFeKU6DlJAiDoHF8wtyIcyp1zCCSraIMiOPA0Izh7gWFKgmEozBQjKkp3TkGhCfZk6xwqumqRoSSQwsbZHd6IUOEK300nX51SsdZnYb6DrV5vriE5RudKrONMDwjjsOmup+uldUMHPLJRThudUc5g+VEWNvDbrTmimxKD/TmBBHkZ9aZNoAdRA4mPcaJxXCQ4nbxDQKngdDry6Us3wJQ3wy2AGVxAzJgTzTwom5tmynLlFJcOxRaUBDqVFSdM41B8+tTruSd1qA/SmD6n+Kko5C2SsYYlAjgeB4e+vEW6SZgZRoPPifkK8trkHQHbcfuJrXvoGXl9fvVkgMBXhqe8zVK9BEGtnH6DcdNWihTVYCRApWtgTNGuKqBQqqQrB1VlSKFZTGLBZXNO7a6ql29xFNbe8pXDA1luQ/W/e1X2r2iUXdQlp2OmOA5XuelIu69++1B6I3UNe8rF3MCk5vahcvdvOqR0qFchsp0DXjSnElAkH18hw9aicvOtCvXE8afpBYvtjL6TyK/X/x86eFdV+yUQok8FE+4iJ+FNe9qUohTJ3FDkJqBxweVQu3GlK7i7p4QFbClXCQZIg8COm4r03JO3qaADw86jL0bVdQFsYKNRqVQffms+8CmoBO4ahJqJdxWpcpqMbk1lQLXyrK1GPUKoplZryspjBzDh50wzmKyspGMatrM70TcCAIrKygYCKzWi1GsrKBgm1aCt6CvzlMCsrKXkwApZ01jWPWmVv7E1lZSsyFl48ocaisWQpWs1lZVVsKWh7CWks5gDPnVbDQJrKymjsY8vmgmIoMqrKymMRpVUyBWVlBmRKygSK8rKypB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xITEhUTExIUFhUVFxQYFRQYFxgWGBgXFxcXFhgXGBgYHSggGholGxQYITEhJSkrLi4uFx8zODMsNygtLiwBCgoKDg0OGxAQGiwkHyQsLCwsLCwsLCwsLCwsLCwsLCwsLCwsNy8sLCwsNywsLCwsLCwsLCwsLCwsKy8sLCwtLP/AABEIAOQAqAMBIgACEQEDEQH/xAAcAAACAgMBAQAAAAAAAAAAAAAEBQMGAAIHAQj/xABAEAABAwIEAwUFBwMCBQUAAAABAgMRAAQFEiExQVFhBhMicZEygaGx8AcUI0JSwdFicuFDghUkU7LxJTRUc6L/xAAZAQADAQEBAAAAAAAAAAAAAAABAgMABAX/xAAtEQACAgEDAgQGAQUAAAAAAAAAAQIRIQMxQRJRYXGh8AQTIoGR4cEUQrHR8f/aAAwDAQACEQMRAD8A4nFYa2rAK6hTzU8TWym4MHpXsxtTC9QFJQ4P7VDlO3yI9woNmF4Jr0k++inbQgzzANatt0yeAEMKrxTUbn3UwCY23NQpaEwd6IAVpok7Gm1qgjQCnFhh6lAAiBTRjBwOdI5pDUJ/uyiNqGNuRwg86uTLISIpZfWgJ0Puqa1LYaKw80eVaBsxxFWJeHKCZNLXkwdqqpWAUpt18FGoDZK4k/Gno8tK8UmdOfHlTWYSKtSEySSSdPM7fufdQrrRBin92E5yT7LKY/3K0j65UncM686ROzA/ecK8ipSzXmWKYBoEV7W8VlYwOK3ipkMc6m7npSmBUpmmeFshQW0dyJHzrVm0mpF6EFOi0ailkFB6UZ2hI8TUJX5GYPwoN5o7Ab0Xa4qkLDsDKoZXUjkeNE3NtlWU7xsrmOBowlwAGsMPBGu/E/sKaYfg6UqzRE0dhdlPtbVZrKyTO1JPUoKQHaWem29SXCI2p2toAcqBdYmudTsehI4k1Gi3k0+atOlY5ZRwp+s1ACmfDSK+tATttVoLE0KvD5NGEkgMqKrONRNR3LgaQXDE6hA/qjVXkN/eKuf3GAeA4k8BxJ91cxxzEg674B4BogHimdyP6jr76d6lgSJL5sJShudhnc6qUPCD1j/uNQW7SfaOnIdK1TmWrXUzmUeajuT0qQeM9By28h0owZmQuKH8VCsUYbcc6gdFXFIG6ysTWUDB7bfSimGNa8BAo1pwRSBJHbcIQVTEdPrSkD5K/ENCN4pq9dHiNONRptATmaICuKTsaV+JhSQfbCdvbTwINWTs1iSFZWXSI/0nDw19hXlzpdeADVSFNL9UK9/Ckq0xJABB3A4HpUW84GO1WmGJSNd6ZtQnaubdk+2wQAzcE5Boh3cpHJQ3I6103C20OpC0LStB2UkyP8VGTfIyowJKqlRZSOtObXDx7qYt2Y5VLqCVtmwUDBGlSrsSBA9Ks4YFaO24PCh1BoqabIbxNRO23SrE7ZxtXNPtB7dIYBZtlBT5JCnBqlsdDxV8op4tsAk+0TtAETaNnxEHvTyH6B58fKqJh7SlK0ieZ0AHOhCqTmUSSeO5Jp1atZQAUkk65Rv5mujYQNatCqW2vZGq3DoI4n+2t2LVvZBOQaFXBR6VPaW5eIQ4cqJ0YR7SzwzGnd1hgQBnhIHsITsPrnVIgZW7uwESlVKHbc7gbU+uka9KCdTG1dCFFCE17Ri6ytZjFqqRtzrUCiB9fGvWlctqDCMG28/GKlYsTmhLonrHzonDWQdJGu87miV2KBs0r1iuecgpAVzZ3KJ1SR0UCPQ1Xrxg5pISD0gfKrI5auD/AER7zFK8VkRLLYJBGmvvNRTGEDzcHb0M0z7P42/bLzMrKVcRPhPQp2oJ4JA+dQdduVNuA+oOw+OC8tUPEBKzIWkGQFCJjz5VZQdK5v8AYrZ5LHOZlxaj9egroqTXFOlJlEbzWilVsTUJJpUwnJPtf7YONvCzt1ZYSkurB1OYaJHLrXHiZ3roH2y2IbvgtP8AqolQ5RAFc94xXbCqwTYTY+1y5H+KfNOIAhbmUcUoGZR8z/mkbLPSnVloPaCfiT5CqAH+G3eUHuWiJ4q3PmaNWy4oZnlCDEJT+55dKU2jijsFEfqVr/gU4eYhKJgbQBsZjf4UYhoWv2QJiaAurIJEgk07da8Rg6xrQISYPKrJi1gq6kma8ps9bSayqAEBRmoy3t1GK3bt9afYUwQfSlk8GDsFws6EyKbXoabBkmf1a71NammGUFMaelcWpbY6KNfuIV7LmvPLSC5ZkkmVdZ0q6Y1aLTGqYJgDJr8Krl5ZukzmShI11EUsWErlwANk+ZNCr2+dHPMKVOsgcajZbClBOwJCQep41QU+i/s8INhbx+gevH5Va0qrmX2NYpmtl26vbYVEf0k/sR8a6GXY46cT051waiqTKrYnUuo1Lqq4D2wFy6Ud1kQSQheaSY2zJjSRVoSKLi44ZjhP2zXE3wHBKAB7ySfkKoKDrJ0Jq19tn03GIPLB8AUdd/Cgan4VWm0hSvM8f5rshsibJbe3zHZUeYk+tWGzKBASgTzJzH+KFtrdYAGVEcyqrZ2e7PpcMlYgcEqNOA3ZX4PECBzH1pRn3UFKDrwgwARMc6d3FoEtlMSBp9GoSkIyJ5kwD0MakedOgoUuNpDhE6wNPj+/woNTQg8dTTfEWR3hgawJPnIj/wDNKrZUjSYn41RMD2FV23G1ZTZ6yB1rKexStMM06sm6DbRTW1RSTZkMbZNMmRQLVMLauSeSiBsVaeUiGonrsP5NVG67NnVVw/sdUjXzA13ro7aJr1+xzJ0AkbExoedJ1KIaOS3LAUkgApbTuToTyFIrxohAJGUAmBx8+ddTucLLYJeSVq/JlEgHmf01UsYwU+JxZBUuQ2gETO5VB4a/GmjNMFA3Z7tAbK7TdAFTbqSHUDckQFgf1AkKHmK7FjWNtnD3LhtUoU2cp21UNvMTXDbbDnW0/iZAhw6oV7RybKSBqCJInrU11i6lW/dEwM6lFI2OgyyP6RpQnpqTTMmbdgsZcbvGsyyUBQJSTp7QFdc+0Ltcm2tlpZVLrgCcw1yZgdfOAa4LaKAUs8wY4bmrDbY0VLT3jhEoSkLAlQInKsAxKhMbz4qacFJpmTAbxotN5TopcZ+aQNQjzO58gONaWlmVAKye/ce/lTDE8N8TfdkKQB7RUDqTKjHE9avuF2jDjYWhQaITq4CDnP8AWOAphSuYA2tBzJbSojSJga9a6FbOFtA71AQs/lHiKj0A1qvMWxUv8JOZSSIUBlTO4Kp0MxtTS0KmyVOpVnPJJUEjkmJ09KeKAEvXKiDmbIGkeIEmTEQP5rTIlSElQ258wdfjUGIYuhLZUAVHSBG5nkaXNpedALp7pEaNJMqMcVq/YU/IeA5Tx7w7QUgzrJgn3cT60MwykyYA1I9KjbuilWQHQc9TJA4nyHpUdq97WgGv/j4Vk8mewWWBWVGXaymsWiq25mnWHtFRAG54nh1PQUotUbU5t7dUTBI6fI0swoNU6n2Wxp/1Fak/2p2SOpmibW34xmPXX/FK3LjLASnMtWw/c8hR9pZnRSllS9OJCR0AB2qD2GQ5tpkBPKT6wIHOT8KLN1Gwn+0ZviYFKLIqW6oLMCE+FOkjXc78abW2IN96WRotMaERM7RzrnmhkequbdafEsGOE+IHy3Bqs9oXLZ1EBtCkokd6RlAOnH6+NPe0eN21rl71CVKKHFgFIOiI3PVRSPWuVWbV5iB7kHK2Fla1bxnM5QkaTySK0I8mbEtzdhTpSgEgmARvHM8v2oe9OVHdwkqzBRWPaAyxk5RrNdSt+wzSA41l17peSCUnOkZiVn8x8Seg261y29YU05kKgoCIVz93DrXRGalsK0BsIkrG/D1VFNr9vP8AiqKU5ciDlH9IghI+dLsL9s/XOrv9nKUG7CHkApdGVuT+ZuTHmQrTypm6yBCnsxfsrUGFqLbalaq0kHmFERz3HpV/wzs+0HZbUpYACsx1BGxhJ47etD9puxDSnVhCSS4nMlUwRBIUk8FToeBqmYfidzYurBUtTRVCgT4oRO0/mjhx2rLITsjaAlIiRptt8OdDrVr9fXGlV/2ttw0FoWFlQlKEnnrryHWhsOtXFp7251WvZvVKUI3CYHHiZ6VRCsaXzpCdNzHzE0pL4yiNorZ60TqGwUqIiATHHhQCnCQJJ+c0eTcEanvGZ5afXvqFm4MGef7Vo64Qrpy6R/NDNrJ3rB4GKXayhhXlGxTW2RTcXawN9f1fm9RQQSBWByleWFB7bhPv3+uNMbdNKrZVObelkqCiR38Mh6CQnRyN8h/NHGN/KaA7eutBltYQVuKJDLiFZYgSSV/p2Maz0p9a0NeYA2ohSUgxskmANQTA21gelcsmrHOfPYHeOJF1dOlUhCG500JhJ04ak9YNdXwLB27dCUpAkCJikN++9cN/dQwtMlIWpUBCUg65SBB24VZ25SABrAqWrJ0FI3ebEHmvw+Q4xXz921ZyXbgj8231tO9d+L2smNNgdN64f29bm7cUP1CfSf3o/DbgkVOwV4le/wDeug9hsJ79pQzFCoSttf6VgnKvqJ0jrXPrEar93xmuwfZkfwUKAJluD7iBXXLYRDO4x4hbIuEFpwFWYwS2oAQVJUBtJGh1E0PjuGs3ejbUlZJLpScomJPDMdBp0FOUlSrlao9gISNdplR1HMx6UW4hR3Ppp8a0aCzlq+xTlsoLaWpQRrJ2zcFZRw46TVuw5bqmx3kz+o8ZnhvpVg7ioXWgBVUxSs3D5zrCR7CfdmX/AAAfWhSNB5UUtQ725TEEuJV5oKQB/wBpFDvDQeQrLcNYFbgOYmeH1+9asIiZ51stHjPlW1u3zrWHgkSKypgmvKNikLrlRtuUKHJqZKwBJMAbmjRtxra05tjSDDLxtZhCwojgKxWKXCWF3SW2+4Q6WNVw4HOEjlqDFS1JKisNGcnVfwXNh2jUO1SrB+5b+5LcdS4i+Q4oJyZVNZI66pObQ9DT3EcZZtkhTy8oJgaEk+4VySHlpSi+nfyHwXW2aq0jtfZf/IT8f4rZfbSxTH44M6aAn10qDiH5U+zLC44IJOwBJ8gJrj3bW38QXsV+Ij+4kgekV1G/WlaBCh3SgCtfAp3yjnPyrk3arES++sj2Rmir6CySkVO0VC1eY+ddZ+yt4EOMndBJSP6VGfnXIGVQonrPpXSMCcLBYvEglCgUuDpp/NdMthEdMUypDqlpTmSsJCgIlKkyAoTuCDBHQUVqRrp04/4rRt8KAUkyDqD51q45U4jM1cQANAJoC7cqd96lj7tWFFmK2+bUGFRE9JGh6UAwuAA6PCY/ESZA6kUyu2gpJB2068a1UkJQkqjUBIHORoKPIeBe9Y5XCJBI/wAR+/rUDSIBEg66+fGj2kQQCQTl16RtHqPhS/ONY5msgvY9KqyolLrymEFzIrbFW5ZXPKfStmjUjbH3hSmi62y2lOZ55w6JSeCUzK1HgB8KOo0o5K6EW5quMjzFcNTdYraNFjM25b2ynkNDuxC0SpZKIgAkH4VriuGNM4f9zZCr1x25eWlTWYIZcSltrxEe37YGsCSrlT7HG2lXFrkbUoMt2zrCUJCXrktNoWO8dX4G2kDKT5nSRURuHstupu9tGEOuutt27KVFpL+WU946D+IqVCSdAop34cbW53qbqPvuCdsMIWw6hS7lm2btWEssZ/G47lErUltOoClTqaRDF3e6YvSIdtnEq0/MlRCVp8iBXna9LjdthrTwIdbRdKczaqlTiU6njqhVDWq1uWryANMij6a/tQkuScpJSin+fC2vXcvPag4oLtxNnYsOMeEoX93aMhSQT4lETrNZ2GxW5cu37W/tWG0pYUp1IYSg5dNynRSYmlWNWFxdJtXmb9tlK7VkZF3JaJUgFJOUGOFSYFhT1lbYldvPtPKVb90lSHu+JKpBClcD7MCmt2NUeisXt42VSwxmW1ssgpQpxamkKVm7ps6wVcT9a17bdl13L6bVlSO8LS3CVTBI0ySNtNJNV91RRAR+RIK/Oun4ThF1aNPOoXbm6ukttsq71CEtMFOYujMQZUSANPyzQWMInXVNzxzV+/ucSftChxSFaGSDO4IMEHqCK6v2ZQplDFtctDu7lEsOg5kLEeyeShpVQd7E3aL9FotEOrICeKYP5wrikCTPSrn2t7SW4umWEr/5fD05Uce8eACSdOAy7+fOjKTaD8hZpd68uPyxxb2ztqMqQXG/yke0kciOPnRQxVszqZG4KSI86Gw3GRcIOUxIMEcJ41VLWzbasrW6blD4uzbOwfC6nVWZQOxAG/XyoKRGGl1J5Liq5CvZM/xQsTUa1BRzIO2oI/mtmLlEhJWjMdk5hPpNWTIUSvISEGdtJ9aiLTRQhZ3TrmmEgchy1PwFD4qHHHra0bWEKuFrHeFObKEJCvZnXU/Cq9d3gL7dvcFp3uLpLbgTIQ6gnKVcxlJPr0oOdF9PQc0mPLhIzZwZke6OhmkyRoY50RfWK2r+8tbJhS0JcRkSJ7tqUStS1nRKZ5nhUfaLAmbRq1CXlO3T0uLWhX4IaBjQcQToDxyk8qymN8ju/L8X9gVaqyhyuTWV0pHGRs1PaYSm7eyEhDbSS5cv/wDTaTv/ALjsOtRIFS29yvuBhxWxbNuqK3LlWYF2CcqXCJ0BP1xlr7UdXwi+q7z7t/bsW27cSrF2inwtJw4FKXCSlLZYV4Vxw1Ex1pfiVkm8sQUvMhpF6oOPhruWm0fd0BRS3MkSIGxUY2moO12LJt7+5QkFeW0TaBSdIV3aQT5bzSXE8eD9jbWiWkoLS1rdUlISFqjI2d9TkmTzIrmeTsX0pS7JFyvba2xpHfMPhm5t/wAPK+oHvWh7C1bQo7kiYJIPA0Dbdk8QQ2U5rJKFbqL4ggb67VSLW2SvwkCRx40QxhmVYzMSnrOvnyotdzn+Zpv/AJfrZYnOwxGYm6wxOb8vezl/tHCt7bsFdlDjLF3ZLQ93ZW2h4QotklGkToSfWgUtMcLNHoTUL2HtqH/tUjqJFTwuPUp/U+Pp+yTFeyd7YoWu4tyUKBCnUKCwCRoVRsJ40V2qZs12dmt915L5skd0EtpWhWVSxCjII2jp1pXh3aW+tgpCH15NQWnPxW1J1EZV7DoOdEL7RWCrW1ZuLRby2m1oLiXS0pHjUQAMpC5BnpNMx9Jr+3vx+/8AZa+0uJunEU2zTgauHmLdtNwsn8MFGbu0ADwKWswVeQgcYeyHanEf+JNWd4pKyVuNuBbaCsAIJ0UBsYHmKqP2uYkDijimzITkSCk/pSkgpI/uHpTPsDiLt5jTL7vtkqUqBE5WiiYHups39wLpcGq2XrV7+9iFdw23f3TTb4smO+cSklBdAUhWUgR7IJBPTQU2xbCrJOFH/wBRDn/NOuJWlhULdLI/CIzaTvm/q2pNZ4FeXrzq7ZgrS5cPnvSoBAOeTmPvHnNNu1GGs2eFdyVouXDdOStBKUMuloZgI9sgCNYEk8qVLDHv60ucbVnzx/lm91hOHnEvuSLJAzpCkLU+8BJb7zKUp2Gh1ofsurD7xq6bNglktMKfQ424tTgKOEq8591W7CEq/wCIvrKGQ2hpnK4tAKu+UwChCFnaAgqIHDzpHYOXxun03yUgmwui0UJQEFGUGUqRuNB9GjQvU2qvhcsg7JWV85brv0ozOhsW9qSpKYKyQ4+SoiCNAOJJrYJs0P2OGLbW6u2UnMWgPFcOLBWlS5lLTe5gGSOEarOwCWU27lzcXqWu4JTbNql3u3VpClPJZkSYOkcQZ2pt9nFtbpeU+xfrQ2JLjSwgvvhoFxSiAPwm9Z3VPGsuBprpcvDbD9/thfae8cUcXQt1pQ7hJCG4OQJeISFkCCshZJ3Imqz20t3BkvmyHLV5CGmVjQthtOUNLTwV4TJ5g0xscbbubXEim2bZbDLasqNXFZ3ZUVukSpRjlHSlON9orRWHN2Vo06j8YuOl0pUTCdDmTAJJPACMp01FFPOBXGk015+VIT4WtREmsqPDbiRHKsrtR5Y6tGJNOjhiXEFChoa1w23qwWzFT1Bo4dopF/gZa9kEyZJOpJ5k86NteyoWkEjWri8lCQCuBy4k8dANToJ91FNoA2rmlOlSKU3liDAezyWSTAmnv3RJ3SKlKgN+O3XyrYGelcsp2xkiJNij9Irx+1RBmEgCSo8BWywobKPwpTdKzkAuBUzGoyyNPLStGPVyaiu4o0hZW6EwkDK2CPaOuvkJ+NULFbWDI0IAE10zEbPhMx9aCqpjdhAPP+K7oJJUSe5Rcys0nhXaPs5xyzTauXjiW0XVq2W0qBCe9StMtyke0uUlM9K5G+zE+Royztikt6SCJ/kVpqsorp6u6leffqOLPFri2YU2zcLQl4DvUDTWIkHdMg6kbiKfdrMJctMJtmXQkKXcvuDKoKGXIAkpI3BCpmq6xhRL0LkIOmbl0VVgxfDrhTDLb7iVs2yFpZCQQTniSqf7R6VB0sHVp/EXmXe/TBc8TsL44o0coVbW6FBACmx4lMFBWU5pJJgSRtSbsxgN/blwXQPdtWF2GjmC0pzJEozDYzGh91UpdsXQp1094s5RmI1hKQkbdAKIwbE3LVF0htsn7yz3UzASc2qiOOhUP91P4gjqRa6U1t2r+fMOw1jCWGG3lrcvLhSdLWO6QhQ370iSQD11HDls7irgtnbhwJS7eJ+72zaE5Et26TLq0gbJJhA4khR1qvhAUQgCNIPWjlWbqjndUVFKUoTMaJSISkAaACsoMz+JjTfPHvZBPZtRFlif/wBLA93eGqwWCFQKc2yXQh5CCAh4IS5O8IWFiPSPfQQT+KatpxabOfXmpRjTz+kjLK3Kd6yjCmsq5yl6sEU7RokmCYBMDcwNh1pFYOU7Q4cpymDGh3g+VSnkpEUFtxRW4Co5VpSoJC2yfzkfnJQAEyCBmSoSK3+/FlCZJSjIViS2SQASYISBlnLoBsrhwIRhrgJUVoWYITIKSMw8eVQJLZVtmAJ8xpRKWioFKgQmIQTlziRBHg024iJ5VxyOxziKm0BLndayFoCiAlOVSlJzKggyrwpKpMiV8wasFi8VtoUoaqSknlJSCaXLwwADJAgKTyAkQFAJ0lMmBtrTNuAABsNB5Vz6mdgTkmaYi8lKPESmdAQQNd9zoNqQhslsKLgGcJBQW24VlWUISFeKU6DlJAiDoHF8wtyIcyp1zCCSraIMiOPA0Izh7gWFKgmEozBQjKkp3TkGhCfZk6xwqumqRoSSQwsbZHd6IUOEK300nX51SsdZnYb6DrV5vriE5RudKrONMDwjjsOmup+uldUMHPLJRThudUc5g+VEWNvDbrTmimxKD/TmBBHkZ9aZNoAdRA4mPcaJxXCQ4nbxDQKngdDry6Us3wJQ3wy2AGVxAzJgTzTwom5tmynLlFJcOxRaUBDqVFSdM41B8+tTruSd1qA/SmD6n+Kko5C2SsYYlAjgeB4e+vEW6SZgZRoPPifkK8trkHQHbcfuJrXvoGXl9fvVkgMBXhqe8zVK9BEGtnH6DcdNWihTVYCRApWtgTNGuKqBQqqQrB1VlSKFZTGLBZXNO7a6ql29xFNbe8pXDA1luQ/W/e1X2r2iUXdQlp2OmOA5XuelIu69++1B6I3UNe8rF3MCk5vahcvdvOqR0qFchsp0DXjSnElAkH18hw9aicvOtCvXE8afpBYvtjL6TyK/X/x86eFdV+yUQok8FE+4iJ+FNe9qUohTJ3FDkJqBxweVQu3GlK7i7p4QFbClXCQZIg8COm4r03JO3qaADw86jL0bVdQFsYKNRqVQffms+8CmoBO4ahJqJdxWpcpqMbk1lQLXyrK1GPUKoplZryspjBzDh50wzmKyspGMatrM70TcCAIrKygYCKzWi1GsrKBgm1aCt6CvzlMCsrKXkwApZ01jWPWmVv7E1lZSsyFl48ocaisWQpWs1lZVVsKWh7CWks5gDPnVbDQJrKymjsY8vmgmIoMqrKymMRpVUyBWVlBmRKygSK8rKypB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http://images.xxsy.net/bimg/44528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54399"/>
            <a:ext cx="2205275" cy="29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2.bp.blogspot.com/-ylwG-gFzduk/TpW2cqf15yI/AAAAAAAAAic/tfnDuJBkspk/s1600/REY+1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072" y="117565"/>
            <a:ext cx="2444928" cy="349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506050" y="771536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千禧年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8784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3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228600"/>
            <a:ext cx="40815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</a:rPr>
              <a:t>千禧年 </a:t>
            </a:r>
            <a:r>
              <a:rPr lang="en-US" altLang="zh-TW" sz="3200" u="sng" dirty="0" smtClean="0">
                <a:latin typeface="華康雅藝體 Std W6" pitchFamily="82" charset="-120"/>
                <a:ea typeface="華康雅藝體 Std W6" pitchFamily="82" charset="-120"/>
              </a:rPr>
              <a:t>(Millennium)</a:t>
            </a:r>
            <a:endParaRPr lang="en-US" sz="3200" u="sng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904688"/>
            <a:ext cx="846097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拉丁文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“mille”=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「一千」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“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</a:rPr>
              <a:t>annus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”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「年」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0" y="200946"/>
            <a:ext cx="4629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神學名詞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，非聖經名詞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3890" y="3124200"/>
            <a:ext cx="5973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字面性解釋？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vs.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象徵性解釋？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2057400"/>
            <a:ext cx="39982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 幾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段爭議性的經文：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2590800"/>
            <a:ext cx="913102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000" dirty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啟</a:t>
            </a:r>
            <a:r>
              <a:rPr lang="en-US" altLang="zh-TW" sz="3000" dirty="0">
                <a:latin typeface="華康雅藝體 Std W6" pitchFamily="82" charset="-120"/>
                <a:ea typeface="華康雅藝體 Std W6" pitchFamily="82" charset="-120"/>
              </a:rPr>
              <a:t>20:4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他們都復活了，與基督一同作王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一千年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3890" y="3733800"/>
            <a:ext cx="6885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一千年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一段時期？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一千個年頭？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4343400"/>
            <a:ext cx="7705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一同作王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地上的國度？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天國的統治？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760" y="1463041"/>
            <a:ext cx="576311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禧年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=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「和樂」、「全盛」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時期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" y="4876800"/>
            <a:ext cx="3945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現在性？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將來性？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5759" y="5410200"/>
            <a:ext cx="82476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羅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11:26)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「於是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以色列全家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都要得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救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5964198"/>
            <a:ext cx="8526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地上的以色列國？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屬靈的以色列國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(=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教會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09509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2" grpId="0"/>
      <p:bldP spid="14" grpId="0"/>
      <p:bldP spid="11" grpId="0"/>
      <p:bldP spid="13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1" y="76200"/>
            <a:ext cx="86106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但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9:24-27)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「為你本國之民和你聖城，已經定了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七十個七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。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要  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止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住罪過，除淨罪惡，贖盡罪孽，引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進永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義，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封  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住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異象和預言，並膏至聖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者。你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當知道，當明白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從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出令重新建造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耶路撒冷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，直到有受膏君的時候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  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必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有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七個七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和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六十二個七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。正在艱難的時候，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耶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路撒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冷城連街帶濠都必重新建造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。過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了六十二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個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七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那受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膏者必被剪除，一無所有；必有一王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的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民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來毀滅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這城和聖所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，至終必如洪水沖沒。必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有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爭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戰，一直到底，荒涼的事已經定了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。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七之內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他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必與許多人堅定盟約；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一七之半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，他必使祭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祀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與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供獻止息。那行毀壞可憎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的如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飛而來，並且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有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忿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怒傾在那行毀壞的身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上，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直到所定的結局。」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09600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字義性或象徵性？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8987" y="610050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猶太性或教會性？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7226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eft Brace 9"/>
          <p:cNvSpPr/>
          <p:nvPr/>
        </p:nvSpPr>
        <p:spPr>
          <a:xfrm>
            <a:off x="609599" y="990600"/>
            <a:ext cx="1245275" cy="5543502"/>
          </a:xfrm>
          <a:prstGeom prst="leftBrace">
            <a:avLst>
              <a:gd name="adj1" fmla="val 74761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232236" y="2890024"/>
            <a:ext cx="622639" cy="15797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32236" y="4724400"/>
            <a:ext cx="622639" cy="9456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http://2.bp.blogspot.com/-9ML6dkYzUs4/UdVehDhhLpI/AAAAAAAAkdE/JgxxuSNlMX4/s1600/Millennial_view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875" y="1"/>
            <a:ext cx="7289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8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3350" y="22086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三個派別的看法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0420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前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err="1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Pre</a:t>
            </a:r>
            <a:r>
              <a:rPr lang="en-US" altLang="zh-TW" sz="28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</a:p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基督再次降臨之前將有各種末世預兆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例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: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敵基督出現、福音廣傳地極、世界性大災難等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，並且基督要與眾信徒在地上一同作王一千年。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基督降臨在千禧年之前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56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3350" y="22086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三個派別的看法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0420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前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err="1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Pre</a:t>
            </a:r>
            <a:r>
              <a:rPr lang="en-US" altLang="zh-TW" sz="28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</a:p>
          <a:p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基督再次降臨之前將有各種預兆</a:t>
            </a:r>
            <a:r>
              <a:rPr lang="en-US" altLang="zh-TW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敵基督出現、福音廣傳地極、世界性大災難等</a:t>
            </a:r>
            <a:r>
              <a:rPr lang="en-US" altLang="zh-TW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，並要與眾信徒在地上一同作王一千年。基督降臨在千禧年之前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270920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Post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millennialists)</a:t>
            </a:r>
          </a:p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千禧年指教會將發展致全盛時期，影響萬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國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，得救人數日增，世界趨向美好及基督化。教會有如在地作王統治，此後基督才再次降臨。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基督降臨在千禧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年之後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831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3350" y="22086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三個派別的看法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0420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前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err="1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Pre</a:t>
            </a:r>
            <a:r>
              <a:rPr lang="en-US" altLang="zh-TW" sz="28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</a:p>
          <a:p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基督再次降臨之前將有各種預兆</a:t>
            </a:r>
            <a:r>
              <a:rPr lang="en-US" altLang="zh-TW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敵基督出現、福音廣傳地極、世界性大災難等</a:t>
            </a:r>
            <a:r>
              <a:rPr lang="en-US" altLang="zh-TW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，並要與眾信徒在地上一同作王一千年。基督降臨在千禧年之前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2709208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Post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millennialists)</a:t>
            </a:r>
          </a:p>
          <a:p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千禧年指教會將發展致全盛時期，影響萬</a:t>
            </a:r>
            <a:r>
              <a:rPr lang="zh-TW" altLang="en-US" sz="3000" dirty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國</a:t>
            </a:r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，得救人數日增，世界趨向美好及基督化。教會有如在地作王統治，此後基督才再次降臨。</a:t>
            </a:r>
            <a:r>
              <a:rPr lang="zh-TW" altLang="en-US" sz="3000" dirty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基督降臨在千禧</a:t>
            </a:r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年之後</a:t>
            </a:r>
            <a:endParaRPr lang="en-US" altLang="zh-TW" sz="3000" dirty="0" smtClean="0">
              <a:solidFill>
                <a:schemeClr val="bg1">
                  <a:lumMod val="65000"/>
                </a:schemeClr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648200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無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err="1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A</a:t>
            </a:r>
            <a:r>
              <a:rPr lang="en-US" altLang="zh-TW" sz="28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</a:p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千禧年是現在而不是將來的，象徵現今教會在地上的作為，藉聖靈與真道管理世界，阻擋著撒旦。良善與邪惡同時發展，直到基督再降臨。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沒有實質的千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禧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年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2604" y="4706277"/>
            <a:ext cx="34227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Realized Millennialism</a:t>
            </a:r>
            <a:endParaRPr lang="en-US" sz="28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76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hsuwei.com/bible/wp-content/uploads/2011/05/pre-m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1600200"/>
            <a:ext cx="8795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基督再來 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 </a:t>
            </a:r>
            <a:r>
              <a:rPr lang="en-US" altLang="zh-TW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zh-TW" alt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末世</a:t>
            </a:r>
            <a:r>
              <a:rPr lang="zh-TW" alt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災難</a:t>
            </a:r>
            <a:r>
              <a:rPr lang="en-US" altLang="zh-TW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 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地上千禧年</a:t>
            </a:r>
            <a:endParaRPr lang="en-US" sz="40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842828" y="2192383"/>
            <a:ext cx="836022" cy="1567543"/>
          </a:xfrm>
          <a:custGeom>
            <a:avLst/>
            <a:gdLst>
              <a:gd name="connsiteX0" fmla="*/ 836022 w 836022"/>
              <a:gd name="connsiteY0" fmla="*/ 0 h 1567543"/>
              <a:gd name="connsiteX1" fmla="*/ 574765 w 836022"/>
              <a:gd name="connsiteY1" fmla="*/ 692331 h 1567543"/>
              <a:gd name="connsiteX2" fmla="*/ 26125 w 836022"/>
              <a:gd name="connsiteY2" fmla="*/ 1567543 h 1567543"/>
              <a:gd name="connsiteX3" fmla="*/ 26125 w 836022"/>
              <a:gd name="connsiteY3" fmla="*/ 1567543 h 1567543"/>
              <a:gd name="connsiteX4" fmla="*/ 0 w 836022"/>
              <a:gd name="connsiteY4" fmla="*/ 1528354 h 1567543"/>
              <a:gd name="connsiteX5" fmla="*/ 0 w 836022"/>
              <a:gd name="connsiteY5" fmla="*/ 1528354 h 156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6022" h="1567543">
                <a:moveTo>
                  <a:pt x="836022" y="0"/>
                </a:moveTo>
                <a:cubicBezTo>
                  <a:pt x="772885" y="215537"/>
                  <a:pt x="709748" y="431074"/>
                  <a:pt x="574765" y="692331"/>
                </a:cubicBezTo>
                <a:cubicBezTo>
                  <a:pt x="439782" y="953588"/>
                  <a:pt x="26125" y="1567543"/>
                  <a:pt x="26125" y="1567543"/>
                </a:cubicBezTo>
                <a:lnTo>
                  <a:pt x="26125" y="1567543"/>
                </a:lnTo>
                <a:lnTo>
                  <a:pt x="0" y="1528354"/>
                </a:lnTo>
                <a:lnTo>
                  <a:pt x="0" y="1528354"/>
                </a:lnTo>
              </a:path>
            </a:pathLst>
          </a:cu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-1"/>
            <a:ext cx="929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初世紀教會許多教父的立</a:t>
            </a:r>
            <a:r>
              <a:rPr lang="zh-TW" alt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場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，如羅馬的革利免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主後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96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年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</a:p>
          <a:p>
            <a:pPr>
              <a:lnSpc>
                <a:spcPts val="3000"/>
              </a:lnSpc>
            </a:pP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、猶斯丁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(100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年生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，被大多數福音保守派接納。</a:t>
            </a: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5827693"/>
            <a:ext cx="878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時代論派：</a:t>
            </a:r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認為神對以色列人與教會的計劃是不同的，</a:t>
            </a:r>
            <a:endParaRPr lang="en-US" altLang="zh-TW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     </a:t>
            </a:r>
            <a:r>
              <a:rPr lang="zh-TW" altLang="en-U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維持按「字面」詮釋聖經的原則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4953000"/>
            <a:ext cx="878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歷史性派：</a:t>
            </a:r>
            <a:endParaRPr lang="en-US" altLang="zh-TW" sz="2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教會就是真以色列人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69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hsuwei.com/bible/wp-content/uploads/2011/05/Post-Millenn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1752600"/>
            <a:ext cx="90108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世界趨向美好 </a:t>
            </a:r>
            <a:r>
              <a:rPr lang="zh-TW" altLang="en-US" sz="3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 千禧年實現  基督再來</a:t>
            </a:r>
            <a:endParaRPr lang="en-US" sz="38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5791200"/>
            <a:ext cx="878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十九世紀末開始流行，正值科學、文化、生活水平</a:t>
            </a:r>
            <a:r>
              <a:rPr lang="zh-TW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改善</a:t>
            </a:r>
            <a:endParaRPr lang="en-US" altLang="zh-TW" sz="2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的對觀時代，一種樂觀思想，對今世有展望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5200" y="-1"/>
            <a:ext cx="8782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創始人 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Daniel </a:t>
            </a:r>
            <a:r>
              <a:rPr lang="en-US" altLang="zh-TW" sz="2800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Whitby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1638-1726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，跟從者有</a:t>
            </a:r>
            <a:endParaRPr lang="en-US" altLang="zh-TW" sz="2800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3000"/>
              </a:lnSpc>
            </a:pPr>
            <a:r>
              <a:rPr 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Jonathan Edward, Charles Wesley...</a:t>
            </a: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4854510"/>
            <a:ext cx="3930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*不認為以色列人在末世</a:t>
            </a:r>
            <a:endParaRPr lang="en-US" altLang="zh-TW" sz="2800" dirty="0" smtClean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有特別的角色</a:t>
            </a: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410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hsuwei.com/bible/wp-content/uploads/2011/05/Amillenniu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182880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現在象徵千禧年</a:t>
            </a:r>
            <a:endParaRPr lang="en-US" sz="40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52626"/>
            <a:ext cx="9067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始於亞歷山大的革利免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(155-216)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及俄利根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(185-254)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。改革宗觀點 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-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馬丁路德、加爾文、慈運利、威克理夫 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2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6019800"/>
            <a:ext cx="8782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君士坦丁將政教合一，為這派的發展奠下基礎。將許多經文靈意化，認為教會即是地上的國度，代替了以色列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4989493"/>
            <a:ext cx="3930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*不認為以色列人在末世</a:t>
            </a:r>
            <a:endParaRPr lang="en-US" altLang="zh-TW" sz="2800" dirty="0" smtClean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有特別的角色</a:t>
            </a: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266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3350" y="22086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三個派別的看法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04208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前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err="1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Pre</a:t>
            </a:r>
            <a:r>
              <a:rPr lang="en-US" altLang="zh-TW" sz="28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基督降臨在千禧年之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前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2057400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Post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millennialists)</a:t>
            </a:r>
          </a:p>
          <a:p>
            <a:r>
              <a:rPr lang="zh-TW" altLang="en-US" sz="3000" dirty="0" smtClean="0">
                <a:solidFill>
                  <a:schemeClr val="bg1">
                    <a:lumMod val="65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基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督降臨在千禧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年之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後</a:t>
            </a:r>
            <a:endParaRPr lang="en-US" altLang="zh-TW" sz="30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3429000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無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 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2800" dirty="0" err="1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A</a:t>
            </a:r>
            <a:r>
              <a:rPr lang="en-US" altLang="zh-TW" sz="28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millennialists</a:t>
            </a:r>
            <a:r>
              <a:rPr lang="en-US" altLang="zh-TW" sz="28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沒有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實質的千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禧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年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4648200"/>
            <a:ext cx="787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你比較贊同那一個說法？為什麼？</a:t>
            </a:r>
            <a:endParaRPr lang="en-US" sz="4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5334000"/>
            <a:ext cx="787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你認為基督徒會堂接受哪個說法？</a:t>
            </a:r>
            <a:endParaRPr lang="en-US" sz="4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24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3350" y="220861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前</a:t>
            </a:r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千禧年派一些支持論點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554" y="838200"/>
            <a:ext cx="89050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啟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20:1-7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提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及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「一千年」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6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次之多而又不作任何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解釋，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不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應是象徵性時間，乃指實質的一千年國度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879937"/>
            <a:ext cx="89691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啟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20:4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「他們都復活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了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，與基督一同作王一千年」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若千禧年乃象徵性代表教會在世的發展，那麼復活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的人又指那些人呢？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323272"/>
            <a:ext cx="88617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啟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11:5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世上的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國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，成了我主和主基督的國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明顯目前仍有很多無神或敬拜異神的國，這暗示將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來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千禧年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?)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基督要在世上建立實質的基督之國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27" y="220861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比較按字義去了解聖經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847272"/>
            <a:ext cx="88665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羅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11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:25-26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「這奧秘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外邦人的數目添滿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以色列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全家都要得救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」至今我們仍未見到發生，所以千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禧年應還未發生，而奧秘暗示了是一個特定的時期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2966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3350" y="220861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前</a:t>
            </a:r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千禧年派一些支持論點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554" y="838200"/>
            <a:ext cx="87126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彌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4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:1-5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形容末後萬民歸到聖山，神的國度是一個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不舉刀攻擊別國的和平景況等，似乎還未發生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879937"/>
            <a:ext cx="89050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徒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1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:6-7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門徒問將要升天的主耶穌什麼時候復興以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色列國，耶穌回答只有父神決定。難道這以色列國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的復興僅指「教會」嗎？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323272"/>
            <a:ext cx="89723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太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19:28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耶穌告訴門徒他們要坐在十二個寶座上審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判十二個支派。這豈不是指著千禧年國度嗎？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35927" y="220861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比較按字義去了解聖經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343400"/>
            <a:ext cx="89050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太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20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:21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門徒爭論誰在主的國坐在主的左右邊，主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耶穌卻說是由父來決定的。若沒有千禧年國度的統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治，又何須解釋誰坐在左邊右邊呢？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082" y="5846802"/>
            <a:ext cx="78790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很難接受這類經文全只是象徵式的靈意解釋！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796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2286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</a:rPr>
              <a:t>前</a:t>
            </a:r>
            <a:r>
              <a:rPr lang="zh-TW" altLang="en-US" sz="3200" u="sng" dirty="0">
                <a:latin typeface="華康雅藝體 Std W6" pitchFamily="82" charset="-120"/>
                <a:ea typeface="華康雅藝體 Std W6" pitchFamily="82" charset="-120"/>
              </a:rPr>
              <a:t>千禧年</a:t>
            </a:r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</a:rPr>
              <a:t>派的幾個分歧</a:t>
            </a:r>
            <a:r>
              <a:rPr lang="zh-TW" altLang="en-US" sz="3200" b="1" dirty="0" smtClean="0"/>
              <a:t>：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304800" y="813375"/>
            <a:ext cx="91214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前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被提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論─信徒不會經過達七年的末世大災難，</a:t>
            </a:r>
            <a:endParaRPr lang="en-US" altLang="zh-TW" sz="30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災難開始之前已經被提，與主耶穌在空中相遇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956137"/>
            <a:ext cx="87366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災中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被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提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論─信徒先經過三年半的末世大災難，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然後才被提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3099137"/>
            <a:ext cx="87366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被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提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論─信徒要經過七年的末世大災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難，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然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後才被提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165937"/>
            <a:ext cx="87366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四</a:t>
            </a:r>
            <a:r>
              <a:rPr lang="en-US" altLang="zh-TW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分批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被</a:t>
            </a:r>
            <a:r>
              <a:rPr lang="zh-TW" altLang="en-US" sz="3000" dirty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提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論─較忠</a:t>
            </a:r>
            <a:r>
              <a:rPr lang="zh-TW" altLang="en-US" sz="3000" dirty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心的信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徒於大災難前被提，其</a:t>
            </a:r>
            <a:endParaRPr lang="en-US" altLang="zh-TW" sz="3000" dirty="0" smtClean="0">
              <a:solidFill>
                <a:schemeClr val="bg1">
                  <a:lumMod val="50000"/>
                </a:schemeClr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chemeClr val="bg1">
                    <a:lumMod val="50000"/>
                  </a:schemeClr>
                </a:solidFill>
                <a:latin typeface="華康雅藝體 Std W6" pitchFamily="82" charset="-120"/>
                <a:ea typeface="華康雅藝體 Std W6" pitchFamily="82" charset="-120"/>
              </a:rPr>
              <a:t>餘不儆醒的要經過災難後才被提</a:t>
            </a:r>
            <a:endParaRPr lang="en-US" sz="3000" dirty="0">
              <a:solidFill>
                <a:schemeClr val="bg1">
                  <a:lumMod val="50000"/>
                </a:schemeClr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41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cctraining.org/News/2236/01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7" y="76200"/>
            <a:ext cx="868159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cctraining.org/News/2236/02.gif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7" y="2286000"/>
            <a:ext cx="868159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ctraining.org/News/2236/03.gif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7" y="4495800"/>
            <a:ext cx="868159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8287" y="167640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前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被提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944" y="3839476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中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被提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227802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後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被提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11991" y="235131"/>
            <a:ext cx="707886" cy="6276201"/>
          </a:xfrm>
          <a:prstGeom prst="rect">
            <a:avLst/>
          </a:prstGeom>
          <a:solidFill>
            <a:srgbClr val="92D05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你贊同那個說法？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為什麼？</a:t>
            </a:r>
            <a:endParaRPr lang="en-US" sz="34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248194"/>
            <a:ext cx="707886" cy="6276201"/>
          </a:xfrm>
          <a:prstGeom prst="rect">
            <a:avLst/>
          </a:prstGeom>
          <a:solidFill>
            <a:srgbClr val="92D05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你認為基督徒會堂接受那一個？</a:t>
            </a:r>
            <a:endParaRPr lang="en-US" sz="34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9" name="Isosceles Triangle 18"/>
          <p:cNvSpPr/>
          <p:nvPr/>
        </p:nvSpPr>
        <p:spPr>
          <a:xfrm flipV="1">
            <a:off x="4087690" y="1219200"/>
            <a:ext cx="179510" cy="167432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2547256" y="600891"/>
            <a:ext cx="1643744" cy="720332"/>
          </a:xfrm>
          <a:custGeom>
            <a:avLst/>
            <a:gdLst>
              <a:gd name="connsiteX0" fmla="*/ 0 w 1483588"/>
              <a:gd name="connsiteY0" fmla="*/ 391886 h 720332"/>
              <a:gd name="connsiteX1" fmla="*/ 13063 w 1483588"/>
              <a:gd name="connsiteY1" fmla="*/ 561703 h 720332"/>
              <a:gd name="connsiteX2" fmla="*/ 26126 w 1483588"/>
              <a:gd name="connsiteY2" fmla="*/ 705395 h 720332"/>
              <a:gd name="connsiteX3" fmla="*/ 339634 w 1483588"/>
              <a:gd name="connsiteY3" fmla="*/ 692332 h 720332"/>
              <a:gd name="connsiteX4" fmla="*/ 914400 w 1483588"/>
              <a:gd name="connsiteY4" fmla="*/ 679269 h 720332"/>
              <a:gd name="connsiteX5" fmla="*/ 1005840 w 1483588"/>
              <a:gd name="connsiteY5" fmla="*/ 692332 h 720332"/>
              <a:gd name="connsiteX6" fmla="*/ 1045029 w 1483588"/>
              <a:gd name="connsiteY6" fmla="*/ 705395 h 720332"/>
              <a:gd name="connsiteX7" fmla="*/ 1175657 w 1483588"/>
              <a:gd name="connsiteY7" fmla="*/ 692332 h 720332"/>
              <a:gd name="connsiteX8" fmla="*/ 1214846 w 1483588"/>
              <a:gd name="connsiteY8" fmla="*/ 666206 h 720332"/>
              <a:gd name="connsiteX9" fmla="*/ 1254034 w 1483588"/>
              <a:gd name="connsiteY9" fmla="*/ 587829 h 720332"/>
              <a:gd name="connsiteX10" fmla="*/ 1267097 w 1483588"/>
              <a:gd name="connsiteY10" fmla="*/ 78378 h 720332"/>
              <a:gd name="connsiteX11" fmla="*/ 1371600 w 1483588"/>
              <a:gd name="connsiteY11" fmla="*/ 13063 h 720332"/>
              <a:gd name="connsiteX12" fmla="*/ 1410789 w 1483588"/>
              <a:gd name="connsiteY12" fmla="*/ 0 h 720332"/>
              <a:gd name="connsiteX13" fmla="*/ 1436914 w 1483588"/>
              <a:gd name="connsiteY13" fmla="*/ 39189 h 720332"/>
              <a:gd name="connsiteX14" fmla="*/ 1463040 w 1483588"/>
              <a:gd name="connsiteY14" fmla="*/ 143692 h 720332"/>
              <a:gd name="connsiteX15" fmla="*/ 1476103 w 1483588"/>
              <a:gd name="connsiteY15" fmla="*/ 653143 h 72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83588" h="720332">
                <a:moveTo>
                  <a:pt x="0" y="391886"/>
                </a:moveTo>
                <a:cubicBezTo>
                  <a:pt x="4354" y="448492"/>
                  <a:pt x="8348" y="505126"/>
                  <a:pt x="13063" y="561703"/>
                </a:cubicBezTo>
                <a:cubicBezTo>
                  <a:pt x="17057" y="609632"/>
                  <a:pt x="-18529" y="687533"/>
                  <a:pt x="26126" y="705395"/>
                </a:cubicBezTo>
                <a:cubicBezTo>
                  <a:pt x="123238" y="744240"/>
                  <a:pt x="235086" y="695407"/>
                  <a:pt x="339634" y="692332"/>
                </a:cubicBezTo>
                <a:lnTo>
                  <a:pt x="914400" y="679269"/>
                </a:lnTo>
                <a:cubicBezTo>
                  <a:pt x="944880" y="683623"/>
                  <a:pt x="975648" y="686294"/>
                  <a:pt x="1005840" y="692332"/>
                </a:cubicBezTo>
                <a:cubicBezTo>
                  <a:pt x="1019342" y="695032"/>
                  <a:pt x="1031259" y="705395"/>
                  <a:pt x="1045029" y="705395"/>
                </a:cubicBezTo>
                <a:cubicBezTo>
                  <a:pt x="1088789" y="705395"/>
                  <a:pt x="1132114" y="696686"/>
                  <a:pt x="1175657" y="692332"/>
                </a:cubicBezTo>
                <a:cubicBezTo>
                  <a:pt x="1188720" y="683623"/>
                  <a:pt x="1203744" y="677307"/>
                  <a:pt x="1214846" y="666206"/>
                </a:cubicBezTo>
                <a:cubicBezTo>
                  <a:pt x="1240170" y="640882"/>
                  <a:pt x="1243410" y="619704"/>
                  <a:pt x="1254034" y="587829"/>
                </a:cubicBezTo>
                <a:cubicBezTo>
                  <a:pt x="1258388" y="418012"/>
                  <a:pt x="1254994" y="247819"/>
                  <a:pt x="1267097" y="78378"/>
                </a:cubicBezTo>
                <a:cubicBezTo>
                  <a:pt x="1270631" y="28898"/>
                  <a:pt x="1344752" y="22012"/>
                  <a:pt x="1371600" y="13063"/>
                </a:cubicBezTo>
                <a:lnTo>
                  <a:pt x="1410789" y="0"/>
                </a:lnTo>
                <a:cubicBezTo>
                  <a:pt x="1419497" y="13063"/>
                  <a:pt x="1429893" y="25147"/>
                  <a:pt x="1436914" y="39189"/>
                </a:cubicBezTo>
                <a:cubicBezTo>
                  <a:pt x="1449863" y="65088"/>
                  <a:pt x="1458781" y="120268"/>
                  <a:pt x="1463040" y="143692"/>
                </a:cubicBezTo>
                <a:cubicBezTo>
                  <a:pt x="1499726" y="345462"/>
                  <a:pt x="1476103" y="295097"/>
                  <a:pt x="1476103" y="653143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8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9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350" y="220861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災前</a:t>
            </a:r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被提的一些支持論點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554" y="838200"/>
            <a:ext cx="89723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聖經形容末世主降臨都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是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「突然性」的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參太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24:36</a:t>
            </a:r>
          </a:p>
          <a:p>
            <a:r>
              <a:rPr 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、帖前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5:4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等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，亦勸導信徒儆醒，若是教會在災中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或災後被提就抵消了因「隨時發生」而警惕的意義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872" y="2408872"/>
            <a:ext cx="8722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帖前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4:13-18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保羅先講信徒被提，接著第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5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章再提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及災難來臨，若按此次序，被提在先，災難才來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872" y="3475672"/>
            <a:ext cx="89691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帖前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5:3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說「他們」不能逃避災難，而第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4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節說「你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們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暗指信徒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卻不在黑暗裡」明顯分別信徒不像世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人一樣在災難中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5029200"/>
            <a:ext cx="891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啟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3:10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主說：「我必在普天下人受試煉的時候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免去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 你的試煉」，這應許不應只是給非拉鐵非信徒的，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因為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3:12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說明是「聖靈向眾教會所說的話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...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」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60323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allsave.com/wallpapers/1600x1200/religious-christmas/80095/religious-christmas-free-christian-backgrounds-for-powerpoint-8009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350" y="220861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災前</a:t>
            </a:r>
            <a:r>
              <a:rPr lang="zh-TW" altLang="en-US" sz="3200" u="sng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被提的一些支持論點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：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554" y="838200"/>
            <a:ext cx="89659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帖後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2:7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提到一個「攔阻」那沉淪之子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即敵基督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的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顯露，很多解經家認為這攔阻是指「教會」，以致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教會被提後，敵基督的出現引進全球大災難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872" y="2286000"/>
            <a:ext cx="92464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太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25:31-46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主說祂降臨時會將綿羊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即真信徒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與山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羊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即假信徒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分開，信徒被提本身就能分開山羊綿羊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2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。若是災中或災後被提，此行動豈不是就多此一舉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4955" y="5410200"/>
            <a:ext cx="86728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災前被提論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，無論從文字字義及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上文下理釋經的論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調來看，都最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配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合大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部份聖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經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的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解釋。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810000"/>
            <a:ext cx="89050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挪亞時代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的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洪水毀滅了「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終日思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想盡是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惡」的人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；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羅得時代的火燒了罪惡滿盈的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所多瑪人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，所以末世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災難不應是對付主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的兒女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，而是不信的世代。</a:t>
            </a:r>
            <a:endParaRPr lang="en-US" sz="3000" dirty="0"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204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ctraining.org/News/2236/01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9113065" cy="343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228600"/>
            <a:ext cx="452239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前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千禧年派：災前被提論</a:t>
            </a:r>
            <a:endParaRPr lang="en-US" sz="30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990600"/>
            <a:ext cx="164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(</a:t>
            </a:r>
            <a:r>
              <a:rPr lang="zh-TW" altLang="en-US" b="1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帖前 </a:t>
            </a:r>
            <a:r>
              <a:rPr lang="en-US" altLang="zh-TW" b="1" dirty="0" smtClean="0">
                <a:solidFill>
                  <a:srgbClr val="C00000"/>
                </a:solidFill>
              </a:rPr>
              <a:t>4:15-17)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32115" y="1471749"/>
            <a:ext cx="835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b="1" dirty="0" smtClean="0">
                <a:solidFill>
                  <a:srgbClr val="C00000"/>
                </a:solidFill>
              </a:rPr>
              <a:t>(</a:t>
            </a:r>
            <a:r>
              <a:rPr lang="zh-TW" altLang="en-US" sz="1400" b="1" dirty="0" smtClean="0">
                <a:solidFill>
                  <a:srgbClr val="C00000"/>
                </a:solidFill>
              </a:rPr>
              <a:t>不信者</a:t>
            </a:r>
            <a:r>
              <a:rPr lang="en-US" altLang="zh-TW" sz="1400" b="1" dirty="0" smtClean="0">
                <a:solidFill>
                  <a:srgbClr val="C00000"/>
                </a:solidFill>
              </a:rPr>
              <a:t>)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502223"/>
            <a:ext cx="174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 smtClean="0">
                <a:solidFill>
                  <a:srgbClr val="C00000"/>
                </a:solidFill>
              </a:rPr>
              <a:t>(</a:t>
            </a:r>
            <a:r>
              <a:rPr lang="zh-TW" altLang="en-US" sz="1600" b="1" dirty="0" smtClean="0">
                <a:solidFill>
                  <a:srgbClr val="C00000"/>
                </a:solidFill>
              </a:rPr>
              <a:t>已故信徒先復活</a:t>
            </a:r>
            <a:r>
              <a:rPr lang="en-US" altLang="zh-TW" sz="1600" b="1" dirty="0" smtClean="0">
                <a:solidFill>
                  <a:srgbClr val="C00000"/>
                </a:solidFill>
              </a:rPr>
              <a:t>)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1774973" flipV="1">
            <a:off x="1981451" y="3266798"/>
            <a:ext cx="221351" cy="2957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5938" y="3657600"/>
            <a:ext cx="164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(</a:t>
            </a:r>
            <a:r>
              <a:rPr lang="zh-TW" altLang="en-US" b="1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但 </a:t>
            </a:r>
            <a:r>
              <a:rPr lang="en-US" altLang="zh-TW" b="1" dirty="0" smtClean="0">
                <a:solidFill>
                  <a:srgbClr val="C00000"/>
                </a:solidFill>
              </a:rPr>
              <a:t>9:24-27)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3821668"/>
            <a:ext cx="164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(</a:t>
            </a:r>
            <a:r>
              <a:rPr lang="zh-TW" altLang="en-US" b="1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啟 </a:t>
            </a:r>
            <a:r>
              <a:rPr lang="en-US" altLang="zh-TW" b="1" dirty="0" smtClean="0">
                <a:solidFill>
                  <a:srgbClr val="C00000"/>
                </a:solidFill>
              </a:rPr>
              <a:t>20:4-6)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2587823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b="1" dirty="0" smtClean="0">
                <a:solidFill>
                  <a:srgbClr val="C00000"/>
                </a:solidFill>
              </a:rPr>
              <a:t>基督審判台 </a:t>
            </a:r>
            <a:r>
              <a:rPr lang="en-US" altLang="zh-TW" sz="1400" b="1" dirty="0">
                <a:solidFill>
                  <a:srgbClr val="C00000"/>
                </a:solidFill>
              </a:rPr>
              <a:t>–</a:t>
            </a:r>
            <a:r>
              <a:rPr lang="zh-TW" altLang="en-US" sz="1400" b="1" dirty="0" smtClean="0">
                <a:solidFill>
                  <a:srgbClr val="C00000"/>
                </a:solidFill>
              </a:rPr>
              <a:t> 林後 </a:t>
            </a:r>
            <a:r>
              <a:rPr lang="en-US" altLang="zh-TW" sz="1400" b="1" dirty="0" smtClean="0">
                <a:solidFill>
                  <a:srgbClr val="C00000"/>
                </a:solidFill>
              </a:rPr>
              <a:t>5:10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9800" y="2816423"/>
            <a:ext cx="2032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b="1" dirty="0" smtClean="0">
                <a:solidFill>
                  <a:srgbClr val="C00000"/>
                </a:solidFill>
              </a:rPr>
              <a:t>羔羊的婚筵 </a:t>
            </a:r>
            <a:r>
              <a:rPr lang="en-US" altLang="zh-TW" sz="1400" b="1" dirty="0" smtClean="0">
                <a:solidFill>
                  <a:srgbClr val="C00000"/>
                </a:solidFill>
              </a:rPr>
              <a:t>–</a:t>
            </a:r>
            <a:r>
              <a:rPr lang="zh-TW" altLang="en-US" sz="1400" b="1" dirty="0" smtClean="0">
                <a:solidFill>
                  <a:srgbClr val="C00000"/>
                </a:solidFill>
              </a:rPr>
              <a:t> 啟 </a:t>
            </a:r>
            <a:r>
              <a:rPr lang="en-US" altLang="zh-TW" sz="1400" b="1" dirty="0" smtClean="0">
                <a:solidFill>
                  <a:srgbClr val="C00000"/>
                </a:solidFill>
              </a:rPr>
              <a:t>19:7-10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938" y="2365848"/>
            <a:ext cx="1187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(</a:t>
            </a:r>
            <a:r>
              <a:rPr lang="zh-TW" altLang="en-US" b="1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啟 </a:t>
            </a:r>
            <a:r>
              <a:rPr lang="en-US" altLang="zh-TW" b="1" dirty="0" smtClean="0">
                <a:solidFill>
                  <a:srgbClr val="C00000"/>
                </a:solidFill>
              </a:rPr>
              <a:t>21:1)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75411" y="3962400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b="1" dirty="0" smtClean="0">
                <a:solidFill>
                  <a:srgbClr val="C00000"/>
                </a:solidFill>
              </a:rPr>
              <a:t>敵基督、不法者</a:t>
            </a:r>
            <a:endParaRPr lang="en-US" altLang="zh-TW" sz="1400" b="1" dirty="0" smtClean="0">
              <a:solidFill>
                <a:srgbClr val="C00000"/>
              </a:solidFill>
            </a:endParaRPr>
          </a:p>
          <a:p>
            <a:r>
              <a:rPr lang="zh-TW" altLang="en-US" sz="1400" b="1" dirty="0" smtClean="0">
                <a:solidFill>
                  <a:srgbClr val="C00000"/>
                </a:solidFill>
              </a:rPr>
              <a:t>    </a:t>
            </a:r>
            <a:r>
              <a:rPr lang="en-US" altLang="zh-TW" sz="1400" b="1" dirty="0">
                <a:solidFill>
                  <a:srgbClr val="C00000"/>
                </a:solidFill>
              </a:rPr>
              <a:t>–</a:t>
            </a:r>
            <a:r>
              <a:rPr lang="zh-TW" altLang="en-US" sz="1400" b="1" dirty="0" smtClean="0">
                <a:solidFill>
                  <a:srgbClr val="C00000"/>
                </a:solidFill>
              </a:rPr>
              <a:t> 帖後 </a:t>
            </a:r>
            <a:r>
              <a:rPr lang="en-US" altLang="zh-TW" sz="1400" b="1" dirty="0" smtClean="0">
                <a:solidFill>
                  <a:srgbClr val="C00000"/>
                </a:solidFill>
              </a:rPr>
              <a:t>2:3-4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44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confidentfaith.net/wp-content/uploads/2013/11/00000000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24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11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499046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dirty="0" smtClean="0"/>
              <a:t>二</a:t>
            </a:r>
            <a:r>
              <a:rPr lang="en-US" altLang="zh-TW" sz="3000" b="1" dirty="0" smtClean="0"/>
              <a:t>. </a:t>
            </a:r>
            <a:r>
              <a:rPr lang="zh-TW" altLang="en-US" sz="3000" b="1" dirty="0"/>
              <a:t>前千禧年派：</a:t>
            </a:r>
            <a:r>
              <a:rPr lang="zh-TW" altLang="en-US" sz="3000" b="1" dirty="0" smtClean="0"/>
              <a:t>災中被</a:t>
            </a:r>
            <a:r>
              <a:rPr lang="zh-TW" altLang="en-US" sz="3000" b="1" dirty="0"/>
              <a:t>提論</a:t>
            </a:r>
            <a:endParaRPr lang="en-US" sz="3000" dirty="0"/>
          </a:p>
        </p:txBody>
      </p:sp>
      <p:pic>
        <p:nvPicPr>
          <p:cNvPr id="4" name="Picture 2" descr="http://www.cctraining.org/News/2236/02.gif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534400" cy="322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6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499046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dirty="0" smtClean="0"/>
              <a:t>三</a:t>
            </a:r>
            <a:r>
              <a:rPr lang="en-US" altLang="zh-TW" sz="3000" b="1" dirty="0" smtClean="0"/>
              <a:t>. </a:t>
            </a:r>
            <a:r>
              <a:rPr lang="zh-TW" altLang="en-US" sz="3000" b="1" dirty="0"/>
              <a:t>前千禧年派：</a:t>
            </a:r>
            <a:r>
              <a:rPr lang="zh-TW" altLang="en-US" sz="3000" b="1" dirty="0" smtClean="0"/>
              <a:t>災後被</a:t>
            </a:r>
            <a:r>
              <a:rPr lang="zh-TW" altLang="en-US" sz="3000" b="1" dirty="0"/>
              <a:t>提論</a:t>
            </a:r>
            <a:endParaRPr lang="en-US" sz="3000" dirty="0"/>
          </a:p>
        </p:txBody>
      </p:sp>
      <p:pic>
        <p:nvPicPr>
          <p:cNvPr id="4" name="Picture 2" descr="http://www.cctraining.org/News/2236/02.gif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534400" cy="322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cctraining.org/News/2236/03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534400" cy="322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4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cctraining.org/News/2236/04.gif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" b="8557"/>
          <a:stretch/>
        </p:blipFill>
        <p:spPr bwMode="auto">
          <a:xfrm>
            <a:off x="144020" y="228600"/>
            <a:ext cx="884758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4020" y="304800"/>
            <a:ext cx="215636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後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千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禧年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派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5" name="Picture 2" descr="http://www.cctraining.org/News/2236/05.gif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2" b="6779"/>
          <a:stretch/>
        </p:blipFill>
        <p:spPr bwMode="auto">
          <a:xfrm>
            <a:off x="144020" y="3505200"/>
            <a:ext cx="884758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3560802"/>
            <a:ext cx="210826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無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千</a:t>
            </a:r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禧年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派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2819400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世界趨向美好，走進信仰黃金時代</a:t>
            </a:r>
            <a:endParaRPr lang="en-US" sz="2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020" y="6229290"/>
            <a:ext cx="4121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啟</a:t>
            </a:r>
            <a:r>
              <a:rPr lang="en-US" altLang="zh-TW" sz="2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20</a:t>
            </a:r>
            <a:r>
              <a:rPr lang="zh-TW" altLang="en-US" sz="2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章只是寓意，現在就是千禧年</a:t>
            </a:r>
            <a:endParaRPr lang="en-US" sz="2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247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</TotalTime>
  <Words>3409</Words>
  <Application>Microsoft Office PowerPoint</Application>
  <PresentationFormat>On-screen Show (4:3)</PresentationFormat>
  <Paragraphs>165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華康龍門石碑 Std W9</vt:lpstr>
      <vt:lpstr>華康雅藝體 Std W6</vt:lpstr>
      <vt:lpstr>Calibri</vt:lpstr>
      <vt:lpstr>新細明體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122</cp:revision>
  <cp:lastPrinted>2014-07-25T00:52:33Z</cp:lastPrinted>
  <dcterms:created xsi:type="dcterms:W3CDTF">2014-05-08T23:46:16Z</dcterms:created>
  <dcterms:modified xsi:type="dcterms:W3CDTF">2014-07-27T17:24:36Z</dcterms:modified>
</cp:coreProperties>
</file>