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3" r:id="rId3"/>
    <p:sldId id="258" r:id="rId4"/>
    <p:sldId id="267" r:id="rId5"/>
    <p:sldId id="269" r:id="rId6"/>
    <p:sldId id="266" r:id="rId7"/>
    <p:sldId id="259" r:id="rId8"/>
    <p:sldId id="268" r:id="rId9"/>
    <p:sldId id="278" r:id="rId10"/>
    <p:sldId id="262" r:id="rId11"/>
    <p:sldId id="274" r:id="rId12"/>
    <p:sldId id="270" r:id="rId13"/>
    <p:sldId id="271" r:id="rId14"/>
    <p:sldId id="277" r:id="rId15"/>
    <p:sldId id="272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1187648"/>
            <a:ext cx="7358063" cy="2437805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643313"/>
            <a:ext cx="7358063" cy="102691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63772223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92969" y="4697016"/>
            <a:ext cx="7358063" cy="892969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892969" y="5509617"/>
            <a:ext cx="7358063" cy="102691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4329250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92969" y="2312789"/>
            <a:ext cx="7358063" cy="223242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74123406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678656" y="982265"/>
            <a:ext cx="3937992" cy="2839641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678656" y="3830836"/>
            <a:ext cx="3937992" cy="206275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160729" algn="ctr">
              <a:spcBef>
                <a:spcPts val="0"/>
              </a:spcBef>
              <a:buSzTx/>
              <a:buNone/>
              <a:defRPr sz="2500"/>
            </a:lvl2pPr>
            <a:lvl3pPr marL="0" indent="321457" algn="ctr">
              <a:spcBef>
                <a:spcPts val="0"/>
              </a:spcBef>
              <a:buSzTx/>
              <a:buNone/>
              <a:defRPr sz="2500"/>
            </a:lvl3pPr>
            <a:lvl4pPr marL="0" indent="482186" algn="ctr">
              <a:spcBef>
                <a:spcPts val="0"/>
              </a:spcBef>
              <a:buSzTx/>
              <a:buNone/>
              <a:defRPr sz="2500"/>
            </a:lvl4pPr>
            <a:lvl5pPr marL="0" indent="642915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00911478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19494726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86490565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3527227" cy="3973711"/>
          </a:xfrm>
          <a:prstGeom prst="rect">
            <a:avLst/>
          </a:prstGeom>
        </p:spPr>
        <p:txBody>
          <a:bodyPr/>
          <a:lstStyle>
            <a:lvl1pPr marL="258952" indent="-258952">
              <a:spcBef>
                <a:spcPts val="1969"/>
              </a:spcBef>
              <a:buBlip>
                <a:blip r:embed="rId2"/>
              </a:buBlip>
              <a:defRPr sz="2100"/>
            </a:lvl1pPr>
            <a:lvl2pPr marL="517903" indent="-258952">
              <a:spcBef>
                <a:spcPts val="1969"/>
              </a:spcBef>
              <a:buBlip>
                <a:blip r:embed="rId2"/>
              </a:buBlip>
              <a:defRPr sz="2100"/>
            </a:lvl2pPr>
            <a:lvl3pPr marL="776855" indent="-258952">
              <a:spcBef>
                <a:spcPts val="1969"/>
              </a:spcBef>
              <a:buBlip>
                <a:blip r:embed="rId2"/>
              </a:buBlip>
              <a:defRPr sz="2100"/>
            </a:lvl3pPr>
            <a:lvl4pPr marL="1035807" indent="-258952">
              <a:spcBef>
                <a:spcPts val="1969"/>
              </a:spcBef>
              <a:buBlip>
                <a:blip r:embed="rId2"/>
              </a:buBlip>
              <a:defRPr sz="2100"/>
            </a:lvl4pPr>
            <a:lvl5pPr marL="1294759" indent="-258952">
              <a:spcBef>
                <a:spcPts val="1969"/>
              </a:spcBef>
              <a:buBlip>
                <a:blip r:embed="rId2"/>
              </a:buBlip>
              <a:defRPr sz="21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02820721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892969" y="821531"/>
            <a:ext cx="7358063" cy="5214938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10024572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229884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9283980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94651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119234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07EE0AC1-AD8D-43D1-A3F0-A0B35E1B766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397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482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7358063" cy="41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6"/>
              </a:buBlip>
            </a:lvl1pPr>
            <a:lvl2pPr>
              <a:buBlip>
                <a:blip r:embed="rId16"/>
              </a:buBlip>
            </a:lvl2pPr>
            <a:lvl3pPr>
              <a:buBlip>
                <a:blip r:embed="rId16"/>
              </a:buBlip>
            </a:lvl3pPr>
            <a:lvl4pPr>
              <a:buBlip>
                <a:blip r:embed="rId16"/>
              </a:buBlip>
            </a:lvl4pPr>
            <a:lvl5pPr>
              <a:buBlip>
                <a:blip r:embed="rId16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440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xStyles>
    <p:titleStyle>
      <a:lvl1pPr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160729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321457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482186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642915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803643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964372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125101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285829" algn="ctr" defTabSz="410751">
        <a:defRPr sz="51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330387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660773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991160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321547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1651933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1982320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2312707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2643094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2973480" indent="-330387" defTabSz="410751">
        <a:spcBef>
          <a:spcPts val="2109"/>
        </a:spcBef>
        <a:buSzPct val="25000"/>
        <a:buBlip>
          <a:blip r:embed="rId16"/>
        </a:buBlip>
        <a:defRPr sz="27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160729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321457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482186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642915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803643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964372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125101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285829" algn="ctr" defTabSz="410751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796604" y="5181600"/>
            <a:ext cx="7358063" cy="609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4400" dirty="0" smtClean="0"/>
              <a:t> 亞西亞之光</a:t>
            </a:r>
            <a:endParaRPr sz="4400" dirty="0"/>
          </a:p>
        </p:txBody>
      </p:sp>
      <p:sp>
        <p:nvSpPr>
          <p:cNvPr id="41" name="Shape 41"/>
          <p:cNvSpPr>
            <a:spLocks noGrp="1"/>
          </p:cNvSpPr>
          <p:nvPr>
            <p:ph type="body" idx="1"/>
          </p:nvPr>
        </p:nvSpPr>
        <p:spPr>
          <a:xfrm>
            <a:off x="967920" y="5867401"/>
            <a:ext cx="7358063" cy="381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defTabSz="484886">
              <a:defRPr sz="1800">
                <a:solidFill>
                  <a:srgbClr val="000000"/>
                </a:solidFill>
              </a:defRPr>
            </a:pPr>
            <a:r>
              <a:rPr lang="zh-TW" altLang="en-US" sz="2800" dirty="0">
                <a:solidFill>
                  <a:srgbClr val="000000"/>
                </a:solidFill>
              </a:rPr>
              <a:t>以弗</a:t>
            </a:r>
            <a:r>
              <a:rPr lang="zh-TW" altLang="en-US" sz="2800" dirty="0" smtClean="0">
                <a:solidFill>
                  <a:srgbClr val="000000"/>
                </a:solidFill>
              </a:rPr>
              <a:t>所</a:t>
            </a:r>
            <a:endParaRPr lang="zh-TW" altLang="en-US" sz="2800" dirty="0">
              <a:solidFill>
                <a:srgbClr val="000000"/>
              </a:solidFill>
            </a:endParaRPr>
          </a:p>
        </p:txBody>
      </p:sp>
      <p:pic>
        <p:nvPicPr>
          <p:cNvPr id="5" name="Picture 4" descr="DSCN0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0455" y="457201"/>
            <a:ext cx="5997145" cy="4497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26051376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082" y="354866"/>
            <a:ext cx="3961518" cy="614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535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2969" y="457201"/>
            <a:ext cx="7358063" cy="914400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以弗所</a:t>
            </a:r>
            <a:r>
              <a:rPr lang="en-US" altLang="zh-TW" sz="3600" b="1" dirty="0" smtClean="0"/>
              <a:t>Ephesus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3401" y="1451669"/>
            <a:ext cx="3962399" cy="4504434"/>
          </a:xfrm>
        </p:spPr>
        <p:txBody>
          <a:bodyPr>
            <a:normAutofit/>
          </a:bodyPr>
          <a:lstStyle/>
          <a:p>
            <a:r>
              <a:rPr lang="zh-TW" altLang="en-US" dirty="0"/>
              <a:t>以弗</a:t>
            </a:r>
            <a:r>
              <a:rPr lang="zh-TW" altLang="en-US" dirty="0" smtClean="0"/>
              <a:t>所是</a:t>
            </a:r>
            <a:r>
              <a:rPr lang="zh-TW" altLang="en-US" dirty="0"/>
              <a:t>愛琴海東岸的一個大海港</a:t>
            </a:r>
            <a:r>
              <a:rPr lang="zh-TW" altLang="en-US" dirty="0" smtClean="0"/>
              <a:t>，</a:t>
            </a:r>
            <a:r>
              <a:rPr lang="zh-TW" altLang="en-US" dirty="0"/>
              <a:t>其地勢三面環山，西面向海，</a:t>
            </a:r>
            <a:r>
              <a:rPr lang="zh-TW" altLang="en-US" dirty="0" smtClean="0"/>
              <a:t> </a:t>
            </a:r>
            <a:r>
              <a:rPr lang="zh-TW" altLang="en-US" dirty="0"/>
              <a:t>在</a:t>
            </a:r>
            <a:r>
              <a:rPr lang="zh-TW" altLang="en-US" dirty="0" smtClean="0"/>
              <a:t>羅馬</a:t>
            </a:r>
            <a:r>
              <a:rPr lang="zh-TW" altLang="en-US" dirty="0"/>
              <a:t>時期為亞細亞省最富庶、最偉大的一個城市，因為它</a:t>
            </a:r>
            <a:r>
              <a:rPr lang="zh-TW" altLang="en-US" dirty="0" smtClean="0"/>
              <a:t>位於</a:t>
            </a:r>
            <a:r>
              <a:rPr lang="zh-TW" altLang="en-US" dirty="0"/>
              <a:t>東西交通要道上，是從兩河流域到羅馬必經之</a:t>
            </a:r>
            <a:r>
              <a:rPr lang="zh-TW" altLang="en-US" dirty="0" smtClean="0"/>
              <a:t>地，為</a:t>
            </a:r>
            <a:r>
              <a:rPr lang="zh-TW" altLang="en-US" dirty="0"/>
              <a:t>當時的商業及文化中心</a:t>
            </a:r>
            <a:r>
              <a:rPr lang="zh-CN" altLang="en-US" dirty="0"/>
              <a:t>，</a:t>
            </a:r>
            <a:r>
              <a:rPr lang="zh-TW" altLang="en-US" dirty="0"/>
              <a:t>被稱為亞西亞之光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r>
              <a:rPr lang="zh-TW" altLang="en-US" dirty="0" smtClean="0"/>
              <a:t>保</a:t>
            </a:r>
            <a:r>
              <a:rPr lang="zh-TW" altLang="en-US" dirty="0"/>
              <a:t>羅注意到以弗所是一個宣教的戰略地點，從這裡，福音向四面八方開展，亞</a:t>
            </a:r>
            <a:r>
              <a:rPr lang="zh-TW" altLang="en-US" dirty="0" smtClean="0"/>
              <a:t>細亞</a:t>
            </a:r>
            <a:r>
              <a:rPr lang="zh-TW" altLang="en-US" dirty="0"/>
              <a:t>的七個教</a:t>
            </a:r>
            <a:r>
              <a:rPr lang="zh-TW" altLang="en-US" dirty="0" smtClean="0"/>
              <a:t>會就</a:t>
            </a:r>
            <a:r>
              <a:rPr lang="zh-TW" altLang="en-US" dirty="0"/>
              <a:t>是這樣設立的</a:t>
            </a:r>
            <a:r>
              <a:rPr lang="zh-TW" altLang="en-US" dirty="0" smtClean="0"/>
              <a:t>。</a:t>
            </a:r>
            <a:endParaRPr lang="en-US" dirty="0"/>
          </a:p>
        </p:txBody>
      </p:sp>
      <p:pic>
        <p:nvPicPr>
          <p:cNvPr id="6" name="Picture 1" descr="map00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t="58170" r="9412" b="4704"/>
          <a:stretch>
            <a:fillRect/>
          </a:stretch>
        </p:blipFill>
        <p:spPr bwMode="auto">
          <a:xfrm>
            <a:off x="4637278" y="3713204"/>
            <a:ext cx="3690863" cy="276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5513173" y="4648200"/>
            <a:ext cx="2286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62" y="1451669"/>
            <a:ext cx="3690863" cy="2261535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</p:pic>
      <p:sp>
        <p:nvSpPr>
          <p:cNvPr id="13" name="TextBox 12"/>
          <p:cNvSpPr txBox="1"/>
          <p:nvPr/>
        </p:nvSpPr>
        <p:spPr>
          <a:xfrm>
            <a:off x="6705600" y="2143935"/>
            <a:ext cx="1066800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r>
              <a:rPr lang="zh-TW" altLang="en-US" sz="1200" dirty="0"/>
              <a:t>土耳其共和國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sym typeface="Papyrus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6033701" y="4826446"/>
            <a:ext cx="100399" cy="126554"/>
          </a:xfrm>
          <a:prstGeom prst="flowChartConnector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134100" y="4648200"/>
            <a:ext cx="190500" cy="3048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800600" y="2514600"/>
            <a:ext cx="457200" cy="152400"/>
          </a:xfrm>
          <a:prstGeom prst="ellipse">
            <a:avLst/>
          </a:prstGeom>
          <a:noFill/>
          <a:ln w="12700" cap="flat">
            <a:solidFill>
              <a:srgbClr val="00B050"/>
            </a:solidFill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1659374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772716"/>
          </a:xfrm>
        </p:spPr>
        <p:txBody>
          <a:bodyPr/>
          <a:lstStyle/>
          <a:p>
            <a:r>
              <a:rPr lang="en-US" altLang="zh-TW" sz="4400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524001"/>
            <a:ext cx="3527227" cy="4432102"/>
          </a:xfrm>
        </p:spPr>
        <p:txBody>
          <a:bodyPr>
            <a:normAutofit/>
          </a:bodyPr>
          <a:lstStyle/>
          <a:p>
            <a:r>
              <a:rPr lang="en-US" altLang="zh-TW" dirty="0"/>
              <a:t>1994 </a:t>
            </a:r>
            <a:r>
              <a:rPr lang="zh-TW" altLang="en-US" dirty="0"/>
              <a:t>年以弗所的考古發現被聯合國教育科學暨文化組織</a:t>
            </a:r>
            <a:r>
              <a:rPr lang="en-US" altLang="zh-TW" dirty="0"/>
              <a:t>(UNESCO)</a:t>
            </a:r>
            <a:r>
              <a:rPr lang="zh-TW" altLang="en-US" dirty="0"/>
              <a:t>列為「世界文化遺產」之一。</a:t>
            </a:r>
            <a:endParaRPr lang="en-US" altLang="zh-TW" dirty="0"/>
          </a:p>
          <a:p>
            <a:r>
              <a:rPr lang="zh-TW" altLang="en-US" dirty="0"/>
              <a:t>以弗</a:t>
            </a:r>
            <a:r>
              <a:rPr lang="zh-TW" altLang="en-US" dirty="0" smtClean="0"/>
              <a:t>所</a:t>
            </a:r>
            <a:r>
              <a:rPr lang="zh-CN" altLang="en-US" dirty="0" smtClean="0"/>
              <a:t>是土耳其保留得最完美，面积最广阔的古城</a:t>
            </a:r>
            <a:r>
              <a:rPr lang="zh-TW" altLang="en-US" dirty="0"/>
              <a:t>遺跡</a:t>
            </a:r>
            <a:r>
              <a:rPr lang="zh-CN" altLang="en-US" dirty="0" smtClean="0"/>
              <a:t>。</a:t>
            </a:r>
            <a:r>
              <a:rPr lang="zh-TW" altLang="en-US" dirty="0" smtClean="0"/>
              <a:t>從</a:t>
            </a:r>
            <a:r>
              <a:rPr lang="zh-TW" altLang="en-US" dirty="0"/>
              <a:t>被保留的城市遺跡可看出羅馬時期完善的都市規劃，昔日的街道</a:t>
            </a:r>
            <a:r>
              <a:rPr lang="zh-TW" altLang="en-US" dirty="0" smtClean="0"/>
              <a:t>、</a:t>
            </a:r>
            <a:r>
              <a:rPr lang="zh-CN" altLang="en-US" dirty="0" smtClean="0"/>
              <a:t>圖</a:t>
            </a:r>
            <a:r>
              <a:rPr lang="zh-CN" altLang="en-US" dirty="0"/>
              <a:t>書館、大劇場、議事廳、市集、寺廟、錢莊、醫院、運動場、澡堂、衞生間、妓院</a:t>
            </a:r>
            <a:r>
              <a:rPr lang="zh-TW" altLang="en-US" dirty="0" smtClean="0"/>
              <a:t>等</a:t>
            </a:r>
            <a:r>
              <a:rPr lang="zh-TW" altLang="en-US" dirty="0"/>
              <a:t>仍清楚分佈在整個城市中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752600"/>
            <a:ext cx="4116917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4973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544116"/>
          </a:xfrm>
        </p:spPr>
        <p:txBody>
          <a:bodyPr>
            <a:noAutofit/>
          </a:bodyPr>
          <a:lstStyle/>
          <a:p>
            <a:r>
              <a:rPr lang="zh-TW" altLang="en-US" sz="3600" b="1" dirty="0"/>
              <a:t>以弗所</a:t>
            </a:r>
            <a:r>
              <a:rPr lang="zh-CN" altLang="en-US" sz="3600" b="1" dirty="0"/>
              <a:t>遗址平面图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2" y="990600"/>
            <a:ext cx="486727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2618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467916"/>
          </a:xfrm>
        </p:spPr>
        <p:txBody>
          <a:bodyPr>
            <a:noAutofit/>
          </a:bodyPr>
          <a:lstStyle/>
          <a:p>
            <a:r>
              <a:rPr lang="zh-TW" altLang="en-US" sz="4000" dirty="0"/>
              <a:t>以弗所</a:t>
            </a:r>
            <a:r>
              <a:rPr lang="en-US" altLang="zh-TW" sz="4000" b="1" dirty="0"/>
              <a:t>Ephesus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key_ Home of EPHESU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6627" y="1192427"/>
            <a:ext cx="8175597" cy="459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857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1"/>
          <p:cNvSpPr>
            <a:spLocks noGrp="1" noChangeArrowheads="1"/>
          </p:cNvSpPr>
          <p:nvPr>
            <p:ph type="title"/>
          </p:nvPr>
        </p:nvSpPr>
        <p:spPr>
          <a:xfrm>
            <a:off x="892969" y="446484"/>
            <a:ext cx="7358063" cy="1001316"/>
          </a:xfrm>
        </p:spPr>
        <p:txBody>
          <a:bodyPr>
            <a:noAutofit/>
          </a:bodyPr>
          <a:lstStyle/>
          <a:p>
            <a:r>
              <a:rPr lang="zh-CN" altLang="en-US" sz="3600" b="1" dirty="0" smtClean="0"/>
              <a:t>塞</a:t>
            </a:r>
            <a:r>
              <a:rPr lang="zh-CN" altLang="en-US" sz="3600" b="1" dirty="0"/>
              <a:t>爾瑟</a:t>
            </a:r>
            <a:r>
              <a:rPr lang="zh-CN" altLang="en-US" sz="3600" b="1" dirty="0" smtClean="0"/>
              <a:t>斯圖</a:t>
            </a:r>
            <a:r>
              <a:rPr lang="zh-CN" altLang="en-US" sz="3600" b="1" dirty="0"/>
              <a:t>書</a:t>
            </a:r>
            <a:r>
              <a:rPr lang="zh-CN" altLang="en-US" sz="3600" b="1" dirty="0" smtClean="0"/>
              <a:t>館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sz="3600" dirty="0"/>
              <a:t>Library of </a:t>
            </a:r>
            <a:r>
              <a:rPr lang="en-US" sz="3600" dirty="0" err="1" smtClean="0"/>
              <a:t>Celsus</a:t>
            </a:r>
            <a:endParaRPr lang="en-US" altLang="en-US" sz="3600" dirty="0" smtClean="0"/>
          </a:p>
        </p:txBody>
      </p:sp>
      <p:sp>
        <p:nvSpPr>
          <p:cNvPr id="69636" name="Text Box 8"/>
          <p:cNvSpPr txBox="1">
            <a:spLocks noChangeArrowheads="1"/>
          </p:cNvSpPr>
          <p:nvPr/>
        </p:nvSpPr>
        <p:spPr bwMode="auto">
          <a:xfrm>
            <a:off x="3641725" y="1920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kumimoji="1" lang="en-US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1" y="1371600"/>
            <a:ext cx="391178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塞爾瑟斯圖書館（</a:t>
            </a:r>
            <a:r>
              <a:rPr lang="en-US" dirty="0"/>
              <a:t>Library of </a:t>
            </a:r>
            <a:r>
              <a:rPr lang="en-US" dirty="0" err="1"/>
              <a:t>Celsus</a:t>
            </a:r>
            <a:r>
              <a:rPr lang="en-US" dirty="0" smtClean="0"/>
              <a:t>）</a:t>
            </a:r>
            <a:r>
              <a:rPr lang="zh-CN" altLang="en-US" dirty="0" smtClean="0"/>
              <a:t>是</a:t>
            </a:r>
            <a:r>
              <a:rPr lang="zh-CN" altLang="en-US" dirty="0"/>
              <a:t>以弗所古城的地標。</a:t>
            </a:r>
            <a:endParaRPr lang="en-US" altLang="zh-CN" dirty="0"/>
          </a:p>
          <a:p>
            <a:r>
              <a:rPr lang="zh-CN" altLang="en-US" dirty="0"/>
              <a:t>其藏书在最鼎盛时达到一万两千卷，是当时世界三大图书馆之一</a:t>
            </a:r>
            <a:r>
              <a:rPr lang="zh-CN" altLang="en-US" dirty="0" smtClean="0"/>
              <a:t>。图</a:t>
            </a:r>
            <a:r>
              <a:rPr lang="zh-CN" altLang="en-US" dirty="0"/>
              <a:t>书馆的遗址只保留了门</a:t>
            </a:r>
            <a:r>
              <a:rPr lang="zh-CN" altLang="en-US" dirty="0" smtClean="0"/>
              <a:t>面</a:t>
            </a:r>
            <a:r>
              <a:rPr lang="zh-CN" altLang="en-US" dirty="0"/>
              <a:t>，</a:t>
            </a:r>
            <a:r>
              <a:rPr lang="zh-CN" altLang="en-US" dirty="0" smtClean="0"/>
              <a:t>本</a:t>
            </a:r>
            <a:r>
              <a:rPr lang="zh-CN" altLang="en-US" dirty="0"/>
              <a:t>来有八座塑像分上下两层排列，如今上层塑像已不复见，下层四座女神像分别代表善良，思想，知识与智慧。墙壁的里层和外层相隔了</a:t>
            </a:r>
            <a:r>
              <a:rPr lang="en-US" altLang="zh-CN" dirty="0"/>
              <a:t>1</a:t>
            </a:r>
            <a:r>
              <a:rPr lang="zh-CN" altLang="en-US" dirty="0"/>
              <a:t>米，可以保护珍贵的</a:t>
            </a:r>
            <a:r>
              <a:rPr lang="zh-CN" altLang="en-US" dirty="0" smtClean="0"/>
              <a:t>书籍</a:t>
            </a:r>
            <a:r>
              <a:rPr lang="zh-CN" altLang="en-US" dirty="0" smtClean="0"/>
              <a:t>。</a:t>
            </a:r>
            <a:r>
              <a:rPr lang="zh-TW" altLang="en-US" dirty="0"/>
              <a:t>相傳圖書館內部曾有一條秘密通道，通向妓院。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ea typeface="華康儷中黑"/>
                <a:cs typeface="華康儷中黑"/>
                <a:sym typeface="Wingdings" pitchFamily="2" charset="2"/>
              </a:rPr>
              <a:t>信主后，</a:t>
            </a:r>
            <a:r>
              <a:rPr lang="zh-TW" altLang="en-US" dirty="0" smtClean="0">
                <a:ea typeface="華康儷中黑"/>
                <a:cs typeface="華康儷中黑"/>
                <a:sym typeface="Wingdings" pitchFamily="2" charset="2"/>
              </a:rPr>
              <a:t>焚</a:t>
            </a:r>
            <a:r>
              <a:rPr lang="zh-TW" altLang="en-US" dirty="0">
                <a:ea typeface="華康儷中黑"/>
                <a:cs typeface="華康儷中黑"/>
                <a:sym typeface="Wingdings" pitchFamily="2" charset="2"/>
              </a:rPr>
              <a:t>邪術</a:t>
            </a:r>
            <a:r>
              <a:rPr lang="zh-TW" altLang="en-US" dirty="0" smtClean="0">
                <a:ea typeface="華康儷中黑"/>
                <a:cs typeface="華康儷中黑"/>
                <a:sym typeface="Wingdings" pitchFamily="2" charset="2"/>
              </a:rPr>
              <a:t>書，徹</a:t>
            </a:r>
            <a:r>
              <a:rPr lang="zh-TW" altLang="en-US" dirty="0">
                <a:ea typeface="華康儷中黑"/>
                <a:cs typeface="華康儷中黑"/>
                <a:sym typeface="Wingdings" pitchFamily="2" charset="2"/>
              </a:rPr>
              <a:t>底脫離迷</a:t>
            </a:r>
            <a:r>
              <a:rPr lang="zh-TW" altLang="en-US" dirty="0" smtClean="0">
                <a:ea typeface="華康儷中黑"/>
                <a:cs typeface="華康儷中黑"/>
                <a:sym typeface="Wingdings" pitchFamily="2" charset="2"/>
              </a:rPr>
              <a:t>信 </a:t>
            </a:r>
            <a:endParaRPr lang="en-US" altLang="zh-TW" dirty="0" smtClean="0">
              <a:ea typeface="華康儷中黑"/>
              <a:cs typeface="華康儷中黑"/>
              <a:sym typeface="Wingdings" pitchFamily="2" charset="2"/>
            </a:endParaRPr>
          </a:p>
          <a:p>
            <a:r>
              <a:rPr lang="en-US" altLang="zh-TW" dirty="0" smtClean="0"/>
              <a:t>[</a:t>
            </a:r>
            <a:r>
              <a:rPr lang="zh-CN" altLang="en-US" dirty="0" smtClean="0"/>
              <a:t>使</a:t>
            </a:r>
            <a:r>
              <a:rPr lang="zh-CN" altLang="en-US" dirty="0"/>
              <a:t>徒行传</a:t>
            </a:r>
            <a:r>
              <a:rPr lang="en-US" dirty="0" smtClean="0"/>
              <a:t>19:19] </a:t>
            </a:r>
            <a:r>
              <a:rPr lang="zh-CN" altLang="en-US" dirty="0"/>
              <a:t>平素行邪术的，也有许多人把书拿来，堆积在众人面前焚烧。他们算计书价，便知道共合五万块钱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dirty="0"/>
          </a:p>
        </p:txBody>
      </p:sp>
      <p:pic>
        <p:nvPicPr>
          <p:cNvPr id="1031" name="Picture 7" descr="http://pic.qyer.com/album/1ef/c2/2016719/index/680x4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404" y="1671058"/>
            <a:ext cx="4154361" cy="244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picture\2011\Ephesus\IMG_35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29200" y="-11049000"/>
            <a:ext cx="1755648" cy="263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picture\2011\Ephesus\IMG_35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29200" y="-11049000"/>
            <a:ext cx="1755648" cy="263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picture\2011\Ephesus\IMG_35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29200" y="-11049000"/>
            <a:ext cx="1755648" cy="263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picture\2011\Ephesus\IMG_357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210" y="4495800"/>
            <a:ext cx="975360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picture\2011\Ephesus\IMG_357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11201400"/>
            <a:ext cx="780288" cy="117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E:\picture\2011\Ephesus\IMG_357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78768"/>
            <a:ext cx="975360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picture\2011\Ephesus\IMG_357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386" y="4495800"/>
            <a:ext cx="975360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E:\picture\2011\Ephesus\IMG_358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626" y="4482263"/>
            <a:ext cx="975360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31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153716"/>
          </a:xfrm>
        </p:spPr>
        <p:txBody>
          <a:bodyPr>
            <a:normAutofit fontScale="90000"/>
          </a:bodyPr>
          <a:lstStyle/>
          <a:p>
            <a:r>
              <a:rPr lang="zh-TW" altLang="en-US" sz="4000" b="1" dirty="0"/>
              <a:t>亞底米女神</a:t>
            </a:r>
            <a:r>
              <a:rPr lang="zh-TW" altLang="en-US" sz="4000" b="1" dirty="0" smtClean="0"/>
              <a:t>廟</a:t>
            </a:r>
            <a:r>
              <a:rPr lang="en-US" altLang="zh-TW" sz="4000" b="1" dirty="0" smtClean="0"/>
              <a:t/>
            </a:r>
            <a:br>
              <a:rPr lang="en-US" altLang="zh-TW" sz="4000" b="1" dirty="0" smtClean="0"/>
            </a:br>
            <a:r>
              <a:rPr lang="en-US" sz="3600" b="1" dirty="0"/>
              <a:t>Artemis </a:t>
            </a:r>
            <a:r>
              <a:rPr lang="en-US" sz="3600" b="1" dirty="0" smtClean="0"/>
              <a:t>Temple</a:t>
            </a:r>
            <a:endParaRPr lang="en-US" sz="40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856" y="4038600"/>
            <a:ext cx="2940002" cy="235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477000" y="4038600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FF00"/>
                </a:solidFill>
                <a:latin typeface="YenRound-Bold"/>
              </a:rPr>
              <a:t>現在僅存一根柱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92584"/>
            <a:ext cx="3365607" cy="2401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53143" y="3352800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FF00"/>
                </a:solidFill>
                <a:latin typeface="YenRound-Bold"/>
              </a:rPr>
              <a:t>昔日神廟的輝煌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85800" y="1982391"/>
            <a:ext cx="4114799" cy="3973711"/>
          </a:xfrm>
        </p:spPr>
        <p:txBody>
          <a:bodyPr>
            <a:noAutofit/>
          </a:bodyPr>
          <a:lstStyle/>
          <a:p>
            <a:pPr algn="l" defTabSz="914400" rtl="0">
              <a:buFont typeface="Wingdings" panose="05000000000000000000" pitchFamily="2" charset="2"/>
              <a:buChar char="§"/>
            </a:pPr>
            <a:r>
              <a:rPr lang="zh-TW" altLang="en-US" sz="1400" kern="1200" dirty="0">
                <a:solidFill>
                  <a:schemeClr val="tx1"/>
                </a:solidFill>
              </a:rPr>
              <a:t>以弗所</a:t>
            </a:r>
            <a:r>
              <a:rPr lang="zh-CN" altLang="en-US" sz="1400" kern="1200" dirty="0">
                <a:solidFill>
                  <a:schemeClr val="tx1"/>
                </a:solidFill>
              </a:rPr>
              <a:t>是敬拜</a:t>
            </a:r>
            <a:r>
              <a:rPr lang="zh-TW" altLang="en-US" sz="1400" kern="1200" dirty="0">
                <a:solidFill>
                  <a:schemeClr val="tx1"/>
                </a:solidFill>
              </a:rPr>
              <a:t>亞底米女神</a:t>
            </a:r>
            <a:r>
              <a:rPr lang="zh-CN" altLang="en-US" sz="1400" kern="1200" dirty="0">
                <a:solidFill>
                  <a:schemeClr val="tx1"/>
                </a:solidFill>
              </a:rPr>
              <a:t>的中心</a:t>
            </a:r>
            <a:r>
              <a:rPr lang="zh-TW" altLang="en-US" sz="1400" kern="1200" dirty="0">
                <a:solidFill>
                  <a:schemeClr val="tx1"/>
                </a:solidFill>
              </a:rPr>
              <a:t>。</a:t>
            </a:r>
            <a:r>
              <a:rPr lang="zh-CN" altLang="en-US" sz="1400" kern="1200" dirty="0">
                <a:solidFill>
                  <a:schemeClr val="tx1"/>
                </a:solidFill>
              </a:rPr>
              <a:t>當地</a:t>
            </a:r>
            <a:r>
              <a:rPr lang="zh-TW" altLang="en-US" sz="1400" kern="1200" dirty="0">
                <a:solidFill>
                  <a:schemeClr val="tx1"/>
                </a:solidFill>
              </a:rPr>
              <a:t>的居民相信亞底米女神</a:t>
            </a:r>
            <a:r>
              <a:rPr lang="zh-CN" altLang="en-US" sz="1400" kern="1200" dirty="0">
                <a:solidFill>
                  <a:schemeClr val="tx1"/>
                </a:solidFill>
              </a:rPr>
              <a:t>像</a:t>
            </a:r>
            <a:r>
              <a:rPr lang="zh-TW" altLang="en-US" sz="1400" kern="1200" dirty="0">
                <a:solidFill>
                  <a:schemeClr val="tx1"/>
                </a:solidFill>
              </a:rPr>
              <a:t>是從天上掉落下來的</a:t>
            </a:r>
            <a:r>
              <a:rPr lang="en-US" altLang="zh-TW" sz="1400" kern="1200" dirty="0">
                <a:solidFill>
                  <a:schemeClr val="tx1"/>
                </a:solidFill>
              </a:rPr>
              <a:t>(</a:t>
            </a:r>
            <a:r>
              <a:rPr lang="zh-TW" altLang="en-US" sz="1400" kern="1200" dirty="0">
                <a:solidFill>
                  <a:schemeClr val="tx1"/>
                </a:solidFill>
              </a:rPr>
              <a:t>參徒</a:t>
            </a:r>
            <a:r>
              <a:rPr lang="en-US" altLang="zh-TW" sz="1400" kern="1200" dirty="0">
                <a:solidFill>
                  <a:schemeClr val="tx1"/>
                </a:solidFill>
              </a:rPr>
              <a:t>19:35)</a:t>
            </a:r>
            <a:r>
              <a:rPr lang="zh-CN" altLang="en-US" sz="1400" kern="1200" dirty="0">
                <a:solidFill>
                  <a:schemeClr val="tx1"/>
                </a:solidFill>
              </a:rPr>
              <a:t>。</a:t>
            </a:r>
            <a:r>
              <a:rPr lang="zh-TW" altLang="en-US" sz="1400" kern="1200" dirty="0">
                <a:solidFill>
                  <a:schemeClr val="tx1"/>
                </a:solidFill>
              </a:rPr>
              <a:t>以弗所</a:t>
            </a:r>
            <a:r>
              <a:rPr lang="zh-CN" altLang="en-US" sz="1400" kern="1200" dirty="0">
                <a:solidFill>
                  <a:schemeClr val="tx1"/>
                </a:solidFill>
              </a:rPr>
              <a:t>城因此以亞底米女神廟的看守者自居</a:t>
            </a:r>
            <a:r>
              <a:rPr lang="zh-CN" altLang="en-US" sz="1400" kern="1200" dirty="0">
                <a:solidFill>
                  <a:schemeClr val="tx1"/>
                </a:solidFill>
              </a:rPr>
              <a:t>。</a:t>
            </a:r>
            <a:r>
              <a:rPr lang="zh-TW" altLang="en-US" sz="1400" kern="1200" dirty="0">
                <a:solidFill>
                  <a:schemeClr val="tx1"/>
                </a:solidFill>
              </a:rPr>
              <a:t>許多出土的銀錢上印有亞底米女神像， 顯示它在各處都受到</a:t>
            </a:r>
            <a:r>
              <a:rPr lang="zh-TW" altLang="en-US" sz="1400" kern="1200" dirty="0">
                <a:solidFill>
                  <a:schemeClr val="tx1"/>
                </a:solidFill>
              </a:rPr>
              <a:t>尊</a:t>
            </a:r>
            <a:r>
              <a:rPr lang="zh-CN" altLang="en-US" sz="1400" kern="1200" dirty="0">
                <a:solidFill>
                  <a:schemeClr val="tx1"/>
                </a:solidFill>
              </a:rPr>
              <a:t>崇</a:t>
            </a:r>
            <a:r>
              <a:rPr lang="zh-CN" altLang="en-US" sz="1400" kern="1200" dirty="0">
                <a:solidFill>
                  <a:schemeClr val="tx1"/>
                </a:solidFill>
              </a:rPr>
              <a:t>。</a:t>
            </a:r>
            <a:endParaRPr lang="en-US" altLang="zh-CN" sz="1400" kern="1200" dirty="0">
              <a:solidFill>
                <a:schemeClr val="tx1"/>
              </a:solidFill>
            </a:endParaRPr>
          </a:p>
          <a:p>
            <a:pPr algn="l" defTabSz="914400" rtl="0">
              <a:buFont typeface="Wingdings" panose="05000000000000000000" pitchFamily="2" charset="2"/>
              <a:buChar char="§"/>
            </a:pPr>
            <a:r>
              <a:rPr lang="zh-TW" altLang="en-US" sz="1400" kern="1200" dirty="0">
                <a:solidFill>
                  <a:schemeClr val="tx1"/>
                </a:solidFill>
              </a:rPr>
              <a:t>「亞底米」雖為希臘名字，但它承襲安那托利亞時代象徵生殖力女神的特色，胸前多乳，象徵</a:t>
            </a:r>
            <a:r>
              <a:rPr lang="zh-CN" altLang="en-US" sz="1400" kern="1200" dirty="0">
                <a:solidFill>
                  <a:schemeClr val="tx1"/>
                </a:solidFill>
              </a:rPr>
              <a:t>多產</a:t>
            </a:r>
            <a:r>
              <a:rPr lang="zh-CN" altLang="en-US" sz="1400" kern="1200" dirty="0">
                <a:solidFill>
                  <a:schemeClr val="tx1"/>
                </a:solidFill>
              </a:rPr>
              <a:t>。</a:t>
            </a:r>
            <a:endParaRPr lang="en-US" altLang="zh-CN" sz="1400" kern="1200" dirty="0">
              <a:solidFill>
                <a:schemeClr val="tx1"/>
              </a:solidFill>
            </a:endParaRPr>
          </a:p>
          <a:p>
            <a:pPr algn="l" defTabSz="914400" rtl="0">
              <a:buFont typeface="Wingdings" panose="05000000000000000000" pitchFamily="2" charset="2"/>
              <a:buChar char="§"/>
            </a:pPr>
            <a:r>
              <a:rPr lang="zh-CN" altLang="en-US" sz="1400" kern="1200" dirty="0">
                <a:solidFill>
                  <a:schemeClr val="tx1"/>
                </a:solidFill>
              </a:rPr>
              <a:t>「</a:t>
            </a:r>
            <a:r>
              <a:rPr lang="zh-CN" altLang="en-US" sz="1400" kern="1200" dirty="0">
                <a:solidFill>
                  <a:schemeClr val="tx1"/>
                </a:solidFill>
              </a:rPr>
              <a:t>亞底米女神廟」</a:t>
            </a:r>
            <a:r>
              <a:rPr lang="en-US" altLang="zh-CN" sz="1400" kern="1200" dirty="0">
                <a:solidFill>
                  <a:schemeClr val="tx1"/>
                </a:solidFill>
              </a:rPr>
              <a:t>(</a:t>
            </a:r>
            <a:r>
              <a:rPr lang="en-US" sz="1400" kern="1200" dirty="0">
                <a:solidFill>
                  <a:schemeClr val="tx1"/>
                </a:solidFill>
              </a:rPr>
              <a:t>Artemis Temple)， </a:t>
            </a:r>
            <a:r>
              <a:rPr lang="zh-CN" altLang="en-US" sz="1400" kern="1200" dirty="0">
                <a:solidFill>
                  <a:schemeClr val="tx1"/>
                </a:solidFill>
              </a:rPr>
              <a:t>羅馬名戴安娜</a:t>
            </a:r>
            <a:r>
              <a:rPr lang="en-US" altLang="zh-CN" sz="1400" kern="1200" dirty="0">
                <a:solidFill>
                  <a:schemeClr val="tx1"/>
                </a:solidFill>
              </a:rPr>
              <a:t>(</a:t>
            </a:r>
            <a:r>
              <a:rPr lang="en-US" sz="1400" kern="1200" dirty="0">
                <a:solidFill>
                  <a:schemeClr val="tx1"/>
                </a:solidFill>
              </a:rPr>
              <a:t>Diana)，</a:t>
            </a:r>
            <a:r>
              <a:rPr lang="zh-CN" altLang="en-US" sz="1400" kern="1200" dirty="0">
                <a:solidFill>
                  <a:schemeClr val="tx1"/>
                </a:solidFill>
              </a:rPr>
              <a:t>殿</a:t>
            </a:r>
            <a:r>
              <a:rPr lang="zh-CN" altLang="en-US" sz="1400" kern="1200" dirty="0">
                <a:solidFill>
                  <a:schemeClr val="tx1"/>
                </a:solidFill>
              </a:rPr>
              <a:t>長</a:t>
            </a:r>
            <a:r>
              <a:rPr lang="en-US" altLang="zh-TW" sz="1400" kern="1200" dirty="0">
                <a:solidFill>
                  <a:schemeClr val="tx1"/>
                </a:solidFill>
              </a:rPr>
              <a:t>425 </a:t>
            </a:r>
            <a:r>
              <a:rPr lang="zh-TW" altLang="en-US" sz="1400" kern="1200" dirty="0">
                <a:solidFill>
                  <a:schemeClr val="tx1"/>
                </a:solidFill>
              </a:rPr>
              <a:t>呎，寬</a:t>
            </a:r>
            <a:r>
              <a:rPr lang="en-US" altLang="zh-TW" sz="1400" kern="1200" dirty="0">
                <a:solidFill>
                  <a:schemeClr val="tx1"/>
                </a:solidFill>
              </a:rPr>
              <a:t>220 </a:t>
            </a:r>
            <a:r>
              <a:rPr lang="zh-TW" altLang="en-US" sz="1400" kern="1200" dirty="0">
                <a:solidFill>
                  <a:schemeClr val="tx1"/>
                </a:solidFill>
              </a:rPr>
              <a:t>呎，又有 </a:t>
            </a:r>
            <a:r>
              <a:rPr lang="en-US" altLang="zh-TW" sz="1400" kern="1200" dirty="0">
                <a:solidFill>
                  <a:schemeClr val="tx1"/>
                </a:solidFill>
              </a:rPr>
              <a:t>127 </a:t>
            </a:r>
            <a:r>
              <a:rPr lang="zh-TW" altLang="en-US" sz="1400" kern="1200" dirty="0">
                <a:solidFill>
                  <a:schemeClr val="tx1"/>
                </a:solidFill>
              </a:rPr>
              <a:t>根大圓柱，每柱高 </a:t>
            </a:r>
            <a:r>
              <a:rPr lang="en-US" altLang="zh-TW" sz="1400" kern="1200" dirty="0">
                <a:solidFill>
                  <a:schemeClr val="tx1"/>
                </a:solidFill>
              </a:rPr>
              <a:t>60 </a:t>
            </a:r>
            <a:r>
              <a:rPr lang="zh-TW" altLang="en-US" sz="1400" kern="1200" dirty="0">
                <a:solidFill>
                  <a:schemeClr val="tx1"/>
                </a:solidFill>
              </a:rPr>
              <a:t>呎，是古代七大</a:t>
            </a:r>
            <a:r>
              <a:rPr lang="zh-TW" altLang="en-US" sz="1400" kern="1200" dirty="0">
                <a:solidFill>
                  <a:schemeClr val="tx1"/>
                </a:solidFill>
              </a:rPr>
              <a:t>建築</a:t>
            </a:r>
            <a:r>
              <a:rPr lang="zh-TW" altLang="en-US" sz="1400" kern="1200" dirty="0">
                <a:solidFill>
                  <a:schemeClr val="tx1"/>
                </a:solidFill>
              </a:rPr>
              <a:t>奇景之一，它是古希</a:t>
            </a:r>
            <a:r>
              <a:rPr lang="zh-TW" altLang="en-US" sz="1400" kern="1200" dirty="0">
                <a:solidFill>
                  <a:schemeClr val="tx1"/>
                </a:solidFill>
              </a:rPr>
              <a:t>臘</a:t>
            </a:r>
            <a:r>
              <a:rPr lang="zh-CN" altLang="en-US" sz="1400" kern="1200" dirty="0">
                <a:solidFill>
                  <a:schemeClr val="tx1"/>
                </a:solidFill>
              </a:rPr>
              <a:t>时期</a:t>
            </a:r>
            <a:r>
              <a:rPr lang="zh-TW" altLang="en-US" sz="1400" kern="1200" dirty="0">
                <a:solidFill>
                  <a:schemeClr val="tx1"/>
                </a:solidFill>
              </a:rPr>
              <a:t>世</a:t>
            </a:r>
            <a:r>
              <a:rPr lang="zh-TW" altLang="en-US" sz="1400" kern="1200" dirty="0">
                <a:solidFill>
                  <a:schemeClr val="tx1"/>
                </a:solidFill>
              </a:rPr>
              <a:t>界最大的一個建築</a:t>
            </a:r>
            <a:r>
              <a:rPr lang="zh-TW" altLang="en-US" sz="1400" kern="1200" dirty="0">
                <a:solidFill>
                  <a:schemeClr val="tx1"/>
                </a:solidFill>
              </a:rPr>
              <a:t>物</a:t>
            </a:r>
            <a:r>
              <a:rPr lang="zh-CN" altLang="en-US" sz="1400" kern="1200" dirty="0">
                <a:solidFill>
                  <a:schemeClr val="tx1"/>
                </a:solidFill>
              </a:rPr>
              <a:t>，用大理石所造。</a:t>
            </a:r>
            <a:endParaRPr lang="en-US" altLang="zh-CN" sz="1400" kern="1200" dirty="0">
              <a:solidFill>
                <a:schemeClr val="tx1"/>
              </a:solidFill>
            </a:endParaRPr>
          </a:p>
          <a:p>
            <a:pPr algn="l" defTabSz="914400" rtl="0">
              <a:buFont typeface="Wingdings" panose="05000000000000000000" pitchFamily="2" charset="2"/>
              <a:buChar char="§"/>
            </a:pPr>
            <a:r>
              <a:rPr lang="zh-TW" altLang="en-US" sz="1400" kern="1200" dirty="0">
                <a:solidFill>
                  <a:schemeClr val="tx1"/>
                </a:solidFill>
              </a:rPr>
              <a:t>昔</a:t>
            </a:r>
            <a:r>
              <a:rPr lang="zh-TW" altLang="en-US" sz="1400" kern="1200" dirty="0">
                <a:solidFill>
                  <a:schemeClr val="tx1"/>
                </a:solidFill>
              </a:rPr>
              <a:t>日的亞底米神廟已不復存</a:t>
            </a:r>
            <a:r>
              <a:rPr lang="zh-TW" altLang="en-US" sz="1400" kern="1200" dirty="0">
                <a:solidFill>
                  <a:schemeClr val="tx1"/>
                </a:solidFill>
              </a:rPr>
              <a:t>在</a:t>
            </a:r>
            <a:r>
              <a:rPr lang="zh-TW" altLang="en-US" sz="1400" kern="1200" dirty="0">
                <a:solidFill>
                  <a:schemeClr val="tx1"/>
                </a:solidFill>
              </a:rPr>
              <a:t>，只在荒場中留下一根巨</a:t>
            </a:r>
            <a:r>
              <a:rPr lang="zh-TW" altLang="en-US" sz="1400" kern="1200" dirty="0">
                <a:solidFill>
                  <a:schemeClr val="tx1"/>
                </a:solidFill>
              </a:rPr>
              <a:t>柱</a:t>
            </a:r>
            <a:r>
              <a:rPr lang="zh-CN" altLang="en-US" sz="1400" kern="1200" dirty="0">
                <a:solidFill>
                  <a:schemeClr val="tx1"/>
                </a:solidFill>
              </a:rPr>
              <a:t>，</a:t>
            </a:r>
            <a:r>
              <a:rPr lang="zh-TW" altLang="en-US" sz="1400" kern="1200" dirty="0">
                <a:solidFill>
                  <a:schemeClr val="tx1"/>
                </a:solidFill>
              </a:rPr>
              <a:t>但</a:t>
            </a:r>
            <a:r>
              <a:rPr lang="zh-TW" altLang="en-US" sz="1400" kern="1200" dirty="0">
                <a:solidFill>
                  <a:schemeClr val="tx1"/>
                </a:solidFill>
              </a:rPr>
              <a:t>耶穌基督的福音仍然被傳</a:t>
            </a:r>
            <a:r>
              <a:rPr lang="zh-TW" altLang="en-US" sz="1400" kern="1200" dirty="0">
                <a:solidFill>
                  <a:schemeClr val="tx1"/>
                </a:solidFill>
              </a:rPr>
              <a:t>揚</a:t>
            </a:r>
            <a:r>
              <a:rPr lang="en-US" altLang="zh-TW" sz="1400" kern="1200" dirty="0">
                <a:solidFill>
                  <a:schemeClr val="tx1"/>
                </a:solidFill>
              </a:rPr>
              <a:t> </a:t>
            </a:r>
            <a:r>
              <a:rPr lang="zh-TW" altLang="en-US" sz="1400" kern="1200" dirty="0">
                <a:solidFill>
                  <a:schemeClr val="tx1"/>
                </a:solidFill>
              </a:rPr>
              <a:t>。</a:t>
            </a:r>
            <a:endParaRPr lang="en-US" altLang="zh-TW" sz="1400" kern="1200" dirty="0">
              <a:solidFill>
                <a:schemeClr val="tx1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200" y="3962400"/>
            <a:ext cx="78105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35679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609600"/>
            <a:ext cx="7358063" cy="762000"/>
          </a:xfrm>
        </p:spPr>
        <p:txBody>
          <a:bodyPr>
            <a:noAutofit/>
          </a:bodyPr>
          <a:lstStyle/>
          <a:p>
            <a:r>
              <a:rPr lang="zh-TW" altLang="en-US" sz="3600" b="1" dirty="0"/>
              <a:t>亞底米女神廟</a:t>
            </a:r>
            <a:r>
              <a:rPr lang="en-US" altLang="zh-TW" sz="3600" b="1" dirty="0"/>
              <a:t/>
            </a:r>
            <a:br>
              <a:rPr lang="en-US" altLang="zh-TW" sz="3600" b="1" dirty="0"/>
            </a:br>
            <a:r>
              <a:rPr lang="en-US" sz="3600" b="1" dirty="0"/>
              <a:t>Artemis Temple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969" y="1982391"/>
            <a:ext cx="7336631" cy="3973711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solidFill>
                  <a:srgbClr val="000000"/>
                </a:solidFill>
              </a:rPr>
              <a:t>以弗</a:t>
            </a:r>
            <a:r>
              <a:rPr lang="zh-TW" altLang="en-US" sz="2400" dirty="0" smtClean="0">
                <a:solidFill>
                  <a:srgbClr val="000000"/>
                </a:solidFill>
              </a:rPr>
              <a:t>所</a:t>
            </a:r>
            <a:r>
              <a:rPr lang="zh-CN" altLang="en-US" sz="2400" dirty="0" smtClean="0">
                <a:solidFill>
                  <a:srgbClr val="000000"/>
                </a:solidFill>
              </a:rPr>
              <a:t>的骚乱（</a:t>
            </a:r>
            <a:r>
              <a:rPr lang="zh-CN" altLang="en-US" sz="2400" dirty="0"/>
              <a:t>使徒行傳</a:t>
            </a:r>
            <a:r>
              <a:rPr lang="en-US" altLang="zh-CN" sz="2400" dirty="0" smtClean="0">
                <a:ea typeface="華康儷中黑"/>
                <a:cs typeface="華康儷中黑"/>
                <a:sym typeface="Wingdings" pitchFamily="2" charset="2"/>
              </a:rPr>
              <a:t>19</a:t>
            </a:r>
            <a:r>
              <a:rPr lang="zh-CN" altLang="en-US" sz="2400" dirty="0" smtClean="0">
                <a:ea typeface="華康儷中黑"/>
                <a:cs typeface="華康儷中黑"/>
                <a:sym typeface="Wingdings" pitchFamily="2" charset="2"/>
              </a:rPr>
              <a:t>：</a:t>
            </a:r>
            <a:r>
              <a:rPr lang="en-US" altLang="zh-CN" sz="2400" dirty="0" smtClean="0">
                <a:ea typeface="華康儷中黑"/>
                <a:cs typeface="華康儷中黑"/>
                <a:sym typeface="Wingdings" pitchFamily="2" charset="2"/>
              </a:rPr>
              <a:t>23-29</a:t>
            </a:r>
            <a:r>
              <a:rPr lang="zh-CN" altLang="en-US" sz="2400" dirty="0" smtClean="0">
                <a:ea typeface="華康儷中黑"/>
                <a:cs typeface="華康儷中黑"/>
                <a:sym typeface="Wingdings" pitchFamily="2" charset="2"/>
              </a:rPr>
              <a:t>）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那</a:t>
            </a:r>
            <a:r>
              <a:rPr lang="zh-CN" altLang="en-US" dirty="0"/>
              <a:t>时，因为这道起的扰乱不小</a:t>
            </a:r>
            <a:r>
              <a:rPr lang="zh-CN" altLang="en-US" dirty="0" smtClean="0"/>
              <a:t>。有</a:t>
            </a:r>
            <a:r>
              <a:rPr lang="zh-CN" altLang="en-US" dirty="0"/>
              <a:t>一个银匠，名叫底米丢，是制造亚底米神银龛的，他使这样手艺人生意发达</a:t>
            </a:r>
            <a:r>
              <a:rPr lang="zh-CN" altLang="en-US" dirty="0" smtClean="0"/>
              <a:t>。</a:t>
            </a:r>
            <a:r>
              <a:rPr lang="en-US" dirty="0" smtClean="0"/>
              <a:t> </a:t>
            </a:r>
            <a:r>
              <a:rPr lang="zh-CN" altLang="en-US" dirty="0"/>
              <a:t>他聚集他们和同行的工人，</a:t>
            </a:r>
            <a:r>
              <a:rPr lang="zh-CN" altLang="en-US" dirty="0" smtClean="0"/>
              <a:t>说：“众</a:t>
            </a:r>
            <a:r>
              <a:rPr lang="zh-CN" altLang="en-US" dirty="0"/>
              <a:t>位，你们知道我们是倚靠这生意发财</a:t>
            </a:r>
            <a:r>
              <a:rPr lang="zh-CN" altLang="en-US" dirty="0" smtClean="0"/>
              <a:t>。这</a:t>
            </a:r>
            <a:r>
              <a:rPr lang="zh-CN" altLang="en-US" dirty="0"/>
              <a:t>保罗不但在以弗所，也几乎在亚西亚全地，引诱迷惑许多人，</a:t>
            </a:r>
            <a:r>
              <a:rPr lang="zh-CN" altLang="en-US" dirty="0" smtClean="0"/>
              <a:t>说：‘人</a:t>
            </a:r>
            <a:r>
              <a:rPr lang="zh-CN" altLang="en-US" dirty="0"/>
              <a:t>手所作</a:t>
            </a:r>
            <a:r>
              <a:rPr lang="zh-CN" altLang="en-US" dirty="0" smtClean="0"/>
              <a:t>的，不</a:t>
            </a:r>
            <a:r>
              <a:rPr lang="zh-CN" altLang="en-US" dirty="0"/>
              <a:t>是</a:t>
            </a:r>
            <a:r>
              <a:rPr lang="zh-CN" altLang="en-US" dirty="0" smtClean="0"/>
              <a:t>神’，</a:t>
            </a:r>
            <a:r>
              <a:rPr lang="zh-CN" altLang="en-US" dirty="0"/>
              <a:t>这是你们所看见所听见的</a:t>
            </a:r>
            <a:r>
              <a:rPr lang="zh-CN" altLang="en-US" dirty="0" smtClean="0"/>
              <a:t>。</a:t>
            </a:r>
            <a:r>
              <a:rPr lang="en-US" dirty="0" smtClean="0"/>
              <a:t> </a:t>
            </a:r>
            <a:r>
              <a:rPr lang="zh-CN" altLang="en-US" dirty="0"/>
              <a:t>这样，不独我们这事业，被人藐视，就是大女神亚底米的庙，也要被人轻忽，连亚西亚全地，和普天下，所敬拜的大女神之威荣，也要消灭了</a:t>
            </a:r>
            <a:r>
              <a:rPr lang="zh-CN" altLang="en-US" dirty="0" smtClean="0"/>
              <a:t>。”</a:t>
            </a:r>
            <a:r>
              <a:rPr lang="en-US" dirty="0" smtClean="0"/>
              <a:t> </a:t>
            </a:r>
            <a:r>
              <a:rPr lang="zh-CN" altLang="en-US" dirty="0"/>
              <a:t>众人听见，就怒气填胸，喊着说，大哉以弗所人的亚底米阿</a:t>
            </a:r>
            <a:r>
              <a:rPr lang="zh-CN" altLang="en-US" dirty="0" smtClean="0"/>
              <a:t>。满</a:t>
            </a:r>
            <a:r>
              <a:rPr lang="zh-CN" altLang="en-US" dirty="0"/>
              <a:t>城都轰动起来。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87063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814217" y="609600"/>
            <a:ext cx="7358063" cy="69651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CN" altLang="en-US" sz="4000" b="1" dirty="0"/>
              <a:t>大劇</a:t>
            </a:r>
            <a:r>
              <a:rPr lang="zh-CN" altLang="en-US" sz="4000" b="1" dirty="0" smtClean="0"/>
              <a:t>場 </a:t>
            </a:r>
            <a:r>
              <a:rPr lang="en-US" altLang="zh-CN" sz="4000" b="1" dirty="0" smtClean="0"/>
              <a:t/>
            </a:r>
            <a:br>
              <a:rPr lang="en-US" altLang="zh-CN" sz="4000" b="1" dirty="0" smtClean="0"/>
            </a:br>
            <a:r>
              <a:rPr lang="en-US" altLang="zh-CN" sz="4000" b="1" dirty="0" smtClean="0"/>
              <a:t>Grand Theatre</a:t>
            </a:r>
            <a:endParaRPr lang="en-US" altLang="en-US" sz="4000" b="1" dirty="0"/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4038600" cy="4718447"/>
          </a:xfrm>
        </p:spPr>
        <p:txBody>
          <a:bodyPr>
            <a:normAutofit fontScale="47500" lnSpcReduction="20000"/>
          </a:bodyPr>
          <a:lstStyle/>
          <a:p>
            <a:pPr eaLnBrk="1" hangingPunct="1">
              <a:lnSpc>
                <a:spcPct val="170000"/>
              </a:lnSpc>
            </a:pPr>
            <a:r>
              <a:rPr lang="zh-CN" altLang="en-US" dirty="0" smtClean="0"/>
              <a:t>大</a:t>
            </a:r>
            <a:r>
              <a:rPr lang="zh-CN" altLang="en-US" dirty="0"/>
              <a:t>劇場坐落於大理石街的盡頭，是土耳其現存規模最大的古羅馬劇場。大劇場依山而建，超過一百八十度的扇形舞台可以容納二萬五千名觀眾</a:t>
            </a:r>
            <a:r>
              <a:rPr lang="zh-CN" altLang="en-US" dirty="0" smtClean="0"/>
              <a:t>。利</a:t>
            </a:r>
            <a:r>
              <a:rPr lang="zh-CN" altLang="en-US" dirty="0"/>
              <a:t>用声学原理</a:t>
            </a:r>
            <a:r>
              <a:rPr lang="zh-CN" altLang="en-US" dirty="0" smtClean="0"/>
              <a:t>，</a:t>
            </a:r>
            <a:r>
              <a:rPr lang="zh-CN" altLang="en-US" dirty="0"/>
              <a:t>不必揚聲器，在台中說話或唱歌，每個座位</a:t>
            </a:r>
            <a:r>
              <a:rPr lang="zh-CN" altLang="en-US" dirty="0" smtClean="0"/>
              <a:t>都聽</a:t>
            </a:r>
            <a:r>
              <a:rPr lang="zh-CN" altLang="en-US" dirty="0" smtClean="0"/>
              <a:t>的</a:t>
            </a:r>
            <a:r>
              <a:rPr lang="zh-CN" altLang="en-US" dirty="0"/>
              <a:t>非常清晰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eaLnBrk="1" hangingPunct="1"/>
            <a:r>
              <a:rPr lang="zh-CN" altLang="en-US" sz="2800" dirty="0"/>
              <a:t>使徒行傳</a:t>
            </a:r>
            <a:r>
              <a:rPr lang="en-US" altLang="zh-CN" sz="2800" dirty="0" smtClean="0">
                <a:ea typeface="華康儷中黑"/>
                <a:cs typeface="華康儷中黑"/>
                <a:sym typeface="Wingdings" pitchFamily="2" charset="2"/>
              </a:rPr>
              <a:t>19</a:t>
            </a:r>
            <a:r>
              <a:rPr lang="zh-CN" altLang="en-US" sz="2800" dirty="0" smtClean="0">
                <a:ea typeface="華康儷中黑"/>
                <a:cs typeface="華康儷中黑"/>
                <a:sym typeface="Wingdings" pitchFamily="2" charset="2"/>
              </a:rPr>
              <a:t>：</a:t>
            </a:r>
            <a:r>
              <a:rPr lang="en-US" altLang="zh-CN" sz="2800" dirty="0" smtClean="0">
                <a:ea typeface="華康儷中黑"/>
                <a:cs typeface="華康儷中黑"/>
                <a:sym typeface="Wingdings" pitchFamily="2" charset="2"/>
              </a:rPr>
              <a:t>29</a:t>
            </a:r>
            <a:r>
              <a:rPr lang="zh-CN" altLang="en-US" sz="2800" dirty="0" smtClean="0">
                <a:ea typeface="華康儷中黑"/>
                <a:cs typeface="華康儷中黑"/>
                <a:sym typeface="Wingdings" pitchFamily="2" charset="2"/>
              </a:rPr>
              <a:t>提及</a:t>
            </a:r>
            <a:r>
              <a:rPr lang="zh-TW" altLang="en-US" sz="2800" dirty="0" smtClean="0">
                <a:ea typeface="華康儷中黑"/>
                <a:cs typeface="華康儷中黑"/>
                <a:sym typeface="Wingdings" pitchFamily="2" charset="2"/>
              </a:rPr>
              <a:t>銀</a:t>
            </a:r>
            <a:r>
              <a:rPr lang="zh-TW" altLang="en-US" sz="2800" dirty="0">
                <a:ea typeface="華康儷中黑"/>
                <a:cs typeface="華康儷中黑"/>
                <a:sym typeface="Wingdings" pitchFamily="2" charset="2"/>
              </a:rPr>
              <a:t>匠底米丟鬧</a:t>
            </a:r>
            <a:r>
              <a:rPr lang="zh-TW" altLang="en-US" sz="2800" dirty="0" smtClean="0">
                <a:ea typeface="華康儷中黑"/>
                <a:cs typeface="華康儷中黑"/>
                <a:sym typeface="Wingdings" pitchFamily="2" charset="2"/>
              </a:rPr>
              <a:t>事</a:t>
            </a:r>
            <a:r>
              <a:rPr lang="zh-CN" altLang="en-US" sz="2800" dirty="0"/>
              <a:t>，</a:t>
            </a:r>
            <a:r>
              <a:rPr lang="zh-CN" altLang="en-US" sz="2800" dirty="0" smtClean="0">
                <a:ea typeface="華康儷中黑"/>
                <a:cs typeface="華康儷中黑"/>
                <a:sym typeface="Wingdings" pitchFamily="2" charset="2"/>
              </a:rPr>
              <a:t>暴</a:t>
            </a:r>
            <a:r>
              <a:rPr lang="zh-CN" altLang="en-US" sz="2800" dirty="0" smtClean="0">
                <a:ea typeface="華康儷中黑"/>
                <a:cs typeface="華康儷中黑"/>
                <a:sym typeface="Wingdings" pitchFamily="2" charset="2"/>
              </a:rPr>
              <a:t>乱的人群集合在</a:t>
            </a:r>
            <a:r>
              <a:rPr lang="zh-CN" altLang="en-US" dirty="0"/>
              <a:t>大劇</a:t>
            </a:r>
            <a:r>
              <a:rPr lang="zh-CN" altLang="en-US" dirty="0" smtClean="0"/>
              <a:t>場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徒</a:t>
            </a:r>
            <a:r>
              <a:rPr lang="en-US" dirty="0"/>
              <a:t>19:28-29</a:t>
            </a:r>
            <a:r>
              <a:rPr lang="zh-CN" altLang="en-US" dirty="0"/>
              <a:t>众</a:t>
            </a:r>
            <a:r>
              <a:rPr lang="zh-CN" altLang="en-US" dirty="0"/>
              <a:t>人听见，就怒气填胸，喊着说，大哉以弗所人的亚底米阿</a:t>
            </a:r>
            <a:r>
              <a:rPr lang="zh-CN" altLang="en-US" dirty="0"/>
              <a:t>。</a:t>
            </a:r>
            <a:r>
              <a:rPr lang="en-US" dirty="0"/>
              <a:t> </a:t>
            </a:r>
            <a:r>
              <a:rPr lang="zh-CN" altLang="en-US" dirty="0"/>
              <a:t>满城都轰动起来。众人拿住与保罗同行的马其顿人该犹和亚里达古，齐心拥进</a:t>
            </a:r>
            <a:r>
              <a:rPr lang="zh-CN" altLang="en-US" u="sng" dirty="0"/>
              <a:t>戏园里去。</a:t>
            </a:r>
            <a:endParaRPr lang="en-US" u="sng" dirty="0"/>
          </a:p>
          <a:p>
            <a:r>
              <a:rPr lang="zh-CN" altLang="en-US" dirty="0"/>
              <a:t>徒</a:t>
            </a:r>
            <a:r>
              <a:rPr lang="en-US" dirty="0"/>
              <a:t>19:32-34 </a:t>
            </a:r>
            <a:r>
              <a:rPr lang="zh-CN" altLang="en-US" dirty="0"/>
              <a:t>聚集的人，纷纷乱乱，有喊叫这个的，有喊叫那个的，大半不知道是为什么聚集</a:t>
            </a:r>
            <a:r>
              <a:rPr lang="zh-CN" altLang="en-US" dirty="0"/>
              <a:t>。有</a:t>
            </a:r>
            <a:r>
              <a:rPr lang="zh-CN" altLang="en-US" dirty="0"/>
              <a:t>人把亚力山大从众人中带出来，犹太人推他往前，亚力山大就摆手，要向百姓分诉</a:t>
            </a:r>
            <a:r>
              <a:rPr lang="zh-CN" altLang="en-US" dirty="0"/>
              <a:t>。只</a:t>
            </a:r>
            <a:r>
              <a:rPr lang="zh-CN" altLang="en-US" dirty="0"/>
              <a:t>因他们认出他是犹太人，就大家同声喊着说，大哉以弗所人的亚底米阿。</a:t>
            </a:r>
            <a:r>
              <a:rPr lang="zh-CN" altLang="en-US" u="sng" dirty="0"/>
              <a:t>如此约有两小</a:t>
            </a:r>
            <a:r>
              <a:rPr lang="zh-CN" altLang="en-US" u="sng" dirty="0" smtClean="0"/>
              <a:t>时</a:t>
            </a:r>
            <a:r>
              <a:rPr lang="zh-CN" altLang="en-US" dirty="0"/>
              <a:t>。</a:t>
            </a:r>
            <a:endParaRPr lang="en-US" altLang="zh-CN" u="sng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8" name="Picture 4" descr="DSCN00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241" y="4114800"/>
            <a:ext cx="3174537" cy="238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E:\picture\2011\Ephesus\IMG_35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400" y="-6324600"/>
            <a:ext cx="5852160" cy="390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268" y="1394080"/>
            <a:ext cx="2478220" cy="268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4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kiye 405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609600"/>
            <a:ext cx="6858000" cy="5143996"/>
          </a:xfrm>
        </p:spPr>
      </p:pic>
    </p:spTree>
    <p:extLst>
      <p:ext uri="{BB962C8B-B14F-4D97-AF65-F5344CB8AC3E}">
        <p14:creationId xmlns:p14="http://schemas.microsoft.com/office/powerpoint/2010/main" val="296461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772716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保羅在以弗所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969" y="1447800"/>
            <a:ext cx="7358063" cy="4642247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TW" sz="5600" dirty="0" smtClean="0">
                <a:ea typeface="華康儷中黑"/>
                <a:cs typeface="華康儷中黑"/>
                <a:sym typeface="Wingdings" pitchFamily="2" charset="2"/>
              </a:rPr>
              <a:t> </a:t>
            </a:r>
            <a:r>
              <a:rPr lang="zh-TW" altLang="en-US" sz="5600" dirty="0" smtClean="0">
                <a:ea typeface="華康儷中黑"/>
                <a:cs typeface="華康儷中黑"/>
                <a:sym typeface="Wingdings" pitchFamily="2" charset="2"/>
              </a:rPr>
              <a:t></a:t>
            </a:r>
            <a:r>
              <a:rPr lang="zh-TW" altLang="en-US" sz="5500" dirty="0">
                <a:ea typeface="華康儷中黑"/>
                <a:cs typeface="華康儷中黑"/>
              </a:rPr>
              <a:t>保</a:t>
            </a:r>
            <a:r>
              <a:rPr lang="zh-TW" altLang="en-US" sz="5500" dirty="0" smtClean="0">
                <a:ea typeface="華康儷中黑"/>
                <a:cs typeface="華康儷中黑"/>
              </a:rPr>
              <a:t>羅第</a:t>
            </a:r>
            <a:r>
              <a:rPr lang="zh-TW" altLang="en-US" sz="5500" dirty="0">
                <a:ea typeface="華康儷中黑"/>
                <a:cs typeface="華康儷中黑"/>
              </a:rPr>
              <a:t>三次宣教旅程時，在以弗所住了三年多，叫全亞細亞省的人全都聽見了福音。</a:t>
            </a:r>
            <a:r>
              <a:rPr lang="en-US" altLang="zh-TW" sz="5500" dirty="0" smtClean="0">
                <a:ea typeface="華康儷中黑"/>
                <a:cs typeface="華康儷中黑"/>
                <a:sym typeface="Wingdings" pitchFamily="2" charset="2"/>
              </a:rPr>
              <a:t>(</a:t>
            </a:r>
            <a:r>
              <a:rPr lang="zh-TW" altLang="en-US" sz="5500" dirty="0">
                <a:ea typeface="華康儷中黑"/>
                <a:cs typeface="華康儷中黑"/>
                <a:sym typeface="Wingdings" pitchFamily="2" charset="2"/>
              </a:rPr>
              <a:t>徒</a:t>
            </a:r>
            <a:r>
              <a:rPr lang="en-US" altLang="zh-TW" sz="5500" dirty="0">
                <a:ea typeface="華康儷中黑"/>
                <a:cs typeface="華康儷中黑"/>
                <a:sym typeface="Wingdings" pitchFamily="2" charset="2"/>
              </a:rPr>
              <a:t>19: 8-12</a:t>
            </a:r>
            <a:r>
              <a:rPr lang="en-US" altLang="zh-TW" sz="5500" dirty="0" smtClean="0">
                <a:ea typeface="華康儷中黑"/>
                <a:cs typeface="華康儷中黑"/>
                <a:sym typeface="Wingdings" pitchFamily="2" charset="2"/>
              </a:rPr>
              <a:t>)</a:t>
            </a:r>
            <a:r>
              <a:rPr lang="zh-CN" altLang="en-US" sz="5500" dirty="0" smtClean="0">
                <a:ea typeface="華康儷中黑"/>
                <a:cs typeface="華康儷中黑"/>
                <a:sym typeface="Wingdings" pitchFamily="2" charset="2"/>
              </a:rPr>
              <a:t>。</a:t>
            </a:r>
            <a:endParaRPr lang="en-US" altLang="zh-TW" sz="5500" dirty="0">
              <a:ea typeface="華康儷中黑"/>
              <a:cs typeface="華康儷中黑"/>
              <a:sym typeface="Wingdings" pitchFamily="2" charset="2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TW" altLang="en-US" sz="5500" dirty="0">
                <a:ea typeface="華康儷中黑"/>
                <a:cs typeface="華康儷中黑"/>
                <a:sym typeface="Wingdings" pitchFamily="2" charset="2"/>
              </a:rPr>
              <a:t></a:t>
            </a:r>
            <a:r>
              <a:rPr lang="en-US" altLang="zh-TW" sz="5500" dirty="0">
                <a:ea typeface="華康儷中黑"/>
                <a:cs typeface="華康儷中黑"/>
                <a:sym typeface="Wingdings" pitchFamily="2" charset="2"/>
              </a:rPr>
              <a:t> </a:t>
            </a:r>
            <a:r>
              <a:rPr lang="zh-CN" altLang="en-US" sz="5500" dirty="0">
                <a:ea typeface="華康儷中黑"/>
                <a:cs typeface="華康儷中黑"/>
              </a:rPr>
              <a:t>保羅在以弗所的工作有明顯的果效，不僅當時盛行的邪術宗教受影響</a:t>
            </a:r>
            <a:r>
              <a:rPr lang="en-US" sz="5500" dirty="0">
                <a:ea typeface="華康儷中黑"/>
                <a:cs typeface="華康儷中黑"/>
              </a:rPr>
              <a:t>(</a:t>
            </a:r>
            <a:r>
              <a:rPr lang="zh-CN" altLang="en-US" sz="5500" dirty="0">
                <a:ea typeface="華康儷中黑"/>
                <a:cs typeface="華康儷中黑"/>
              </a:rPr>
              <a:t>徒</a:t>
            </a:r>
            <a:r>
              <a:rPr lang="en-US" sz="5500" dirty="0">
                <a:ea typeface="華康儷中黑"/>
                <a:cs typeface="華康儷中黑"/>
              </a:rPr>
              <a:t> 19:13-20)</a:t>
            </a:r>
            <a:r>
              <a:rPr lang="zh-CN" altLang="en-US" sz="5500" dirty="0">
                <a:ea typeface="華康儷中黑"/>
                <a:cs typeface="華康儷中黑"/>
              </a:rPr>
              <a:t>，</a:t>
            </a:r>
            <a:r>
              <a:rPr lang="zh-TW" altLang="en-US" sz="5500" dirty="0">
                <a:ea typeface="華康儷中黑"/>
                <a:cs typeface="華康儷中黑"/>
                <a:sym typeface="Wingdings" pitchFamily="2" charset="2"/>
              </a:rPr>
              <a:t>焚邪術書</a:t>
            </a:r>
            <a:r>
              <a:rPr lang="zh-CN" altLang="en-US" sz="5500" dirty="0">
                <a:ea typeface="華康儷中黑"/>
                <a:cs typeface="華康儷中黑"/>
                <a:sym typeface="Wingdings" pitchFamily="2" charset="2"/>
              </a:rPr>
              <a:t>，</a:t>
            </a:r>
            <a:r>
              <a:rPr lang="zh-CN" altLang="en-US" sz="5500" dirty="0">
                <a:ea typeface="華康儷中黑"/>
                <a:cs typeface="華康儷中黑"/>
              </a:rPr>
              <a:t>連亞底米的崇拜也受到威脅，甚至連鑄造神像生意的人都快沒生意可做了</a:t>
            </a:r>
            <a:r>
              <a:rPr lang="en-US" sz="5500" dirty="0">
                <a:ea typeface="華康儷中黑"/>
                <a:cs typeface="華康儷中黑"/>
              </a:rPr>
              <a:t>(</a:t>
            </a:r>
            <a:r>
              <a:rPr lang="zh-CN" altLang="en-US" sz="5500" dirty="0">
                <a:ea typeface="華康儷中黑"/>
                <a:cs typeface="華康儷中黑"/>
              </a:rPr>
              <a:t>徒</a:t>
            </a:r>
            <a:r>
              <a:rPr lang="en-US" sz="5500" dirty="0">
                <a:ea typeface="華康儷中黑"/>
                <a:cs typeface="華康儷中黑"/>
              </a:rPr>
              <a:t> 19:27</a:t>
            </a:r>
            <a:r>
              <a:rPr lang="en-US" sz="5500" dirty="0" smtClean="0">
                <a:ea typeface="華康儷中黑"/>
                <a:cs typeface="華康儷中黑"/>
              </a:rPr>
              <a:t>)</a:t>
            </a:r>
            <a:r>
              <a:rPr lang="zh-CN" altLang="en-US" sz="5500" dirty="0" smtClean="0">
                <a:ea typeface="華康儷中黑"/>
                <a:cs typeface="華康儷中黑"/>
              </a:rPr>
              <a:t>。</a:t>
            </a:r>
            <a:endParaRPr lang="en-US" altLang="zh-TW" sz="5500" dirty="0">
              <a:ea typeface="華康儷中黑"/>
              <a:cs typeface="華康儷中黑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TW" altLang="en-US" sz="5500" dirty="0">
                <a:ea typeface="華康儷中黑"/>
                <a:cs typeface="華康儷中黑"/>
                <a:sym typeface="Wingdings" pitchFamily="2" charset="2"/>
              </a:rPr>
              <a:t></a:t>
            </a:r>
            <a:r>
              <a:rPr lang="zh-CN" altLang="en-US" sz="5500" dirty="0">
                <a:ea typeface="華康儷中黑"/>
                <a:cs typeface="華康儷中黑"/>
              </a:rPr>
              <a:t>曾經處理哥林多教會的紛爭，寫了哥林多前書，書信中提到它在以弗所與野獸戰鬥</a:t>
            </a:r>
            <a:r>
              <a:rPr lang="en-US" sz="5500" dirty="0">
                <a:ea typeface="華康儷中黑"/>
                <a:cs typeface="華康儷中黑"/>
              </a:rPr>
              <a:t>(</a:t>
            </a:r>
            <a:r>
              <a:rPr lang="zh-CN" altLang="en-US" sz="5500" dirty="0">
                <a:ea typeface="華康儷中黑"/>
                <a:cs typeface="華康儷中黑"/>
              </a:rPr>
              <a:t>林前</a:t>
            </a:r>
            <a:r>
              <a:rPr lang="en-US" sz="5500" dirty="0">
                <a:ea typeface="華康儷中黑"/>
                <a:cs typeface="華康儷中黑"/>
              </a:rPr>
              <a:t> 15:32</a:t>
            </a:r>
            <a:r>
              <a:rPr lang="en-US" sz="5500" dirty="0" smtClean="0">
                <a:ea typeface="華康儷中黑"/>
                <a:cs typeface="華康儷中黑"/>
              </a:rPr>
              <a:t>)</a:t>
            </a:r>
            <a:r>
              <a:rPr lang="zh-CN" altLang="en-US" sz="5500" dirty="0" smtClean="0">
                <a:ea typeface="華康儷中黑"/>
                <a:cs typeface="華康儷中黑"/>
              </a:rPr>
              <a:t>。</a:t>
            </a:r>
            <a:endParaRPr lang="en-US" sz="5500" dirty="0" smtClean="0">
              <a:ea typeface="華康儷中黑"/>
              <a:cs typeface="華康儷中黑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TW" altLang="en-US" sz="5500" dirty="0" smtClean="0">
                <a:ea typeface="華康儷中黑"/>
                <a:cs typeface="華康儷中黑"/>
                <a:sym typeface="Wingdings" pitchFamily="2" charset="2"/>
              </a:rPr>
              <a:t></a:t>
            </a:r>
            <a:r>
              <a:rPr lang="zh-CN" altLang="en-US" sz="5500" dirty="0">
                <a:ea typeface="華康儷中黑"/>
                <a:cs typeface="華康儷中黑"/>
              </a:rPr>
              <a:t>保羅後來由於銀匠底米丟所引起的騷動，被迫離開以弗</a:t>
            </a:r>
            <a:r>
              <a:rPr lang="zh-CN" altLang="en-US" sz="5500" dirty="0" smtClean="0">
                <a:ea typeface="華康儷中黑"/>
                <a:cs typeface="華康儷中黑"/>
              </a:rPr>
              <a:t>所</a:t>
            </a:r>
            <a:r>
              <a:rPr lang="zh-TW" altLang="en-US" sz="1800" dirty="0" smtClean="0"/>
              <a:t> </a:t>
            </a:r>
            <a:r>
              <a:rPr lang="en-US" altLang="zh-TW" sz="5500" dirty="0" smtClean="0">
                <a:ea typeface="華康儷中黑"/>
                <a:cs typeface="華康儷中黑"/>
              </a:rPr>
              <a:t> </a:t>
            </a:r>
            <a:r>
              <a:rPr lang="zh-TW" altLang="en-US" sz="5500" dirty="0" smtClean="0">
                <a:ea typeface="華康儷中黑"/>
                <a:cs typeface="華康儷中黑"/>
              </a:rPr>
              <a:t>。</a:t>
            </a:r>
            <a:endParaRPr lang="en-US" altLang="zh-TW" sz="5500" dirty="0">
              <a:ea typeface="華康儷中黑"/>
              <a:cs typeface="華康儷中黑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009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609600"/>
            <a:ext cx="7358063" cy="762000"/>
          </a:xfrm>
        </p:spPr>
        <p:txBody>
          <a:bodyPr>
            <a:normAutofit fontScale="90000"/>
          </a:bodyPr>
          <a:lstStyle/>
          <a:p>
            <a:r>
              <a:rPr lang="zh-CN" altLang="en-US" sz="4000" b="1" dirty="0"/>
              <a:t>聖約翰教</a:t>
            </a:r>
            <a:r>
              <a:rPr lang="zh-CN" altLang="en-US" sz="4000" b="1" dirty="0" smtClean="0"/>
              <a:t>堂</a:t>
            </a:r>
            <a:r>
              <a:rPr lang="en-US" altLang="zh-CN" sz="4000" b="1" dirty="0" smtClean="0"/>
              <a:t/>
            </a:r>
            <a:br>
              <a:rPr lang="en-US" altLang="zh-CN" sz="4000" b="1" dirty="0" smtClean="0"/>
            </a:br>
            <a:r>
              <a:rPr lang="en-US" sz="4000" b="1" dirty="0"/>
              <a:t>Basilica of St. John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969" y="1752600"/>
            <a:ext cx="4059717" cy="4426004"/>
          </a:xfrm>
        </p:spPr>
        <p:txBody>
          <a:bodyPr>
            <a:normAutofit fontScale="85000" lnSpcReduction="10000"/>
          </a:bodyPr>
          <a:lstStyle/>
          <a:p>
            <a:r>
              <a:rPr lang="zh-CN" altLang="en-US" dirty="0"/>
              <a:t>位於 </a:t>
            </a:r>
            <a:r>
              <a:rPr lang="en-US" dirty="0" err="1"/>
              <a:t>Selçuk</a:t>
            </a:r>
            <a:r>
              <a:rPr lang="en-US" dirty="0"/>
              <a:t> </a:t>
            </a:r>
            <a:r>
              <a:rPr lang="zh-CN" altLang="en-US" dirty="0"/>
              <a:t>市</a:t>
            </a:r>
            <a:r>
              <a:rPr lang="zh-CN" altLang="en-US" dirty="0" smtClean="0"/>
              <a:t>的</a:t>
            </a:r>
            <a:r>
              <a:rPr lang="en-US" dirty="0" err="1" smtClean="0"/>
              <a:t>Ayasoluk</a:t>
            </a:r>
            <a:r>
              <a:rPr lang="en-US" dirty="0" smtClean="0"/>
              <a:t> </a:t>
            </a:r>
            <a:r>
              <a:rPr lang="en-US" dirty="0"/>
              <a:t>Hill，</a:t>
            </a:r>
            <a:r>
              <a:rPr lang="zh-CN" altLang="en-US" dirty="0"/>
              <a:t>離以弗所古城兩英</a:t>
            </a:r>
            <a:r>
              <a:rPr lang="zh-CN" altLang="en-US" dirty="0" smtClean="0"/>
              <a:t>哩。</a:t>
            </a:r>
            <a:endParaRPr lang="en-US" altLang="zh-CN" dirty="0" smtClean="0"/>
          </a:p>
          <a:p>
            <a:r>
              <a:rPr lang="zh-TW" altLang="en-US" dirty="0"/>
              <a:t>相傳使徒約翰帶著</a:t>
            </a:r>
            <a:r>
              <a:rPr lang="zh-TW" altLang="en-US" dirty="0" smtClean="0"/>
              <a:t>耶穌</a:t>
            </a:r>
            <a:r>
              <a:rPr lang="zh-TW" altLang="en-US" dirty="0"/>
              <a:t>的母親馬利亞來到以弗所，在此地渡過晚年，並寫成約</a:t>
            </a:r>
            <a:r>
              <a:rPr lang="zh-TW" altLang="en-US" dirty="0" smtClean="0"/>
              <a:t>翰</a:t>
            </a:r>
            <a:r>
              <a:rPr lang="zh-CN" altLang="en-US" dirty="0" smtClean="0"/>
              <a:t>福</a:t>
            </a:r>
            <a:r>
              <a:rPr lang="zh-CN" altLang="en-US" dirty="0"/>
              <a:t>音，死後亦葬於此</a:t>
            </a:r>
            <a:r>
              <a:rPr lang="zh-CN" altLang="en-US" dirty="0" smtClean="0"/>
              <a:t>地。</a:t>
            </a:r>
            <a:endParaRPr lang="en-US" altLang="zh-CN" dirty="0" smtClean="0"/>
          </a:p>
          <a:p>
            <a:r>
              <a:rPr lang="zh-TW" altLang="en-US" dirty="0"/>
              <a:t>教堂以十字架的形狀建造，有</a:t>
            </a:r>
            <a:r>
              <a:rPr lang="en-US" altLang="zh-TW" dirty="0"/>
              <a:t>6 </a:t>
            </a:r>
            <a:r>
              <a:rPr lang="zh-TW" altLang="en-US" dirty="0"/>
              <a:t>個大圓頂，約翰的墓穴處</a:t>
            </a:r>
            <a:r>
              <a:rPr lang="zh-TW" altLang="en-US" dirty="0" smtClean="0"/>
              <a:t>於最</a:t>
            </a:r>
            <a:r>
              <a:rPr lang="zh-TW" altLang="en-US" dirty="0"/>
              <a:t>中央的圓頂下，四個角落均有一根柱子。教堂中殿以北</a:t>
            </a:r>
            <a:r>
              <a:rPr lang="zh-TW" altLang="en-US" dirty="0" smtClean="0"/>
              <a:t>是浸</a:t>
            </a:r>
            <a:r>
              <a:rPr lang="zh-TW" altLang="en-US" dirty="0"/>
              <a:t>池，形象彷似鎖匙孔</a:t>
            </a:r>
            <a:r>
              <a:rPr lang="zh-TW" altLang="en-US" dirty="0" smtClean="0"/>
              <a:t>。</a:t>
            </a:r>
            <a:endParaRPr lang="en-US" altLang="zh-CN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686" y="1752600"/>
            <a:ext cx="3734114" cy="372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378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609600"/>
            <a:ext cx="7358063" cy="685800"/>
          </a:xfrm>
        </p:spPr>
        <p:txBody>
          <a:bodyPr>
            <a:noAutofit/>
          </a:bodyPr>
          <a:lstStyle/>
          <a:p>
            <a:r>
              <a:rPr lang="zh-CN" altLang="en-US" sz="3600" b="1" dirty="0"/>
              <a:t>聖約翰教堂</a:t>
            </a:r>
            <a:r>
              <a:rPr lang="en-US" altLang="zh-CN" sz="3600" b="1" dirty="0"/>
              <a:t/>
            </a:r>
            <a:br>
              <a:rPr lang="en-US" altLang="zh-CN" sz="3600" b="1" dirty="0"/>
            </a:br>
            <a:r>
              <a:rPr lang="en-US" sz="3600" b="1" dirty="0"/>
              <a:t>Basilica of St. John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St. John's Tomb.wmv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524000"/>
            <a:ext cx="6640512" cy="4565650"/>
          </a:xfrm>
        </p:spPr>
      </p:pic>
    </p:spTree>
    <p:extLst>
      <p:ext uri="{BB962C8B-B14F-4D97-AF65-F5344CB8AC3E}">
        <p14:creationId xmlns:p14="http://schemas.microsoft.com/office/powerpoint/2010/main" val="42765788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153716"/>
          </a:xfrm>
        </p:spPr>
        <p:txBody>
          <a:bodyPr>
            <a:normAutofit/>
          </a:bodyPr>
          <a:lstStyle/>
          <a:p>
            <a:r>
              <a:rPr lang="zh-TW" altLang="en-US" sz="4000" b="1" dirty="0" smtClean="0"/>
              <a:t>以</a:t>
            </a:r>
            <a:r>
              <a:rPr lang="zh-TW" altLang="en-US" sz="4000" b="1" dirty="0"/>
              <a:t>弗</a:t>
            </a:r>
            <a:r>
              <a:rPr lang="zh-TW" altLang="en-US" sz="4000" b="1" dirty="0" smtClean="0"/>
              <a:t>所</a:t>
            </a:r>
            <a:r>
              <a:rPr lang="zh-CN" altLang="en-US" sz="4000" b="1" dirty="0"/>
              <a:t>教會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969" y="1371600"/>
            <a:ext cx="7358063" cy="4718447"/>
          </a:xfrm>
        </p:spPr>
        <p:txBody>
          <a:bodyPr>
            <a:normAutofit fontScale="85000" lnSpcReduction="10000"/>
          </a:bodyPr>
          <a:lstStyle/>
          <a:p>
            <a:r>
              <a:rPr lang="zh-CN" altLang="en-US" dirty="0" smtClean="0"/>
              <a:t>基</a:t>
            </a:r>
            <a:r>
              <a:rPr lang="zh-TW" altLang="en-US" dirty="0" smtClean="0"/>
              <a:t>督</a:t>
            </a:r>
            <a:r>
              <a:rPr lang="zh-TW" altLang="en-US" dirty="0"/>
              <a:t>教第一次傳到以弗所是保羅在公元 </a:t>
            </a:r>
            <a:r>
              <a:rPr lang="en-US" altLang="zh-TW" dirty="0"/>
              <a:t>52 </a:t>
            </a:r>
            <a:r>
              <a:rPr lang="zh-TW" altLang="en-US" dirty="0"/>
              <a:t>年左右路過，留下亞居拉和</a:t>
            </a:r>
            <a:r>
              <a:rPr lang="zh-TW" altLang="en-US" dirty="0" smtClean="0"/>
              <a:t>百基</a:t>
            </a:r>
            <a:r>
              <a:rPr lang="zh-TW" altLang="en-US" dirty="0"/>
              <a:t>拉夫婦在那裏工</a:t>
            </a:r>
            <a:r>
              <a:rPr lang="zh-TW" altLang="en-US" dirty="0" smtClean="0"/>
              <a:t>作</a:t>
            </a:r>
            <a:r>
              <a:rPr lang="en-US" sz="2800" dirty="0">
                <a:ea typeface="華康儷中黑"/>
                <a:cs typeface="華康儷中黑"/>
              </a:rPr>
              <a:t>(</a:t>
            </a:r>
            <a:r>
              <a:rPr lang="zh-CN" altLang="en-US" sz="2800" dirty="0">
                <a:ea typeface="華康儷中黑"/>
                <a:cs typeface="華康儷中黑"/>
              </a:rPr>
              <a:t>徒</a:t>
            </a:r>
            <a:r>
              <a:rPr lang="en-US" sz="2800" dirty="0">
                <a:ea typeface="華康儷中黑"/>
                <a:cs typeface="華康儷中黑"/>
              </a:rPr>
              <a:t> </a:t>
            </a:r>
            <a:r>
              <a:rPr lang="en-US" sz="2800" dirty="0" smtClean="0">
                <a:ea typeface="華康儷中黑"/>
                <a:cs typeface="華康儷中黑"/>
              </a:rPr>
              <a:t>1</a:t>
            </a:r>
            <a:r>
              <a:rPr lang="en-US" altLang="zh-CN" sz="2800" dirty="0" smtClean="0">
                <a:ea typeface="華康儷中黑"/>
                <a:cs typeface="華康儷中黑"/>
              </a:rPr>
              <a:t>8</a:t>
            </a:r>
            <a:r>
              <a:rPr lang="en-US" sz="2800" dirty="0" smtClean="0">
                <a:ea typeface="華康儷中黑"/>
                <a:cs typeface="華康儷中黑"/>
              </a:rPr>
              <a:t>:</a:t>
            </a:r>
            <a:r>
              <a:rPr lang="en-US" altLang="zh-CN" sz="2800" dirty="0" smtClean="0">
                <a:ea typeface="華康儷中黑"/>
                <a:cs typeface="華康儷中黑"/>
              </a:rPr>
              <a:t>18-</a:t>
            </a:r>
            <a:r>
              <a:rPr lang="en-US" sz="2800" dirty="0" smtClean="0">
                <a:ea typeface="華康儷中黑"/>
                <a:cs typeface="華康儷中黑"/>
              </a:rPr>
              <a:t>2</a:t>
            </a:r>
            <a:r>
              <a:rPr lang="en-US" altLang="zh-CN" sz="2800" dirty="0" smtClean="0">
                <a:ea typeface="華康儷中黑"/>
                <a:cs typeface="華康儷中黑"/>
              </a:rPr>
              <a:t>1</a:t>
            </a:r>
            <a:r>
              <a:rPr lang="en-US" sz="2800" dirty="0" smtClean="0">
                <a:ea typeface="華康儷中黑"/>
                <a:cs typeface="華康儷中黑"/>
              </a:rPr>
              <a:t>)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亞波羅來到這裡，講解聖經，教訓人耶</a:t>
            </a:r>
            <a:r>
              <a:rPr lang="zh-TW" altLang="en-US" dirty="0" smtClean="0"/>
              <a:t>穌</a:t>
            </a:r>
            <a:r>
              <a:rPr lang="zh-CN" altLang="en-US" dirty="0" smtClean="0"/>
              <a:t>就</a:t>
            </a:r>
            <a:r>
              <a:rPr lang="zh-CN" altLang="en-US" dirty="0"/>
              <a:t>是基</a:t>
            </a:r>
            <a:r>
              <a:rPr lang="zh-CN" altLang="en-US" dirty="0" smtClean="0"/>
              <a:t>督</a:t>
            </a:r>
            <a:r>
              <a:rPr lang="en-US" sz="2400" dirty="0">
                <a:ea typeface="華康儷中黑"/>
                <a:cs typeface="華康儷中黑"/>
              </a:rPr>
              <a:t>(</a:t>
            </a:r>
            <a:r>
              <a:rPr lang="zh-CN" altLang="en-US" sz="2400" dirty="0">
                <a:ea typeface="華康儷中黑"/>
                <a:cs typeface="華康儷中黑"/>
              </a:rPr>
              <a:t>徒</a:t>
            </a:r>
            <a:r>
              <a:rPr lang="en-US" sz="2400" dirty="0">
                <a:ea typeface="華康儷中黑"/>
                <a:cs typeface="華康儷中黑"/>
              </a:rPr>
              <a:t> </a:t>
            </a:r>
            <a:r>
              <a:rPr lang="en-US" sz="2400" dirty="0" smtClean="0">
                <a:ea typeface="華康儷中黑"/>
                <a:cs typeface="華康儷中黑"/>
              </a:rPr>
              <a:t>1</a:t>
            </a:r>
            <a:r>
              <a:rPr lang="en-US" altLang="zh-CN" sz="2400" dirty="0" smtClean="0">
                <a:ea typeface="華康儷中黑"/>
                <a:cs typeface="華康儷中黑"/>
              </a:rPr>
              <a:t>8</a:t>
            </a:r>
            <a:r>
              <a:rPr lang="en-US" sz="2400" dirty="0" smtClean="0">
                <a:ea typeface="華康儷中黑"/>
                <a:cs typeface="華康儷中黑"/>
              </a:rPr>
              <a:t>:</a:t>
            </a:r>
            <a:r>
              <a:rPr lang="en-US" altLang="zh-CN" sz="2400" dirty="0" smtClean="0">
                <a:ea typeface="華康儷中黑"/>
                <a:cs typeface="華康儷中黑"/>
              </a:rPr>
              <a:t>24-</a:t>
            </a:r>
            <a:r>
              <a:rPr lang="en-US" sz="2400" dirty="0" smtClean="0">
                <a:ea typeface="華康儷中黑"/>
                <a:cs typeface="華康儷中黑"/>
              </a:rPr>
              <a:t>2</a:t>
            </a:r>
            <a:r>
              <a:rPr lang="en-US" altLang="zh-CN" sz="2400" dirty="0">
                <a:ea typeface="華康儷中黑"/>
                <a:cs typeface="華康儷中黑"/>
              </a:rPr>
              <a:t>8</a:t>
            </a:r>
            <a:r>
              <a:rPr lang="en-US" sz="2400" dirty="0" smtClean="0">
                <a:ea typeface="華康儷中黑"/>
                <a:cs typeface="華康儷中黑"/>
              </a:rPr>
              <a:t>) 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TW" altLang="en-US" dirty="0"/>
              <a:t>保羅在他第三次宣教旅程時，在以弗所住了三年多，叫全亞細亞省的人全都聽見了福</a:t>
            </a:r>
            <a:r>
              <a:rPr lang="zh-TW" altLang="en-US" dirty="0" smtClean="0"/>
              <a:t>音</a:t>
            </a:r>
            <a:r>
              <a:rPr lang="en-US" sz="2400" dirty="0">
                <a:ea typeface="華康儷中黑"/>
                <a:cs typeface="華康儷中黑"/>
              </a:rPr>
              <a:t>(</a:t>
            </a:r>
            <a:r>
              <a:rPr lang="zh-CN" altLang="en-US" sz="2400" dirty="0">
                <a:ea typeface="華康儷中黑"/>
                <a:cs typeface="華康儷中黑"/>
              </a:rPr>
              <a:t>徒</a:t>
            </a:r>
            <a:r>
              <a:rPr lang="en-US" sz="2400" dirty="0">
                <a:ea typeface="華康儷中黑"/>
                <a:cs typeface="華康儷中黑"/>
              </a:rPr>
              <a:t> </a:t>
            </a:r>
            <a:r>
              <a:rPr lang="en-US" sz="2400" dirty="0" smtClean="0">
                <a:ea typeface="華康儷中黑"/>
                <a:cs typeface="華康儷中黑"/>
              </a:rPr>
              <a:t>1</a:t>
            </a:r>
            <a:r>
              <a:rPr lang="en-US" altLang="zh-CN" sz="2400" dirty="0" smtClean="0">
                <a:ea typeface="華康儷中黑"/>
                <a:cs typeface="華康儷中黑"/>
              </a:rPr>
              <a:t>9</a:t>
            </a:r>
            <a:r>
              <a:rPr lang="en-US" sz="2400" dirty="0" smtClean="0">
                <a:ea typeface="華康儷中黑"/>
                <a:cs typeface="華康儷中黑"/>
              </a:rPr>
              <a:t>:</a:t>
            </a:r>
            <a:r>
              <a:rPr lang="en-US" altLang="zh-CN" sz="2400" dirty="0" smtClean="0">
                <a:ea typeface="華康儷中黑"/>
                <a:cs typeface="華康儷中黑"/>
              </a:rPr>
              <a:t>8-10</a:t>
            </a:r>
            <a:r>
              <a:rPr lang="en-US" sz="2400" dirty="0" smtClean="0">
                <a:ea typeface="華康儷中黑"/>
                <a:cs typeface="華康儷中黑"/>
              </a:rPr>
              <a:t>)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保羅離開以弗所之後，將提摩太留在以弗所繼續工作</a:t>
            </a:r>
            <a:r>
              <a:rPr lang="en-US" altLang="zh-TW" dirty="0"/>
              <a:t>(</a:t>
            </a:r>
            <a:r>
              <a:rPr lang="zh-TW" altLang="en-US" dirty="0"/>
              <a:t>提前 </a:t>
            </a:r>
            <a:r>
              <a:rPr lang="en-US" altLang="zh-TW" dirty="0"/>
              <a:t>1:3)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使徒約翰以它為</a:t>
            </a:r>
            <a:r>
              <a:rPr lang="zh-TW" altLang="en-US" dirty="0" smtClean="0"/>
              <a:t>最主</a:t>
            </a:r>
            <a:r>
              <a:rPr lang="zh-TW" altLang="en-US" dirty="0"/>
              <a:t>要的工作地點。啟示錄裡寫給七個教會的書信中以弗所是第一個，足見其地位之重要。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455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153716"/>
          </a:xfrm>
        </p:spPr>
        <p:txBody>
          <a:bodyPr>
            <a:normAutofit/>
          </a:bodyPr>
          <a:lstStyle/>
          <a:p>
            <a:r>
              <a:rPr lang="zh-CN" altLang="en-US" sz="4000" b="1" dirty="0" smtClean="0"/>
              <a:t>主眼里的</a:t>
            </a:r>
            <a:r>
              <a:rPr lang="zh-TW" altLang="en-US" sz="4000" b="1" dirty="0" smtClean="0"/>
              <a:t>以</a:t>
            </a:r>
            <a:r>
              <a:rPr lang="zh-TW" altLang="en-US" sz="4000" b="1" dirty="0"/>
              <a:t>弗</a:t>
            </a:r>
            <a:r>
              <a:rPr lang="zh-TW" altLang="en-US" sz="4000" b="1" dirty="0" smtClean="0"/>
              <a:t>所</a:t>
            </a:r>
            <a:r>
              <a:rPr lang="zh-CN" altLang="en-US" sz="4000" b="1" dirty="0"/>
              <a:t>教會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969" y="1447800"/>
            <a:ext cx="7358063" cy="4642247"/>
          </a:xfrm>
        </p:spPr>
        <p:txBody>
          <a:bodyPr>
            <a:normAutofit fontScale="40000" lnSpcReduction="20000"/>
          </a:bodyPr>
          <a:lstStyle/>
          <a:p>
            <a:r>
              <a:rPr lang="zh-CN" altLang="en-US" sz="4200" b="1" dirty="0"/>
              <a:t>被主耶穌稱讚之處</a:t>
            </a:r>
            <a:endParaRPr lang="en-US" altLang="zh-CN" sz="4200" b="1" dirty="0"/>
          </a:p>
          <a:p>
            <a:pPr lvl="1"/>
            <a:r>
              <a:rPr lang="zh-CN" altLang="en-US" sz="4200" dirty="0"/>
              <a:t>它的勞碌和忍耐，為主的名勞苦並不感到疲乏。</a:t>
            </a:r>
            <a:r>
              <a:rPr lang="en-US" altLang="zh-CN" sz="4200" dirty="0"/>
              <a:t> </a:t>
            </a:r>
          </a:p>
          <a:p>
            <a:pPr lvl="1">
              <a:lnSpc>
                <a:spcPct val="170000"/>
              </a:lnSpc>
            </a:pPr>
            <a:r>
              <a:rPr lang="zh-CN" altLang="en-US" sz="4200" dirty="0"/>
              <a:t>它不容忍惡人，曾試驗那自稱為使徒卻不是使徒的；還有他們恨惡尼哥拉一黨人的行為</a:t>
            </a:r>
            <a:r>
              <a:rPr lang="en-US" sz="4200" dirty="0"/>
              <a:t>(</a:t>
            </a:r>
            <a:r>
              <a:rPr lang="zh-CN" altLang="en-US" sz="4200" dirty="0"/>
              <a:t>啟</a:t>
            </a:r>
            <a:r>
              <a:rPr lang="en-US" sz="4200" dirty="0"/>
              <a:t> 2:2,6)</a:t>
            </a:r>
            <a:r>
              <a:rPr lang="zh-CN" altLang="en-US" sz="4200" dirty="0"/>
              <a:t>。</a:t>
            </a:r>
            <a:endParaRPr lang="en-US" altLang="zh-CN" sz="4200" dirty="0"/>
          </a:p>
          <a:p>
            <a:pPr lvl="1"/>
            <a:r>
              <a:rPr lang="zh-CN" altLang="en-US" sz="4200" dirty="0"/>
              <a:t>主應許得勝的將有生命樹的果子可以給他吃</a:t>
            </a:r>
            <a:r>
              <a:rPr lang="en-US" sz="4200" dirty="0"/>
              <a:t>(</a:t>
            </a:r>
            <a:r>
              <a:rPr lang="zh-CN" altLang="en-US" sz="4200" dirty="0"/>
              <a:t>啟</a:t>
            </a:r>
            <a:r>
              <a:rPr lang="en-US" sz="4200" dirty="0"/>
              <a:t> 2:7)</a:t>
            </a:r>
          </a:p>
          <a:p>
            <a:r>
              <a:rPr lang="zh-CN" altLang="en-US" sz="4200" b="1" dirty="0"/>
              <a:t>受主耶穌責備之處</a:t>
            </a:r>
            <a:endParaRPr lang="en-US" altLang="zh-CN" sz="4200" b="1" dirty="0"/>
          </a:p>
          <a:p>
            <a:pPr lvl="1">
              <a:lnSpc>
                <a:spcPct val="120000"/>
              </a:lnSpc>
            </a:pPr>
            <a:r>
              <a:rPr lang="zh-CN" altLang="en-US" sz="4200" dirty="0"/>
              <a:t>把起初的愛心給丟</a:t>
            </a:r>
            <a:r>
              <a:rPr lang="zh-CN" altLang="en-US" sz="4200" dirty="0"/>
              <a:t>了</a:t>
            </a:r>
            <a:r>
              <a:rPr lang="zh-CN" altLang="en-US" sz="4200" dirty="0" smtClean="0"/>
              <a:t>。</a:t>
            </a:r>
            <a:endParaRPr lang="en-US" altLang="zh-CN" sz="4200" dirty="0"/>
          </a:p>
          <a:p>
            <a:pPr lvl="1">
              <a:lnSpc>
                <a:spcPct val="170000"/>
              </a:lnSpc>
            </a:pPr>
            <a:r>
              <a:rPr lang="zh-CN" altLang="en-US" sz="4200" dirty="0"/>
              <a:t>主要他們悔改，回想他們是在那裡墜落的，從那裡再站立起來，行起初所行的事，否則他們的燈臺就會被主挪</a:t>
            </a:r>
            <a:r>
              <a:rPr lang="zh-CN" altLang="en-US" sz="4200" dirty="0"/>
              <a:t>去</a:t>
            </a:r>
            <a:r>
              <a:rPr lang="zh-CN" altLang="en-US" sz="4200" dirty="0" smtClean="0"/>
              <a:t>。</a:t>
            </a:r>
            <a:endParaRPr lang="en-US" altLang="zh-CN" sz="4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576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69" y="446484"/>
            <a:ext cx="7358063" cy="1153716"/>
          </a:xfrm>
        </p:spPr>
        <p:txBody>
          <a:bodyPr/>
          <a:lstStyle/>
          <a:p>
            <a:r>
              <a:rPr lang="zh-CN" altLang="en-US" dirty="0" smtClean="0"/>
              <a:t>默想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969" y="1676400"/>
            <a:ext cx="7641431" cy="4413647"/>
          </a:xfrm>
        </p:spPr>
        <p:txBody>
          <a:bodyPr/>
          <a:lstStyle/>
          <a:p>
            <a:r>
              <a:rPr lang="zh-TW" altLang="en-US" dirty="0" smtClean="0"/>
              <a:t>有</a:t>
            </a:r>
            <a:r>
              <a:rPr lang="zh-TW" altLang="en-US" dirty="0"/>
              <a:t>一種現象，用錢代替時間去服</a:t>
            </a:r>
            <a:r>
              <a:rPr lang="zh-TW" altLang="en-US" dirty="0" smtClean="0"/>
              <a:t>侍</a:t>
            </a:r>
            <a:r>
              <a:rPr lang="zh-CN" altLang="en-US" dirty="0" smtClean="0"/>
              <a:t>神</a:t>
            </a:r>
            <a:r>
              <a:rPr lang="zh-TW" altLang="en-US" dirty="0" smtClean="0"/>
              <a:t>，我</a:t>
            </a:r>
            <a:r>
              <a:rPr lang="zh-TW" altLang="en-US" dirty="0"/>
              <a:t>們有這現象嗎</a:t>
            </a:r>
            <a:r>
              <a:rPr lang="zh-TW" altLang="en-US" dirty="0" smtClean="0"/>
              <a:t>？</a:t>
            </a:r>
            <a:r>
              <a:rPr lang="zh-CN" altLang="en-US" dirty="0" smtClean="0"/>
              <a:t>（事奉是</a:t>
            </a:r>
            <a:r>
              <a:rPr lang="en-US" altLang="zh-CN" dirty="0" smtClean="0"/>
              <a:t>worship</a:t>
            </a:r>
            <a:r>
              <a:rPr lang="en-US" altLang="zh-CN" dirty="0"/>
              <a:t>【</a:t>
            </a:r>
            <a:r>
              <a:rPr lang="zh-CN" altLang="en-US" dirty="0" smtClean="0"/>
              <a:t>羅</a:t>
            </a:r>
            <a:r>
              <a:rPr lang="en-US" altLang="zh-CN" dirty="0" smtClean="0"/>
              <a:t>12</a:t>
            </a:r>
            <a:r>
              <a:rPr lang="zh-CN" altLang="en-US" dirty="0"/>
              <a:t>：</a:t>
            </a:r>
            <a:r>
              <a:rPr lang="en-US" altLang="zh-CN" dirty="0"/>
              <a:t>1】</a:t>
            </a:r>
            <a:r>
              <a:rPr lang="zh-CN" altLang="en-US" dirty="0" smtClean="0"/>
              <a:t>，</a:t>
            </a:r>
            <a:r>
              <a:rPr lang="zh-TW" altLang="en-US" dirty="0" smtClean="0"/>
              <a:t>我</a:t>
            </a:r>
            <a:r>
              <a:rPr lang="zh-TW" altLang="en-US" dirty="0"/>
              <a:t>們與神的關系需要時間去經營</a:t>
            </a:r>
            <a:r>
              <a:rPr lang="zh-TW" altLang="en-US" dirty="0" smtClean="0"/>
              <a:t>。</a:t>
            </a:r>
            <a:r>
              <a:rPr lang="zh-CN" altLang="en-US" dirty="0" smtClean="0"/>
              <a:t>）</a:t>
            </a:r>
            <a:endParaRPr lang="en-US" altLang="zh-TW" dirty="0" smtClean="0"/>
          </a:p>
          <a:p>
            <a:r>
              <a:rPr lang="zh-TW" altLang="en-US" dirty="0" smtClean="0"/>
              <a:t>你</a:t>
            </a:r>
            <a:r>
              <a:rPr lang="zh-TW" altLang="en-US" dirty="0"/>
              <a:t>個人有沒有什麼地方可以被主稱贊的</a:t>
            </a:r>
            <a:r>
              <a:rPr lang="zh-TW" altLang="en-US" dirty="0" smtClean="0"/>
              <a:t>？</a:t>
            </a:r>
            <a:endParaRPr lang="zh-TW" altLang="en-US" dirty="0"/>
          </a:p>
          <a:p>
            <a:r>
              <a:rPr lang="zh-TW" altLang="en-US" dirty="0"/>
              <a:t>有那件事你要受主責備？</a:t>
            </a:r>
          </a:p>
          <a:p>
            <a:r>
              <a:rPr lang="zh-TW" altLang="en-US" dirty="0"/>
              <a:t>比起初信主時，在那些方面你退步呢？</a:t>
            </a:r>
          </a:p>
          <a:p>
            <a:r>
              <a:rPr lang="zh-TW" altLang="en-US" dirty="0"/>
              <a:t>你希望主如何幫助你？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900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2214</Words>
  <Application>Microsoft Office PowerPoint</Application>
  <PresentationFormat>On-screen Show (4:3)</PresentationFormat>
  <Paragraphs>62</Paragraphs>
  <Slides>17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Parchment</vt:lpstr>
      <vt:lpstr> 亞西亞之光</vt:lpstr>
      <vt:lpstr>PowerPoint Presentation</vt:lpstr>
      <vt:lpstr>以弗所Ephesus </vt:lpstr>
      <vt:lpstr> </vt:lpstr>
      <vt:lpstr>以弗所遗址平面图</vt:lpstr>
      <vt:lpstr>以弗所Ephesus</vt:lpstr>
      <vt:lpstr>塞爾瑟斯圖書館 Library of Celsus</vt:lpstr>
      <vt:lpstr>亞底米女神廟 Artemis Temple</vt:lpstr>
      <vt:lpstr>亞底米女神廟 Artemis Temple</vt:lpstr>
      <vt:lpstr>大劇場  Grand Theatre</vt:lpstr>
      <vt:lpstr>PowerPoint Presentation</vt:lpstr>
      <vt:lpstr>保羅在以弗所</vt:lpstr>
      <vt:lpstr>聖約翰教堂 Basilica of St. John</vt:lpstr>
      <vt:lpstr>聖約翰教堂 Basilica of St. John </vt:lpstr>
      <vt:lpstr>以弗所教會</vt:lpstr>
      <vt:lpstr>主眼里的以弗所教會</vt:lpstr>
      <vt:lpstr>默想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亞西亞之光</dc:title>
  <dc:creator>Administrator</dc:creator>
  <cp:lastModifiedBy>Administrator</cp:lastModifiedBy>
  <cp:revision>81</cp:revision>
  <dcterms:created xsi:type="dcterms:W3CDTF">2015-01-03T06:36:46Z</dcterms:created>
  <dcterms:modified xsi:type="dcterms:W3CDTF">2015-01-11T16:54:41Z</dcterms:modified>
</cp:coreProperties>
</file>