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7" r:id="rId3"/>
    <p:sldId id="260" r:id="rId4"/>
    <p:sldId id="264" r:id="rId5"/>
    <p:sldId id="261" r:id="rId6"/>
    <p:sldId id="263" r:id="rId7"/>
    <p:sldId id="265" r:id="rId8"/>
    <p:sldId id="262" r:id="rId9"/>
    <p:sldId id="266" r:id="rId10"/>
    <p:sldId id="259" r:id="rId11"/>
    <p:sldId id="267" r:id="rId12"/>
    <p:sldId id="268" r:id="rId13"/>
    <p:sldId id="269" r:id="rId14"/>
    <p:sldId id="271" r:id="rId15"/>
    <p:sldId id="270" r:id="rId16"/>
    <p:sldId id="273" r:id="rId17"/>
    <p:sldId id="272" r:id="rId18"/>
    <p:sldId id="274" r:id="rId19"/>
    <p:sldId id="275" r:id="rId20"/>
    <p:sldId id="276" r:id="rId21"/>
    <p:sldId id="277" r:id="rId22"/>
  </p:sldIdLst>
  <p:sldSz cx="9144000" cy="6858000" type="screen4x3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892969" y="1187648"/>
            <a:ext cx="7358063" cy="2437805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1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892969" y="3643313"/>
            <a:ext cx="7358063" cy="1026914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500"/>
            </a:lvl1pPr>
            <a:lvl2pPr marL="0" indent="160729" algn="ctr">
              <a:spcBef>
                <a:spcPts val="0"/>
              </a:spcBef>
              <a:buSzTx/>
              <a:buNone/>
              <a:defRPr sz="2500"/>
            </a:lvl2pPr>
            <a:lvl3pPr marL="0" indent="321457" algn="ctr">
              <a:spcBef>
                <a:spcPts val="0"/>
              </a:spcBef>
              <a:buSzTx/>
              <a:buNone/>
              <a:defRPr sz="2500"/>
            </a:lvl3pPr>
            <a:lvl4pPr marL="0" indent="482186" algn="ctr">
              <a:spcBef>
                <a:spcPts val="0"/>
              </a:spcBef>
              <a:buSzTx/>
              <a:buNone/>
              <a:defRPr sz="2500"/>
            </a:lvl4pPr>
            <a:lvl5pPr marL="0" indent="642915" algn="ctr">
              <a:spcBef>
                <a:spcPts val="0"/>
              </a:spcBef>
              <a:buSzTx/>
              <a:buNone/>
              <a:defRPr sz="25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3E231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3E231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3E231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3E231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3E231A"/>
                </a:solidFill>
              </a:rP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3183165509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xfrm>
            <a:off x="892969" y="4697016"/>
            <a:ext cx="7358063" cy="892969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1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xfrm>
            <a:off x="892969" y="5509617"/>
            <a:ext cx="7358063" cy="1026914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500"/>
            </a:lvl1pPr>
            <a:lvl2pPr marL="0" indent="160729" algn="ctr">
              <a:spcBef>
                <a:spcPts val="0"/>
              </a:spcBef>
              <a:buSzTx/>
              <a:buNone/>
              <a:defRPr sz="2500"/>
            </a:lvl2pPr>
            <a:lvl3pPr marL="0" indent="321457" algn="ctr">
              <a:spcBef>
                <a:spcPts val="0"/>
              </a:spcBef>
              <a:buSzTx/>
              <a:buNone/>
              <a:defRPr sz="2500"/>
            </a:lvl3pPr>
            <a:lvl4pPr marL="0" indent="482186" algn="ctr">
              <a:spcBef>
                <a:spcPts val="0"/>
              </a:spcBef>
              <a:buSzTx/>
              <a:buNone/>
              <a:defRPr sz="2500"/>
            </a:lvl4pPr>
            <a:lvl5pPr marL="0" indent="642915" algn="ctr">
              <a:spcBef>
                <a:spcPts val="0"/>
              </a:spcBef>
              <a:buSzTx/>
              <a:buNone/>
              <a:defRPr sz="25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3E231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3E231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3E231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3E231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3E231A"/>
                </a:solidFill>
              </a:rP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4287245222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892969" y="2312789"/>
            <a:ext cx="7358063" cy="2232422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100">
                <a:solidFill>
                  <a:srgbClr val="3E231A"/>
                </a:solidFill>
              </a:rP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3505572310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678656" y="982265"/>
            <a:ext cx="3937992" cy="2839641"/>
          </a:xfrm>
          <a:prstGeom prst="rect">
            <a:avLst/>
          </a:prstGeom>
        </p:spPr>
        <p:txBody>
          <a:bodyPr anchor="b"/>
          <a:lstStyle>
            <a:lvl1pPr>
              <a:defRPr sz="48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8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678656" y="3830836"/>
            <a:ext cx="3937992" cy="2062758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500"/>
            </a:lvl1pPr>
            <a:lvl2pPr marL="0" indent="160729" algn="ctr">
              <a:spcBef>
                <a:spcPts val="0"/>
              </a:spcBef>
              <a:buSzTx/>
              <a:buNone/>
              <a:defRPr sz="2500"/>
            </a:lvl2pPr>
            <a:lvl3pPr marL="0" indent="321457" algn="ctr">
              <a:spcBef>
                <a:spcPts val="0"/>
              </a:spcBef>
              <a:buSzTx/>
              <a:buNone/>
              <a:defRPr sz="2500"/>
            </a:lvl3pPr>
            <a:lvl4pPr marL="0" indent="482186" algn="ctr">
              <a:spcBef>
                <a:spcPts val="0"/>
              </a:spcBef>
              <a:buSzTx/>
              <a:buNone/>
              <a:defRPr sz="2500"/>
            </a:lvl4pPr>
            <a:lvl5pPr marL="0" indent="642915" algn="ctr">
              <a:spcBef>
                <a:spcPts val="0"/>
              </a:spcBef>
              <a:buSzTx/>
              <a:buNone/>
              <a:defRPr sz="25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3E231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3E231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3E231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3E231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3E231A"/>
                </a:solidFill>
              </a:rP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51945935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100">
                <a:solidFill>
                  <a:srgbClr val="3E231A"/>
                </a:solidFill>
              </a:rP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614912713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1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xfrm>
            <a:off x="892969" y="1982391"/>
            <a:ext cx="3527227" cy="3973711"/>
          </a:xfrm>
          <a:prstGeom prst="rect">
            <a:avLst/>
          </a:prstGeom>
        </p:spPr>
        <p:txBody>
          <a:bodyPr/>
          <a:lstStyle>
            <a:lvl1pPr marL="258952" indent="-258952">
              <a:spcBef>
                <a:spcPts val="1969"/>
              </a:spcBef>
              <a:buBlip>
                <a:blip r:embed="rId2"/>
              </a:buBlip>
              <a:defRPr sz="2100"/>
            </a:lvl1pPr>
            <a:lvl2pPr marL="517903" indent="-258952">
              <a:spcBef>
                <a:spcPts val="1969"/>
              </a:spcBef>
              <a:buBlip>
                <a:blip r:embed="rId2"/>
              </a:buBlip>
              <a:defRPr sz="2100"/>
            </a:lvl2pPr>
            <a:lvl3pPr marL="776855" indent="-258952">
              <a:spcBef>
                <a:spcPts val="1969"/>
              </a:spcBef>
              <a:buBlip>
                <a:blip r:embed="rId2"/>
              </a:buBlip>
              <a:defRPr sz="2100"/>
            </a:lvl3pPr>
            <a:lvl4pPr marL="1035807" indent="-258952">
              <a:spcBef>
                <a:spcPts val="1969"/>
              </a:spcBef>
              <a:buBlip>
                <a:blip r:embed="rId2"/>
              </a:buBlip>
              <a:defRPr sz="2100"/>
            </a:lvl4pPr>
            <a:lvl5pPr marL="1294759" indent="-258952">
              <a:spcBef>
                <a:spcPts val="1969"/>
              </a:spcBef>
              <a:buBlip>
                <a:blip r:embed="rId2"/>
              </a:buBlip>
              <a:defRPr sz="21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3E231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3E231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3E231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3E231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3E231A"/>
                </a:solidFill>
              </a:rP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1211932637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/>
          </p:cNvSpPr>
          <p:nvPr>
            <p:ph type="body" idx="1"/>
          </p:nvPr>
        </p:nvSpPr>
        <p:spPr>
          <a:xfrm>
            <a:off x="892969" y="821531"/>
            <a:ext cx="7358063" cy="5214938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3E231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3E231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3E231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3E231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3E231A"/>
                </a:solidFill>
              </a:rP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370147588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7817689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6920097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8100877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034192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892969" y="446484"/>
            <a:ext cx="7358063" cy="1482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1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892969" y="1982391"/>
            <a:ext cx="7358063" cy="4107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buBlip>
                <a:blip r:embed="rId14"/>
              </a:buBlip>
            </a:lvl1pPr>
            <a:lvl2pPr>
              <a:buBlip>
                <a:blip r:embed="rId14"/>
              </a:buBlip>
            </a:lvl2pPr>
            <a:lvl3pPr>
              <a:buBlip>
                <a:blip r:embed="rId14"/>
              </a:buBlip>
            </a:lvl3pPr>
            <a:lvl4pPr>
              <a:buBlip>
                <a:blip r:embed="rId14"/>
              </a:buBlip>
            </a:lvl4pPr>
            <a:lvl5pPr>
              <a:buBlip>
                <a:blip r:embed="rId14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3E231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3E231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3E231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3E231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3E231A"/>
                </a:solidFill>
              </a:rP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131777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/>
  <p:txStyles>
    <p:titleStyle>
      <a:lvl1pPr algn="ctr" defTabSz="410751">
        <a:defRPr sz="5100">
          <a:solidFill>
            <a:srgbClr val="3E231A"/>
          </a:solidFill>
          <a:latin typeface="+mn-lt"/>
          <a:ea typeface="+mn-ea"/>
          <a:cs typeface="+mn-cs"/>
          <a:sym typeface="Papyrus"/>
        </a:defRPr>
      </a:lvl1pPr>
      <a:lvl2pPr indent="160729" algn="ctr" defTabSz="410751">
        <a:defRPr sz="5100">
          <a:solidFill>
            <a:srgbClr val="3E231A"/>
          </a:solidFill>
          <a:latin typeface="+mn-lt"/>
          <a:ea typeface="+mn-ea"/>
          <a:cs typeface="+mn-cs"/>
          <a:sym typeface="Papyrus"/>
        </a:defRPr>
      </a:lvl2pPr>
      <a:lvl3pPr indent="321457" algn="ctr" defTabSz="410751">
        <a:defRPr sz="5100">
          <a:solidFill>
            <a:srgbClr val="3E231A"/>
          </a:solidFill>
          <a:latin typeface="+mn-lt"/>
          <a:ea typeface="+mn-ea"/>
          <a:cs typeface="+mn-cs"/>
          <a:sym typeface="Papyrus"/>
        </a:defRPr>
      </a:lvl3pPr>
      <a:lvl4pPr indent="482186" algn="ctr" defTabSz="410751">
        <a:defRPr sz="5100">
          <a:solidFill>
            <a:srgbClr val="3E231A"/>
          </a:solidFill>
          <a:latin typeface="+mn-lt"/>
          <a:ea typeface="+mn-ea"/>
          <a:cs typeface="+mn-cs"/>
          <a:sym typeface="Papyrus"/>
        </a:defRPr>
      </a:lvl4pPr>
      <a:lvl5pPr indent="642915" algn="ctr" defTabSz="410751">
        <a:defRPr sz="5100">
          <a:solidFill>
            <a:srgbClr val="3E231A"/>
          </a:solidFill>
          <a:latin typeface="+mn-lt"/>
          <a:ea typeface="+mn-ea"/>
          <a:cs typeface="+mn-cs"/>
          <a:sym typeface="Papyrus"/>
        </a:defRPr>
      </a:lvl5pPr>
      <a:lvl6pPr indent="803643" algn="ctr" defTabSz="410751">
        <a:defRPr sz="5100">
          <a:solidFill>
            <a:srgbClr val="3E231A"/>
          </a:solidFill>
          <a:latin typeface="+mn-lt"/>
          <a:ea typeface="+mn-ea"/>
          <a:cs typeface="+mn-cs"/>
          <a:sym typeface="Papyrus"/>
        </a:defRPr>
      </a:lvl6pPr>
      <a:lvl7pPr indent="964372" algn="ctr" defTabSz="410751">
        <a:defRPr sz="5100">
          <a:solidFill>
            <a:srgbClr val="3E231A"/>
          </a:solidFill>
          <a:latin typeface="+mn-lt"/>
          <a:ea typeface="+mn-ea"/>
          <a:cs typeface="+mn-cs"/>
          <a:sym typeface="Papyrus"/>
        </a:defRPr>
      </a:lvl7pPr>
      <a:lvl8pPr indent="1125101" algn="ctr" defTabSz="410751">
        <a:defRPr sz="5100">
          <a:solidFill>
            <a:srgbClr val="3E231A"/>
          </a:solidFill>
          <a:latin typeface="+mn-lt"/>
          <a:ea typeface="+mn-ea"/>
          <a:cs typeface="+mn-cs"/>
          <a:sym typeface="Papyrus"/>
        </a:defRPr>
      </a:lvl8pPr>
      <a:lvl9pPr indent="1285829" algn="ctr" defTabSz="410751">
        <a:defRPr sz="5100">
          <a:solidFill>
            <a:srgbClr val="3E231A"/>
          </a:solidFill>
          <a:latin typeface="+mn-lt"/>
          <a:ea typeface="+mn-ea"/>
          <a:cs typeface="+mn-cs"/>
          <a:sym typeface="Papyrus"/>
        </a:defRPr>
      </a:lvl9pPr>
    </p:titleStyle>
    <p:bodyStyle>
      <a:lvl1pPr marL="330387" indent="-330387" defTabSz="410751">
        <a:spcBef>
          <a:spcPts val="2109"/>
        </a:spcBef>
        <a:buSzPct val="25000"/>
        <a:buBlip>
          <a:blip r:embed="rId14"/>
        </a:buBlip>
        <a:defRPr sz="2700">
          <a:solidFill>
            <a:srgbClr val="3E231A"/>
          </a:solidFill>
          <a:latin typeface="+mn-lt"/>
          <a:ea typeface="+mn-ea"/>
          <a:cs typeface="+mn-cs"/>
          <a:sym typeface="Papyrus"/>
        </a:defRPr>
      </a:lvl1pPr>
      <a:lvl2pPr marL="660773" indent="-330387" defTabSz="410751">
        <a:spcBef>
          <a:spcPts val="2109"/>
        </a:spcBef>
        <a:buSzPct val="25000"/>
        <a:buBlip>
          <a:blip r:embed="rId14"/>
        </a:buBlip>
        <a:defRPr sz="2700">
          <a:solidFill>
            <a:srgbClr val="3E231A"/>
          </a:solidFill>
          <a:latin typeface="+mn-lt"/>
          <a:ea typeface="+mn-ea"/>
          <a:cs typeface="+mn-cs"/>
          <a:sym typeface="Papyrus"/>
        </a:defRPr>
      </a:lvl2pPr>
      <a:lvl3pPr marL="991160" indent="-330387" defTabSz="410751">
        <a:spcBef>
          <a:spcPts val="2109"/>
        </a:spcBef>
        <a:buSzPct val="25000"/>
        <a:buBlip>
          <a:blip r:embed="rId14"/>
        </a:buBlip>
        <a:defRPr sz="2700">
          <a:solidFill>
            <a:srgbClr val="3E231A"/>
          </a:solidFill>
          <a:latin typeface="+mn-lt"/>
          <a:ea typeface="+mn-ea"/>
          <a:cs typeface="+mn-cs"/>
          <a:sym typeface="Papyrus"/>
        </a:defRPr>
      </a:lvl3pPr>
      <a:lvl4pPr marL="1321547" indent="-330387" defTabSz="410751">
        <a:spcBef>
          <a:spcPts val="2109"/>
        </a:spcBef>
        <a:buSzPct val="25000"/>
        <a:buBlip>
          <a:blip r:embed="rId14"/>
        </a:buBlip>
        <a:defRPr sz="2700">
          <a:solidFill>
            <a:srgbClr val="3E231A"/>
          </a:solidFill>
          <a:latin typeface="+mn-lt"/>
          <a:ea typeface="+mn-ea"/>
          <a:cs typeface="+mn-cs"/>
          <a:sym typeface="Papyrus"/>
        </a:defRPr>
      </a:lvl4pPr>
      <a:lvl5pPr marL="1651933" indent="-330387" defTabSz="410751">
        <a:spcBef>
          <a:spcPts val="2109"/>
        </a:spcBef>
        <a:buSzPct val="25000"/>
        <a:buBlip>
          <a:blip r:embed="rId14"/>
        </a:buBlip>
        <a:defRPr sz="2700">
          <a:solidFill>
            <a:srgbClr val="3E231A"/>
          </a:solidFill>
          <a:latin typeface="+mn-lt"/>
          <a:ea typeface="+mn-ea"/>
          <a:cs typeface="+mn-cs"/>
          <a:sym typeface="Papyrus"/>
        </a:defRPr>
      </a:lvl5pPr>
      <a:lvl6pPr marL="1982320" indent="-330387" defTabSz="410751">
        <a:spcBef>
          <a:spcPts val="2109"/>
        </a:spcBef>
        <a:buSzPct val="25000"/>
        <a:buBlip>
          <a:blip r:embed="rId14"/>
        </a:buBlip>
        <a:defRPr sz="2700">
          <a:solidFill>
            <a:srgbClr val="3E231A"/>
          </a:solidFill>
          <a:latin typeface="+mn-lt"/>
          <a:ea typeface="+mn-ea"/>
          <a:cs typeface="+mn-cs"/>
          <a:sym typeface="Papyrus"/>
        </a:defRPr>
      </a:lvl6pPr>
      <a:lvl7pPr marL="2312707" indent="-330387" defTabSz="410751">
        <a:spcBef>
          <a:spcPts val="2109"/>
        </a:spcBef>
        <a:buSzPct val="25000"/>
        <a:buBlip>
          <a:blip r:embed="rId14"/>
        </a:buBlip>
        <a:defRPr sz="2700">
          <a:solidFill>
            <a:srgbClr val="3E231A"/>
          </a:solidFill>
          <a:latin typeface="+mn-lt"/>
          <a:ea typeface="+mn-ea"/>
          <a:cs typeface="+mn-cs"/>
          <a:sym typeface="Papyrus"/>
        </a:defRPr>
      </a:lvl7pPr>
      <a:lvl8pPr marL="2643094" indent="-330387" defTabSz="410751">
        <a:spcBef>
          <a:spcPts val="2109"/>
        </a:spcBef>
        <a:buSzPct val="25000"/>
        <a:buBlip>
          <a:blip r:embed="rId14"/>
        </a:buBlip>
        <a:defRPr sz="2700">
          <a:solidFill>
            <a:srgbClr val="3E231A"/>
          </a:solidFill>
          <a:latin typeface="+mn-lt"/>
          <a:ea typeface="+mn-ea"/>
          <a:cs typeface="+mn-cs"/>
          <a:sym typeface="Papyrus"/>
        </a:defRPr>
      </a:lvl8pPr>
      <a:lvl9pPr marL="2973480" indent="-330387" defTabSz="410751">
        <a:spcBef>
          <a:spcPts val="2109"/>
        </a:spcBef>
        <a:buSzPct val="25000"/>
        <a:buBlip>
          <a:blip r:embed="rId14"/>
        </a:buBlip>
        <a:defRPr sz="2700">
          <a:solidFill>
            <a:srgbClr val="3E231A"/>
          </a:solidFill>
          <a:latin typeface="+mn-lt"/>
          <a:ea typeface="+mn-ea"/>
          <a:cs typeface="+mn-cs"/>
          <a:sym typeface="Papyrus"/>
        </a:defRPr>
      </a:lvl9pPr>
    </p:bodyStyle>
    <p:otherStyle>
      <a:lvl1pPr algn="ctr" defTabSz="410751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1pPr>
      <a:lvl2pPr indent="160729" algn="ctr" defTabSz="410751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2pPr>
      <a:lvl3pPr indent="321457" algn="ctr" defTabSz="410751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3pPr>
      <a:lvl4pPr indent="482186" algn="ctr" defTabSz="410751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4pPr>
      <a:lvl5pPr indent="642915" algn="ctr" defTabSz="410751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5pPr>
      <a:lvl6pPr indent="803643" algn="ctr" defTabSz="410751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6pPr>
      <a:lvl7pPr indent="964372" algn="ctr" defTabSz="410751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7pPr>
      <a:lvl8pPr indent="1125101" algn="ctr" defTabSz="410751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8pPr>
      <a:lvl9pPr indent="1285829" algn="ctr" defTabSz="410751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3.bp.blogspot.com/-EpppQprKftA/T8WBhLGlNBI/AAAAAAAAtCU/PWaMohsW3dc/s1600/%E5%9C%96%E7%89%876.jpg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5029200"/>
            <a:ext cx="7467600" cy="609600"/>
          </a:xfrm>
        </p:spPr>
        <p:txBody>
          <a:bodyPr>
            <a:noAutofit/>
          </a:bodyPr>
          <a:lstStyle/>
          <a:p>
            <a:r>
              <a:rPr lang="zh-TW" altLang="en-US" sz="4000" dirty="0"/>
              <a:t>撒但的寶</a:t>
            </a:r>
            <a:r>
              <a:rPr lang="zh-TW" altLang="en-US" sz="4000" dirty="0" smtClean="0"/>
              <a:t>座與有</a:t>
            </a:r>
            <a:r>
              <a:rPr lang="zh-TW" altLang="en-US" sz="4000" dirty="0"/>
              <a:t>名無實的</a:t>
            </a:r>
            <a:r>
              <a:rPr lang="zh-TW" altLang="en-US" sz="4000" dirty="0" smtClean="0"/>
              <a:t>城</a:t>
            </a:r>
            <a:endParaRPr lang="en-US" sz="4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727049" y="5715000"/>
            <a:ext cx="5507832" cy="669130"/>
          </a:xfrm>
        </p:spPr>
        <p:txBody>
          <a:bodyPr>
            <a:normAutofit/>
          </a:bodyPr>
          <a:lstStyle/>
          <a:p>
            <a:r>
              <a:rPr lang="zh-TW" altLang="en-US" sz="3200" b="1" dirty="0"/>
              <a:t>別迦</a:t>
            </a:r>
            <a:r>
              <a:rPr lang="zh-TW" altLang="en-US" sz="3200" b="1" dirty="0" smtClean="0"/>
              <a:t>摩</a:t>
            </a:r>
            <a:r>
              <a:rPr lang="en-US" altLang="zh-TW" sz="3200" b="1" dirty="0" smtClean="0"/>
              <a:t>/ </a:t>
            </a:r>
            <a:r>
              <a:rPr lang="zh-TW" altLang="en-US" sz="3200" b="1" dirty="0"/>
              <a:t>撒</a:t>
            </a:r>
            <a:r>
              <a:rPr lang="zh-TW" altLang="en-US" sz="3200" b="1" dirty="0" smtClean="0"/>
              <a:t>狄</a:t>
            </a:r>
            <a:r>
              <a:rPr lang="en-US" altLang="zh-TW" sz="3200" b="1" dirty="0" smtClean="0"/>
              <a:t> </a:t>
            </a:r>
            <a:r>
              <a:rPr lang="zh-CN" altLang="en-US" sz="3200" b="1" dirty="0"/>
              <a:t>（土耳其）</a:t>
            </a:r>
            <a:endParaRPr lang="en-US" sz="3200" b="1" dirty="0"/>
          </a:p>
        </p:txBody>
      </p:sp>
      <p:pic>
        <p:nvPicPr>
          <p:cNvPr id="1026" name="Picture 2" descr="E:\picture\20111023\IMG_37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62" y="876300"/>
            <a:ext cx="2522838" cy="3784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picture\2011\Sadis\IMG_366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885568"/>
            <a:ext cx="5662484" cy="3774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559601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969" y="446484"/>
            <a:ext cx="7358063" cy="772716"/>
          </a:xfrm>
        </p:spPr>
        <p:txBody>
          <a:bodyPr>
            <a:normAutofit/>
          </a:bodyPr>
          <a:lstStyle/>
          <a:p>
            <a:r>
              <a:rPr lang="zh-CN" altLang="en-US" sz="4800" b="1" dirty="0"/>
              <a:t>別迦</a:t>
            </a:r>
            <a:r>
              <a:rPr lang="zh-CN" altLang="en-US" sz="4800" b="1" dirty="0" smtClean="0"/>
              <a:t>摩</a:t>
            </a:r>
            <a:r>
              <a:rPr lang="en-US" altLang="zh-CN" sz="4800" b="1" dirty="0" smtClean="0"/>
              <a:t>(</a:t>
            </a:r>
            <a:r>
              <a:rPr lang="en-US" sz="4800" b="1" dirty="0"/>
              <a:t>Pergamum</a:t>
            </a:r>
            <a:r>
              <a:rPr lang="en-US" altLang="zh-CN" sz="4800" b="1" dirty="0" smtClean="0"/>
              <a:t>)</a:t>
            </a:r>
            <a:endParaRPr lang="en-US" sz="4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2970" y="1295400"/>
            <a:ext cx="4364830" cy="5029199"/>
          </a:xfrm>
        </p:spPr>
        <p:txBody>
          <a:bodyPr>
            <a:normAutofit fontScale="92500"/>
          </a:bodyPr>
          <a:lstStyle/>
          <a:p>
            <a:r>
              <a:rPr lang="zh-CN" altLang="en-US" dirty="0"/>
              <a:t>別迦摩</a:t>
            </a:r>
            <a:r>
              <a:rPr lang="en-US" b="1" dirty="0"/>
              <a:t>Pergamum </a:t>
            </a:r>
            <a:r>
              <a:rPr lang="zh-CN" altLang="en-US" dirty="0" smtClean="0"/>
              <a:t>意</a:t>
            </a:r>
            <a:r>
              <a:rPr lang="zh-CN" altLang="en-US" dirty="0"/>
              <a:t>即「堡壘」</a:t>
            </a:r>
            <a:r>
              <a:rPr lang="en-US" dirty="0"/>
              <a:t>(Citadel</a:t>
            </a:r>
            <a:r>
              <a:rPr lang="en-US" dirty="0" smtClean="0"/>
              <a:t>)</a:t>
            </a:r>
            <a:r>
              <a:rPr lang="zh-CN" altLang="en-US" dirty="0" smtClean="0"/>
              <a:t>，在士</a:t>
            </a:r>
            <a:r>
              <a:rPr lang="zh-CN" altLang="en-US" dirty="0"/>
              <a:t>每拿城以</a:t>
            </a:r>
            <a:r>
              <a:rPr lang="zh-CN" altLang="en-US" dirty="0" smtClean="0"/>
              <a:t>北。</a:t>
            </a:r>
            <a:endParaRPr lang="en-US" altLang="zh-CN" dirty="0" smtClean="0"/>
          </a:p>
          <a:p>
            <a:r>
              <a:rPr lang="zh-CN" altLang="en-US" dirty="0" smtClean="0"/>
              <a:t> 別</a:t>
            </a:r>
            <a:r>
              <a:rPr lang="zh-CN" altLang="en-US" dirty="0"/>
              <a:t>迦摩既非海港（它離岸二十哩），也不屬於交通樞紐，卻因它位於高山上，可居高</a:t>
            </a:r>
            <a:r>
              <a:rPr lang="zh-CN" altLang="en-US" dirty="0" smtClean="0"/>
              <a:t>臨下</a:t>
            </a:r>
            <a:r>
              <a:rPr lang="zh-CN" altLang="en-US" dirty="0"/>
              <a:t>，易於防守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CN" altLang="en-US" dirty="0"/>
              <a:t>原為希臘帝國分裂後之西流古王國的首都，公元前</a:t>
            </a:r>
            <a:r>
              <a:rPr lang="en-US" dirty="0"/>
              <a:t>133 </a:t>
            </a:r>
            <a:r>
              <a:rPr lang="zh-CN" altLang="en-US" dirty="0"/>
              <a:t>年卻歸羅馬管轄， 成為羅馬帝國在小亞細亞省的首都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en-US" altLang="zh-CN" dirty="0"/>
              <a:t>《</a:t>
            </a:r>
            <a:r>
              <a:rPr lang="zh-CN" altLang="en-US" dirty="0"/>
              <a:t>啟示錄</a:t>
            </a:r>
            <a:r>
              <a:rPr lang="en-US" altLang="zh-CN" dirty="0"/>
              <a:t>》</a:t>
            </a:r>
            <a:r>
              <a:rPr lang="zh-CN" altLang="en-US" dirty="0"/>
              <a:t>「七教會」</a:t>
            </a:r>
            <a:r>
              <a:rPr lang="zh-CN" altLang="en-US" dirty="0" smtClean="0"/>
              <a:t>中第三个</a:t>
            </a:r>
            <a:r>
              <a:rPr lang="zh-CN" altLang="en-US" dirty="0"/>
              <a:t>教</a:t>
            </a:r>
            <a:r>
              <a:rPr lang="zh-CN" altLang="en-US" dirty="0" smtClean="0"/>
              <a:t>會，</a:t>
            </a:r>
            <a:r>
              <a:rPr lang="zh-CN" altLang="en-US" dirty="0"/>
              <a:t>也是</a:t>
            </a:r>
            <a:r>
              <a:rPr lang="zh-CN" altLang="en-US" dirty="0" smtClean="0"/>
              <a:t>最</a:t>
            </a:r>
            <a:r>
              <a:rPr lang="zh-CN" altLang="en-US" dirty="0"/>
              <a:t>北</a:t>
            </a:r>
            <a:r>
              <a:rPr lang="zh-CN" altLang="en-US" dirty="0" smtClean="0"/>
              <a:t>的。</a:t>
            </a:r>
            <a:endParaRPr lang="en-US" altLang="zh-CN" dirty="0" smtClean="0"/>
          </a:p>
          <a:p>
            <a:r>
              <a:rPr lang="zh-TW" altLang="en-US" dirty="0"/>
              <a:t>目前在土耳其境內有一個小鎮名叫 </a:t>
            </a:r>
            <a:r>
              <a:rPr lang="en-US" altLang="zh-TW" dirty="0"/>
              <a:t>Bergama</a:t>
            </a:r>
            <a:r>
              <a:rPr lang="zh-TW" altLang="en-US" dirty="0"/>
              <a:t>，它就位於古城別迦摩南方的平原上。</a:t>
            </a:r>
            <a:endParaRPr lang="en-US" altLang="zh-CN" dirty="0"/>
          </a:p>
        </p:txBody>
      </p:sp>
      <p:pic>
        <p:nvPicPr>
          <p:cNvPr id="5" name="Picture 4" descr="http://3.bp.blogspot.com/-EpppQprKftA/T8WBhLGlNBI/AAAAAAAAtCU/PWaMohsW3dc/s320/%25E5%259C%2596%25E7%2589%25876.jpg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618735"/>
            <a:ext cx="2805113" cy="405919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Isosceles Triangle 5"/>
          <p:cNvSpPr/>
          <p:nvPr/>
        </p:nvSpPr>
        <p:spPr>
          <a:xfrm>
            <a:off x="6349314" y="2728784"/>
            <a:ext cx="152400" cy="152400"/>
          </a:xfrm>
          <a:prstGeom prst="triangle">
            <a:avLst/>
          </a:prstGeom>
          <a:solidFill>
            <a:srgbClr val="FF0000"/>
          </a:solid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762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Papyrus"/>
            </a:endParaRPr>
          </a:p>
        </p:txBody>
      </p:sp>
    </p:spTree>
    <p:extLst>
      <p:ext uri="{BB962C8B-B14F-4D97-AF65-F5344CB8AC3E}">
        <p14:creationId xmlns:p14="http://schemas.microsoft.com/office/powerpoint/2010/main" val="233029277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969" y="446484"/>
            <a:ext cx="7358063" cy="1001316"/>
          </a:xfrm>
        </p:spPr>
        <p:txBody>
          <a:bodyPr>
            <a:normAutofit/>
          </a:bodyPr>
          <a:lstStyle/>
          <a:p>
            <a:r>
              <a:rPr lang="zh-CN" altLang="en-US" sz="4000" b="1" dirty="0" smtClean="0"/>
              <a:t>亞</a:t>
            </a:r>
            <a:r>
              <a:rPr lang="zh-CN" altLang="en-US" sz="4000" b="1" dirty="0"/>
              <a:t>細亞君王及異教崇拜的中心</a:t>
            </a:r>
            <a:endParaRPr lang="en-US" sz="40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2969" y="1524001"/>
            <a:ext cx="4060031" cy="4432102"/>
          </a:xfrm>
        </p:spPr>
        <p:txBody>
          <a:bodyPr/>
          <a:lstStyle/>
          <a:p>
            <a:r>
              <a:rPr lang="zh-CN" altLang="en-US" sz="2400" dirty="0"/>
              <a:t>別迦摩是</a:t>
            </a:r>
            <a:r>
              <a:rPr lang="zh-CN" altLang="en-US" dirty="0" smtClean="0"/>
              <a:t>羅</a:t>
            </a:r>
            <a:r>
              <a:rPr lang="zh-CN" altLang="en-US" dirty="0"/>
              <a:t>馬時代的行政中心，同時也是著名的宗教中心，城裡滿有各種神廟，如宙斯</a:t>
            </a:r>
            <a:r>
              <a:rPr lang="en-US" dirty="0"/>
              <a:t>Zeus</a:t>
            </a:r>
            <a:r>
              <a:rPr lang="zh-CN" altLang="en-US" dirty="0"/>
              <a:t>、雅典娜</a:t>
            </a:r>
            <a:r>
              <a:rPr lang="en-US" dirty="0"/>
              <a:t>Athena</a:t>
            </a:r>
            <a:r>
              <a:rPr lang="zh-CN" altLang="en-US" dirty="0"/>
              <a:t>、戴安尼索</a:t>
            </a:r>
            <a:r>
              <a:rPr lang="en-US" dirty="0" smtClean="0"/>
              <a:t>Dionysus</a:t>
            </a:r>
            <a:r>
              <a:rPr lang="zh-CN" altLang="en-US" dirty="0"/>
              <a:t> </a:t>
            </a:r>
            <a:r>
              <a:rPr lang="zh-CN" altLang="en-US" dirty="0" smtClean="0"/>
              <a:t>、亞</a:t>
            </a:r>
            <a:r>
              <a:rPr lang="zh-CN" altLang="en-US" dirty="0"/>
              <a:t>希彼斯</a:t>
            </a:r>
            <a:r>
              <a:rPr lang="en-US" dirty="0"/>
              <a:t>Asclepius</a:t>
            </a:r>
            <a:r>
              <a:rPr lang="en-US" dirty="0" smtClean="0"/>
              <a:t> </a:t>
            </a:r>
            <a:r>
              <a:rPr lang="zh-CN" altLang="en-US" dirty="0"/>
              <a:t>等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/>
              <a:t>由於當時推行崇拜該撒，因此亦建立了不少皇帝的神廟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/>
              <a:t>主耶稣称別迦摩为撒但座位之</a:t>
            </a:r>
            <a:r>
              <a:rPr lang="zh-CN" altLang="en-US" dirty="0" smtClean="0"/>
              <a:t>处。</a:t>
            </a:r>
            <a:endParaRPr lang="en-US" altLang="zh-CN" dirty="0" smtClean="0"/>
          </a:p>
          <a:p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418968"/>
            <a:ext cx="1295400" cy="2571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599" y="1295400"/>
            <a:ext cx="1343025" cy="2562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212417"/>
            <a:ext cx="1908540" cy="1879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799" y="4008062"/>
            <a:ext cx="1266825" cy="2496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499595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2969" y="1371600"/>
            <a:ext cx="859631" cy="4584502"/>
          </a:xfrm>
        </p:spPr>
        <p:txBody>
          <a:bodyPr vert="wordArtVert">
            <a:noAutofit/>
          </a:bodyPr>
          <a:lstStyle/>
          <a:p>
            <a:pPr marL="0" indent="0">
              <a:buNone/>
            </a:pPr>
            <a:r>
              <a:rPr lang="zh-CN" altLang="en-US" sz="4400" b="1" dirty="0"/>
              <a:t>別迦摩遺址</a:t>
            </a:r>
            <a:endParaRPr lang="en-US" sz="44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0"/>
            <a:ext cx="5638800" cy="6882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461164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969" y="446484"/>
            <a:ext cx="7358063" cy="1001316"/>
          </a:xfrm>
        </p:spPr>
        <p:txBody>
          <a:bodyPr>
            <a:normAutofit/>
          </a:bodyPr>
          <a:lstStyle/>
          <a:p>
            <a:r>
              <a:rPr lang="zh-CN" altLang="en-US" sz="4400" b="1" dirty="0" smtClean="0"/>
              <a:t>世</a:t>
            </a:r>
            <a:r>
              <a:rPr lang="zh-CN" altLang="en-US" sz="4400" b="1" dirty="0"/>
              <a:t>界第二大圖</a:t>
            </a:r>
            <a:r>
              <a:rPr lang="zh-CN" altLang="en-US" sz="4400" b="1" dirty="0" smtClean="0"/>
              <a:t>書館</a:t>
            </a:r>
            <a:endParaRPr lang="en-US" sz="44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2969" y="1447801"/>
            <a:ext cx="3527227" cy="4508302"/>
          </a:xfrm>
        </p:spPr>
        <p:txBody>
          <a:bodyPr/>
          <a:lstStyle/>
          <a:p>
            <a:r>
              <a:rPr lang="zh-CN" altLang="en-US" dirty="0"/>
              <a:t>別迦摩</a:t>
            </a:r>
            <a:r>
              <a:rPr lang="zh-CN" altLang="en-US" dirty="0" smtClean="0"/>
              <a:t>擁</a:t>
            </a:r>
            <a:r>
              <a:rPr lang="zh-CN" altLang="en-US" dirty="0"/>
              <a:t>有世界第二大圖</a:t>
            </a:r>
            <a:r>
              <a:rPr lang="zh-CN" altLang="en-US" dirty="0" smtClean="0"/>
              <a:t>書館</a:t>
            </a:r>
            <a:r>
              <a:rPr lang="zh-CN" altLang="en-US" dirty="0"/>
              <a:t>，藏書二十萬冊，僅次於埃及的亞歷山大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/>
              <a:t>別迦摩是以羊皮卷聞名世界，因為該城的人發明製</a:t>
            </a:r>
            <a:r>
              <a:rPr lang="zh-CN" altLang="en-US" dirty="0" smtClean="0"/>
              <a:t>作</a:t>
            </a:r>
            <a:r>
              <a:rPr lang="zh-CN" altLang="en-US" dirty="0"/>
              <a:t>羊皮</a:t>
            </a:r>
            <a:r>
              <a:rPr lang="zh-CN" altLang="en-US" dirty="0" smtClean="0"/>
              <a:t>卷</a:t>
            </a:r>
            <a:r>
              <a:rPr lang="zh-CN" altLang="en-US" dirty="0"/>
              <a:t>的技術。因此羊皮卷（</a:t>
            </a:r>
            <a:r>
              <a:rPr lang="en-US" dirty="0"/>
              <a:t>Parchment</a:t>
            </a:r>
            <a:r>
              <a:rPr lang="zh-CN" altLang="en-US" dirty="0"/>
              <a:t>）的希臘文（</a:t>
            </a:r>
            <a:r>
              <a:rPr lang="en-US" dirty="0" err="1"/>
              <a:t>Pergamena</a:t>
            </a:r>
            <a:r>
              <a:rPr lang="zh-CN" altLang="en-US" dirty="0"/>
              <a:t>）即與別迦摩（</a:t>
            </a:r>
            <a:r>
              <a:rPr lang="en-US" dirty="0"/>
              <a:t>Pergamum</a:t>
            </a:r>
            <a:r>
              <a:rPr lang="zh-CN" altLang="en-US" dirty="0"/>
              <a:t>）的地名發音相同。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0572" y="4038600"/>
            <a:ext cx="3380014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214" y="1411520"/>
            <a:ext cx="3350372" cy="2512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524670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969" y="762000"/>
            <a:ext cx="7358063" cy="762000"/>
          </a:xfrm>
        </p:spPr>
        <p:txBody>
          <a:bodyPr>
            <a:normAutofit fontScale="90000"/>
          </a:bodyPr>
          <a:lstStyle/>
          <a:p>
            <a:r>
              <a:rPr lang="zh-TW" altLang="en-US" b="1" dirty="0"/>
              <a:t>世上最斜的戲場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2969" y="1524001"/>
            <a:ext cx="3602831" cy="4432102"/>
          </a:xfrm>
        </p:spPr>
        <p:txBody>
          <a:bodyPr/>
          <a:lstStyle/>
          <a:p>
            <a:r>
              <a:rPr lang="zh-CN" altLang="en-US" dirty="0"/>
              <a:t>別迦摩</a:t>
            </a:r>
            <a:r>
              <a:rPr lang="zh-TW" altLang="en-US" dirty="0" smtClean="0"/>
              <a:t>有</a:t>
            </a:r>
            <a:r>
              <a:rPr lang="zh-TW" altLang="en-US" dirty="0"/>
              <a:t>一個能容納一萬名觀眾的希臘古劇場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CN" altLang="en-US" dirty="0" smtClean="0"/>
              <a:t>据称</a:t>
            </a:r>
            <a:r>
              <a:rPr lang="zh-TW" altLang="en-US" dirty="0" smtClean="0"/>
              <a:t>世</a:t>
            </a:r>
            <a:r>
              <a:rPr lang="zh-TW" altLang="en-US" dirty="0"/>
              <a:t>上最斜的戲</a:t>
            </a:r>
            <a:r>
              <a:rPr lang="zh-TW" altLang="en-US" dirty="0" smtClean="0"/>
              <a:t>場</a:t>
            </a:r>
            <a:r>
              <a:rPr lang="zh-CN" altLang="en-US" dirty="0" smtClean="0"/>
              <a:t>。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209800"/>
            <a:ext cx="3801757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942990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969" y="446484"/>
            <a:ext cx="7358063" cy="1153716"/>
          </a:xfrm>
        </p:spPr>
        <p:txBody>
          <a:bodyPr/>
          <a:lstStyle/>
          <a:p>
            <a:r>
              <a:rPr lang="zh-TW" altLang="en-US" b="1" dirty="0"/>
              <a:t>世上最斜的戲場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TURKEY_ Theater of Pergamon Bergama Acropolis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91068" y="1600200"/>
            <a:ext cx="8263466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70706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969" y="446484"/>
            <a:ext cx="7358063" cy="1089874"/>
          </a:xfrm>
        </p:spPr>
        <p:txBody>
          <a:bodyPr/>
          <a:lstStyle/>
          <a:p>
            <a:r>
              <a:rPr lang="zh-CN" altLang="en-US" b="1" dirty="0"/>
              <a:t>宙斯神壇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在</a:t>
            </a:r>
            <a:r>
              <a:rPr lang="zh-CN" altLang="en-US" dirty="0"/>
              <a:t>別迦摩</a:t>
            </a:r>
            <a:r>
              <a:rPr lang="zh-CN" altLang="en-US" dirty="0" smtClean="0"/>
              <a:t>最</a:t>
            </a:r>
            <a:r>
              <a:rPr lang="zh-CN" altLang="en-US" dirty="0"/>
              <a:t>高的山頂曾蓋了一座宏偉、巨大的「宙斯神壇」（</a:t>
            </a:r>
            <a:r>
              <a:rPr lang="en-US" dirty="0"/>
              <a:t>Altar of Zeus</a:t>
            </a:r>
            <a:r>
              <a:rPr lang="zh-CN" altLang="en-US" dirty="0"/>
              <a:t>）。不過，該神壇亦早已不在那裡</a:t>
            </a:r>
            <a:r>
              <a:rPr lang="zh-CN" altLang="en-US" dirty="0" smtClean="0"/>
              <a:t>，</a:t>
            </a:r>
            <a:r>
              <a:rPr lang="zh-TW" altLang="en-US" dirty="0" smtClean="0"/>
              <a:t>在</a:t>
            </a:r>
            <a:r>
              <a:rPr lang="en-US" altLang="zh-TW" dirty="0"/>
              <a:t>1800 </a:t>
            </a:r>
            <a:r>
              <a:rPr lang="zh-TW" altLang="en-US" dirty="0"/>
              <a:t>年，被一個德國考古學家探險所</a:t>
            </a:r>
            <a:r>
              <a:rPr lang="zh-TW" altLang="en-US" dirty="0" smtClean="0"/>
              <a:t>發現</a:t>
            </a:r>
            <a:r>
              <a:rPr lang="zh-TW" altLang="en-US" dirty="0"/>
              <a:t>。後來將祭壇強奪過來，一塊塊拆開運到德國再重</a:t>
            </a:r>
            <a:r>
              <a:rPr lang="zh-TW" altLang="en-US" dirty="0" smtClean="0"/>
              <a:t>新</a:t>
            </a:r>
            <a:r>
              <a:rPr lang="zh-CN" altLang="en-US" dirty="0" smtClean="0"/>
              <a:t>安</a:t>
            </a:r>
            <a:r>
              <a:rPr lang="zh-CN" altLang="en-US" dirty="0"/>
              <a:t>拼</a:t>
            </a:r>
            <a:r>
              <a:rPr lang="zh-CN" altLang="en-US" dirty="0" smtClean="0"/>
              <a:t>。现整</a:t>
            </a:r>
            <a:r>
              <a:rPr lang="zh-CN" altLang="en-US" dirty="0"/>
              <a:t>座神</a:t>
            </a:r>
            <a:r>
              <a:rPr lang="zh-CN" altLang="en-US" dirty="0" smtClean="0"/>
              <a:t>廟在柏</a:t>
            </a:r>
            <a:r>
              <a:rPr lang="zh-CN" altLang="en-US" dirty="0"/>
              <a:t>林的別迦摩博物館，而留在別迦摩的只有當初</a:t>
            </a:r>
            <a:r>
              <a:rPr lang="zh-CN" altLang="en-US" dirty="0" smtClean="0"/>
              <a:t>建神</a:t>
            </a:r>
            <a:r>
              <a:rPr lang="zh-CN" altLang="en-US" dirty="0"/>
              <a:t>壇的地基。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2514" y="1536358"/>
            <a:ext cx="3354550" cy="2322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4114799"/>
            <a:ext cx="3379264" cy="2355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891160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969" y="446484"/>
            <a:ext cx="7358063" cy="1153716"/>
          </a:xfrm>
        </p:spPr>
        <p:txBody>
          <a:bodyPr>
            <a:normAutofit fontScale="90000"/>
          </a:bodyPr>
          <a:lstStyle/>
          <a:p>
            <a:r>
              <a:rPr lang="zh-CN" altLang="en-US" sz="4800" dirty="0"/>
              <a:t>蛇神廟 </a:t>
            </a:r>
            <a:r>
              <a:rPr lang="en-US" altLang="zh-CN" sz="4800" dirty="0" smtClean="0"/>
              <a:t/>
            </a:r>
            <a:br>
              <a:rPr lang="en-US" altLang="zh-CN" sz="4800" dirty="0" smtClean="0"/>
            </a:br>
            <a:r>
              <a:rPr lang="zh-CN" altLang="en-US" sz="4800" dirty="0" smtClean="0"/>
              <a:t>（</a:t>
            </a:r>
            <a:r>
              <a:rPr lang="en-US" sz="4800" dirty="0"/>
              <a:t>Temple of Asclepius</a:t>
            </a:r>
            <a:r>
              <a:rPr lang="zh-CN" altLang="en-US" sz="4800" dirty="0"/>
              <a:t>）</a:t>
            </a:r>
            <a:endParaRPr lang="en-US" sz="4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2969" y="1982391"/>
            <a:ext cx="4745831" cy="3973711"/>
          </a:xfrm>
        </p:spPr>
        <p:txBody>
          <a:bodyPr/>
          <a:lstStyle/>
          <a:p>
            <a:r>
              <a:rPr lang="zh-CN" altLang="en-US" dirty="0" smtClean="0"/>
              <a:t>亞</a:t>
            </a:r>
            <a:r>
              <a:rPr lang="zh-CN" altLang="en-US" dirty="0"/>
              <a:t>希彼斯</a:t>
            </a:r>
            <a:r>
              <a:rPr lang="en-US" dirty="0"/>
              <a:t>Asclepius </a:t>
            </a:r>
            <a:r>
              <a:rPr lang="zh-CN" altLang="en-US" dirty="0"/>
              <a:t>神廟，設有醫療中心。許多善男信女到別迦摩城去尋求亞希彼斯的醫治，因他被稱為醫治的神，以蛇藥、音樂及心理治療替人醫病。這偶像的徽號是一條蛇</a:t>
            </a:r>
            <a:r>
              <a:rPr lang="en-US" dirty="0"/>
              <a:t>(</a:t>
            </a:r>
            <a:r>
              <a:rPr lang="zh-CN" altLang="en-US" dirty="0"/>
              <a:t>現今醫學會的</a:t>
            </a:r>
            <a:r>
              <a:rPr lang="en-US" dirty="0"/>
              <a:t>logo </a:t>
            </a:r>
            <a:r>
              <a:rPr lang="zh-CN" altLang="en-US" dirty="0"/>
              <a:t>據聞與此有關</a:t>
            </a:r>
            <a:r>
              <a:rPr lang="en-US" dirty="0"/>
              <a:t>)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/>
              <a:t>盖伦（</a:t>
            </a:r>
            <a:r>
              <a:rPr lang="en-US" altLang="zh-CN" dirty="0"/>
              <a:t>129</a:t>
            </a:r>
            <a:r>
              <a:rPr lang="zh-CN" altLang="en-US" dirty="0"/>
              <a:t>年－</a:t>
            </a:r>
            <a:r>
              <a:rPr lang="en-US" altLang="zh-CN" dirty="0"/>
              <a:t>200</a:t>
            </a:r>
            <a:r>
              <a:rPr lang="zh-CN" altLang="en-US" dirty="0"/>
              <a:t>年）是一位古希腊的医学家及哲學</a:t>
            </a:r>
            <a:r>
              <a:rPr lang="zh-CN" altLang="en-US" dirty="0" smtClean="0"/>
              <a:t>家，他</a:t>
            </a:r>
            <a:r>
              <a:rPr lang="zh-CN" altLang="en-US" dirty="0"/>
              <a:t>的见解和理论在他生后的一千多年里是欧洲起支配性的医学理</a:t>
            </a:r>
            <a:r>
              <a:rPr lang="zh-CN" altLang="en-US" dirty="0" smtClean="0"/>
              <a:t>论，出</a:t>
            </a:r>
            <a:r>
              <a:rPr lang="zh-CN" altLang="en-US" dirty="0"/>
              <a:t>生于别迦</a:t>
            </a:r>
            <a:r>
              <a:rPr lang="zh-CN" altLang="en-US" dirty="0" smtClean="0"/>
              <a:t>摩。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209800"/>
            <a:ext cx="2095500" cy="353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861178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969" y="446484"/>
            <a:ext cx="7358063" cy="772716"/>
          </a:xfrm>
        </p:spPr>
        <p:txBody>
          <a:bodyPr>
            <a:normAutofit fontScale="90000"/>
          </a:bodyPr>
          <a:lstStyle/>
          <a:p>
            <a:r>
              <a:rPr lang="zh-CN" altLang="en-US" b="1" dirty="0" smtClean="0"/>
              <a:t>主给</a:t>
            </a:r>
            <a:r>
              <a:rPr lang="zh-CN" altLang="en-US" b="1" dirty="0"/>
              <a:t>別迦</a:t>
            </a:r>
            <a:r>
              <a:rPr lang="zh-CN" altLang="en-US" b="1" dirty="0" smtClean="0"/>
              <a:t>摩</a:t>
            </a:r>
            <a:r>
              <a:rPr lang="zh-CN" altLang="en-US" b="1" dirty="0"/>
              <a:t>教</a:t>
            </a:r>
            <a:r>
              <a:rPr lang="zh-CN" altLang="en-US" b="1" dirty="0" smtClean="0"/>
              <a:t>会的信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2969" y="1600201"/>
            <a:ext cx="7412831" cy="4355902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Rev 2:12 </a:t>
            </a:r>
            <a:r>
              <a:rPr lang="zh-CN" altLang="en-US" dirty="0"/>
              <a:t>你要写信给别迦摩教会的使者，说，那有两刃利剑的说</a:t>
            </a:r>
            <a:r>
              <a:rPr lang="zh-CN" altLang="en-US" dirty="0" smtClean="0"/>
              <a:t>，</a:t>
            </a:r>
            <a:endParaRPr lang="en-US" dirty="0" smtClean="0"/>
          </a:p>
          <a:p>
            <a:pPr>
              <a:lnSpc>
                <a:spcPct val="170000"/>
              </a:lnSpc>
            </a:pPr>
            <a:r>
              <a:rPr lang="en-US" dirty="0" smtClean="0"/>
              <a:t>Rev </a:t>
            </a:r>
            <a:r>
              <a:rPr lang="en-US" dirty="0"/>
              <a:t>2:13 </a:t>
            </a:r>
            <a:r>
              <a:rPr lang="zh-CN" altLang="en-US" dirty="0"/>
              <a:t>我知道你的居所，就是有撒但座位之处。当我忠心的见证人安提帕在你们中间，撒但所住的地方被杀之时，你还坚守我的名，没有弃绝我的道。</a:t>
            </a:r>
            <a:endParaRPr lang="en-US" dirty="0"/>
          </a:p>
          <a:p>
            <a:pPr>
              <a:lnSpc>
                <a:spcPct val="170000"/>
              </a:lnSpc>
            </a:pPr>
            <a:r>
              <a:rPr lang="en-US" dirty="0"/>
              <a:t>Rev 2:14 </a:t>
            </a:r>
            <a:r>
              <a:rPr lang="zh-CN" altLang="en-US" dirty="0"/>
              <a:t>然而有几件事我要责备你，因为在你那里，有人服从了巴兰的教训。这巴兰曾教导巴勒将绊脚石放在以色列人面前，叫他们吃祭偶像之物，行奸淫的事。</a:t>
            </a:r>
            <a:endParaRPr lang="en-US" dirty="0"/>
          </a:p>
          <a:p>
            <a:r>
              <a:rPr lang="en-US" dirty="0"/>
              <a:t>Rev 2:15 </a:t>
            </a:r>
            <a:r>
              <a:rPr lang="zh-CN" altLang="en-US" dirty="0"/>
              <a:t>你那里也有人照样服从了尼哥拉一党人的教训。</a:t>
            </a:r>
            <a:endParaRPr lang="en-US" dirty="0"/>
          </a:p>
          <a:p>
            <a:r>
              <a:rPr lang="en-US" dirty="0"/>
              <a:t>Rev 2:16 </a:t>
            </a:r>
            <a:r>
              <a:rPr lang="zh-CN" altLang="en-US" dirty="0"/>
              <a:t>所以你当悔改。若不悔改，我就快临到你那里，用我口中的剑，攻击他们。</a:t>
            </a:r>
            <a:endParaRPr lang="en-US" dirty="0"/>
          </a:p>
          <a:p>
            <a:pPr>
              <a:lnSpc>
                <a:spcPct val="170000"/>
              </a:lnSpc>
            </a:pPr>
            <a:r>
              <a:rPr lang="en-US" dirty="0"/>
              <a:t>Rev 2:17 </a:t>
            </a:r>
            <a:r>
              <a:rPr lang="zh-CN" altLang="en-US" dirty="0"/>
              <a:t>圣灵向众教会所说的话，凡有耳的就应当听。得胜的，我必将那隐藏的吗哪赐给他。并赐他一块白石，石上写着新名。除了那领受的以外。没有人能认识。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16189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969" y="446484"/>
            <a:ext cx="7358063" cy="544116"/>
          </a:xfrm>
        </p:spPr>
        <p:txBody>
          <a:bodyPr>
            <a:normAutofit fontScale="90000"/>
          </a:bodyPr>
          <a:lstStyle/>
          <a:p>
            <a:r>
              <a:rPr lang="zh-CN" altLang="en-US" b="1" dirty="0"/>
              <a:t>別迦摩教会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990600"/>
            <a:ext cx="7924800" cy="5410200"/>
          </a:xfrm>
        </p:spPr>
        <p:txBody>
          <a:bodyPr anchor="ctr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800" dirty="0"/>
              <a:t>稱</a:t>
            </a:r>
            <a:r>
              <a:rPr lang="zh-CN" altLang="en-US" sz="1800" dirty="0" smtClean="0"/>
              <a:t>讚</a:t>
            </a:r>
            <a:r>
              <a:rPr lang="zh-CN" altLang="en-US" sz="1800" dirty="0"/>
              <a:t>：</a:t>
            </a:r>
            <a:r>
              <a:rPr lang="zh-CN" altLang="en-US" sz="1800" dirty="0" smtClean="0"/>
              <a:t>別</a:t>
            </a:r>
            <a:r>
              <a:rPr lang="zh-CN" altLang="en-US" sz="1800" dirty="0"/>
              <a:t>迦摩居住撒但寶座處，在安提帕因為拒絕拜奧古斯督的像而為主殉道，还坚</a:t>
            </a:r>
            <a:r>
              <a:rPr lang="zh-CN" altLang="en-US" sz="1800" dirty="0" smtClean="0"/>
              <a:t>守主的</a:t>
            </a:r>
            <a:r>
              <a:rPr lang="zh-CN" altLang="en-US" sz="1800" dirty="0"/>
              <a:t>名，没有弃</a:t>
            </a:r>
            <a:r>
              <a:rPr lang="zh-CN" altLang="en-US" sz="1800" dirty="0" smtClean="0"/>
              <a:t>绝主的</a:t>
            </a:r>
            <a:r>
              <a:rPr lang="zh-CN" altLang="en-US" sz="1800" dirty="0"/>
              <a:t>道。</a:t>
            </a:r>
            <a:endParaRPr lang="en-US" altLang="zh-CN" sz="1800" dirty="0"/>
          </a:p>
          <a:p>
            <a:pPr>
              <a:lnSpc>
                <a:spcPct val="120000"/>
              </a:lnSpc>
            </a:pPr>
            <a:r>
              <a:rPr lang="zh-CN" altLang="en-US" sz="1800" dirty="0"/>
              <a:t>責</a:t>
            </a:r>
            <a:r>
              <a:rPr lang="zh-CN" altLang="en-US" sz="1800" dirty="0" smtClean="0"/>
              <a:t>備</a:t>
            </a:r>
            <a:r>
              <a:rPr lang="zh-CN" altLang="en-US" sz="1800" dirty="0"/>
              <a:t>：</a:t>
            </a:r>
            <a:r>
              <a:rPr lang="zh-CN" altLang="en-US" sz="1800" dirty="0" smtClean="0"/>
              <a:t>有</a:t>
            </a:r>
            <a:r>
              <a:rPr lang="zh-CN" altLang="en-US" sz="1800" dirty="0"/>
              <a:t>人服從了巴蘭的教訓</a:t>
            </a:r>
            <a:r>
              <a:rPr lang="en-US" altLang="zh-CN" sz="1800" dirty="0"/>
              <a:t>,</a:t>
            </a:r>
            <a:r>
              <a:rPr lang="zh-CN" altLang="en-US" sz="1800" dirty="0"/>
              <a:t>有人服從尼哥拉黨教訓。</a:t>
            </a:r>
            <a:endParaRPr lang="en-US" altLang="zh-CN" sz="1800" dirty="0"/>
          </a:p>
          <a:p>
            <a:pPr lvl="2">
              <a:lnSpc>
                <a:spcPct val="120000"/>
              </a:lnSpc>
            </a:pPr>
            <a:r>
              <a:rPr lang="en-US" altLang="zh-CN" sz="1800" dirty="0"/>
              <a:t>【</a:t>
            </a:r>
            <a:r>
              <a:rPr lang="zh-CN" altLang="en-US" sz="1800" dirty="0"/>
              <a:t>以色列人住在什亭，百姓与摩押女子行起淫乱。</a:t>
            </a:r>
            <a:r>
              <a:rPr lang="en-US" sz="1800" dirty="0"/>
              <a:t> </a:t>
            </a:r>
            <a:r>
              <a:rPr lang="zh-CN" altLang="en-US" sz="1800" dirty="0"/>
              <a:t>因为这女子叫百姓来，一同给她们的神献祭，百姓就吃她们的祭物，跪拜她们的神。以色列人与巴力毗珥连合，耶和华的怒气就向以色列人发作。 </a:t>
            </a:r>
            <a:r>
              <a:rPr lang="en-US" altLang="zh-CN" sz="1800" dirty="0"/>
              <a:t>】</a:t>
            </a:r>
            <a:r>
              <a:rPr lang="zh-CN" altLang="en-US" sz="1800" dirty="0"/>
              <a:t>（民</a:t>
            </a:r>
            <a:r>
              <a:rPr lang="en-US" altLang="zh-CN" sz="1800" dirty="0"/>
              <a:t>251-3</a:t>
            </a:r>
            <a:r>
              <a:rPr lang="zh-CN" altLang="en-US" sz="1800" dirty="0"/>
              <a:t>）。</a:t>
            </a:r>
            <a:endParaRPr lang="en-US" altLang="zh-CN" sz="1800" dirty="0"/>
          </a:p>
          <a:p>
            <a:pPr lvl="2">
              <a:lnSpc>
                <a:spcPct val="120000"/>
              </a:lnSpc>
            </a:pPr>
            <a:r>
              <a:rPr lang="en-US" altLang="zh-CN" sz="1800" dirty="0"/>
              <a:t>【</a:t>
            </a:r>
            <a:r>
              <a:rPr lang="zh-CN" altLang="en-US" sz="1800" dirty="0"/>
              <a:t>這些婦女因巴蘭的計謀，叫以色列人在毗珥的事上得罪耶和華，以致耶和華的會眾遭遇瘟疫。</a:t>
            </a:r>
            <a:r>
              <a:rPr lang="en-US" altLang="zh-CN" sz="1800" dirty="0"/>
              <a:t>】</a:t>
            </a:r>
            <a:r>
              <a:rPr lang="zh-CN" altLang="en-US" sz="1800" dirty="0"/>
              <a:t>（民</a:t>
            </a:r>
            <a:r>
              <a:rPr lang="en-US" sz="1800" dirty="0"/>
              <a:t>31:16</a:t>
            </a:r>
            <a:r>
              <a:rPr lang="zh-CN" altLang="en-US" sz="1800" dirty="0"/>
              <a:t>）。</a:t>
            </a:r>
            <a:endParaRPr lang="en-US" altLang="zh-CN" sz="1800" dirty="0"/>
          </a:p>
          <a:p>
            <a:pPr>
              <a:lnSpc>
                <a:spcPct val="120000"/>
              </a:lnSpc>
            </a:pPr>
            <a:r>
              <a:rPr lang="zh-CN" altLang="en-US" sz="1800" dirty="0"/>
              <a:t>獎</a:t>
            </a:r>
            <a:r>
              <a:rPr lang="zh-CN" altLang="en-US" sz="1800" dirty="0" smtClean="0"/>
              <a:t>賞：得</a:t>
            </a:r>
            <a:r>
              <a:rPr lang="zh-CN" altLang="en-US" sz="1800" dirty="0"/>
              <a:t>胜的，必将那隐藏的吗哪赐给他。并赐他一块白石，石上写着新名。</a:t>
            </a:r>
            <a:endParaRPr lang="en-US" altLang="zh-CN" sz="1800" dirty="0"/>
          </a:p>
          <a:p>
            <a:pPr>
              <a:lnSpc>
                <a:spcPct val="120000"/>
              </a:lnSpc>
            </a:pPr>
            <a:r>
              <a:rPr lang="zh-CN" altLang="en-US" sz="1800" dirty="0"/>
              <a:t>刑</a:t>
            </a:r>
            <a:r>
              <a:rPr lang="zh-CN" altLang="en-US" sz="1800" dirty="0" smtClean="0"/>
              <a:t>罰</a:t>
            </a:r>
            <a:r>
              <a:rPr lang="zh-CN" altLang="en-US" sz="1800" dirty="0"/>
              <a:t>：</a:t>
            </a:r>
            <a:r>
              <a:rPr lang="zh-CN" altLang="en-US" sz="1800" dirty="0" smtClean="0"/>
              <a:t>若</a:t>
            </a:r>
            <a:r>
              <a:rPr lang="zh-CN" altLang="en-US" sz="1800" dirty="0"/>
              <a:t>不悔改</a:t>
            </a:r>
            <a:r>
              <a:rPr lang="zh-CN" altLang="en-US" sz="1800" dirty="0" smtClean="0"/>
              <a:t>，用口</a:t>
            </a:r>
            <a:r>
              <a:rPr lang="zh-CN" altLang="en-US" sz="1800" dirty="0"/>
              <a:t>中的</a:t>
            </a:r>
            <a:r>
              <a:rPr lang="zh-CN" altLang="en-US" sz="1800" dirty="0" smtClean="0"/>
              <a:t>剑攻</a:t>
            </a:r>
            <a:r>
              <a:rPr lang="zh-CN" altLang="en-US" sz="1800" dirty="0"/>
              <a:t>击他们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1486335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969" y="609600"/>
            <a:ext cx="7358063" cy="990600"/>
          </a:xfrm>
        </p:spPr>
        <p:txBody>
          <a:bodyPr>
            <a:normAutofit fontScale="90000"/>
          </a:bodyPr>
          <a:lstStyle/>
          <a:p>
            <a:r>
              <a:rPr lang="zh-CN" altLang="en-US" sz="5400" b="1" dirty="0"/>
              <a:t>別迦摩遺址</a:t>
            </a:r>
            <a:r>
              <a:rPr lang="en-US" sz="5400" b="1" dirty="0"/>
              <a:t/>
            </a:r>
            <a:br>
              <a:rPr lang="en-US" sz="5400" b="1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2969" y="1371601"/>
            <a:ext cx="3527227" cy="458450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Turkey - Pergamum - Travel Video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" y="1143000"/>
            <a:ext cx="7086600" cy="531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742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969" y="446484"/>
            <a:ext cx="7358063" cy="772716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撒</a:t>
            </a:r>
            <a:r>
              <a:rPr lang="zh-CN" altLang="en-US" dirty="0" smtClean="0"/>
              <a:t>狄</a:t>
            </a:r>
            <a:r>
              <a:rPr lang="en-US" altLang="zh-CN" dirty="0" smtClean="0"/>
              <a:t>(</a:t>
            </a:r>
            <a:r>
              <a:rPr lang="en-US" b="1" dirty="0"/>
              <a:t>Sardis</a:t>
            </a:r>
            <a:r>
              <a:rPr lang="en-US" altLang="zh-CN" dirty="0" smtClean="0"/>
              <a:t>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399" y="1219200"/>
            <a:ext cx="4495801" cy="5105399"/>
          </a:xfrm>
        </p:spPr>
        <p:txBody>
          <a:bodyPr>
            <a:normAutofit fontScale="85000" lnSpcReduction="20000"/>
          </a:bodyPr>
          <a:lstStyle/>
          <a:p>
            <a:r>
              <a:rPr lang="zh-CN" altLang="en-US" dirty="0"/>
              <a:t>撒狄</a:t>
            </a:r>
            <a:r>
              <a:rPr lang="en-US" altLang="zh-CN" dirty="0"/>
              <a:t>(</a:t>
            </a:r>
            <a:r>
              <a:rPr lang="en-US" b="1" dirty="0"/>
              <a:t>Sardis</a:t>
            </a:r>
            <a:r>
              <a:rPr lang="en-US" altLang="zh-CN" dirty="0"/>
              <a:t>)</a:t>
            </a:r>
            <a:r>
              <a:rPr lang="zh-TW" altLang="en-US" dirty="0" smtClean="0"/>
              <a:t>位於士</a:t>
            </a:r>
            <a:r>
              <a:rPr lang="zh-TW" altLang="en-US" dirty="0"/>
              <a:t>每拿</a:t>
            </a:r>
            <a:r>
              <a:rPr lang="zh-TW" altLang="en-US" dirty="0" smtClean="0"/>
              <a:t>以</a:t>
            </a:r>
            <a:r>
              <a:rPr lang="zh-CN" altLang="en-US" dirty="0" smtClean="0"/>
              <a:t>東</a:t>
            </a:r>
            <a:r>
              <a:rPr lang="en-US" altLang="zh-CN" dirty="0"/>
              <a:t>50 </a:t>
            </a:r>
            <a:r>
              <a:rPr lang="zh-CN" altLang="en-US" dirty="0"/>
              <a:t>英哩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 smtClean="0"/>
              <a:t>依</a:t>
            </a:r>
            <a:r>
              <a:rPr lang="zh-CN" altLang="en-US" dirty="0"/>
              <a:t>山（</a:t>
            </a:r>
            <a:r>
              <a:rPr lang="en-US" dirty="0" err="1"/>
              <a:t>Tmolus</a:t>
            </a:r>
            <a:r>
              <a:rPr lang="en-US" dirty="0"/>
              <a:t> Mountain</a:t>
            </a:r>
            <a:r>
              <a:rPr lang="zh-CN" altLang="en-US" dirty="0"/>
              <a:t>）而建，且山勢垂直陡峭，靠著山有恃無恐，是一個易守難攻的城</a:t>
            </a:r>
            <a:r>
              <a:rPr lang="zh-CN" altLang="en-US" dirty="0" smtClean="0"/>
              <a:t>。</a:t>
            </a:r>
            <a:r>
              <a:rPr lang="zh-CN" altLang="en-US" dirty="0"/>
              <a:t>在山下方的谷地有</a:t>
            </a:r>
            <a:r>
              <a:rPr lang="en-US" dirty="0" err="1"/>
              <a:t>Hermus</a:t>
            </a:r>
            <a:r>
              <a:rPr lang="en-US" dirty="0"/>
              <a:t> River</a:t>
            </a:r>
            <a:r>
              <a:rPr lang="zh-CN" altLang="en-US" dirty="0"/>
              <a:t>經過，因此周遭土壤肥沃、農產豐富。</a:t>
            </a:r>
            <a:endParaRPr lang="en-US" altLang="zh-CN" dirty="0" smtClean="0"/>
          </a:p>
          <a:p>
            <a:r>
              <a:rPr lang="zh-CN" altLang="en-US" dirty="0" smtClean="0"/>
              <a:t>位</a:t>
            </a:r>
            <a:r>
              <a:rPr lang="zh-CN" altLang="en-US" dirty="0"/>
              <a:t>於交叉路口</a:t>
            </a:r>
            <a:r>
              <a:rPr lang="zh-CN" altLang="en-US" dirty="0" smtClean="0"/>
              <a:t>，是</a:t>
            </a:r>
            <a:r>
              <a:rPr lang="zh-CN" altLang="en-US" dirty="0"/>
              <a:t>亞</a:t>
            </a:r>
            <a:r>
              <a:rPr lang="zh-CN" altLang="en-US" dirty="0" smtClean="0"/>
              <a:t>洲幾</a:t>
            </a:r>
            <a:r>
              <a:rPr lang="zh-CN" altLang="en-US" dirty="0"/>
              <a:t>條交通要道的交會處。這個樞紐位置使她成為世界的大貿易中心，並且助其累積鉅大的財富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 smtClean="0"/>
              <a:t>城里小溪</a:t>
            </a:r>
            <a:r>
              <a:rPr lang="en-US" altLang="zh-CN" dirty="0" smtClean="0"/>
              <a:t>(Pactolus River)</a:t>
            </a:r>
            <a:r>
              <a:rPr lang="zh-CN" altLang="en-US" dirty="0" smtClean="0"/>
              <a:t>盛</a:t>
            </a:r>
            <a:r>
              <a:rPr lang="zh-CN" altLang="en-US" dirty="0"/>
              <a:t>產黃</a:t>
            </a:r>
            <a:r>
              <a:rPr lang="zh-CN" altLang="en-US" dirty="0" smtClean="0"/>
              <a:t>金</a:t>
            </a:r>
            <a:r>
              <a:rPr lang="zh-CN" altLang="en-US" dirty="0"/>
              <a:t>。</a:t>
            </a:r>
            <a:endParaRPr lang="en-US" altLang="zh-CN" dirty="0" smtClean="0"/>
          </a:p>
          <a:p>
            <a:r>
              <a:rPr lang="zh-TW" altLang="en-US" dirty="0"/>
              <a:t>公元前七世紀是呂底亞王國的首都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 smtClean="0"/>
              <a:t>是散居各地的犹太人的重要中心。</a:t>
            </a:r>
            <a:endParaRPr lang="en-US" altLang="zh-CN" dirty="0" smtClean="0"/>
          </a:p>
          <a:p>
            <a:r>
              <a:rPr lang="zh-CN" altLang="en-US" dirty="0" smtClean="0"/>
              <a:t>是启示录提及的七处教会之中的第五处。</a:t>
            </a:r>
            <a:endParaRPr lang="en-US" altLang="zh-CN" smtClean="0"/>
          </a:p>
          <a:p>
            <a:r>
              <a:rPr lang="zh-TW" altLang="en-US" smtClean="0"/>
              <a:t>撒</a:t>
            </a:r>
            <a:r>
              <a:rPr lang="zh-TW" altLang="en-US" dirty="0"/>
              <a:t>狄遺跡現今在土耳其境內有一個名叫 </a:t>
            </a:r>
            <a:r>
              <a:rPr lang="en-US" altLang="zh-TW" dirty="0" err="1" smtClean="0"/>
              <a:t>Sart</a:t>
            </a:r>
            <a:r>
              <a:rPr lang="zh-TW" altLang="en-US" dirty="0" smtClean="0"/>
              <a:t>的</a:t>
            </a:r>
            <a:r>
              <a:rPr lang="zh-TW" altLang="en-US" dirty="0"/>
              <a:t>小村莊，是觀光客不太來的地方。</a:t>
            </a:r>
            <a:endParaRPr lang="en-US" altLang="zh-CN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7682" y="4267200"/>
            <a:ext cx="2714625" cy="1966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075898"/>
            <a:ext cx="3636390" cy="2038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/>
          <p:cNvSpPr/>
          <p:nvPr/>
        </p:nvSpPr>
        <p:spPr>
          <a:xfrm flipH="1" flipV="1">
            <a:off x="7086599" y="3095346"/>
            <a:ext cx="45719" cy="45719"/>
          </a:xfrm>
          <a:prstGeom prst="ellipse">
            <a:avLst/>
          </a:prstGeom>
          <a:solidFill>
            <a:srgbClr val="FF0000"/>
          </a:solid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762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Papyru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7239000" y="5715000"/>
            <a:ext cx="762000" cy="304800"/>
          </a:xfrm>
          <a:prstGeom prst="line">
            <a:avLst/>
          </a:prstGeom>
          <a:noFill/>
          <a:ln w="38100" cap="flat">
            <a:solidFill>
              <a:srgbClr val="FF0000"/>
            </a:solidFill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3" name="Straight Connector 12"/>
          <p:cNvCxnSpPr/>
          <p:nvPr/>
        </p:nvCxnSpPr>
        <p:spPr>
          <a:xfrm>
            <a:off x="6096000" y="5250223"/>
            <a:ext cx="883919" cy="0"/>
          </a:xfrm>
          <a:prstGeom prst="line">
            <a:avLst/>
          </a:prstGeom>
          <a:ln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6781800" y="5334000"/>
            <a:ext cx="152400" cy="381000"/>
          </a:xfrm>
          <a:prstGeom prst="line">
            <a:avLst/>
          </a:prstGeom>
          <a:ln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75133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969" y="446484"/>
            <a:ext cx="7358063" cy="925116"/>
          </a:xfrm>
        </p:spPr>
        <p:txBody>
          <a:bodyPr/>
          <a:lstStyle/>
          <a:p>
            <a:r>
              <a:rPr lang="zh-TW" altLang="en-US" dirty="0"/>
              <a:t>「攻不</a:t>
            </a:r>
            <a:r>
              <a:rPr lang="zh-CN" altLang="en-US" dirty="0"/>
              <a:t>破」的城</a:t>
            </a:r>
            <a:r>
              <a:rPr lang="zh-CN" altLang="en-US" dirty="0" smtClean="0"/>
              <a:t>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2969" y="1447801"/>
            <a:ext cx="3527227" cy="4508302"/>
          </a:xfrm>
        </p:spPr>
        <p:txBody>
          <a:bodyPr>
            <a:normAutofit lnSpcReduction="10000"/>
          </a:bodyPr>
          <a:lstStyle/>
          <a:p>
            <a:r>
              <a:rPr lang="zh-TW" altLang="en-US" dirty="0"/>
              <a:t>撒狄古城建築在山頂上，三面是峭壁，其下是直落</a:t>
            </a:r>
            <a:r>
              <a:rPr lang="zh-TW" altLang="en-US" dirty="0" smtClean="0"/>
              <a:t>約一</a:t>
            </a:r>
            <a:r>
              <a:rPr lang="zh-TW" altLang="en-US" dirty="0"/>
              <a:t>千五百呎的山谷，只有一面是通道，被稱為「攻</a:t>
            </a:r>
            <a:r>
              <a:rPr lang="zh-TW" altLang="en-US" dirty="0" smtClean="0"/>
              <a:t>不</a:t>
            </a:r>
            <a:r>
              <a:rPr lang="zh-CN" altLang="en-US" dirty="0" smtClean="0"/>
              <a:t>破</a:t>
            </a:r>
            <a:r>
              <a:rPr lang="zh-CN" altLang="en-US" dirty="0"/>
              <a:t>」的城市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/>
              <a:t>在歷史上，座落在易守難攻峭壁邊的撒狄城，僅有兩次被攻下的記</a:t>
            </a:r>
            <a:r>
              <a:rPr lang="zh-CN" altLang="en-US" dirty="0" smtClean="0"/>
              <a:t>錄。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在</a:t>
            </a:r>
            <a:r>
              <a:rPr lang="zh-CN" altLang="en-US" dirty="0"/>
              <a:t>主前</a:t>
            </a:r>
            <a:r>
              <a:rPr lang="en-US" dirty="0"/>
              <a:t>546</a:t>
            </a:r>
            <a:r>
              <a:rPr lang="zh-CN" altLang="en-US" dirty="0"/>
              <a:t>年被波斯帝國所滅</a:t>
            </a:r>
            <a:r>
              <a:rPr lang="zh-CN" altLang="en-US" dirty="0" smtClean="0"/>
              <a:t>。</a:t>
            </a:r>
            <a:r>
              <a:rPr lang="zh-CN" altLang="en-US" dirty="0"/>
              <a:t> 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公</a:t>
            </a:r>
            <a:r>
              <a:rPr lang="zh-CN" altLang="en-US" dirty="0"/>
              <a:t>元前 </a:t>
            </a:r>
            <a:r>
              <a:rPr lang="en-US" altLang="zh-CN" dirty="0" smtClean="0"/>
              <a:t>214</a:t>
            </a:r>
            <a:r>
              <a:rPr lang="zh-TW" altLang="en-US" dirty="0" smtClean="0"/>
              <a:t>年</a:t>
            </a:r>
            <a:r>
              <a:rPr lang="zh-TW" altLang="en-US" dirty="0"/>
              <a:t>，敘利亞西流古的安提阿古大</a:t>
            </a:r>
            <a:r>
              <a:rPr lang="zh-TW" altLang="en-US" dirty="0" smtClean="0"/>
              <a:t>帝</a:t>
            </a:r>
            <a:r>
              <a:rPr lang="zh-CN" altLang="en-US" dirty="0"/>
              <a:t>攻破</a:t>
            </a:r>
            <a:r>
              <a:rPr lang="zh-TW" altLang="en-US" dirty="0" smtClean="0"/>
              <a:t>撒狄</a:t>
            </a:r>
            <a:r>
              <a:rPr lang="zh-CN" altLang="en-US" dirty="0" smtClean="0"/>
              <a:t>。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667000"/>
            <a:ext cx="3813349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284116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969" y="446484"/>
            <a:ext cx="7358063" cy="925116"/>
          </a:xfrm>
        </p:spPr>
        <p:txBody>
          <a:bodyPr/>
          <a:lstStyle/>
          <a:p>
            <a:r>
              <a:rPr lang="zh-CN" altLang="en-US" dirty="0"/>
              <a:t>亞洲第一枚硬幣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因</a:t>
            </a:r>
            <a:r>
              <a:rPr lang="zh-CN" altLang="en-US" dirty="0"/>
              <a:t>為</a:t>
            </a:r>
            <a:r>
              <a:rPr lang="zh-CN" altLang="en-US" dirty="0" smtClean="0"/>
              <a:t>流</a:t>
            </a:r>
            <a:r>
              <a:rPr lang="zh-TW" altLang="en-US" dirty="0" smtClean="0"/>
              <a:t>入</a:t>
            </a:r>
            <a:r>
              <a:rPr lang="zh-TW" altLang="en-US" dirty="0"/>
              <a:t>市區的河流出產金沙，使之富裕聞名。</a:t>
            </a:r>
            <a:endParaRPr lang="en-US" altLang="zh-CN" dirty="0" smtClean="0"/>
          </a:p>
          <a:p>
            <a:r>
              <a:rPr lang="zh-CN" altLang="en-US" dirty="0" smtClean="0"/>
              <a:t>亞</a:t>
            </a:r>
            <a:r>
              <a:rPr lang="zh-CN" altLang="en-US" dirty="0"/>
              <a:t>洲第一枚硬幣是在撒狄城鑄造</a:t>
            </a:r>
            <a:r>
              <a:rPr lang="zh-CN" altLang="en-US" dirty="0" smtClean="0"/>
              <a:t>的。</a:t>
            </a:r>
            <a:endParaRPr lang="en-US" altLang="zh-CN" dirty="0" smtClean="0"/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982" y="3124200"/>
            <a:ext cx="3449743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2840468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體育館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在羅馬時期，撒狄是猶太人的大社區，有</a:t>
            </a:r>
            <a:r>
              <a:rPr lang="zh-TW" altLang="en-US" dirty="0" smtClean="0"/>
              <a:t>嚴謹</a:t>
            </a:r>
            <a:r>
              <a:rPr lang="zh-TW" altLang="en-US" dirty="0"/>
              <a:t>的防禦軍事，並以徵兵制聞名，相當重</a:t>
            </a:r>
            <a:r>
              <a:rPr lang="zh-TW" altLang="en-US" dirty="0" smtClean="0"/>
              <a:t>視操</a:t>
            </a:r>
            <a:r>
              <a:rPr lang="zh-TW" altLang="en-US" dirty="0"/>
              <a:t>練體魄，至今尚留有一堵</a:t>
            </a:r>
            <a:r>
              <a:rPr lang="en-US" altLang="zh-TW" dirty="0"/>
              <a:t>18 </a:t>
            </a:r>
            <a:r>
              <a:rPr lang="zh-TW" altLang="en-US" dirty="0"/>
              <a:t>米高的體育館外牆，氣勢宏偉，無與倫比。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557462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5146053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969" y="446484"/>
            <a:ext cx="7358063" cy="1001316"/>
          </a:xfrm>
        </p:spPr>
        <p:txBody>
          <a:bodyPr/>
          <a:lstStyle/>
          <a:p>
            <a:r>
              <a:rPr lang="zh-CN" altLang="en-US" dirty="0"/>
              <a:t>猶太人會堂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體育</a:t>
            </a:r>
            <a:r>
              <a:rPr lang="zh-TW" altLang="en-US" dirty="0" smtClean="0"/>
              <a:t>館旁</a:t>
            </a:r>
            <a:r>
              <a:rPr lang="zh-TW" altLang="en-US" dirty="0"/>
              <a:t>邊有一個建於第三世紀的猶太人會堂，裡面華麗的大理石裝璜，彩色的馬賽</a:t>
            </a:r>
            <a:r>
              <a:rPr lang="zh-TW" altLang="en-US" dirty="0" smtClean="0"/>
              <a:t>克</a:t>
            </a:r>
            <a:r>
              <a:rPr lang="en-US" altLang="zh-TW" dirty="0" smtClean="0"/>
              <a:t>Mosaic </a:t>
            </a:r>
            <a:r>
              <a:rPr lang="zh-TW" altLang="en-US" dirty="0"/>
              <a:t>地板，更顯示出當時代猶太人在</a:t>
            </a:r>
            <a:r>
              <a:rPr lang="zh-TW" altLang="en-US" dirty="0" smtClean="0"/>
              <a:t>撒狄</a:t>
            </a:r>
            <a:r>
              <a:rPr lang="zh-TW" altLang="en-US" dirty="0"/>
              <a:t>的財富和地位</a:t>
            </a:r>
            <a:r>
              <a:rPr lang="zh-CN" altLang="en-US" dirty="0" smtClean="0"/>
              <a:t>。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057400"/>
            <a:ext cx="2665580" cy="199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267200"/>
            <a:ext cx="266558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3566674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969" y="446484"/>
            <a:ext cx="7358063" cy="1001316"/>
          </a:xfrm>
        </p:spPr>
        <p:txBody>
          <a:bodyPr/>
          <a:lstStyle/>
          <a:p>
            <a:r>
              <a:rPr lang="zh-CN" altLang="en-US" b="1" dirty="0"/>
              <a:t>主</a:t>
            </a:r>
            <a:r>
              <a:rPr lang="zh-CN" altLang="en-US" b="1" dirty="0" smtClean="0"/>
              <a:t>给</a:t>
            </a:r>
            <a:r>
              <a:rPr lang="zh-CN" altLang="en-US" b="1" dirty="0"/>
              <a:t>撒狄</a:t>
            </a:r>
            <a:r>
              <a:rPr lang="zh-CN" altLang="en-US" b="1" dirty="0" smtClean="0"/>
              <a:t>教</a:t>
            </a:r>
            <a:r>
              <a:rPr lang="zh-CN" altLang="en-US" b="1" dirty="0"/>
              <a:t>会的信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1524000"/>
            <a:ext cx="7543800" cy="457199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Rev 3:1 </a:t>
            </a:r>
            <a:r>
              <a:rPr lang="zh-CN" altLang="en-US" dirty="0"/>
              <a:t>你要写信给撒狄教会的使者，说，那有神的七灵和七星的，说，我知道你的行为，按名你是活的，其实是死的。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Rev 3:2 </a:t>
            </a:r>
            <a:r>
              <a:rPr lang="zh-CN" altLang="en-US" dirty="0"/>
              <a:t>你要儆醒，坚固那剩下将要衰微的（衰微原文作死）。因我见你的行为，在我神面前，没有一样是完全的。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Rev 3:3 </a:t>
            </a:r>
            <a:r>
              <a:rPr lang="zh-CN" altLang="en-US" dirty="0"/>
              <a:t>所以要回想你是怎样领受，怎样听见的。又要遵守，并要悔改。若不儆醒，我必临到你那里如同贼一样。我几时临到，你也决不能知道。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Rev 3:4 </a:t>
            </a:r>
            <a:r>
              <a:rPr lang="zh-CN" altLang="en-US" dirty="0"/>
              <a:t>然而在撒狄你还有几名是未曾污秽自己衣服的。他们要穿白衣与我同行。因为他们是配得过的。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Rev 3:5 </a:t>
            </a:r>
            <a:r>
              <a:rPr lang="zh-CN" altLang="en-US" dirty="0"/>
              <a:t>凡得胜的，必这样穿白衣。我也必不从生命册上涂抹他的名。且要在我父面前，和我父众使者面前认他的名。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Rev 3:6 </a:t>
            </a:r>
            <a:r>
              <a:rPr lang="zh-CN" altLang="en-US" dirty="0"/>
              <a:t>圣灵向众教会所说的话，凡有耳的，就应当听</a:t>
            </a:r>
            <a:r>
              <a:rPr lang="zh-CN" altLang="en-US" dirty="0" smtClean="0"/>
              <a:t>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012119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969" y="446484"/>
            <a:ext cx="7358063" cy="696516"/>
          </a:xfrm>
        </p:spPr>
        <p:txBody>
          <a:bodyPr>
            <a:normAutofit fontScale="90000"/>
          </a:bodyPr>
          <a:lstStyle/>
          <a:p>
            <a:r>
              <a:rPr lang="zh-CN" altLang="en-US" b="1" dirty="0"/>
              <a:t>撒狄教会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2969" y="1143000"/>
            <a:ext cx="7565231" cy="5562600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zh-CN" altLang="en-US" sz="1800" b="1" dirty="0"/>
              <a:t>責</a:t>
            </a:r>
            <a:r>
              <a:rPr lang="zh-CN" altLang="en-US" sz="1800" b="1" dirty="0" smtClean="0"/>
              <a:t>備：</a:t>
            </a:r>
            <a:endParaRPr lang="en-US" altLang="zh-CN" sz="1800" b="1" dirty="0" smtClean="0"/>
          </a:p>
          <a:p>
            <a:pPr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撒</a:t>
            </a:r>
            <a:r>
              <a:rPr lang="zh-CN" altLang="en-US" sz="1800" dirty="0"/>
              <a:t>狄教會雖有許多的行為、好名聲，但實質上卻只是外表的好看，空有虛名，「按名是活的，其實是死的」（啟</a:t>
            </a:r>
            <a:r>
              <a:rPr lang="en-US" sz="1800" dirty="0" smtClean="0"/>
              <a:t>3:1b</a:t>
            </a:r>
            <a:r>
              <a:rPr lang="zh-CN" altLang="en-US" sz="1800" dirty="0" smtClean="0"/>
              <a:t>）。</a:t>
            </a:r>
            <a:endParaRPr lang="en-US" altLang="zh-CN" sz="1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「</a:t>
            </a:r>
            <a:r>
              <a:rPr lang="zh-TW" altLang="en-US" sz="1800" dirty="0" smtClean="0"/>
              <a:t>沒</a:t>
            </a:r>
            <a:r>
              <a:rPr lang="zh-TW" altLang="en-US" sz="1800" dirty="0"/>
              <a:t>有一樣是完全</a:t>
            </a:r>
            <a:r>
              <a:rPr lang="zh-TW" altLang="en-US" sz="1800" dirty="0" smtClean="0"/>
              <a:t>的</a:t>
            </a:r>
            <a:r>
              <a:rPr lang="zh-CN" altLang="en-US" sz="1800" dirty="0"/>
              <a:t>」（啟</a:t>
            </a:r>
            <a:r>
              <a:rPr lang="en-US" sz="1800" dirty="0" smtClean="0"/>
              <a:t>3:</a:t>
            </a:r>
            <a:r>
              <a:rPr lang="en-US" altLang="zh-CN" sz="1800" dirty="0" smtClean="0"/>
              <a:t>2</a:t>
            </a:r>
            <a:r>
              <a:rPr lang="en-US" sz="1800" dirty="0" smtClean="0"/>
              <a:t>b</a:t>
            </a:r>
            <a:r>
              <a:rPr lang="zh-CN" altLang="en-US" sz="1800" dirty="0" smtClean="0"/>
              <a:t>）。</a:t>
            </a:r>
            <a:endParaRPr lang="en-US" altLang="zh-CN" sz="1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sz="1800" b="1" dirty="0" smtClean="0"/>
              <a:t>警告：</a:t>
            </a:r>
            <a:endParaRPr lang="en-US" altLang="zh-CN" sz="1800" b="1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「</a:t>
            </a:r>
            <a:r>
              <a:rPr lang="zh-CN" altLang="en-US" sz="1800" dirty="0"/>
              <a:t>你要警醒</a:t>
            </a:r>
            <a:r>
              <a:rPr lang="zh-CN" altLang="en-US" sz="1800" dirty="0" smtClean="0"/>
              <a:t>！</a:t>
            </a:r>
            <a:r>
              <a:rPr lang="zh-CN" altLang="en-US" sz="1800" dirty="0"/>
              <a:t>坚固那剩下将要衰微的（衰微原文作死）。 </a:t>
            </a:r>
            <a:r>
              <a:rPr lang="zh-CN" altLang="en-US" sz="1800" dirty="0" smtClean="0"/>
              <a:t>」（</a:t>
            </a:r>
            <a:r>
              <a:rPr lang="zh-CN" altLang="en-US" sz="1800" dirty="0"/>
              <a:t>啟</a:t>
            </a:r>
            <a:r>
              <a:rPr lang="en-US" sz="1800" dirty="0"/>
              <a:t>3:2a</a:t>
            </a:r>
            <a:r>
              <a:rPr lang="zh-CN" altLang="en-US" sz="1800" dirty="0" smtClean="0"/>
              <a:t>）</a:t>
            </a:r>
            <a:endParaRPr lang="en-US" altLang="zh-CN" sz="18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zh-CN" altLang="en-US" sz="1800" dirty="0"/>
              <a:t>「</a:t>
            </a:r>
            <a:r>
              <a:rPr lang="zh-CN" altLang="en-US" sz="1800" dirty="0" smtClean="0"/>
              <a:t>若不</a:t>
            </a:r>
            <a:r>
              <a:rPr lang="zh-CN" altLang="en-US" sz="1800" dirty="0"/>
              <a:t>警</a:t>
            </a:r>
            <a:r>
              <a:rPr lang="zh-CN" altLang="en-US" sz="1800" dirty="0" smtClean="0"/>
              <a:t>醒</a:t>
            </a:r>
            <a:r>
              <a:rPr lang="zh-CN" altLang="en-US" sz="1800" dirty="0"/>
              <a:t>，我必临到你那里如同贼一样。我几时临到，你也决不能知道</a:t>
            </a:r>
            <a:r>
              <a:rPr lang="zh-CN" altLang="en-US" sz="1800" dirty="0" smtClean="0"/>
              <a:t>。」（</a:t>
            </a:r>
            <a:r>
              <a:rPr lang="zh-CN" altLang="en-US" sz="1800" dirty="0"/>
              <a:t>啟</a:t>
            </a:r>
            <a:r>
              <a:rPr lang="en-US" sz="1800" dirty="0" smtClean="0"/>
              <a:t>3:3b</a:t>
            </a:r>
            <a:r>
              <a:rPr lang="zh-CN" altLang="en-US" sz="1800" dirty="0" smtClean="0"/>
              <a:t>）</a:t>
            </a:r>
            <a:endParaRPr lang="en-US" altLang="zh-CN" sz="1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sz="1800" b="1" dirty="0"/>
              <a:t>獎賞</a:t>
            </a:r>
            <a:r>
              <a:rPr lang="zh-CN" altLang="en-US" sz="1800" b="1" dirty="0" smtClean="0"/>
              <a:t>：</a:t>
            </a:r>
            <a:endParaRPr lang="en-US" altLang="zh-CN" sz="1800" b="1" dirty="0" smtClean="0"/>
          </a:p>
          <a:p>
            <a:r>
              <a:rPr lang="zh-CN" altLang="en-US" sz="1800" dirty="0" smtClean="0"/>
              <a:t>「</a:t>
            </a:r>
            <a:r>
              <a:rPr lang="zh-TW" altLang="en-US" sz="1800" dirty="0" smtClean="0"/>
              <a:t>有</a:t>
            </a:r>
            <a:r>
              <a:rPr lang="zh-TW" altLang="en-US" sz="1800" dirty="0"/>
              <a:t>幾名未曾污穢自己衣服</a:t>
            </a:r>
            <a:r>
              <a:rPr lang="zh-TW" altLang="en-US" sz="1800" dirty="0" smtClean="0"/>
              <a:t>的他</a:t>
            </a:r>
            <a:r>
              <a:rPr lang="zh-TW" altLang="en-US" sz="1800" dirty="0"/>
              <a:t>們要穿白衣與主同</a:t>
            </a:r>
            <a:r>
              <a:rPr lang="zh-TW" altLang="en-US" sz="1800" dirty="0" smtClean="0"/>
              <a:t>行</a:t>
            </a:r>
            <a:r>
              <a:rPr lang="zh-CN" altLang="en-US" sz="1800" dirty="0"/>
              <a:t>」（啟</a:t>
            </a:r>
            <a:r>
              <a:rPr lang="en-US" sz="1800" dirty="0" smtClean="0"/>
              <a:t>3:</a:t>
            </a:r>
            <a:r>
              <a:rPr lang="en-US" altLang="zh-CN" sz="1800" dirty="0" smtClean="0"/>
              <a:t>4</a:t>
            </a:r>
            <a:r>
              <a:rPr lang="zh-CN" altLang="en-US" sz="1800" dirty="0" smtClean="0"/>
              <a:t>）。</a:t>
            </a:r>
            <a:endParaRPr lang="zh-TW" altLang="en-US" sz="1800" dirty="0"/>
          </a:p>
          <a:p>
            <a:r>
              <a:rPr lang="zh-CN" altLang="en-US" sz="1800" dirty="0" smtClean="0"/>
              <a:t>「</a:t>
            </a:r>
            <a:r>
              <a:rPr lang="zh-TW" altLang="en-US" sz="1800" dirty="0" smtClean="0"/>
              <a:t>不</a:t>
            </a:r>
            <a:r>
              <a:rPr lang="zh-TW" altLang="en-US" sz="1800" dirty="0"/>
              <a:t>從生命冊上塗抹他的名</a:t>
            </a:r>
            <a:r>
              <a:rPr lang="zh-TW" altLang="en-US" sz="1800" dirty="0" smtClean="0"/>
              <a:t>。在</a:t>
            </a:r>
            <a:r>
              <a:rPr lang="zh-TW" altLang="en-US" sz="1800" dirty="0"/>
              <a:t>父家、使者面前認他的</a:t>
            </a:r>
            <a:r>
              <a:rPr lang="zh-TW" altLang="en-US" sz="1800" dirty="0" smtClean="0"/>
              <a:t>名</a:t>
            </a:r>
            <a:r>
              <a:rPr lang="zh-CN" altLang="en-US" sz="1800" dirty="0"/>
              <a:t>」（啟</a:t>
            </a:r>
            <a:r>
              <a:rPr lang="en-US" sz="1800" dirty="0" smtClean="0"/>
              <a:t>3:</a:t>
            </a:r>
            <a:r>
              <a:rPr lang="en-US" altLang="zh-CN" sz="1800" dirty="0" smtClean="0"/>
              <a:t>5</a:t>
            </a:r>
            <a:r>
              <a:rPr lang="zh-CN" altLang="en-US" sz="1800" dirty="0" smtClean="0"/>
              <a:t>）。</a:t>
            </a:r>
            <a:endParaRPr lang="en-US" altLang="zh-CN" sz="1800" dirty="0" smtClean="0"/>
          </a:p>
        </p:txBody>
      </p:sp>
    </p:spTree>
    <p:extLst>
      <p:ext uri="{BB962C8B-B14F-4D97-AF65-F5344CB8AC3E}">
        <p14:creationId xmlns:p14="http://schemas.microsoft.com/office/powerpoint/2010/main" val="2290036871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969" y="446484"/>
            <a:ext cx="7358063" cy="1001316"/>
          </a:xfrm>
        </p:spPr>
        <p:txBody>
          <a:bodyPr/>
          <a:lstStyle/>
          <a:p>
            <a:r>
              <a:rPr lang="zh-CN" altLang="en-US" dirty="0"/>
              <a:t>撒狄</a:t>
            </a:r>
            <a:r>
              <a:rPr lang="en-US" altLang="zh-CN" dirty="0"/>
              <a:t>(</a:t>
            </a:r>
            <a:r>
              <a:rPr lang="en-US" b="1" dirty="0"/>
              <a:t>Sardis</a:t>
            </a:r>
            <a:r>
              <a:rPr lang="en-US" altLang="zh-CN" dirty="0"/>
              <a:t>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2969" y="1447801"/>
            <a:ext cx="3527227" cy="450830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Turkey Tours - Sardis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" y="1257300"/>
            <a:ext cx="7086600" cy="531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41093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969" y="446484"/>
            <a:ext cx="7358063" cy="1001316"/>
          </a:xfrm>
        </p:spPr>
        <p:txBody>
          <a:bodyPr/>
          <a:lstStyle/>
          <a:p>
            <a:r>
              <a:rPr lang="zh-CN" altLang="en-US" dirty="0" smtClean="0"/>
              <a:t>默想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2969" y="1447800"/>
            <a:ext cx="7184231" cy="4508303"/>
          </a:xfrm>
        </p:spPr>
        <p:txBody>
          <a:bodyPr>
            <a:normAutofit fontScale="85000" lnSpcReduction="20000"/>
          </a:bodyPr>
          <a:lstStyle/>
          <a:p>
            <a:endParaRPr lang="en-US" altLang="zh-CN" dirty="0" smtClean="0"/>
          </a:p>
          <a:p>
            <a:pPr marL="0" indent="0">
              <a:buNone/>
            </a:pPr>
            <a:r>
              <a:rPr lang="zh-CN" altLang="en-US" b="1" dirty="0"/>
              <a:t>別迦</a:t>
            </a:r>
            <a:r>
              <a:rPr lang="zh-CN" altLang="en-US" b="1" dirty="0" smtClean="0"/>
              <a:t>摩</a:t>
            </a:r>
            <a:r>
              <a:rPr lang="en-US" altLang="zh-CN" b="1" dirty="0" smtClean="0"/>
              <a:t>-</a:t>
            </a:r>
            <a:r>
              <a:rPr lang="zh-CN" altLang="en-US" dirty="0" smtClean="0"/>
              <a:t>入世不属世</a:t>
            </a:r>
            <a:endParaRPr lang="en-US" altLang="zh-CN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dirty="0" smtClean="0"/>
              <a:t>你身边周围的人在追求些什么？你发现自己如何被他们影响？</a:t>
            </a:r>
            <a:endParaRPr lang="en-US" altLang="zh-CN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dirty="0" smtClean="0"/>
              <a:t> </a:t>
            </a:r>
            <a:r>
              <a:rPr lang="zh-CN" altLang="en-US" dirty="0" smtClean="0"/>
              <a:t>在你的生活环境中，你觉得自己是跟从者还是领导者？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b="1" dirty="0" smtClean="0"/>
              <a:t>撒狄</a:t>
            </a:r>
            <a:r>
              <a:rPr lang="en-US" altLang="zh-CN" b="1" dirty="0" smtClean="0"/>
              <a:t>-</a:t>
            </a:r>
            <a:r>
              <a:rPr lang="zh-CN" altLang="en-US" dirty="0"/>
              <a:t>与蒙召的恩相称</a:t>
            </a:r>
            <a:endParaRPr lang="en-US" altLang="zh-CN" b="1" dirty="0" smtClean="0"/>
          </a:p>
          <a:p>
            <a:r>
              <a:rPr lang="zh-CN" altLang="en-US" dirty="0" smtClean="0"/>
              <a:t>「</a:t>
            </a:r>
            <a:r>
              <a:rPr lang="zh-CN" altLang="en-US" dirty="0"/>
              <a:t>按名是活的，其實是死的」（啟</a:t>
            </a:r>
            <a:r>
              <a:rPr lang="en-US" dirty="0"/>
              <a:t>3:1b</a:t>
            </a:r>
            <a:r>
              <a:rPr lang="zh-CN" altLang="en-US" dirty="0" smtClean="0"/>
              <a:t>）。如何识别一个挂名的基督徒？如何证明自己是个名副其实的基督徒。</a:t>
            </a:r>
            <a:endParaRPr lang="en-US" altLang="zh-CN" dirty="0" smtClean="0"/>
          </a:p>
          <a:p>
            <a:pPr lvl="1"/>
            <a:r>
              <a:rPr lang="zh-CN" altLang="en-US" dirty="0"/>
              <a:t>「你們要結出果子來，與悔改的心相稱</a:t>
            </a:r>
            <a:r>
              <a:rPr lang="zh-CN" altLang="en-US" dirty="0" smtClean="0"/>
              <a:t>。」（马太</a:t>
            </a:r>
            <a:r>
              <a:rPr lang="en-US" dirty="0" smtClean="0"/>
              <a:t>  </a:t>
            </a:r>
            <a:r>
              <a:rPr lang="en-US" dirty="0"/>
              <a:t>3:8 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pPr lvl="1">
              <a:lnSpc>
                <a:spcPct val="170000"/>
              </a:lnSpc>
            </a:pPr>
            <a:r>
              <a:rPr lang="zh-CN" altLang="en-US" u="sng" dirty="0"/>
              <a:t>圣灵所结</a:t>
            </a:r>
            <a:r>
              <a:rPr lang="zh-CN" altLang="en-US" dirty="0"/>
              <a:t>的果子，就是仁爱，喜乐，和平，忍耐，恩慈，良善，信实，</a:t>
            </a:r>
            <a:r>
              <a:rPr lang="en-US" dirty="0"/>
              <a:t> </a:t>
            </a:r>
            <a:r>
              <a:rPr lang="zh-CN" altLang="en-US" dirty="0"/>
              <a:t>温柔，节制。这样的事，没有律法禁止。（</a:t>
            </a:r>
            <a:r>
              <a:rPr lang="en-US" dirty="0"/>
              <a:t> </a:t>
            </a:r>
            <a:r>
              <a:rPr lang="zh-CN" altLang="en-US" dirty="0"/>
              <a:t>加</a:t>
            </a:r>
            <a:r>
              <a:rPr lang="en-US" dirty="0"/>
              <a:t> 5:22 </a:t>
            </a:r>
            <a:r>
              <a:rPr lang="en-US" altLang="zh-CN" dirty="0"/>
              <a:t>-23 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141109"/>
      </p:ext>
    </p:extLst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Parchment">
  <a:themeElements>
    <a:clrScheme name="Parchment">
      <a:dk1>
        <a:srgbClr val="3E231A"/>
      </a:dk1>
      <a:lt1>
        <a:srgbClr val="24383E"/>
      </a:lt1>
      <a:dk2>
        <a:srgbClr val="5C5E5F"/>
      </a:dk2>
      <a:lt2>
        <a:srgbClr val="CBCBCB"/>
      </a:lt2>
      <a:accent1>
        <a:srgbClr val="738CAB"/>
      </a:accent1>
      <a:accent2>
        <a:srgbClr val="7E9769"/>
      </a:accent2>
      <a:accent3>
        <a:srgbClr val="D3B64B"/>
      </a:accent3>
      <a:accent4>
        <a:srgbClr val="B99769"/>
      </a:accent4>
      <a:accent5>
        <a:srgbClr val="981800"/>
      </a:accent5>
      <a:accent6>
        <a:srgbClr val="9383A0"/>
      </a:accent6>
      <a:hlink>
        <a:srgbClr val="0000FF"/>
      </a:hlink>
      <a:folHlink>
        <a:srgbClr val="FF00FF"/>
      </a:folHlink>
    </a:clrScheme>
    <a:fontScheme name="Parchment">
      <a:majorFont>
        <a:latin typeface="Papyrus"/>
        <a:ea typeface="Papyrus"/>
        <a:cs typeface="Papyrus"/>
      </a:majorFont>
      <a:minorFont>
        <a:latin typeface="Papyrus"/>
        <a:ea typeface="Papyrus"/>
        <a:cs typeface="Papyrus"/>
      </a:minorFont>
    </a:fontScheme>
    <a:fmtScheme name="Parchm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25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762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3E231A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3E231A"/>
            </a:solidFill>
            <a:effectLst/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919</TotalTime>
  <Words>2537</Words>
  <Application>Microsoft Office PowerPoint</Application>
  <PresentationFormat>On-screen Show (4:3)</PresentationFormat>
  <Paragraphs>88</Paragraphs>
  <Slides>21</Slides>
  <Notes>0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Parchment</vt:lpstr>
      <vt:lpstr>撒但的寶座與有名無實的城</vt:lpstr>
      <vt:lpstr>別迦摩(Pergamum)</vt:lpstr>
      <vt:lpstr>亞細亞君王及異教崇拜的中心</vt:lpstr>
      <vt:lpstr>PowerPoint Presentation</vt:lpstr>
      <vt:lpstr>世界第二大圖書館</vt:lpstr>
      <vt:lpstr>世上最斜的戲場</vt:lpstr>
      <vt:lpstr>世上最斜的戲場</vt:lpstr>
      <vt:lpstr>宙斯神壇</vt:lpstr>
      <vt:lpstr>蛇神廟  （Temple of Asclepius）</vt:lpstr>
      <vt:lpstr>主给別迦摩教会的信</vt:lpstr>
      <vt:lpstr>別迦摩教会</vt:lpstr>
      <vt:lpstr>別迦摩遺址 </vt:lpstr>
      <vt:lpstr>撒狄(Sardis)</vt:lpstr>
      <vt:lpstr>「攻不破」的城市</vt:lpstr>
      <vt:lpstr>亞洲第一枚硬幣</vt:lpstr>
      <vt:lpstr>體育館</vt:lpstr>
      <vt:lpstr>猶太人會堂</vt:lpstr>
      <vt:lpstr>主给撒狄教会的信</vt:lpstr>
      <vt:lpstr>撒狄教会</vt:lpstr>
      <vt:lpstr>撒狄(Sardis)</vt:lpstr>
      <vt:lpstr>默想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撒但的寶座與有名無實的城</dc:title>
  <dc:creator>Administrator</dc:creator>
  <cp:lastModifiedBy>Administrator</cp:lastModifiedBy>
  <cp:revision>62</cp:revision>
  <cp:lastPrinted>2015-02-08T15:43:17Z</cp:lastPrinted>
  <dcterms:created xsi:type="dcterms:W3CDTF">2015-02-02T04:48:36Z</dcterms:created>
  <dcterms:modified xsi:type="dcterms:W3CDTF">2015-02-08T18:59:40Z</dcterms:modified>
</cp:coreProperties>
</file>