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3004800" cy="9753600"/>
  <p:notesSz cx="6858000" cy="9144000"/>
  <p:defaultTextStyle>
    <a:lvl1pPr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1pPr>
    <a:lvl2pPr indent="228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2pPr>
    <a:lvl3pPr indent="457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3pPr>
    <a:lvl4pPr indent="685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4pPr>
    <a:lvl5pPr indent="9144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5pPr>
    <a:lvl6pPr indent="11430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6pPr>
    <a:lvl7pPr indent="1371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7pPr>
    <a:lvl8pPr indent="1600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8pPr>
    <a:lvl9pPr indent="1828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240" y="-11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92410720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270000" y="1689100"/>
            <a:ext cx="10464800" cy="3467100"/>
          </a:xfrm>
          <a:prstGeom prst="rect">
            <a:avLst/>
          </a:prstGeom>
        </p:spPr>
        <p:txBody>
          <a:bodyPr lIns="0" tIns="0" rIns="0" bIns="0" anchor="b"/>
          <a:lstStyle>
            <a:lvl1pPr defTabSz="584200">
              <a:defRPr sz="72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270000" y="5181600"/>
            <a:ext cx="10464800" cy="1460500"/>
          </a:xfrm>
          <a:prstGeom prst="rect">
            <a:avLst/>
          </a:prstGeom>
        </p:spPr>
        <p:txBody>
          <a:bodyPr lIns="0" tIns="0" rIns="0" bIns="0"/>
          <a:lstStyle>
            <a:lvl1pPr defTabSz="584200">
              <a:spcBef>
                <a:spcPts val="0"/>
              </a:spcBef>
              <a:defRPr sz="36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1pPr>
            <a:lvl2pPr indent="228600" defTabSz="584200">
              <a:spcBef>
                <a:spcPts val="0"/>
              </a:spcBef>
              <a:defRPr sz="36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2pPr>
            <a:lvl3pPr indent="457200" defTabSz="584200">
              <a:spcBef>
                <a:spcPts val="0"/>
              </a:spcBef>
              <a:defRPr sz="36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3pPr>
            <a:lvl4pPr indent="685800" defTabSz="584200">
              <a:spcBef>
                <a:spcPts val="0"/>
              </a:spcBef>
              <a:defRPr sz="36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4pPr>
            <a:lvl5pPr indent="914400" defTabSz="584200">
              <a:spcBef>
                <a:spcPts val="0"/>
              </a:spcBef>
              <a:defRPr sz="36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1270000" y="3289300"/>
            <a:ext cx="10464800" cy="3175000"/>
          </a:xfrm>
          <a:prstGeom prst="rect">
            <a:avLst/>
          </a:prstGeom>
        </p:spPr>
        <p:txBody>
          <a:bodyPr lIns="0" tIns="0" rIns="0" bIns="0"/>
          <a:lstStyle>
            <a:lvl1pPr defTabSz="584200">
              <a:defRPr sz="72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965200" y="1397000"/>
            <a:ext cx="5600700" cy="4038600"/>
          </a:xfrm>
          <a:prstGeom prst="rect">
            <a:avLst/>
          </a:prstGeom>
        </p:spPr>
        <p:txBody>
          <a:bodyPr lIns="0" tIns="0" rIns="0" bIns="0" anchor="b"/>
          <a:lstStyle>
            <a:lvl1pPr defTabSz="584200">
              <a:defRPr sz="68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965200" y="5448300"/>
            <a:ext cx="5600700" cy="2933700"/>
          </a:xfrm>
          <a:prstGeom prst="rect">
            <a:avLst/>
          </a:prstGeom>
        </p:spPr>
        <p:txBody>
          <a:bodyPr lIns="0" tIns="0" rIns="0" bIns="0"/>
          <a:lstStyle>
            <a:lvl1pPr defTabSz="584200">
              <a:spcBef>
                <a:spcPts val="0"/>
              </a:spcBef>
              <a:defRPr sz="36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1pPr>
            <a:lvl2pPr indent="228600" defTabSz="584200">
              <a:spcBef>
                <a:spcPts val="0"/>
              </a:spcBef>
              <a:defRPr sz="36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2pPr>
            <a:lvl3pPr indent="457200" defTabSz="584200">
              <a:spcBef>
                <a:spcPts val="0"/>
              </a:spcBef>
              <a:defRPr sz="36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3pPr>
            <a:lvl4pPr indent="685800" defTabSz="584200">
              <a:spcBef>
                <a:spcPts val="0"/>
              </a:spcBef>
              <a:defRPr sz="36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4pPr>
            <a:lvl5pPr indent="914400" defTabSz="584200">
              <a:spcBef>
                <a:spcPts val="0"/>
              </a:spcBef>
              <a:defRPr sz="36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</p:spPr>
        <p:txBody>
          <a:bodyPr lIns="0" tIns="0" rIns="0" bIns="0"/>
          <a:lstStyle>
            <a:lvl1pPr defTabSz="584200">
              <a:defRPr sz="72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</p:spPr>
        <p:txBody>
          <a:bodyPr lIns="0" tIns="0" rIns="0" bIns="0"/>
          <a:lstStyle>
            <a:lvl1pPr defTabSz="584200">
              <a:defRPr sz="72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</p:spPr>
        <p:txBody>
          <a:bodyPr lIns="0" tIns="0" rIns="0" bIns="0" anchor="ctr"/>
          <a:lstStyle>
            <a:lvl1pPr marL="469900" indent="-469900" algn="l" defTabSz="584200">
              <a:spcBef>
                <a:spcPts val="3000"/>
              </a:spcBef>
              <a:buSzPct val="25000"/>
              <a:buBlip>
                <a:blip r:embed="rId3"/>
              </a:buBlip>
              <a:defRPr sz="38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1pPr>
            <a:lvl2pPr marL="939800" indent="-469900" algn="l" defTabSz="584200">
              <a:spcBef>
                <a:spcPts val="3000"/>
              </a:spcBef>
              <a:buSzPct val="25000"/>
              <a:buBlip>
                <a:blip r:embed="rId3"/>
              </a:buBlip>
              <a:defRPr sz="38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2pPr>
            <a:lvl3pPr marL="1409700" indent="-469900" algn="l" defTabSz="584200">
              <a:spcBef>
                <a:spcPts val="3000"/>
              </a:spcBef>
              <a:buSzPct val="25000"/>
              <a:buBlip>
                <a:blip r:embed="rId3"/>
              </a:buBlip>
              <a:defRPr sz="38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3pPr>
            <a:lvl4pPr marL="1879600" indent="-469900" algn="l" defTabSz="584200">
              <a:spcBef>
                <a:spcPts val="3000"/>
              </a:spcBef>
              <a:buSzPct val="25000"/>
              <a:buBlip>
                <a:blip r:embed="rId3"/>
              </a:buBlip>
              <a:defRPr sz="38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4pPr>
            <a:lvl5pPr marL="2349500" indent="-469900" algn="l" defTabSz="584200">
              <a:spcBef>
                <a:spcPts val="3000"/>
              </a:spcBef>
              <a:buSzPct val="25000"/>
              <a:buBlip>
                <a:blip r:embed="rId3"/>
              </a:buBlip>
              <a:defRPr sz="38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</p:spPr>
        <p:txBody>
          <a:bodyPr lIns="0" tIns="0" rIns="0" bIns="0"/>
          <a:lstStyle>
            <a:lvl1pPr defTabSz="584200">
              <a:defRPr sz="72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1270000" y="2819400"/>
            <a:ext cx="5016500" cy="5651500"/>
          </a:xfrm>
          <a:prstGeom prst="rect">
            <a:avLst/>
          </a:prstGeom>
        </p:spPr>
        <p:txBody>
          <a:bodyPr lIns="0" tIns="0" rIns="0" bIns="0" anchor="ctr"/>
          <a:lstStyle>
            <a:lvl1pPr marL="368300" indent="-368300" algn="l" defTabSz="584200">
              <a:spcBef>
                <a:spcPts val="2800"/>
              </a:spcBef>
              <a:buSzPct val="25000"/>
              <a:buBlip>
                <a:blip r:embed="rId3"/>
              </a:buBlip>
              <a:defRPr sz="30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1pPr>
            <a:lvl2pPr marL="736600" indent="-368300" algn="l" defTabSz="584200">
              <a:spcBef>
                <a:spcPts val="2800"/>
              </a:spcBef>
              <a:buSzPct val="25000"/>
              <a:buBlip>
                <a:blip r:embed="rId3"/>
              </a:buBlip>
              <a:defRPr sz="30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2pPr>
            <a:lvl3pPr marL="1104900" indent="-368300" algn="l" defTabSz="584200">
              <a:spcBef>
                <a:spcPts val="2800"/>
              </a:spcBef>
              <a:buSzPct val="25000"/>
              <a:buBlip>
                <a:blip r:embed="rId3"/>
              </a:buBlip>
              <a:defRPr sz="30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3pPr>
            <a:lvl4pPr marL="1473200" indent="-368300" algn="l" defTabSz="584200">
              <a:spcBef>
                <a:spcPts val="2800"/>
              </a:spcBef>
              <a:buSzPct val="25000"/>
              <a:buBlip>
                <a:blip r:embed="rId3"/>
              </a:buBlip>
              <a:defRPr sz="30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4pPr>
            <a:lvl5pPr marL="1841500" indent="-368300" algn="l" defTabSz="584200">
              <a:spcBef>
                <a:spcPts val="2800"/>
              </a:spcBef>
              <a:buSzPct val="25000"/>
              <a:buBlip>
                <a:blip r:embed="rId3"/>
              </a:buBlip>
              <a:defRPr sz="30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1270000" y="1168400"/>
            <a:ext cx="10464800" cy="7416800"/>
          </a:xfrm>
          <a:prstGeom prst="rect">
            <a:avLst/>
          </a:prstGeom>
        </p:spPr>
        <p:txBody>
          <a:bodyPr lIns="0" tIns="0" rIns="0" bIns="0" anchor="ctr"/>
          <a:lstStyle>
            <a:lvl1pPr marL="469900" indent="-469900" algn="l" defTabSz="584200">
              <a:spcBef>
                <a:spcPts val="3000"/>
              </a:spcBef>
              <a:buSzPct val="25000"/>
              <a:buBlip>
                <a:blip r:embed="rId3"/>
              </a:buBlip>
              <a:defRPr sz="38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1pPr>
            <a:lvl2pPr marL="939800" indent="-469900" algn="l" defTabSz="584200">
              <a:spcBef>
                <a:spcPts val="3000"/>
              </a:spcBef>
              <a:buSzPct val="25000"/>
              <a:buBlip>
                <a:blip r:embed="rId3"/>
              </a:buBlip>
              <a:defRPr sz="38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2pPr>
            <a:lvl3pPr marL="1409700" indent="-469900" algn="l" defTabSz="584200">
              <a:spcBef>
                <a:spcPts val="3000"/>
              </a:spcBef>
              <a:buSzPct val="25000"/>
              <a:buBlip>
                <a:blip r:embed="rId3"/>
              </a:buBlip>
              <a:defRPr sz="38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3pPr>
            <a:lvl4pPr marL="1879600" indent="-469900" algn="l" defTabSz="584200">
              <a:spcBef>
                <a:spcPts val="3000"/>
              </a:spcBef>
              <a:buSzPct val="25000"/>
              <a:buBlip>
                <a:blip r:embed="rId3"/>
              </a:buBlip>
              <a:defRPr sz="38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4pPr>
            <a:lvl5pPr marL="2349500" indent="-469900" algn="l" defTabSz="584200">
              <a:spcBef>
                <a:spcPts val="3000"/>
              </a:spcBef>
              <a:buSzPct val="25000"/>
              <a:buBlip>
                <a:blip r:embed="rId3"/>
              </a:buBlip>
              <a:defRPr sz="38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4" name="Shape 3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35" name="Shape 3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75359" y="2623537"/>
            <a:ext cx="11054081" cy="2903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>
            <a:normAutofit/>
          </a:bodyPr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950720" y="5527039"/>
            <a:ext cx="9103360" cy="4226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9114113"/>
            <a:ext cx="3034453" cy="371348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 anchor="ctr">
            <a:spAutoFit/>
          </a:bodyPr>
          <a:lstStyle>
            <a:lvl1pPr algn="r" defTabSz="9144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1" r:id="rId11"/>
    <p:sldLayoutId id="2147483662" r:id="rId12"/>
  </p:sldLayoutIdLst>
  <p:transition xmlns:p14="http://schemas.microsoft.com/office/powerpoint/2010/main" spd="med"/>
  <p:txStyles>
    <p:titleStyle>
      <a:lvl1pPr algn="ctr">
        <a:defRPr sz="6200">
          <a:latin typeface="Calibri"/>
          <a:ea typeface="Calibri"/>
          <a:cs typeface="Calibri"/>
          <a:sym typeface="Calibri"/>
        </a:defRPr>
      </a:lvl1pPr>
      <a:lvl2pPr algn="ctr">
        <a:defRPr sz="6200">
          <a:latin typeface="Calibri"/>
          <a:ea typeface="Calibri"/>
          <a:cs typeface="Calibri"/>
          <a:sym typeface="Calibri"/>
        </a:defRPr>
      </a:lvl2pPr>
      <a:lvl3pPr algn="ctr">
        <a:defRPr sz="6200">
          <a:latin typeface="Calibri"/>
          <a:ea typeface="Calibri"/>
          <a:cs typeface="Calibri"/>
          <a:sym typeface="Calibri"/>
        </a:defRPr>
      </a:lvl3pPr>
      <a:lvl4pPr algn="ctr">
        <a:defRPr sz="6200">
          <a:latin typeface="Calibri"/>
          <a:ea typeface="Calibri"/>
          <a:cs typeface="Calibri"/>
          <a:sym typeface="Calibri"/>
        </a:defRPr>
      </a:lvl4pPr>
      <a:lvl5pPr algn="ctr">
        <a:defRPr sz="6200">
          <a:latin typeface="Calibri"/>
          <a:ea typeface="Calibri"/>
          <a:cs typeface="Calibri"/>
          <a:sym typeface="Calibri"/>
        </a:defRPr>
      </a:lvl5pPr>
      <a:lvl6pPr algn="ctr">
        <a:defRPr sz="6200">
          <a:latin typeface="Calibri"/>
          <a:ea typeface="Calibri"/>
          <a:cs typeface="Calibri"/>
          <a:sym typeface="Calibri"/>
        </a:defRPr>
      </a:lvl6pPr>
      <a:lvl7pPr algn="ctr">
        <a:defRPr sz="6200">
          <a:latin typeface="Calibri"/>
          <a:ea typeface="Calibri"/>
          <a:cs typeface="Calibri"/>
          <a:sym typeface="Calibri"/>
        </a:defRPr>
      </a:lvl7pPr>
      <a:lvl8pPr algn="ctr">
        <a:defRPr sz="6200">
          <a:latin typeface="Calibri"/>
          <a:ea typeface="Calibri"/>
          <a:cs typeface="Calibri"/>
          <a:sym typeface="Calibri"/>
        </a:defRPr>
      </a:lvl8pPr>
      <a:lvl9pPr algn="ctr">
        <a:defRPr sz="6200">
          <a:latin typeface="Calibri"/>
          <a:ea typeface="Calibri"/>
          <a:cs typeface="Calibri"/>
          <a:sym typeface="Calibri"/>
        </a:defRPr>
      </a:lvl9pPr>
    </p:titleStyle>
    <p:bodyStyle>
      <a:lvl1pPr algn="ctr">
        <a:spcBef>
          <a:spcPts val="700"/>
        </a:spcBef>
        <a:defRPr sz="4400">
          <a:solidFill>
            <a:srgbClr val="888888"/>
          </a:solidFill>
          <a:latin typeface="Calibri"/>
          <a:ea typeface="Calibri"/>
          <a:cs typeface="Calibri"/>
          <a:sym typeface="Calibri"/>
        </a:defRPr>
      </a:lvl1pPr>
      <a:lvl2pPr indent="457200" algn="ctr">
        <a:spcBef>
          <a:spcPts val="700"/>
        </a:spcBef>
        <a:defRPr sz="4400">
          <a:solidFill>
            <a:srgbClr val="888888"/>
          </a:solidFill>
          <a:latin typeface="Calibri"/>
          <a:ea typeface="Calibri"/>
          <a:cs typeface="Calibri"/>
          <a:sym typeface="Calibri"/>
        </a:defRPr>
      </a:lvl2pPr>
      <a:lvl3pPr indent="914400" algn="ctr">
        <a:spcBef>
          <a:spcPts val="700"/>
        </a:spcBef>
        <a:defRPr sz="4400">
          <a:solidFill>
            <a:srgbClr val="888888"/>
          </a:solidFill>
          <a:latin typeface="Calibri"/>
          <a:ea typeface="Calibri"/>
          <a:cs typeface="Calibri"/>
          <a:sym typeface="Calibri"/>
        </a:defRPr>
      </a:lvl3pPr>
      <a:lvl4pPr indent="1371600" algn="ctr">
        <a:spcBef>
          <a:spcPts val="700"/>
        </a:spcBef>
        <a:defRPr sz="4400">
          <a:solidFill>
            <a:srgbClr val="888888"/>
          </a:solidFill>
          <a:latin typeface="Calibri"/>
          <a:ea typeface="Calibri"/>
          <a:cs typeface="Calibri"/>
          <a:sym typeface="Calibri"/>
        </a:defRPr>
      </a:lvl4pPr>
      <a:lvl5pPr indent="1828800" algn="ctr">
        <a:spcBef>
          <a:spcPts val="700"/>
        </a:spcBef>
        <a:defRPr sz="4400">
          <a:solidFill>
            <a:srgbClr val="888888"/>
          </a:solidFill>
          <a:latin typeface="Calibri"/>
          <a:ea typeface="Calibri"/>
          <a:cs typeface="Calibri"/>
          <a:sym typeface="Calibri"/>
        </a:defRPr>
      </a:lvl5pPr>
      <a:lvl6pPr indent="2286000" algn="ctr">
        <a:spcBef>
          <a:spcPts val="700"/>
        </a:spcBef>
        <a:defRPr sz="4400">
          <a:solidFill>
            <a:srgbClr val="888888"/>
          </a:solidFill>
          <a:latin typeface="Calibri"/>
          <a:ea typeface="Calibri"/>
          <a:cs typeface="Calibri"/>
          <a:sym typeface="Calibri"/>
        </a:defRPr>
      </a:lvl6pPr>
      <a:lvl7pPr indent="2743200" algn="ctr">
        <a:spcBef>
          <a:spcPts val="700"/>
        </a:spcBef>
        <a:defRPr sz="4400">
          <a:solidFill>
            <a:srgbClr val="888888"/>
          </a:solidFill>
          <a:latin typeface="Calibri"/>
          <a:ea typeface="Calibri"/>
          <a:cs typeface="Calibri"/>
          <a:sym typeface="Calibri"/>
        </a:defRPr>
      </a:lvl7pPr>
      <a:lvl8pPr indent="3200400" algn="ctr">
        <a:spcBef>
          <a:spcPts val="700"/>
        </a:spcBef>
        <a:defRPr sz="4400">
          <a:solidFill>
            <a:srgbClr val="888888"/>
          </a:solidFill>
          <a:latin typeface="Calibri"/>
          <a:ea typeface="Calibri"/>
          <a:cs typeface="Calibri"/>
          <a:sym typeface="Calibri"/>
        </a:defRPr>
      </a:lvl8pPr>
      <a:lvl9pPr indent="3657600" algn="ctr">
        <a:spcBef>
          <a:spcPts val="700"/>
        </a:spcBef>
        <a:defRPr sz="4400">
          <a:solidFill>
            <a:srgbClr val="888888"/>
          </a:solidFill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6" Type="http://schemas.openxmlformats.org/officeDocument/2006/relationships/image" Target="../media/image28.jpe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132946" y="6591300"/>
            <a:ext cx="10464801" cy="1270000"/>
          </a:xfrm>
          <a:prstGeom prst="rect">
            <a:avLst/>
          </a:prstGeom>
        </p:spPr>
        <p:txBody>
          <a:bodyPr/>
          <a:lstStyle>
            <a:lvl1pPr defTabSz="484886">
              <a:defRPr sz="5976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976">
                <a:solidFill>
                  <a:srgbClr val="3E231A"/>
                </a:solidFill>
              </a:rPr>
              <a:t>(十一)滿城都是偶像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xfrm>
            <a:off x="1376596" y="8094775"/>
            <a:ext cx="10464800" cy="14605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雅典，哥林多</a:t>
            </a:r>
          </a:p>
        </p:txBody>
      </p:sp>
      <p:pic>
        <p:nvPicPr>
          <p:cNvPr id="41" name="Picture 4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52265" y="965783"/>
            <a:ext cx="8126163" cy="545554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677EA9F7-E520-4D0A-A740-1E4BE79C1ADC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2503" y="1285063"/>
            <a:ext cx="10986200" cy="73346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827846" y="1433856"/>
            <a:ext cx="11349107" cy="314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defRPr sz="3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1. 大都會（Cosmopolitan ）：哥林多是人民和種族混雜的城市。由於它本身在哥林多地峽上（the Isthmus of Corinth），這個特殊的地理位置，使它成為東西方世界的交會處。20萬自由人，40萬奴隸。</a:t>
            </a:r>
          </a:p>
        </p:txBody>
      </p:sp>
      <p:sp>
        <p:nvSpPr>
          <p:cNvPr id="46" name="Shape 46"/>
          <p:cNvSpPr/>
          <p:nvPr/>
        </p:nvSpPr>
        <p:spPr>
          <a:xfrm>
            <a:off x="827638" y="7435332"/>
            <a:ext cx="11628995" cy="184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3. 道德墮落的城市（Corrupted）：在古代世界，「哥林多人」這個名稱就成為最壞的色情行為的同義詞。亞弗羅戴特女神廟宇，擁有一千多名廟妓。</a:t>
            </a:r>
          </a:p>
        </p:txBody>
      </p:sp>
      <p:sp>
        <p:nvSpPr>
          <p:cNvPr id="47" name="Shape 47"/>
          <p:cNvSpPr/>
          <p:nvPr/>
        </p:nvSpPr>
        <p:spPr>
          <a:xfrm>
            <a:off x="750102" y="4950722"/>
            <a:ext cx="11504595" cy="2109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2. 商業中心（Commercial）：哥林多由於它的位置非常方便，因此成為獨特貨物交易中心及轉運港。1894年，運河才開通。</a:t>
            </a:r>
          </a:p>
        </p:txBody>
      </p:sp>
      <p:sp>
        <p:nvSpPr>
          <p:cNvPr id="48" name="Shape 48"/>
          <p:cNvSpPr/>
          <p:nvPr/>
        </p:nvSpPr>
        <p:spPr>
          <a:xfrm>
            <a:off x="3863870" y="462465"/>
            <a:ext cx="5556532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3E231A"/>
                </a:solidFill>
              </a:rPr>
              <a:t>哥林多 Corinth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>
            <a:off x="-2" y="-1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/>
        </p:nvSpPr>
        <p:spPr>
          <a:xfrm>
            <a:off x="5743786" y="0"/>
            <a:ext cx="1962818" cy="815848"/>
          </a:xfrm>
          <a:prstGeom prst="rect">
            <a:avLst/>
          </a:prstGeom>
          <a:ln w="12700">
            <a:solidFill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lvl="0" algn="l" defTabSz="91440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00000"/>
                </a:solidFill>
              </a:rPr>
              <a:t>使徒行傳</a:t>
            </a:r>
            <a:endParaRPr sz="24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l" defTabSz="91440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15:36</a:t>
            </a:r>
            <a:r>
              <a:rPr sz="2400">
                <a:solidFill>
                  <a:srgbClr val="C00000"/>
                </a:solidFill>
              </a:rPr>
              <a:t>至</a:t>
            </a:r>
            <a:r>
              <a:rPr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18:22</a:t>
            </a:r>
          </a:p>
        </p:txBody>
      </p:sp>
      <p:sp>
        <p:nvSpPr>
          <p:cNvPr id="52" name="Shape 52"/>
          <p:cNvSpPr/>
          <p:nvPr/>
        </p:nvSpPr>
        <p:spPr>
          <a:xfrm>
            <a:off x="9249223" y="541866"/>
            <a:ext cx="2001314" cy="850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lvl="0" algn="l" defTabSz="91440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00000"/>
                </a:solidFill>
              </a:rPr>
              <a:t>約</a:t>
            </a:r>
            <a:r>
              <a:rPr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2800</a:t>
            </a:r>
            <a:r>
              <a:rPr sz="2400">
                <a:solidFill>
                  <a:srgbClr val="C00000"/>
                </a:solidFill>
              </a:rPr>
              <a:t>英哩</a:t>
            </a:r>
            <a:endParaRPr sz="24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l" defTabSz="91440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00000"/>
                </a:solidFill>
              </a:rPr>
              <a:t>主後</a:t>
            </a:r>
            <a:r>
              <a:rPr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52</a:t>
            </a:r>
            <a:r>
              <a:rPr sz="2400">
                <a:solidFill>
                  <a:srgbClr val="C00000"/>
                </a:solidFill>
              </a:rPr>
              <a:t>至</a:t>
            </a:r>
            <a:r>
              <a:rPr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54</a:t>
            </a:r>
            <a:r>
              <a:rPr sz="2400">
                <a:solidFill>
                  <a:srgbClr val="C00000"/>
                </a:solidFill>
              </a:rPr>
              <a:t>年</a:t>
            </a:r>
          </a:p>
        </p:txBody>
      </p:sp>
      <p:grpSp>
        <p:nvGrpSpPr>
          <p:cNvPr id="55" name="Group 55"/>
          <p:cNvGrpSpPr/>
          <p:nvPr/>
        </p:nvGrpSpPr>
        <p:grpSpPr>
          <a:xfrm>
            <a:off x="325120" y="6177280"/>
            <a:ext cx="9103360" cy="3576320"/>
            <a:chOff x="0" y="0"/>
            <a:chExt cx="9103360" cy="3576320"/>
          </a:xfrm>
        </p:grpSpPr>
        <p:sp>
          <p:nvSpPr>
            <p:cNvPr id="53" name="Shape 53"/>
            <p:cNvSpPr/>
            <p:nvPr/>
          </p:nvSpPr>
          <p:spPr>
            <a:xfrm>
              <a:off x="0" y="0"/>
              <a:ext cx="9103360" cy="3576320"/>
            </a:xfrm>
            <a:prstGeom prst="roundRect">
              <a:avLst>
                <a:gd name="adj" fmla="val 11719"/>
              </a:avLst>
            </a:prstGeom>
            <a:solidFill>
              <a:srgbClr val="FDEADA">
                <a:alpha val="75000"/>
              </a:srgbClr>
            </a:solidFill>
            <a:ln w="25400" cap="flat">
              <a:solidFill>
                <a:srgbClr val="3A5E8A"/>
              </a:solidFill>
              <a:prstDash val="solid"/>
              <a:bevel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lvl="0" algn="l" defTabSz="914400">
                <a:def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>
              <a:off x="174581" y="217932"/>
              <a:ext cx="8754197" cy="314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/>
            <a:p>
              <a:pPr lvl="0" algn="l" defTabSz="914400">
                <a:buClr>
                  <a:srgbClr val="002060"/>
                </a:buClr>
                <a:buSzPct val="100000"/>
                <a:buChar char="-"/>
                <a:defRPr sz="180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02060"/>
                  </a:solidFill>
                </a:rPr>
                <a:t> 耶路撒冷會議後重回安提阿</a:t>
              </a:r>
              <a:endParaRPr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l" defTabSz="914400">
                <a:buClr>
                  <a:srgbClr val="002060"/>
                </a:buClr>
                <a:buSzPct val="100000"/>
                <a:buChar char="-"/>
                <a:defRPr sz="180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02060"/>
                  </a:solidFill>
                </a:rPr>
                <a:t> 保羅、巴拿巴因馬可起分爭</a:t>
              </a:r>
              <a:endParaRPr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l" defTabSz="914400">
                <a:buClr>
                  <a:srgbClr val="002060"/>
                </a:buClr>
                <a:buSzPct val="100000"/>
                <a:buChar char="-"/>
                <a:defRPr sz="180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02060"/>
                  </a:solidFill>
                </a:rPr>
                <a:t> 這次主要行陸路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r>
                <a:rPr sz="2400" b="1">
                  <a:solidFill>
                    <a:srgbClr val="002060"/>
                  </a:solidFill>
                </a:rPr>
                <a:t>  在路司得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sz="2400" b="1">
                  <a:solidFill>
                    <a:srgbClr val="002060"/>
                  </a:solidFill>
                </a:rPr>
                <a:t> 提摩太加入行列</a:t>
              </a:r>
              <a:endParaRPr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l" defTabSz="914400">
                <a:buClr>
                  <a:srgbClr val="002060"/>
                </a:buClr>
                <a:buSzPct val="100000"/>
                <a:buChar char="-"/>
                <a:defRPr sz="180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02060"/>
                  </a:solidFill>
                </a:rPr>
                <a:t> 在特羅亞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sz="2400" b="1">
                  <a:solidFill>
                    <a:srgbClr val="002060"/>
                  </a:solidFill>
                </a:rPr>
                <a:t>離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Troy</a:t>
              </a:r>
              <a:r>
                <a:rPr sz="2400" b="1">
                  <a:solidFill>
                    <a:srgbClr val="002060"/>
                  </a:solidFill>
                </a:rPr>
                <a:t>不遠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),</a:t>
              </a:r>
              <a:r>
                <a:rPr sz="2400" b="1">
                  <a:solidFill>
                    <a:srgbClr val="002060"/>
                  </a:solidFill>
                </a:rPr>
                <a:t> 看見馬其頓異象</a:t>
              </a:r>
              <a:endParaRPr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l" defTabSz="914400">
                <a:buClr>
                  <a:srgbClr val="002060"/>
                </a:buClr>
                <a:buSzPct val="100000"/>
                <a:buChar char="-"/>
                <a:defRPr sz="180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02060"/>
                  </a:solidFill>
                </a:rPr>
                <a:t> 在尼亞波里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sz="2400" b="1">
                  <a:solidFill>
                    <a:srgbClr val="002060"/>
                  </a:solidFill>
                </a:rPr>
                <a:t>即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Kavala)</a:t>
              </a:r>
              <a:r>
                <a:rPr sz="2400" b="1">
                  <a:solidFill>
                    <a:srgbClr val="002060"/>
                  </a:solidFill>
                </a:rPr>
                <a:t>登陸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sz="2400" b="1">
                  <a:solidFill>
                    <a:srgbClr val="002060"/>
                  </a:solidFill>
                </a:rPr>
                <a:t> 在腓立比替呂底亞施洗</a:t>
              </a:r>
              <a:endParaRPr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l" defTabSz="914400">
                <a:buClr>
                  <a:srgbClr val="002060"/>
                </a:buClr>
                <a:buSzPct val="100000"/>
                <a:buChar char="-"/>
                <a:defRPr sz="180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02060"/>
                  </a:solidFill>
                </a:rPr>
                <a:t> 再往帖撒羅尼迦、庇哩亞</a:t>
              </a:r>
              <a:endParaRPr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l" defTabSz="914400">
                <a:buClr>
                  <a:srgbClr val="002060"/>
                </a:buClr>
                <a:buSzPct val="100000"/>
                <a:buChar char="-"/>
                <a:defRPr sz="180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02060"/>
                  </a:solidFill>
                </a:rPr>
                <a:t> 站在亞略巴古向雅典人講道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sz="2400" b="1">
                  <a:solidFill>
                    <a:srgbClr val="002060"/>
                  </a:solidFill>
                </a:rPr>
                <a:t> 此後改變策略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sz="2400" b="1">
                  <a:solidFill>
                    <a:srgbClr val="002060"/>
                  </a:solidFill>
                </a:rPr>
                <a:t> 停留建立教會</a:t>
              </a:r>
              <a:endParaRPr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l" defTabSz="914400">
                <a:buClr>
                  <a:srgbClr val="002060"/>
                </a:buClr>
                <a:buSzPct val="100000"/>
                <a:buChar char="-"/>
                <a:defRPr sz="180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02060"/>
                  </a:solidFill>
                </a:rPr>
                <a:t> 在哥林多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18</a:t>
              </a:r>
              <a:r>
                <a:rPr sz="2400" b="1">
                  <a:solidFill>
                    <a:srgbClr val="002060"/>
                  </a:solidFill>
                </a:rPr>
                <a:t>個月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sz="2400" b="1">
                  <a:solidFill>
                    <a:srgbClr val="002060"/>
                  </a:solidFill>
                </a:rPr>
                <a:t> 寫了帖撒羅尼迦前後書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2.jpeg" descr="H:\map0002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2"/>
            <a:ext cx="13004802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Shape 58"/>
          <p:cNvSpPr/>
          <p:nvPr/>
        </p:nvSpPr>
        <p:spPr>
          <a:xfrm>
            <a:off x="5743786" y="0"/>
            <a:ext cx="1802976" cy="815848"/>
          </a:xfrm>
          <a:prstGeom prst="rect">
            <a:avLst/>
          </a:prstGeom>
          <a:ln w="12700">
            <a:solidFill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lvl="0" algn="l" defTabSz="91440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00000"/>
                </a:solidFill>
              </a:rPr>
              <a:t>使徒行傳</a:t>
            </a:r>
            <a:endParaRPr sz="24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l" defTabSz="91440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18:23</a:t>
            </a:r>
            <a:r>
              <a:rPr sz="2400">
                <a:solidFill>
                  <a:srgbClr val="C00000"/>
                </a:solidFill>
              </a:rPr>
              <a:t>至</a:t>
            </a:r>
            <a:r>
              <a:rPr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21:8</a:t>
            </a:r>
          </a:p>
        </p:txBody>
      </p:sp>
      <p:sp>
        <p:nvSpPr>
          <p:cNvPr id="59" name="Shape 59"/>
          <p:cNvSpPr/>
          <p:nvPr/>
        </p:nvSpPr>
        <p:spPr>
          <a:xfrm>
            <a:off x="7694507" y="0"/>
            <a:ext cx="2001314" cy="85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lvl="0" algn="l" defTabSz="91440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00000"/>
                </a:solidFill>
              </a:rPr>
              <a:t>約</a:t>
            </a:r>
            <a:r>
              <a:rPr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2700</a:t>
            </a:r>
            <a:r>
              <a:rPr sz="2400">
                <a:solidFill>
                  <a:srgbClr val="C00000"/>
                </a:solidFill>
              </a:rPr>
              <a:t>英哩</a:t>
            </a:r>
            <a:endParaRPr sz="24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l" defTabSz="91440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00000"/>
                </a:solidFill>
              </a:rPr>
              <a:t>主後</a:t>
            </a:r>
            <a:r>
              <a:rPr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55</a:t>
            </a:r>
            <a:r>
              <a:rPr sz="2400">
                <a:solidFill>
                  <a:srgbClr val="C00000"/>
                </a:solidFill>
              </a:rPr>
              <a:t>至</a:t>
            </a:r>
            <a:r>
              <a:rPr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58</a:t>
            </a:r>
            <a:r>
              <a:rPr sz="2400">
                <a:solidFill>
                  <a:srgbClr val="C00000"/>
                </a:solidFill>
              </a:rPr>
              <a:t>年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325120" y="6610773"/>
            <a:ext cx="10295467" cy="3142827"/>
            <a:chOff x="0" y="0"/>
            <a:chExt cx="10295467" cy="3142826"/>
          </a:xfrm>
        </p:grpSpPr>
        <p:sp>
          <p:nvSpPr>
            <p:cNvPr id="60" name="Shape 60"/>
            <p:cNvSpPr/>
            <p:nvPr/>
          </p:nvSpPr>
          <p:spPr>
            <a:xfrm>
              <a:off x="0" y="0"/>
              <a:ext cx="10295467" cy="3142827"/>
            </a:xfrm>
            <a:prstGeom prst="roundRect">
              <a:avLst>
                <a:gd name="adj" fmla="val 11719"/>
              </a:avLst>
            </a:prstGeom>
            <a:solidFill>
              <a:srgbClr val="FDEADA">
                <a:alpha val="75000"/>
              </a:srgbClr>
            </a:solidFill>
            <a:ln w="25400" cap="flat">
              <a:solidFill>
                <a:srgbClr val="3A5E8A"/>
              </a:solidFill>
              <a:prstDash val="solid"/>
              <a:bevel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lvl="0" algn="l" defTabSz="914400">
                <a:def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1" name="Shape 61"/>
            <p:cNvSpPr/>
            <p:nvPr/>
          </p:nvSpPr>
          <p:spPr>
            <a:xfrm>
              <a:off x="153420" y="189907"/>
              <a:ext cx="9988626" cy="27630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/>
            <a:p>
              <a:pPr lvl="0" algn="l" defTabSz="914400">
                <a:buClr>
                  <a:srgbClr val="002060"/>
                </a:buClr>
                <a:buSzPct val="100000"/>
                <a:buChar char="-"/>
                <a:defRPr sz="180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02060"/>
                  </a:solidFill>
                </a:rPr>
                <a:t> 亞波羅來到以弗所</a:t>
              </a:r>
              <a:endParaRPr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l" defTabSz="914400">
                <a:buClr>
                  <a:srgbClr val="002060"/>
                </a:buClr>
                <a:buSzPct val="100000"/>
                <a:buChar char="-"/>
                <a:defRPr sz="180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02060"/>
                  </a:solidFill>
                </a:rPr>
                <a:t> 保羅在以弗所兩年多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sz="2400" b="1">
                  <a:solidFill>
                    <a:srgbClr val="002060"/>
                  </a:solidFill>
                </a:rPr>
                <a:t> 寫了哥林多前後書及羅馬書</a:t>
              </a:r>
              <a:endParaRPr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l" defTabSz="914400">
                <a:buClr>
                  <a:srgbClr val="002060"/>
                </a:buClr>
                <a:buSzPct val="100000"/>
                <a:buChar char="-"/>
                <a:defRPr sz="180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02060"/>
                  </a:solidFill>
                </a:rPr>
                <a:t> 福音可能傳至歌羅西、老底加、希拉波立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sz="2400" b="1">
                  <a:solidFill>
                    <a:srgbClr val="002060"/>
                  </a:solidFill>
                </a:rPr>
                <a:t>棉花堡壘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r>
                <a:rPr sz="2400" b="1">
                  <a:solidFill>
                    <a:srgbClr val="002060"/>
                  </a:solidFill>
                </a:rPr>
                <a:t>等</a:t>
              </a:r>
              <a:endParaRPr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l" defTabSz="914400">
                <a:buClr>
                  <a:srgbClr val="002060"/>
                </a:buClr>
                <a:buSzPct val="100000"/>
                <a:buChar char="-"/>
                <a:defRPr sz="180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02060"/>
                  </a:solidFill>
                </a:rPr>
                <a:t> 銀匠底米丟在以弗所挑起暴動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sz="2400" b="1">
                  <a:solidFill>
                    <a:srgbClr val="002060"/>
                  </a:solidFill>
                </a:rPr>
                <a:t> 保羅被捉到了大劇場</a:t>
              </a:r>
              <a:endParaRPr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l" defTabSz="914400">
                <a:buClr>
                  <a:srgbClr val="002060"/>
                </a:buClr>
                <a:buSzPct val="100000"/>
                <a:buChar char="-"/>
                <a:defRPr sz="180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02060"/>
                  </a:solidFill>
                </a:rPr>
                <a:t> 亂定後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sz="2400" b="1">
                  <a:solidFill>
                    <a:srgbClr val="002060"/>
                  </a:solidFill>
                </a:rPr>
                <a:t> 保羅到了希臘住了三個月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sz="2400" b="1">
                  <a:solidFill>
                    <a:srgbClr val="002060"/>
                  </a:solidFill>
                </a:rPr>
                <a:t> 之後重返每西亞</a:t>
              </a:r>
              <a:endParaRPr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l" defTabSz="914400">
                <a:buClr>
                  <a:srgbClr val="002060"/>
                </a:buClr>
                <a:buSzPct val="100000"/>
                <a:buChar char="-"/>
                <a:defRPr sz="180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02060"/>
                  </a:solidFill>
                </a:rPr>
                <a:t> 保羅在亞朔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(Assos)</a:t>
              </a:r>
              <a:r>
                <a:rPr sz="2400" b="1">
                  <a:solidFill>
                    <a:srgbClr val="002060"/>
                  </a:solidFill>
                </a:rPr>
                <a:t>與同工們相會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sz="2400" b="1">
                  <a:solidFill>
                    <a:srgbClr val="002060"/>
                  </a:solidFill>
                </a:rPr>
                <a:t> 並在米利都向以弗所長老們告別</a:t>
              </a:r>
              <a:endParaRPr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l" defTabSz="914400">
                <a:buClr>
                  <a:srgbClr val="002060"/>
                </a:buClr>
                <a:buSzPct val="100000"/>
                <a:buChar char="-"/>
                <a:defRPr sz="180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02060"/>
                  </a:solidFill>
                </a:rPr>
                <a:t> 保羅帶著捐款要救濟耶路撒冷教會</a:t>
              </a:r>
              <a:r>
                <a:rPr sz="24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sz="2400" b="1">
                  <a:solidFill>
                    <a:srgbClr val="002060"/>
                  </a:solidFill>
                </a:rPr>
                <a:t> 被門徒勸阻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4001429" y="650391"/>
            <a:ext cx="4632922" cy="742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3E231A"/>
                </a:solidFill>
              </a:rPr>
              <a:t>哥林多教會</a:t>
            </a:r>
          </a:p>
        </p:txBody>
      </p:sp>
      <p:sp>
        <p:nvSpPr>
          <p:cNvPr id="65" name="Shape 65"/>
          <p:cNvSpPr/>
          <p:nvPr/>
        </p:nvSpPr>
        <p:spPr>
          <a:xfrm>
            <a:off x="1003789" y="1649981"/>
            <a:ext cx="11276688" cy="2477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保羅在到達以弗所之前，曾在哥林多住了一年零六個月(徒十八11，18~19)。哥林多教會應是那一段期間，由保羅所建立的。他曾偕同亞居拉、百基拉、西拉和提摩太等位同工，在那裏傳揚福音，竭力作工(徒十八2，5)。</a:t>
            </a:r>
          </a:p>
        </p:txBody>
      </p:sp>
      <p:sp>
        <p:nvSpPr>
          <p:cNvPr id="66" name="Shape 66"/>
          <p:cNvSpPr/>
          <p:nvPr/>
        </p:nvSpPr>
        <p:spPr>
          <a:xfrm>
            <a:off x="1873650" y="5002060"/>
            <a:ext cx="10047901" cy="4437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教會紛爭(1－4章)       道德混亂(5－6章)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論婚姻問題 (7章:1-40節)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論祭偶像之物知識與愛心 (8章:1-13節)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論教會崇拜 (11－12章) 女人蒙頭，聖餐的問題 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論屬靈恩賜 (12章:1-13節)   愛的原動力 (13章:1-13節)關於復活 (15章:1-58節)</a:t>
            </a:r>
          </a:p>
        </p:txBody>
      </p:sp>
      <p:sp>
        <p:nvSpPr>
          <p:cNvPr id="67" name="Shape 67"/>
          <p:cNvSpPr/>
          <p:nvPr/>
        </p:nvSpPr>
        <p:spPr>
          <a:xfrm>
            <a:off x="1035515" y="4248929"/>
            <a:ext cx="3584188" cy="631699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2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問題教會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147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684" y="3339141"/>
            <a:ext cx="4758361" cy="6374222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image148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64176" y="4518833"/>
            <a:ext cx="3846354" cy="5152509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1F2520FD-10A4-45AF-864B-424D194D94C6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6662" y="202646"/>
            <a:ext cx="4020291" cy="6030437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B0D2A1FB-FDD8-4F8B-877D-26070A2DB71C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614" y="-2211"/>
            <a:ext cx="4854957" cy="3236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EAAB6521-D377-4B1A-B31A-1CDDFC7341F1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4240" y="-18795"/>
            <a:ext cx="4656027" cy="3104018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1ABA6489-6069-43BE-B64C-E3881B298BDB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8614" y="3162680"/>
            <a:ext cx="3067719" cy="4601580"/>
          </a:xfrm>
          <a:prstGeom prst="rect">
            <a:avLst/>
          </a:prstGeom>
          <a:ln w="12700">
            <a:miter lim="400000"/>
          </a:ln>
        </p:spPr>
      </p:pic>
      <p:pic>
        <p:nvPicPr>
          <p:cNvPr id="76" name="2FF7085D-D038-4F77-888C-6D20F9FFF799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64" y="44424"/>
            <a:ext cx="8071154" cy="5380770"/>
          </a:xfrm>
          <a:prstGeom prst="rect">
            <a:avLst/>
          </a:prstGeom>
          <a:ln w="12700">
            <a:miter lim="400000"/>
          </a:ln>
        </p:spPr>
      </p:pic>
      <p:pic>
        <p:nvPicPr>
          <p:cNvPr id="77" name="00E757E5-1273-4F66-929E-82D8CBB4A797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827" y="5442943"/>
            <a:ext cx="5975687" cy="3983791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83F5D64E-A238-4637-8987-4B340DBA7DFC-L0-001.jpeg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3961" y="5619095"/>
            <a:ext cx="2789577" cy="41843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1068492" y="4368794"/>
            <a:ext cx="11324146" cy="1181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在古希臘语中，雅典为Ἀθῆναι，又称Ἀθηνᾶ和Ἀθήνη，是智慧女神雅典娜的名字。</a:t>
            </a:r>
          </a:p>
        </p:txBody>
      </p:sp>
      <p:sp>
        <p:nvSpPr>
          <p:cNvPr id="81" name="Shape 81"/>
          <p:cNvSpPr/>
          <p:nvPr/>
        </p:nvSpPr>
        <p:spPr>
          <a:xfrm>
            <a:off x="1301842" y="834244"/>
            <a:ext cx="4097411" cy="889001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雅典 Athens</a:t>
            </a:r>
          </a:p>
        </p:txBody>
      </p:sp>
      <p:sp>
        <p:nvSpPr>
          <p:cNvPr id="82" name="Shape 82"/>
          <p:cNvSpPr/>
          <p:nvPr/>
        </p:nvSpPr>
        <p:spPr>
          <a:xfrm>
            <a:off x="928758" y="5862443"/>
            <a:ext cx="11147284" cy="1967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古希臘人在文學、戲劇、雕塑、建築、哲學等諸多方面有很深的造詣。由於古希臘文明對羅馬帝國有過重大影響，後者將前者的文明吸收並帶到環地中海和歐洲的許多地區。因此一般認為古希臘文明為西方文明打下了基。</a:t>
            </a:r>
          </a:p>
        </p:txBody>
      </p:sp>
      <p:sp>
        <p:nvSpPr>
          <p:cNvPr id="83" name="Shape 83"/>
          <p:cNvSpPr/>
          <p:nvPr/>
        </p:nvSpPr>
        <p:spPr>
          <a:xfrm>
            <a:off x="948409" y="8195443"/>
            <a:ext cx="11107982" cy="128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苏格拉底和他的学生柏拉图及柏拉图的学生亚里士多德被并称为“希腊三哲”。</a:t>
            </a:r>
          </a:p>
        </p:txBody>
      </p:sp>
      <p:sp>
        <p:nvSpPr>
          <p:cNvPr id="84" name="Shape 84"/>
          <p:cNvSpPr/>
          <p:nvPr/>
        </p:nvSpPr>
        <p:spPr>
          <a:xfrm>
            <a:off x="420002" y="1934769"/>
            <a:ext cx="5861091" cy="222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希腊首都，也是希腊最大的城市。雅典位于巴尔干半岛南端，三面环山，一面傍海，西南距爱琴海法利龙湾8公里</a:t>
            </a:r>
          </a:p>
        </p:txBody>
      </p:sp>
      <p:pic>
        <p:nvPicPr>
          <p:cNvPr id="85" name="C3CBD39B-E4A7-49F0-8CA1-4A4B18EB8037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9457" y="677327"/>
            <a:ext cx="6482374" cy="28090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/>
        </p:nvSpPr>
        <p:spPr>
          <a:xfrm>
            <a:off x="829447" y="2599405"/>
            <a:ext cx="11345905" cy="623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保羅 在 雅典 等候他們的時候，看見滿城都是偶像，就心裏著急； 於是在會堂裏與 猶太 人和虔敬的人，並每日在市上所遇見的人，辯論。 還有 伊壁鳩魯 和 斯多亞 兩門的學士，與他爭論。有的說：「這胡言亂語的要說甚麼？」有的說：「他似乎是傳說外邦鬼神的。」這話是因 保羅 傳講耶穌與復活的道。 他們就把他帶到 亞略‧巴古 ，說：「你所講的這新道，我們也可以知道嗎？ 因為你有些奇怪的事傳到我們耳中，我們願意知道這些事是甚麼意思。」（ 雅典 人和住在那裏的客人都不顧別的事，只將新聞說說聽聽。） 保羅 站在 亞略‧巴古 當中，說：「眾位 雅典 人哪，我看你們凡事很敬畏鬼神。 我遊行的時候，觀看你們所敬拜的，遇見一座壇，上面寫著『未識之神』。你們所不認識而敬拜的，我現在告訴你們。</a:t>
            </a:r>
          </a:p>
        </p:txBody>
      </p:sp>
      <p:sp>
        <p:nvSpPr>
          <p:cNvPr id="88" name="Shape 88"/>
          <p:cNvSpPr/>
          <p:nvPr/>
        </p:nvSpPr>
        <p:spPr>
          <a:xfrm>
            <a:off x="3587895" y="741269"/>
            <a:ext cx="5829009" cy="607061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保羅在雅典的傳道</a:t>
            </a:r>
          </a:p>
        </p:txBody>
      </p:sp>
      <p:sp>
        <p:nvSpPr>
          <p:cNvPr id="89" name="Shape 89"/>
          <p:cNvSpPr/>
          <p:nvPr/>
        </p:nvSpPr>
        <p:spPr>
          <a:xfrm>
            <a:off x="875940" y="1799090"/>
            <a:ext cx="3092910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使徒行傳 17:16-34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767975" y="864235"/>
            <a:ext cx="11110089" cy="8025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 創造宇宙和其中萬物的神，既是天地的主，就不住人手所造的殿， 也不用人手服事，好像缺少甚麼；自己倒將生命、氣息、萬物，賜給萬人。 他從一本 造出萬族的人，住在全地上，並且預先定準他們的年限和所住的疆界， 要叫他們尋求神，或者可以揣摩而得，其實他離我們各人不遠； 我們生活、動作、存留，都在乎他。就如你們作詩的，有人說：『我們也是他所生的。』 我們既是神所生的，就不當以為神的神性像人用手藝、心思所雕刻的金、銀、石。 世人蒙昧無知的時候，神並不監察，如今卻吩咐各處的人都要悔改。 因為他已經定了日子，要藉著他所設立的人按公義審判天下，並且叫他從死裏復活，給萬人作可信的憑據。」 眾人聽見從死裏復活的話，就有譏誚他的；又有人說：「我們再聽你講這個吧！」 於是 保羅 從他們當中出去了。 但有幾個人貼近他，信了 主 ，其中有 亞略‧巴古 的官 丟尼修 ，並一個婦人，名叫 大馬哩 ，還有別人一同信從。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11A61D0A-3964-46C3-8A9E-54ABA77EA53A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964" y="5442532"/>
            <a:ext cx="6469992" cy="4313329"/>
          </a:xfrm>
          <a:prstGeom prst="rect">
            <a:avLst/>
          </a:prstGeom>
          <a:ln w="12700">
            <a:miter lim="400000"/>
          </a:ln>
        </p:spPr>
      </p:pic>
      <p:pic>
        <p:nvPicPr>
          <p:cNvPr id="94" name="3039F8E8-F95F-4469-B0C6-B5BAD66D73A7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8253" y="174093"/>
            <a:ext cx="4502587" cy="6026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8A0AF03F-9E2C-48A1-96C6-2D5F03764305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00" y="-53724"/>
            <a:ext cx="7790359" cy="58200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EA8FB257-9C2F-4015-BC20-2681400F2532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421" y="321166"/>
            <a:ext cx="5730802" cy="3820536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314F7458-1DF5-4449-A391-5A135129F8E8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8918" y="4059519"/>
            <a:ext cx="8270353" cy="5513568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0EBD6973-D56A-45A9-9423-61C2CCE2F2D2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8461" y="288113"/>
            <a:ext cx="5202431" cy="38866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26D03811-5497-4258-92E9-526FD103273C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547" y="-3835"/>
            <a:ext cx="6574294" cy="43828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7336164F-4A39-44A6-9151-F74A97C5D1D9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33" y="4407819"/>
            <a:ext cx="7963305" cy="53088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9E1947C0-B7EF-4FFB-B897-7BFD4B355D43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7092" y="2022571"/>
            <a:ext cx="5129834" cy="76947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BBA917FF-844F-4D34-A007-24954C8C6991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7004" y="17870"/>
            <a:ext cx="2860215" cy="3828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404E8D14-7837-40DB-9323-12388A3630D9-L0-001.jpeg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7177" y="44995"/>
            <a:ext cx="3201397" cy="42852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/>
        </p:nvSpPr>
        <p:spPr>
          <a:xfrm>
            <a:off x="1096874" y="962420"/>
            <a:ext cx="2400301" cy="557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思想問題：</a:t>
            </a:r>
          </a:p>
        </p:txBody>
      </p:sp>
      <p:sp>
        <p:nvSpPr>
          <p:cNvPr id="108" name="Shape 108"/>
          <p:cNvSpPr/>
          <p:nvPr/>
        </p:nvSpPr>
        <p:spPr>
          <a:xfrm>
            <a:off x="2058706" y="2472645"/>
            <a:ext cx="8887387" cy="12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1. 新約時代的哥林多教會為什麼會發生如此多的問題？今天的教會是否有類似的情形嗎？</a:t>
            </a:r>
          </a:p>
        </p:txBody>
      </p:sp>
      <p:sp>
        <p:nvSpPr>
          <p:cNvPr id="109" name="Shape 109"/>
          <p:cNvSpPr/>
          <p:nvPr/>
        </p:nvSpPr>
        <p:spPr>
          <a:xfrm>
            <a:off x="2058706" y="4452321"/>
            <a:ext cx="8887387" cy="128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2. 雅典城到處是偶像，甚致敬拜＂未識之神＂，現今我們追求和崇拜的偶像又是什麽呢？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1305</Words>
  <Application>Microsoft Macintosh PowerPoint</Application>
  <PresentationFormat>Custom</PresentationFormat>
  <Paragraphs>49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Parchment</vt:lpstr>
      <vt:lpstr>(十一)滿城都是偶像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(十一)滿城都是偶像</dc:title>
  <cp:lastModifiedBy>Miles Wu</cp:lastModifiedBy>
  <cp:revision>1</cp:revision>
  <dcterms:modified xsi:type="dcterms:W3CDTF">2015-03-10T04:13:11Z</dcterms:modified>
</cp:coreProperties>
</file>