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3004800" cy="9753600"/>
  <p:notesSz cx="6858000" cy="9144000"/>
  <p:defaultTextStyle>
    <a:lvl1pPr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1pPr>
    <a:lvl2pPr indent="2286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2pPr>
    <a:lvl3pPr indent="4572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3pPr>
    <a:lvl4pPr indent="6858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4pPr>
    <a:lvl5pPr indent="9144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5pPr>
    <a:lvl6pPr indent="11430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6pPr>
    <a:lvl7pPr indent="13716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7pPr>
    <a:lvl8pPr indent="16002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8pPr>
    <a:lvl9pPr indent="18288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EBD2">
              <a:alpha val="48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lastRow>
    <a:fir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254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9BA7B4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1A596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D231A"/>
              </a:solidFill>
              <a:prstDash val="solid"/>
              <a:miter lim="400000"/>
            </a:ln>
          </a:left>
          <a:right>
            <a:ln w="12700" cap="flat">
              <a:solidFill>
                <a:srgbClr val="3D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CA581">
              <a:alpha val="50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6333">
              <a:alpha val="75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19B68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C09B6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45C39">
              <a:alpha val="8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77A48">
              <a:alpha val="8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3E29">
              <a:alpha val="85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828D8E"/>
              </a:solidFill>
              <a:prstDash val="solid"/>
              <a:miter lim="400000"/>
            </a:ln>
          </a:left>
          <a:right>
            <a:ln w="12700" cap="flat">
              <a:solidFill>
                <a:srgbClr val="828D8E"/>
              </a:solidFill>
              <a:prstDash val="solid"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E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840" y="-11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56630188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89100"/>
            <a:ext cx="10464800" cy="34671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1816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680200"/>
            <a:ext cx="10464800" cy="1270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78359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89300"/>
            <a:ext cx="10464800" cy="3175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65200" y="1397000"/>
            <a:ext cx="5600700" cy="4038600"/>
          </a:xfrm>
          <a:prstGeom prst="rect">
            <a:avLst/>
          </a:prstGeom>
        </p:spPr>
        <p:txBody>
          <a:bodyPr anchor="b"/>
          <a:lstStyle>
            <a:lvl1pPr>
              <a:defRPr sz="6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8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65200" y="5448300"/>
            <a:ext cx="5600700" cy="2933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1270000" y="2819400"/>
            <a:ext cx="5016500" cy="56515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2800"/>
              </a:spcBef>
              <a:buBlip>
                <a:blip r:embed="rId2"/>
              </a:buBlip>
              <a:defRPr sz="3000"/>
            </a:lvl1pPr>
            <a:lvl2pPr marL="736600" indent="-368300">
              <a:spcBef>
                <a:spcPts val="2800"/>
              </a:spcBef>
              <a:buBlip>
                <a:blip r:embed="rId2"/>
              </a:buBlip>
              <a:defRPr sz="3000"/>
            </a:lvl2pPr>
            <a:lvl3pPr marL="1104900" indent="-368300">
              <a:spcBef>
                <a:spcPts val="2800"/>
              </a:spcBef>
              <a:buBlip>
                <a:blip r:embed="rId2"/>
              </a:buBlip>
              <a:defRPr sz="3000"/>
            </a:lvl3pPr>
            <a:lvl4pPr marL="1473200" indent="-368300">
              <a:spcBef>
                <a:spcPts val="2800"/>
              </a:spcBef>
              <a:buBlip>
                <a:blip r:embed="rId2"/>
              </a:buBlip>
              <a:defRPr sz="3000"/>
            </a:lvl4pPr>
            <a:lvl5pPr marL="1841500" indent="-368300">
              <a:spcBef>
                <a:spcPts val="2800"/>
              </a:spcBef>
              <a:buBlip>
                <a:blip r:embed="rId2"/>
              </a:buBlip>
              <a:defRPr sz="3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1270000" y="1168400"/>
            <a:ext cx="10464800" cy="74168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jpe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270000" y="635000"/>
            <a:ext cx="10464800" cy="210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270000" y="2819400"/>
            <a:ext cx="10464800" cy="584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>
              <a:buBlip>
                <a:blip r:embed="rId15"/>
              </a:buBlip>
            </a:lvl1pPr>
            <a:lvl2pPr>
              <a:buBlip>
                <a:blip r:embed="rId15"/>
              </a:buBlip>
            </a:lvl2pPr>
            <a:lvl3pPr>
              <a:buBlip>
                <a:blip r:embed="rId15"/>
              </a:buBlip>
            </a:lvl3pPr>
            <a:lvl4pPr>
              <a:buBlip>
                <a:blip r:embed="rId15"/>
              </a:buBlip>
            </a:lvl4pPr>
            <a:lvl5pPr>
              <a:buBlip>
                <a:blip r:embed="rId15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1pPr>
      <a:lvl2pPr indent="2286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2pPr>
      <a:lvl3pPr indent="4572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3pPr>
      <a:lvl4pPr indent="6858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4pPr>
      <a:lvl5pPr indent="9144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5pPr>
      <a:lvl6pPr indent="11430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6pPr>
      <a:lvl7pPr indent="13716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7pPr>
      <a:lvl8pPr indent="16002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8pPr>
      <a:lvl9pPr indent="18288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9pPr>
    </p:titleStyle>
    <p:bodyStyle>
      <a:lvl1pPr marL="4699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1pPr>
      <a:lvl2pPr marL="9398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2pPr>
      <a:lvl3pPr marL="14097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3pPr>
      <a:lvl4pPr marL="18796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4pPr>
      <a:lvl5pPr marL="23495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5pPr>
      <a:lvl6pPr marL="28194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6pPr>
      <a:lvl7pPr marL="32893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7pPr>
      <a:lvl8pPr marL="37592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8pPr>
      <a:lvl9pPr marL="42291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gif"/><Relationship Id="rId3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5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.gif"/><Relationship Id="rId3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5" Type="http://schemas.openxmlformats.org/officeDocument/2006/relationships/image" Target="../media/image33.jpeg"/><Relationship Id="rId6" Type="http://schemas.openxmlformats.org/officeDocument/2006/relationships/image" Target="../media/image1.png"/><Relationship Id="rId7" Type="http://schemas.openxmlformats.org/officeDocument/2006/relationships/image" Target="../media/image34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jpeg"/><Relationship Id="rId5" Type="http://schemas.openxmlformats.org/officeDocument/2006/relationships/image" Target="../media/image37.jpeg"/><Relationship Id="rId6" Type="http://schemas.openxmlformats.org/officeDocument/2006/relationships/image" Target="../media/image38.jpe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1148174" y="6789600"/>
            <a:ext cx="10464801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>
            <a:lvl1pPr defTabSz="484886">
              <a:defRPr sz="5976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976">
                <a:solidFill>
                  <a:srgbClr val="3E231A"/>
                </a:solidFill>
              </a:rPr>
              <a:t>(三)宗教聖地</a:t>
            </a:r>
          </a:p>
        </p:txBody>
      </p:sp>
      <p:sp>
        <p:nvSpPr>
          <p:cNvPr id="33" name="Shape 33"/>
          <p:cNvSpPr/>
          <p:nvPr/>
        </p:nvSpPr>
        <p:spPr>
          <a:xfrm>
            <a:off x="1391824" y="8293066"/>
            <a:ext cx="10464800" cy="1460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耶路撒冷 I</a:t>
            </a:r>
          </a:p>
        </p:txBody>
      </p:sp>
      <p:pic>
        <p:nvPicPr>
          <p:cNvPr id="34" name="Picture 33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74110" y="803017"/>
            <a:ext cx="7717389" cy="5816617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1063985" y="3068262"/>
            <a:ext cx="11181391" cy="2575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1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100">
                <a:solidFill>
                  <a:srgbClr val="3E231A"/>
                </a:solidFill>
              </a:rPr>
              <a:t>亞伯蘭 殺敗 基大老瑪 和與他同盟的王回來的時候， 所多瑪 王出來，在 沙微谷 迎接他； 沙微谷 就是 王谷 。 又有 撒冷 王 麥基洗德 帶著餅和酒出來迎接；他是至高神的祭司。 (創世記 14:17-18 CUNP-神)</a:t>
            </a:r>
          </a:p>
        </p:txBody>
      </p:sp>
      <p:sp>
        <p:nvSpPr>
          <p:cNvPr id="37" name="Shape 37"/>
          <p:cNvSpPr/>
          <p:nvPr/>
        </p:nvSpPr>
        <p:spPr>
          <a:xfrm>
            <a:off x="281723" y="256008"/>
            <a:ext cx="12441353" cy="2472691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耶路撒冷名稱的來源尚無法確定。在希伯來語中，Yerushalaim這個名字可以理解為yerusha（遺產）和shalom（和平）的合成詞。另一個比較普遍的解釋是它將《聖經》裡兩個城市的名字結合在一起：耶布斯（Jebus）和撒冷（Salem，意「和平」）</a:t>
            </a:r>
          </a:p>
        </p:txBody>
      </p:sp>
      <p:sp>
        <p:nvSpPr>
          <p:cNvPr id="38" name="Shape 38"/>
          <p:cNvSpPr/>
          <p:nvPr/>
        </p:nvSpPr>
        <p:spPr>
          <a:xfrm>
            <a:off x="1021553" y="5721532"/>
            <a:ext cx="11479450" cy="3693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3E231A"/>
                </a:solidFill>
              </a:rPr>
              <a:t>當日， 迦得 來見 大衛 ，對他說：「你上去，在 耶布斯 人 亞勞拿 的禾場上為耶和華築一座壇。」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2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3E231A"/>
                </a:solidFill>
              </a:rPr>
              <a:t>王對 亞勞拿 說：「不然。我必要按著價值向你買；我不肯用白得之物作燔祭獻給耶和華－我的神。」 大衛 就用五十舍客勒銀子買了那禾場與牛。 (撒母耳記下 24:18, 24 CUNP-神)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864446" y="742105"/>
            <a:ext cx="11275907" cy="2627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3E231A"/>
                </a:solidFill>
              </a:rPr>
              <a:t>大衛 和 以色列 眾人到了 耶路撒冷 ，就是 耶布斯 ；那時 耶布斯 人住在那裏。 耶布斯 人對 大衛 說：「你決不能進這地方。」然而 大衛 攻取 錫安 的保障，就是 大衛 的城。 (歷代志上 11:4-5 CUNP-神)</a:t>
            </a:r>
          </a:p>
        </p:txBody>
      </p:sp>
      <p:sp>
        <p:nvSpPr>
          <p:cNvPr id="41" name="Shape 41"/>
          <p:cNvSpPr/>
          <p:nvPr/>
        </p:nvSpPr>
        <p:spPr>
          <a:xfrm>
            <a:off x="836191" y="6559243"/>
            <a:ext cx="11200241" cy="2627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3E231A"/>
                </a:solidFill>
              </a:rPr>
              <a:t>我被 聖 靈感動，天使就帶我到一座高大的山，將那由神那裏、從天而降的聖城 耶路撒冷 指示我。 城中有神的榮耀；城的光輝如同極貴的寶石，好像碧玉，明如水晶。 (啟示錄 21:10-11 CUNP-神)</a:t>
            </a:r>
          </a:p>
        </p:txBody>
      </p:sp>
      <p:sp>
        <p:nvSpPr>
          <p:cNvPr id="42" name="Shape 42"/>
          <p:cNvSpPr/>
          <p:nvPr/>
        </p:nvSpPr>
        <p:spPr>
          <a:xfrm>
            <a:off x="841366" y="3670807"/>
            <a:ext cx="11189892" cy="2411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3E231A"/>
                </a:solidFill>
              </a:rPr>
              <a:t>當那些日子，懷孕的和奶孩子的有禍了！因為將有大災難降在這地方，也有震怒臨到這百姓。 他們要倒在刀下，又被擄到各國去。 耶路撒冷 要被外邦人踐踏，直到外邦人的日期滿了。」 (路加福音 21:23-24 CUNP-神)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43152" y="2794000"/>
            <a:ext cx="5118100" cy="5702300"/>
          </a:xfrm>
          <a:prstGeom prst="rect">
            <a:avLst/>
          </a:prstGeom>
        </p:spPr>
      </p:pic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xfrm>
            <a:off x="1273943" y="634999"/>
            <a:ext cx="10464801" cy="21082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耶路撒冷舊城</a:t>
            </a:r>
          </a:p>
        </p:txBody>
      </p:sp>
      <p:sp>
        <p:nvSpPr>
          <p:cNvPr id="46" name="Shape 4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3"/>
              </a:buBlip>
            </a:pPr>
            <a:endParaRPr/>
          </a:p>
        </p:txBody>
      </p:sp>
      <p:pic>
        <p:nvPicPr>
          <p:cNvPr id="47" name="Picture 46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86964" y="2742118"/>
            <a:ext cx="5382571" cy="5723045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FD98076B-6B8A-46F5-8ED1-02106FB89E93-L0-001.g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030" y="20008"/>
            <a:ext cx="7020612" cy="9713584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7A1D7330-CD15-4528-8E2F-09ACAB423BC1-L0-001.gif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2489" y="1961944"/>
            <a:ext cx="5264928" cy="6591113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>
            <a:spLocks noGrp="1"/>
          </p:cNvSpPr>
          <p:nvPr>
            <p:ph type="title" idx="4294967295"/>
          </p:nvPr>
        </p:nvSpPr>
        <p:spPr>
          <a:xfrm>
            <a:off x="7806805" y="574087"/>
            <a:ext cx="4556297" cy="1270655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E231A"/>
                </a:solidFill>
              </a:rPr>
              <a:t>尼希米重建城牆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B8A7E932-BD6B-4E7E-9625-17962D29C78B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00156"/>
            <a:ext cx="13004800" cy="91532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3DA2A72E-5AC4-413B-9DE8-EE0F3D784A83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749300"/>
            <a:ext cx="13004800" cy="825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26033" y="126181"/>
            <a:ext cx="6406458" cy="9501238"/>
          </a:xfrm>
          <a:prstGeom prst="rect">
            <a:avLst/>
          </a:prstGeom>
        </p:spPr>
      </p:pic>
      <p:pic>
        <p:nvPicPr>
          <p:cNvPr id="58" name="63C34578-AC87-4E46-99C7-35F0AA9F1C7A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34699" y="182813"/>
            <a:ext cx="2397284" cy="3599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0AD1AD2B-69C2-4023-BCD3-E71C075F2912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62480" y="4991456"/>
            <a:ext cx="2341496" cy="3515294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BBE9868A-682C-4E8F-9153-62B59F009A65-L0-001.jpe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149" y="6995842"/>
            <a:ext cx="3653726" cy="2433705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/>
        </p:nvSpPr>
        <p:spPr>
          <a:xfrm flipV="1">
            <a:off x="7028096" y="3985211"/>
            <a:ext cx="2482596" cy="816856"/>
          </a:xfrm>
          <a:prstGeom prst="line">
            <a:avLst/>
          </a:prstGeom>
          <a:ln w="38100">
            <a:solidFill>
              <a:srgbClr val="F12922"/>
            </a:solidFill>
            <a:miter lim="400000"/>
            <a:headEnd type="triangle"/>
          </a:ln>
        </p:spPr>
        <p:txBody>
          <a:bodyPr lIns="0" tIns="0" rIns="0" bIns="0" anchor="ctr"/>
          <a:lstStyle/>
          <a:p>
            <a:pPr lvl="0">
              <a:defRPr sz="3000"/>
            </a:pPr>
            <a:endParaRPr/>
          </a:p>
        </p:txBody>
      </p:sp>
      <p:sp>
        <p:nvSpPr>
          <p:cNvPr id="62" name="Shape 62"/>
          <p:cNvSpPr/>
          <p:nvPr/>
        </p:nvSpPr>
        <p:spPr>
          <a:xfrm>
            <a:off x="9395506" y="3802571"/>
            <a:ext cx="2875510" cy="557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圓頂清真寺</a:t>
            </a:r>
          </a:p>
        </p:txBody>
      </p:sp>
      <p:sp>
        <p:nvSpPr>
          <p:cNvPr id="63" name="Shape 63"/>
          <p:cNvSpPr/>
          <p:nvPr/>
        </p:nvSpPr>
        <p:spPr>
          <a:xfrm>
            <a:off x="9395506" y="8634727"/>
            <a:ext cx="2875510" cy="557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亞撒清真寺</a:t>
            </a:r>
          </a:p>
        </p:txBody>
      </p:sp>
      <p:sp>
        <p:nvSpPr>
          <p:cNvPr id="64" name="Shape 64"/>
          <p:cNvSpPr/>
          <p:nvPr/>
        </p:nvSpPr>
        <p:spPr>
          <a:xfrm>
            <a:off x="7231936" y="5490022"/>
            <a:ext cx="2278759" cy="3274042"/>
          </a:xfrm>
          <a:prstGeom prst="line">
            <a:avLst/>
          </a:prstGeom>
          <a:ln w="38100">
            <a:solidFill>
              <a:srgbClr val="F12922"/>
            </a:solidFill>
            <a:miter lim="400000"/>
            <a:headEnd type="triangle"/>
          </a:ln>
        </p:spPr>
        <p:txBody>
          <a:bodyPr lIns="0" tIns="0" rIns="0" bIns="0" anchor="ctr"/>
          <a:lstStyle/>
          <a:p>
            <a:pPr lvl="0">
              <a:defRPr sz="3000"/>
            </a:pPr>
            <a:endParaRPr/>
          </a:p>
        </p:txBody>
      </p:sp>
      <p:sp>
        <p:nvSpPr>
          <p:cNvPr id="65" name="Shape 65"/>
          <p:cNvSpPr/>
          <p:nvPr/>
        </p:nvSpPr>
        <p:spPr>
          <a:xfrm flipV="1">
            <a:off x="2642367" y="5474796"/>
            <a:ext cx="3801564" cy="908222"/>
          </a:xfrm>
          <a:prstGeom prst="line">
            <a:avLst/>
          </a:prstGeom>
          <a:ln w="38100">
            <a:solidFill>
              <a:srgbClr val="F12922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3000"/>
            </a:pPr>
            <a:endParaRPr/>
          </a:p>
        </p:txBody>
      </p:sp>
      <p:sp>
        <p:nvSpPr>
          <p:cNvPr id="66" name="Shape 66"/>
          <p:cNvSpPr/>
          <p:nvPr/>
        </p:nvSpPr>
        <p:spPr>
          <a:xfrm>
            <a:off x="333880" y="6116404"/>
            <a:ext cx="2205474" cy="812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哭牆/西牆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/>
        </p:nvSpPr>
        <p:spPr>
          <a:xfrm>
            <a:off x="1019144" y="695198"/>
            <a:ext cx="2205474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哭牆/西牆</a:t>
            </a:r>
          </a:p>
        </p:txBody>
      </p:sp>
      <p:sp>
        <p:nvSpPr>
          <p:cNvPr id="69" name="Shape 69"/>
          <p:cNvSpPr/>
          <p:nvPr/>
        </p:nvSpPr>
        <p:spPr>
          <a:xfrm>
            <a:off x="947877" y="4694000"/>
            <a:ext cx="10591289" cy="2262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圓頂清真寺(690年)</a:t>
            </a:r>
          </a:p>
          <a:p>
            <a:pPr lvl="3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穆罕默徳升天的地點，回教三大聖地之一(麥加，麥地那)</a:t>
            </a:r>
          </a:p>
        </p:txBody>
      </p:sp>
      <p:sp>
        <p:nvSpPr>
          <p:cNvPr id="70" name="Shape 70"/>
          <p:cNvSpPr/>
          <p:nvPr/>
        </p:nvSpPr>
        <p:spPr>
          <a:xfrm>
            <a:off x="988688" y="7275913"/>
            <a:ext cx="11027420" cy="175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亞撒清真寺(710年)</a:t>
            </a:r>
          </a:p>
          <a:p>
            <a:pPr lvl="4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原是記念聖母瑪麗亞所建的禮拜堂，後為回教徒轉為清真寺</a:t>
            </a:r>
          </a:p>
        </p:txBody>
      </p:sp>
      <p:sp>
        <p:nvSpPr>
          <p:cNvPr id="71" name="Shape 71"/>
          <p:cNvSpPr/>
          <p:nvPr/>
        </p:nvSpPr>
        <p:spPr>
          <a:xfrm>
            <a:off x="1658629" y="1520362"/>
            <a:ext cx="10327124" cy="27325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通常認為西牆由大希律王興建於公元前19年，1948年阿拉伯 - 以色列戰爭後，約旦控制了西牆，禁止猶太人來到牆下，達19年之久，直到1967年以色列佔領老城。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EF631C7A-64E6-466D-A53A-30C141B4C71F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6681" y="2839738"/>
            <a:ext cx="3055594" cy="4074124"/>
          </a:xfrm>
          <a:prstGeom prst="rect">
            <a:avLst/>
          </a:prstGeom>
          <a:ln w="12700">
            <a:miter lim="400000"/>
          </a:ln>
        </p:spPr>
      </p:pic>
      <p:pic>
        <p:nvPicPr>
          <p:cNvPr id="74" name="DE117572-199C-4933-AB41-DF7BFC2C70CB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667" y="2094165"/>
            <a:ext cx="5575547" cy="74340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5" name="78657532-0330-42CB-98F9-B83F6907F757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1377" y="4812560"/>
            <a:ext cx="2872142" cy="4311953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Shape 76"/>
          <p:cNvSpPr/>
          <p:nvPr/>
        </p:nvSpPr>
        <p:spPr>
          <a:xfrm>
            <a:off x="2011404" y="963866"/>
            <a:ext cx="6058182" cy="668656"/>
          </a:xfrm>
          <a:prstGeom prst="rect">
            <a:avLst/>
          </a:prstGeom>
          <a:blipFill>
            <a:blip r:embed="rId5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耶路撒冷東門－金門</a:t>
            </a:r>
          </a:p>
        </p:txBody>
      </p:sp>
      <p:sp>
        <p:nvSpPr>
          <p:cNvPr id="77" name="Shape 77"/>
          <p:cNvSpPr/>
          <p:nvPr/>
        </p:nvSpPr>
        <p:spPr>
          <a:xfrm>
            <a:off x="7386930" y="2085268"/>
            <a:ext cx="3987161" cy="557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世界上最貴的墓地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/>
        </p:nvSpPr>
        <p:spPr>
          <a:xfrm>
            <a:off x="839278" y="5952662"/>
            <a:ext cx="11021681" cy="3261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3E231A"/>
                </a:solidFill>
              </a:rPr>
              <a:t>以後，他帶我到一座門，就是朝東的門。 以色列 神的榮光從東而來。他的聲音如同多水的聲音；地就因他的榮耀發光。 其狀如從前他來滅城的時候我所見的異象，那異象如我在 迦巴魯河 邊所見的異象，我就俯伏在地。 耶和華的榮光從朝東的門照入殿中。 (以西結書 43:1-4 CUNP-神)</a:t>
            </a:r>
          </a:p>
        </p:txBody>
      </p:sp>
      <p:sp>
        <p:nvSpPr>
          <p:cNvPr id="80" name="Shape 80"/>
          <p:cNvSpPr/>
          <p:nvPr/>
        </p:nvSpPr>
        <p:spPr>
          <a:xfrm>
            <a:off x="813469" y="3878012"/>
            <a:ext cx="11377862" cy="1777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3E231A"/>
                </a:solidFill>
              </a:rPr>
              <a:t>那日，他的腳必站在 耶路撒冷 前面朝東的 橄欖山 上。這山必從中間分裂，自東至西成為極大的谷。山的一半向北挪移，一半向南挪移。 (撒迦利亞書 14:4 CUNP-神)</a:t>
            </a:r>
          </a:p>
        </p:txBody>
      </p:sp>
      <p:sp>
        <p:nvSpPr>
          <p:cNvPr id="81" name="Shape 81"/>
          <p:cNvSpPr/>
          <p:nvPr/>
        </p:nvSpPr>
        <p:spPr>
          <a:xfrm>
            <a:off x="2894543" y="321377"/>
            <a:ext cx="6667501" cy="644018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43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3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主耶穌再來時首先復活⋯⋯</a:t>
            </a:r>
          </a:p>
        </p:txBody>
      </p:sp>
      <p:sp>
        <p:nvSpPr>
          <p:cNvPr id="82" name="Shape 82"/>
          <p:cNvSpPr/>
          <p:nvPr/>
        </p:nvSpPr>
        <p:spPr>
          <a:xfrm>
            <a:off x="754266" y="1384261"/>
            <a:ext cx="11496267" cy="2196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3E231A"/>
                </a:solidFill>
              </a:rPr>
              <a:t>因為主必親自從天降臨，有呼叫的聲音和天使長的聲音，又有神的號 吹響 ；那在基督裏死了的人必先復活。 以後我們這活著還存留的人必和他們一同被提到雲裏，在空中與主相遇。這樣，我們就要和主永遠同在。 (帖撒羅尼迦前書 4:16-17 CUNP-神)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5ABAA4A1-8CCF-4208-A025-3041D1FB94F3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12" y="1646462"/>
            <a:ext cx="6755188" cy="5066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85" name="72173712-C17A-4083-A3BF-EB66D5088909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3277" y="4628127"/>
            <a:ext cx="6489610" cy="4867207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Shape 86"/>
          <p:cNvSpPr/>
          <p:nvPr/>
        </p:nvSpPr>
        <p:spPr>
          <a:xfrm>
            <a:off x="823622" y="739511"/>
            <a:ext cx="5555657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虔誠的猶太人— 成人禮</a:t>
            </a:r>
          </a:p>
        </p:txBody>
      </p:sp>
      <p:sp>
        <p:nvSpPr>
          <p:cNvPr id="87" name="Shape 87"/>
          <p:cNvSpPr/>
          <p:nvPr/>
        </p:nvSpPr>
        <p:spPr>
          <a:xfrm>
            <a:off x="6973333" y="3773258"/>
            <a:ext cx="5555657" cy="812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 以色列士兵隨時警戒待命</a:t>
            </a:r>
          </a:p>
        </p:txBody>
      </p:sp>
      <p:pic>
        <p:nvPicPr>
          <p:cNvPr id="88" name="A7A2456A-1F43-410A-8860-6981588A962F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7185" y="364853"/>
            <a:ext cx="5053885" cy="33663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89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45741" y="762118"/>
            <a:ext cx="4775200" cy="3098801"/>
          </a:xfrm>
          <a:prstGeom prst="rect">
            <a:avLst/>
          </a:prstGeom>
        </p:spPr>
      </p:pic>
      <p:pic>
        <p:nvPicPr>
          <p:cNvPr id="91" name="Picture 90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45741" y="3987918"/>
            <a:ext cx="4775200" cy="4978400"/>
          </a:xfrm>
          <a:prstGeom prst="rect">
            <a:avLst/>
          </a:prstGeom>
        </p:spPr>
      </p:pic>
      <p:pic>
        <p:nvPicPr>
          <p:cNvPr id="92" name="Picture 91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79936" y="147283"/>
            <a:ext cx="6748977" cy="5925578"/>
          </a:xfrm>
          <a:prstGeom prst="rect">
            <a:avLst/>
          </a:prstGeom>
        </p:spPr>
      </p:pic>
      <p:sp>
        <p:nvSpPr>
          <p:cNvPr id="93" name="Shape 93"/>
          <p:cNvSpPr/>
          <p:nvPr/>
        </p:nvSpPr>
        <p:spPr>
          <a:xfrm>
            <a:off x="961265" y="6293086"/>
            <a:ext cx="5784140" cy="306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在 耶路撒冷 ，靠近羊 門 有一個池子，希伯來話叫作 畢士大 ， 旁邊 有五個廊子； 裏面躺著瞎眼的、瘸腿的、血氣枯乾的許多病人。 (約翰福音 5:2-3 CUNP-神)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F48A7980-6F27-4871-B6D5-0FF29B5F785D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23F311ED-FF75-4F63-A309-82F62042A6DE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28534" y="5027100"/>
            <a:ext cx="6308998" cy="4103655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6C85AAF2-3134-4E5F-B2B1-8F9CC8C28743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662" y="2186144"/>
            <a:ext cx="3402798" cy="4537063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Shape 99"/>
          <p:cNvSpPr/>
          <p:nvPr/>
        </p:nvSpPr>
        <p:spPr>
          <a:xfrm>
            <a:off x="1250009" y="1360101"/>
            <a:ext cx="5555657" cy="698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可口的芝麻圈餅！😊😛</a:t>
            </a:r>
          </a:p>
        </p:txBody>
      </p:sp>
      <p:pic>
        <p:nvPicPr>
          <p:cNvPr id="100" name="E754028C-EF66-4C9E-9CB3-AC56D078FD97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4095" y="6073883"/>
            <a:ext cx="3079885" cy="30798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721C85C3-37B5-46D5-BDCE-02A246EF1ACC-L0-001.jpe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39912" y="868108"/>
            <a:ext cx="4252974" cy="51549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/>
        </p:nvSpPr>
        <p:spPr>
          <a:xfrm>
            <a:off x="5150918" y="1456274"/>
            <a:ext cx="6921144" cy="79070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3E231A"/>
                </a:solidFill>
              </a:rPr>
              <a:t>這虔誠的事以後， 亞述 王 西拿基立 來侵入 猶大 ，圍困一切堅固城，想要攻破佔據。 希西家 見 西拿基立 來，定意要攻打 耶路撒冷 ， 就與首領和勇士商議，塞住城外的泉源；他們就都幫助他。 於是有許多人聚集，塞了一切泉源，並通流國中的小河，說：「 亞述 王來，為何讓他得著許多水呢？」 希西家 力圖自強，就修築所有拆毀的城牆，高與城樓相齊；在城外又築一城，堅固 大衛城 的 米羅 ，製造了許多軍器、盾牌； (歷代志下 32:1-5 CUNP-神)</a:t>
            </a:r>
          </a:p>
        </p:txBody>
      </p:sp>
      <p:pic>
        <p:nvPicPr>
          <p:cNvPr id="104" name="514736A9-1C65-4CD3-B7E6-A2E1976AEBB0-L0-001.g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217" y="989964"/>
            <a:ext cx="4392247" cy="8291427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Shape 105"/>
          <p:cNvSpPr/>
          <p:nvPr/>
        </p:nvSpPr>
        <p:spPr>
          <a:xfrm>
            <a:off x="6707631" y="366394"/>
            <a:ext cx="3807718" cy="8890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4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希西家水道          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C02F5EDF-F8DD-4EFC-A562-BF4FF17B3B1D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638" y="923732"/>
            <a:ext cx="3519749" cy="469299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0E1A6C84-8B53-4053-BA23-132D094ACF62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0561" y="5528699"/>
            <a:ext cx="3099452" cy="4132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DED96C90-1EDF-4967-86CA-65A0E813B0EE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1253" y="201620"/>
            <a:ext cx="3698831" cy="49317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634BDFFB-D146-4835-A835-22AE532274E2-L0-001.jpe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8865" y="4800798"/>
            <a:ext cx="3631217" cy="4841622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Shape 111"/>
          <p:cNvSpPr/>
          <p:nvPr/>
        </p:nvSpPr>
        <p:spPr>
          <a:xfrm>
            <a:off x="4289093" y="1782608"/>
            <a:ext cx="3807719" cy="889001"/>
          </a:xfrm>
          <a:prstGeom prst="rect">
            <a:avLst/>
          </a:prstGeom>
          <a:blipFill>
            <a:blip r:embed="rId6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4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希西家水道          </a:t>
            </a:r>
          </a:p>
        </p:txBody>
      </p:sp>
      <p:pic>
        <p:nvPicPr>
          <p:cNvPr id="112" name="F8236C66-42D5-4749-96C5-7508B8319C1E-L0-001.jpeg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3699" y="3563900"/>
            <a:ext cx="3012953" cy="40172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>
            <a:off x="2452436" y="777245"/>
            <a:ext cx="2652785" cy="607060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以色列燈台</a:t>
            </a:r>
          </a:p>
        </p:txBody>
      </p:sp>
      <p:pic>
        <p:nvPicPr>
          <p:cNvPr id="115" name="Picture 114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6860" y="1572396"/>
            <a:ext cx="5103936" cy="5695123"/>
          </a:xfrm>
          <a:prstGeom prst="rect">
            <a:avLst/>
          </a:prstGeom>
        </p:spPr>
      </p:pic>
      <p:pic>
        <p:nvPicPr>
          <p:cNvPr id="116" name="AC2897D8-BD3F-4D18-994F-28B3C4533944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25246" y="3590477"/>
            <a:ext cx="2770527" cy="29856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C76E6FC5-6EED-42AF-A679-487ADB72F52B-L0-001.jpe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08564" y="6905255"/>
            <a:ext cx="3003908" cy="2208613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Shape 118"/>
          <p:cNvSpPr/>
          <p:nvPr/>
        </p:nvSpPr>
        <p:spPr>
          <a:xfrm>
            <a:off x="790735" y="7620120"/>
            <a:ext cx="7179205" cy="1358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3E231A"/>
                </a:solidFill>
              </a:rPr>
              <a:t>「 以色列 啊，你要聽！耶和華－我們　神是獨一的主。 (申命記 6:4 CUNP-神)</a:t>
            </a:r>
          </a:p>
        </p:txBody>
      </p:sp>
      <p:sp>
        <p:nvSpPr>
          <p:cNvPr id="119" name="Shape 119"/>
          <p:cNvSpPr/>
          <p:nvPr/>
        </p:nvSpPr>
        <p:spPr>
          <a:xfrm>
            <a:off x="6496580" y="849405"/>
            <a:ext cx="5595482" cy="2411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3E231A"/>
                </a:solidFill>
              </a:rPr>
              <a:t>英國國會於1956年送給以色列的禮物，總共有29個浮雕，燈台最中央的浮雕是希伯文的申命記6:4的經文。</a:t>
            </a:r>
          </a:p>
        </p:txBody>
      </p:sp>
      <p:pic>
        <p:nvPicPr>
          <p:cNvPr id="120" name="7AA72455-FB15-451F-B112-B0B50A692960-L0-001.jpeg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32723" y="5346493"/>
            <a:ext cx="1830315" cy="18195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1" animBg="1" advAuto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Parchment">
  <a:themeElements>
    <a:clrScheme name="Parchment">
      <a:dk1>
        <a:srgbClr val="3E231A"/>
      </a:dk1>
      <a:lt1>
        <a:srgbClr val="24383E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1074</Words>
  <Application>Microsoft Macintosh PowerPoint</Application>
  <PresentationFormat>Custom</PresentationFormat>
  <Paragraphs>37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Parchment</vt:lpstr>
      <vt:lpstr>PowerPoint Presentation</vt:lpstr>
      <vt:lpstr>PowerPoint Presentation</vt:lpstr>
      <vt:lpstr>PowerPoint Presentation</vt:lpstr>
      <vt:lpstr>耶路撒冷舊城</vt:lpstr>
      <vt:lpstr>尼希米重建城牆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Miles Wu</cp:lastModifiedBy>
  <cp:revision>1</cp:revision>
  <dcterms:modified xsi:type="dcterms:W3CDTF">2014-12-22T00:24:44Z</dcterms:modified>
</cp:coreProperties>
</file>