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720" r:id="rId4"/>
    <p:sldMasterId id="2147483732" r:id="rId5"/>
  </p:sldMasterIdLst>
  <p:notesMasterIdLst>
    <p:notesMasterId r:id="rId31"/>
  </p:notesMasterIdLst>
  <p:sldIdLst>
    <p:sldId id="264" r:id="rId6"/>
    <p:sldId id="270" r:id="rId7"/>
    <p:sldId id="266" r:id="rId8"/>
    <p:sldId id="258" r:id="rId9"/>
    <p:sldId id="269" r:id="rId10"/>
    <p:sldId id="267" r:id="rId11"/>
    <p:sldId id="268" r:id="rId12"/>
    <p:sldId id="271" r:id="rId13"/>
    <p:sldId id="272" r:id="rId14"/>
    <p:sldId id="273" r:id="rId15"/>
    <p:sldId id="259" r:id="rId16"/>
    <p:sldId id="263" r:id="rId17"/>
    <p:sldId id="285" r:id="rId18"/>
    <p:sldId id="275" r:id="rId19"/>
    <p:sldId id="274" r:id="rId20"/>
    <p:sldId id="276" r:id="rId21"/>
    <p:sldId id="277" r:id="rId22"/>
    <p:sldId id="278" r:id="rId23"/>
    <p:sldId id="280" r:id="rId24"/>
    <p:sldId id="281" r:id="rId25"/>
    <p:sldId id="262" r:id="rId26"/>
    <p:sldId id="279" r:id="rId27"/>
    <p:sldId id="282" r:id="rId28"/>
    <p:sldId id="283" r:id="rId29"/>
    <p:sldId id="284" r:id="rId30"/>
  </p:sldIdLst>
  <p:sldSz cx="9144000" cy="6858000" type="screen4x3"/>
  <p:notesSz cx="6858000" cy="9144000"/>
  <p:embeddedFontLst>
    <p:embeddedFont>
      <p:font typeface="SimHei" panose="02010609060101010101" pitchFamily="49" charset="-122"/>
      <p:regular r:id="rId32"/>
    </p:embeddedFont>
    <p:embeddedFont>
      <p:font typeface="Arial Narrow" panose="020B0606020202030204" pitchFamily="34" charset="0"/>
      <p:regular r:id="rId33"/>
      <p:bold r:id="rId34"/>
      <p:italic r:id="rId35"/>
      <p:boldItalic r:id="rId36"/>
    </p:embeddedFont>
    <p:embeddedFont>
      <p:font typeface="宋体" panose="02010600030101010101" pitchFamily="2" charset="-122"/>
      <p:regular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新細明體" panose="02020500000000000000" pitchFamily="18" charset="-120"/>
      <p:regular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DD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2" autoAdjust="0"/>
    <p:restoredTop sz="94622" autoAdjust="0"/>
  </p:normalViewPr>
  <p:slideViewPr>
    <p:cSldViewPr snapToGrid="0">
      <p:cViewPr>
        <p:scale>
          <a:sx n="44" d="100"/>
          <a:sy n="44" d="100"/>
        </p:scale>
        <p:origin x="-336" y="-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5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02148-9DE3-46E5-A9EB-3836A190A782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A0D04-49C4-42F5-AAFD-3E43FE586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13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1BFD13-B4E4-4D49-BE7C-B7C0085126E8}" type="slidenum">
              <a:rPr lang="en-US" altLang="zh-TW"/>
              <a:pPr/>
              <a:t>4</a:t>
            </a:fld>
            <a:endParaRPr lang="en-US" altLang="zh-TW"/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2680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403D88-121F-4C7B-B238-56A6FE168E8B}" type="slidenum">
              <a:rPr lang="en-US" altLang="zh-TW">
                <a:solidFill>
                  <a:srgbClr val="000000"/>
                </a:solidFill>
              </a:rPr>
              <a:pPr/>
              <a:t>5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9709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1BFD13-B4E4-4D49-BE7C-B7C0085126E8}" type="slidenum">
              <a:rPr lang="en-US" altLang="zh-TW"/>
              <a:pPr/>
              <a:t>19</a:t>
            </a:fld>
            <a:endParaRPr lang="en-US" altLang="zh-TW"/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2680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9FB3-33C9-43B0-8BE6-4554E6F038FA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857D5-3B73-4699-8EFB-EEE8BF92B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640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9FB3-33C9-43B0-8BE6-4554E6F038FA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857D5-3B73-4699-8EFB-EEE8BF92B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951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9FB3-33C9-43B0-8BE6-4554E6F038FA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857D5-3B73-4699-8EFB-EEE8BF92B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7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9FB3-33C9-43B0-8BE6-4554E6F038FA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857D5-3B73-4699-8EFB-EEE8BF92B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196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9FB3-33C9-43B0-8BE6-4554E6F038FA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857D5-3B73-4699-8EFB-EEE8BF92B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72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9FB3-33C9-43B0-8BE6-4554E6F038FA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857D5-3B73-4699-8EFB-EEE8BF92B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764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9FB3-33C9-43B0-8BE6-4554E6F038FA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857D5-3B73-4699-8EFB-EEE8BF92B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095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9FB3-33C9-43B0-8BE6-4554E6F038FA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857D5-3B73-4699-8EFB-EEE8BF92B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83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9FB3-33C9-43B0-8BE6-4554E6F038FA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857D5-3B73-4699-8EFB-EEE8BF92B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651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9FB3-33C9-43B0-8BE6-4554E6F038FA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857D5-3B73-4699-8EFB-EEE8BF92B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59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9FB3-33C9-43B0-8BE6-4554E6F038FA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857D5-3B73-4699-8EFB-EEE8BF92B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710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9181D2-DF62-4035-8F81-3AF0507081E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199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F3C8D6-1FDC-428B-9752-0F3B69C6D97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32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AE79EA-BF3C-46C2-9E1B-BB27B9CFFC1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430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13E883-F946-4AAE-AEC6-32EC3FE478CA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749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6FBCE0-A404-41B1-BECC-571429BA5A0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064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CD5F6-53BA-4077-BCDF-F40AB8FBD44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872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12A309-2624-4636-A1BE-86178B05DB3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985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5ABE1-1BF8-464E-B360-9C64331324C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3990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C2A6F-E1EF-47CF-A0B7-03313917D6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7712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C2B2BA-5F3F-49AE-BD57-1BDEA5506B3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598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A6E054-A3EF-42FF-8320-FBFE859AEE7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2907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38F9BE-F525-4F9C-9BAE-CF1333CCACC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7103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116F7-1F97-45B5-9E56-9ABEE4B5E08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1113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26B69-8F84-4257-B9DF-F631D383E69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1002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E9D13-4C61-435A-849C-9DC853D6613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0458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128A3D-AB7B-4803-AF67-50554873F26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686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884FAD-E853-42F5-8176-096D410392D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3517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D523C-B771-4B99-ADAF-4402487E4DF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1833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1AB6FB-4B44-4371-A410-2250A5751D7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6003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B4122-8AB3-4250-898F-A95A563730B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0969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EA065-4746-4CDC-8051-922D31B9309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970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34985A-0092-4D29-A547-CE01B0E3810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4375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38F9BE-F525-4F9C-9BAE-CF1333CCACC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655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116F7-1F97-45B5-9E56-9ABEE4B5E08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264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26B69-8F84-4257-B9DF-F631D383E69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6236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E9D13-4C61-435A-849C-9DC853D6613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5211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128A3D-AB7B-4803-AF67-50554873F26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7521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884FAD-E853-42F5-8176-096D410392D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0928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D523C-B771-4B99-ADAF-4402487E4DF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8652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1AB6FB-4B44-4371-A410-2250A5751D7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0219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B4122-8AB3-4250-898F-A95A563730B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9341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EA065-4746-4CDC-8051-922D31B9309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5293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34985A-0092-4D29-A547-CE01B0E3810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1901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32A806-983C-4181-8488-58FB7A86338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3473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8C5B5D-AD04-403A-B81A-36AC1EB78F8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3754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6124C7-5A61-4C7A-A69B-FF7F69F8AFC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4972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4FA57C-CD0C-43DD-BE3F-A69044698AE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904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F44E08-A653-4248-BAD7-9A6D6A23602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7095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DE88E-35F9-4BAB-9F36-1046734971A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8062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59DF3C-794C-4393-8DEA-87AA8CF64EF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0968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2453C-E4B4-48EE-8F6A-17DB177D54F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883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57C4A0-5D3C-4EBC-956B-2EA7F852716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236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A80455-4708-40D4-8C29-E32FC847B50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4332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2D5421-706A-44C7-A242-75C5D43553F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703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49FB3-33C9-43B0-8BE6-4554E6F038FA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857D5-3B73-4699-8EFB-EEE8BF92B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64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2362B75-DA89-4802-ABB2-3CFBD4879259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063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E21886-E711-4D30-A3AE-55F3E8B30A5F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49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E21886-E711-4D30-A3AE-55F3E8B30A5F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6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CFA090-D4FE-447E-AAA8-E69BD35416D3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788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1.jpe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9" name="Picture 5" descr="Baskets-of-good-and-bad-figs,-Jeremiah-24,-tb092506048-biblepla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75" y="549275"/>
            <a:ext cx="6902450" cy="46259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872" name="AutoShape 8" descr="Blue tissue paper"/>
          <p:cNvSpPr>
            <a:spLocks noChangeArrowheads="1"/>
          </p:cNvSpPr>
          <p:nvPr/>
        </p:nvSpPr>
        <p:spPr bwMode="auto">
          <a:xfrm>
            <a:off x="1979613" y="5373688"/>
            <a:ext cx="2159000" cy="1150937"/>
          </a:xfrm>
          <a:prstGeom prst="wedgeRectCallout">
            <a:avLst>
              <a:gd name="adj1" fmla="val 10884"/>
              <a:gd name="adj2" fmla="val -203380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被擄去巴比倫的猶大人</a:t>
            </a:r>
          </a:p>
        </p:txBody>
      </p:sp>
      <p:sp>
        <p:nvSpPr>
          <p:cNvPr id="164873" name="AutoShape 9" descr="Blue tissue paper"/>
          <p:cNvSpPr>
            <a:spLocks noChangeArrowheads="1"/>
          </p:cNvSpPr>
          <p:nvPr/>
        </p:nvSpPr>
        <p:spPr bwMode="auto">
          <a:xfrm>
            <a:off x="5364163" y="5373688"/>
            <a:ext cx="2159000" cy="1150937"/>
          </a:xfrm>
          <a:prstGeom prst="wedgeRectCallout">
            <a:avLst>
              <a:gd name="adj1" fmla="val -31546"/>
              <a:gd name="adj2" fmla="val -143380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留在猶大和住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埃及的猶大人</a:t>
            </a:r>
          </a:p>
        </p:txBody>
      </p:sp>
      <p:sp>
        <p:nvSpPr>
          <p:cNvPr id="164874" name="Text Box 10"/>
          <p:cNvSpPr txBox="1">
            <a:spLocks noChangeArrowheads="1"/>
          </p:cNvSpPr>
          <p:nvPr/>
        </p:nvSpPr>
        <p:spPr bwMode="auto">
          <a:xfrm>
            <a:off x="2198688" y="811213"/>
            <a:ext cx="2012950" cy="4572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FFFFFF"/>
                </a:solidFill>
                <a:ea typeface="SimHei" panose="02010609060101010101" pitchFamily="49" charset="-122"/>
              </a:rPr>
              <a:t>極好的無花果</a:t>
            </a:r>
          </a:p>
        </p:txBody>
      </p:sp>
      <p:sp>
        <p:nvSpPr>
          <p:cNvPr id="164875" name="Text Box 11"/>
          <p:cNvSpPr txBox="1">
            <a:spLocks noChangeArrowheads="1"/>
          </p:cNvSpPr>
          <p:nvPr/>
        </p:nvSpPr>
        <p:spPr bwMode="auto">
          <a:xfrm>
            <a:off x="4864100" y="1531938"/>
            <a:ext cx="2012950" cy="4572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FFFFFF"/>
                </a:solidFill>
                <a:ea typeface="SimHei" panose="02010609060101010101" pitchFamily="49" charset="-122"/>
              </a:rPr>
              <a:t>極壞的無花果</a:t>
            </a:r>
          </a:p>
        </p:txBody>
      </p:sp>
    </p:spTree>
    <p:extLst>
      <p:ext uri="{BB962C8B-B14F-4D97-AF65-F5344CB8AC3E}">
        <p14:creationId xmlns:p14="http://schemas.microsoft.com/office/powerpoint/2010/main" val="108286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b4Gzy9uuYHc/VAx37jplKaI/AAAAAAAABe8/7ztrvf9W5a4/s1600/jeremiah-the-weeping-prophe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7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85649" y="6077397"/>
            <a:ext cx="66483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 亡國的信息</a:t>
            </a:r>
            <a:endParaRPr lang="en-US" sz="4000" dirty="0">
              <a:solidFill>
                <a:srgbClr val="C00000"/>
              </a:solidFill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54761" y="6108174"/>
            <a:ext cx="3241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C00000"/>
                </a:solidFill>
              </a:rPr>
              <a:t>    25</a:t>
            </a:r>
            <a:r>
              <a:rPr lang="zh-CN" altLang="en-US" sz="3600" dirty="0" smtClean="0">
                <a:solidFill>
                  <a:srgbClr val="C00000"/>
                </a:solidFill>
              </a:rPr>
              <a:t>至</a:t>
            </a:r>
            <a:r>
              <a:rPr lang="en-US" altLang="zh-CN" sz="3600" dirty="0" smtClean="0">
                <a:solidFill>
                  <a:srgbClr val="C00000"/>
                </a:solidFill>
              </a:rPr>
              <a:t>29</a:t>
            </a:r>
            <a:r>
              <a:rPr lang="zh-CN" altLang="en-US" sz="3600" dirty="0" smtClean="0">
                <a:solidFill>
                  <a:srgbClr val="C00000"/>
                </a:solidFill>
              </a:rPr>
              <a:t>章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12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 smtClean="0"/>
              <a:t>但以理书一章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600" b="1" dirty="0"/>
              <a:t>1 </a:t>
            </a:r>
            <a:r>
              <a:rPr lang="zh-CN" altLang="en-US" sz="3600" dirty="0"/>
              <a:t>犹大王约雅敬在位第三年，巴比伦王尼布甲尼撒来到</a:t>
            </a:r>
            <a:r>
              <a:rPr lang="zh-CN" altLang="en-US" sz="3600" u="sng" dirty="0"/>
              <a:t>耶路撒冷</a:t>
            </a:r>
            <a:r>
              <a:rPr lang="zh-CN" altLang="en-US" sz="3600" dirty="0"/>
              <a:t>，将城围困。 </a:t>
            </a:r>
            <a:endParaRPr lang="en-US" altLang="zh-CN" sz="3600" dirty="0" smtClean="0"/>
          </a:p>
          <a:p>
            <a:r>
              <a:rPr lang="en-US" altLang="zh-CN" sz="3600" b="1" dirty="0" smtClean="0"/>
              <a:t>2</a:t>
            </a:r>
            <a:r>
              <a:rPr lang="en-US" altLang="zh-CN" sz="3600" b="1" dirty="0"/>
              <a:t> </a:t>
            </a:r>
            <a:r>
              <a:rPr lang="zh-CN" altLang="en-US" sz="3600" dirty="0"/>
              <a:t>主将犹大王约雅敬，并神殿中器皿的几分交付他手。他就把这器皿带到示拿地，收入他神的庙里，放在他神的库中。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6984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 descr="Bouquet"/>
          <p:cNvSpPr>
            <a:spLocks noChangeArrowheads="1"/>
          </p:cNvSpPr>
          <p:nvPr/>
        </p:nvSpPr>
        <p:spPr bwMode="auto">
          <a:xfrm>
            <a:off x="2495550" y="2143125"/>
            <a:ext cx="5160963" cy="3397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1011" name="Rectangle 3"/>
          <p:cNvSpPr>
            <a:spLocks noChangeArrowheads="1"/>
          </p:cNvSpPr>
          <p:nvPr/>
        </p:nvSpPr>
        <p:spPr bwMode="auto">
          <a:xfrm>
            <a:off x="7494588" y="1633538"/>
            <a:ext cx="733425" cy="511175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被擄</a:t>
            </a:r>
          </a:p>
        </p:txBody>
      </p:sp>
      <p:sp>
        <p:nvSpPr>
          <p:cNvPr id="171012" name="Rectangle 4"/>
          <p:cNvSpPr>
            <a:spLocks noChangeArrowheads="1"/>
          </p:cNvSpPr>
          <p:nvPr/>
        </p:nvSpPr>
        <p:spPr bwMode="auto">
          <a:xfrm>
            <a:off x="6149975" y="1633538"/>
            <a:ext cx="1346200" cy="51117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西底家</a:t>
            </a:r>
          </a:p>
        </p:txBody>
      </p:sp>
      <p:sp>
        <p:nvSpPr>
          <p:cNvPr id="171013" name="Rectangle 5"/>
          <p:cNvSpPr>
            <a:spLocks noChangeArrowheads="1"/>
          </p:cNvSpPr>
          <p:nvPr/>
        </p:nvSpPr>
        <p:spPr bwMode="auto">
          <a:xfrm>
            <a:off x="4686300" y="1633538"/>
            <a:ext cx="1465263" cy="511175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約雅敬</a:t>
            </a:r>
          </a:p>
        </p:txBody>
      </p:sp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914400" y="1633538"/>
            <a:ext cx="3775075" cy="5111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約西亞</a:t>
            </a:r>
          </a:p>
        </p:txBody>
      </p:sp>
      <p:sp>
        <p:nvSpPr>
          <p:cNvPr id="171015" name="Text Box 7"/>
          <p:cNvSpPr txBox="1">
            <a:spLocks noChangeArrowheads="1"/>
          </p:cNvSpPr>
          <p:nvPr/>
        </p:nvSpPr>
        <p:spPr bwMode="auto">
          <a:xfrm>
            <a:off x="4219575" y="927100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約哈斯</a:t>
            </a:r>
          </a:p>
        </p:txBody>
      </p:sp>
      <p:sp>
        <p:nvSpPr>
          <p:cNvPr id="171016" name="Text Box 8"/>
          <p:cNvSpPr txBox="1">
            <a:spLocks noChangeArrowheads="1"/>
          </p:cNvSpPr>
          <p:nvPr/>
        </p:nvSpPr>
        <p:spPr bwMode="auto">
          <a:xfrm>
            <a:off x="5681663" y="927100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約雅斤</a:t>
            </a:r>
          </a:p>
        </p:txBody>
      </p:sp>
      <p:sp>
        <p:nvSpPr>
          <p:cNvPr id="171017" name="Line 9"/>
          <p:cNvSpPr>
            <a:spLocks noChangeShapeType="1"/>
          </p:cNvSpPr>
          <p:nvPr/>
        </p:nvSpPr>
        <p:spPr bwMode="auto">
          <a:xfrm>
            <a:off x="4689475" y="1371600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18" name="Line 10"/>
          <p:cNvSpPr>
            <a:spLocks noChangeShapeType="1"/>
          </p:cNvSpPr>
          <p:nvPr/>
        </p:nvSpPr>
        <p:spPr bwMode="auto">
          <a:xfrm>
            <a:off x="6151563" y="1371600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71019" name="Group 11"/>
          <p:cNvGrpSpPr>
            <a:grpSpLocks/>
          </p:cNvGrpSpPr>
          <p:nvPr/>
        </p:nvGrpSpPr>
        <p:grpSpPr bwMode="auto">
          <a:xfrm>
            <a:off x="692150" y="625475"/>
            <a:ext cx="7615238" cy="349250"/>
            <a:chOff x="436" y="538"/>
            <a:chExt cx="4797" cy="220"/>
          </a:xfrm>
        </p:grpSpPr>
        <p:sp>
          <p:nvSpPr>
            <p:cNvPr id="171020" name="Rectangle 12"/>
            <p:cNvSpPr>
              <a:spLocks noChangeArrowheads="1"/>
            </p:cNvSpPr>
            <p:nvPr/>
          </p:nvSpPr>
          <p:spPr bwMode="auto">
            <a:xfrm>
              <a:off x="576" y="538"/>
              <a:ext cx="460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71021" name="Rectangle 13"/>
            <p:cNvSpPr>
              <a:spLocks noChangeArrowheads="1"/>
            </p:cNvSpPr>
            <p:nvPr/>
          </p:nvSpPr>
          <p:spPr bwMode="auto">
            <a:xfrm>
              <a:off x="576" y="538"/>
              <a:ext cx="3841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71022" name="Rectangle 14"/>
            <p:cNvSpPr>
              <a:spLocks noChangeArrowheads="1"/>
            </p:cNvSpPr>
            <p:nvPr/>
          </p:nvSpPr>
          <p:spPr bwMode="auto">
            <a:xfrm>
              <a:off x="576" y="538"/>
              <a:ext cx="3069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71023" name="Rectangle 15"/>
            <p:cNvSpPr>
              <a:spLocks noChangeArrowheads="1"/>
            </p:cNvSpPr>
            <p:nvPr/>
          </p:nvSpPr>
          <p:spPr bwMode="auto">
            <a:xfrm>
              <a:off x="576" y="538"/>
              <a:ext cx="2303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71024" name="Rectangle 16"/>
            <p:cNvSpPr>
              <a:spLocks noChangeArrowheads="1"/>
            </p:cNvSpPr>
            <p:nvPr/>
          </p:nvSpPr>
          <p:spPr bwMode="auto">
            <a:xfrm>
              <a:off x="576" y="538"/>
              <a:ext cx="153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71025" name="Rectangle 17"/>
            <p:cNvSpPr>
              <a:spLocks noChangeArrowheads="1"/>
            </p:cNvSpPr>
            <p:nvPr/>
          </p:nvSpPr>
          <p:spPr bwMode="auto">
            <a:xfrm>
              <a:off x="576" y="538"/>
              <a:ext cx="766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71026" name="Rectangle 18"/>
            <p:cNvSpPr>
              <a:spLocks noChangeArrowheads="1"/>
            </p:cNvSpPr>
            <p:nvPr/>
          </p:nvSpPr>
          <p:spPr bwMode="auto">
            <a:xfrm>
              <a:off x="436" y="643"/>
              <a:ext cx="4797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</p:grpSp>
      <p:sp>
        <p:nvSpPr>
          <p:cNvPr id="171027" name="Text Box 19"/>
          <p:cNvSpPr txBox="1">
            <a:spLocks noChangeArrowheads="1"/>
          </p:cNvSpPr>
          <p:nvPr/>
        </p:nvSpPr>
        <p:spPr bwMode="auto">
          <a:xfrm>
            <a:off x="665163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640</a:t>
            </a:r>
          </a:p>
        </p:txBody>
      </p:sp>
      <p:sp>
        <p:nvSpPr>
          <p:cNvPr id="171028" name="Text Box 20"/>
          <p:cNvSpPr txBox="1">
            <a:spLocks noChangeArrowheads="1"/>
          </p:cNvSpPr>
          <p:nvPr/>
        </p:nvSpPr>
        <p:spPr bwMode="auto">
          <a:xfrm>
            <a:off x="1889125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630</a:t>
            </a:r>
          </a:p>
        </p:txBody>
      </p:sp>
      <p:sp>
        <p:nvSpPr>
          <p:cNvPr id="171029" name="Text Box 21"/>
          <p:cNvSpPr txBox="1">
            <a:spLocks noChangeArrowheads="1"/>
          </p:cNvSpPr>
          <p:nvPr/>
        </p:nvSpPr>
        <p:spPr bwMode="auto">
          <a:xfrm>
            <a:off x="3105150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620</a:t>
            </a:r>
          </a:p>
        </p:txBody>
      </p:sp>
      <p:sp>
        <p:nvSpPr>
          <p:cNvPr id="171030" name="Text Box 22"/>
          <p:cNvSpPr txBox="1">
            <a:spLocks noChangeArrowheads="1"/>
          </p:cNvSpPr>
          <p:nvPr/>
        </p:nvSpPr>
        <p:spPr bwMode="auto">
          <a:xfrm>
            <a:off x="4321175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610</a:t>
            </a:r>
          </a:p>
        </p:txBody>
      </p:sp>
      <p:sp>
        <p:nvSpPr>
          <p:cNvPr id="171031" name="Text Box 23"/>
          <p:cNvSpPr txBox="1">
            <a:spLocks noChangeArrowheads="1"/>
          </p:cNvSpPr>
          <p:nvPr/>
        </p:nvSpPr>
        <p:spPr bwMode="auto">
          <a:xfrm>
            <a:off x="5532438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600</a:t>
            </a:r>
          </a:p>
        </p:txBody>
      </p:sp>
      <p:sp>
        <p:nvSpPr>
          <p:cNvPr id="171032" name="Text Box 24"/>
          <p:cNvSpPr txBox="1">
            <a:spLocks noChangeArrowheads="1"/>
          </p:cNvSpPr>
          <p:nvPr/>
        </p:nvSpPr>
        <p:spPr bwMode="auto">
          <a:xfrm>
            <a:off x="6761163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590</a:t>
            </a:r>
          </a:p>
        </p:txBody>
      </p:sp>
      <p:sp>
        <p:nvSpPr>
          <p:cNvPr id="171033" name="Text Box 25"/>
          <p:cNvSpPr txBox="1">
            <a:spLocks noChangeArrowheads="1"/>
          </p:cNvSpPr>
          <p:nvPr/>
        </p:nvSpPr>
        <p:spPr bwMode="auto">
          <a:xfrm>
            <a:off x="7977188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580</a:t>
            </a:r>
          </a:p>
        </p:txBody>
      </p:sp>
      <p:sp>
        <p:nvSpPr>
          <p:cNvPr id="171034" name="Text Box 26"/>
          <p:cNvSpPr txBox="1">
            <a:spLocks noChangeArrowheads="1"/>
          </p:cNvSpPr>
          <p:nvPr/>
        </p:nvSpPr>
        <p:spPr bwMode="auto">
          <a:xfrm>
            <a:off x="207963" y="249238"/>
            <a:ext cx="444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BC</a:t>
            </a:r>
          </a:p>
        </p:txBody>
      </p:sp>
      <p:sp>
        <p:nvSpPr>
          <p:cNvPr id="171035" name="Line 27"/>
          <p:cNvSpPr>
            <a:spLocks noChangeShapeType="1"/>
          </p:cNvSpPr>
          <p:nvPr/>
        </p:nvSpPr>
        <p:spPr bwMode="auto">
          <a:xfrm flipV="1">
            <a:off x="5178425" y="2146300"/>
            <a:ext cx="0" cy="3667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36" name="Text Box 28"/>
          <p:cNvSpPr txBox="1">
            <a:spLocks noChangeArrowheads="1"/>
          </p:cNvSpPr>
          <p:nvPr/>
        </p:nvSpPr>
        <p:spPr bwMode="auto">
          <a:xfrm>
            <a:off x="4799013" y="2522538"/>
            <a:ext cx="755650" cy="311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(605)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第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一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批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擄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新細明體" panose="02020500000000000000" pitchFamily="18" charset="-120"/>
                <a:ea typeface="SimHei" panose="02010609060101010101" pitchFamily="49" charset="-122"/>
                <a:cs typeface="Arial" panose="020B0604020202020204" pitchFamily="34" charset="0"/>
              </a:rPr>
              <a:t>：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少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數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菁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英</a:t>
            </a:r>
          </a:p>
        </p:txBody>
      </p:sp>
      <p:sp>
        <p:nvSpPr>
          <p:cNvPr id="171037" name="Line 29"/>
          <p:cNvSpPr>
            <a:spLocks noChangeShapeType="1"/>
          </p:cNvSpPr>
          <p:nvPr/>
        </p:nvSpPr>
        <p:spPr bwMode="auto">
          <a:xfrm flipV="1">
            <a:off x="6151563" y="2146300"/>
            <a:ext cx="0" cy="3667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38" name="Text Box 30"/>
          <p:cNvSpPr txBox="1">
            <a:spLocks noChangeArrowheads="1"/>
          </p:cNvSpPr>
          <p:nvPr/>
        </p:nvSpPr>
        <p:spPr bwMode="auto">
          <a:xfrm>
            <a:off x="5773738" y="2536825"/>
            <a:ext cx="755650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FF0000"/>
                </a:solidFill>
                <a:latin typeface="SimHei" panose="02010609060101010101" pitchFamily="49" charset="-122"/>
                <a:cs typeface="Arial" panose="020B0604020202020204" pitchFamily="34" charset="0"/>
              </a:rPr>
              <a:t>(597)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第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二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批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擄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：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工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匠</a:t>
            </a:r>
          </a:p>
        </p:txBody>
      </p:sp>
      <p:sp>
        <p:nvSpPr>
          <p:cNvPr id="171039" name="Line 31"/>
          <p:cNvSpPr>
            <a:spLocks noChangeShapeType="1"/>
          </p:cNvSpPr>
          <p:nvPr/>
        </p:nvSpPr>
        <p:spPr bwMode="auto">
          <a:xfrm flipV="1">
            <a:off x="7497763" y="2146300"/>
            <a:ext cx="0" cy="3667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40" name="Text Box 32"/>
          <p:cNvSpPr txBox="1">
            <a:spLocks noChangeArrowheads="1"/>
          </p:cNvSpPr>
          <p:nvPr/>
        </p:nvSpPr>
        <p:spPr bwMode="auto">
          <a:xfrm>
            <a:off x="7119938" y="2536825"/>
            <a:ext cx="755650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FF0000"/>
                </a:solidFill>
                <a:latin typeface="SimHei" panose="02010609060101010101" pitchFamily="49" charset="-122"/>
                <a:cs typeface="Arial" panose="020B0604020202020204" pitchFamily="34" charset="0"/>
              </a:rPr>
              <a:t>(586)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第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三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批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擄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：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其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餘</a:t>
            </a:r>
          </a:p>
        </p:txBody>
      </p:sp>
      <p:sp>
        <p:nvSpPr>
          <p:cNvPr id="171041" name="Text Box 33"/>
          <p:cNvSpPr txBox="1">
            <a:spLocks noChangeArrowheads="1"/>
          </p:cNvSpPr>
          <p:nvPr/>
        </p:nvSpPr>
        <p:spPr bwMode="auto">
          <a:xfrm>
            <a:off x="3641725" y="2127250"/>
            <a:ext cx="1555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耶利米的職事</a:t>
            </a:r>
          </a:p>
        </p:txBody>
      </p:sp>
      <p:sp>
        <p:nvSpPr>
          <p:cNvPr id="171052" name="Text Box 44"/>
          <p:cNvSpPr txBox="1">
            <a:spLocks noChangeArrowheads="1"/>
          </p:cNvSpPr>
          <p:nvPr/>
        </p:nvSpPr>
        <p:spPr bwMode="auto">
          <a:xfrm>
            <a:off x="5053013" y="4221163"/>
            <a:ext cx="247650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ctr"/>
            <a:r>
              <a:rPr lang="en-CA" altLang="zh-TW">
                <a:solidFill>
                  <a:srgbClr val="FF0000"/>
                </a:solidFill>
              </a:rPr>
              <a:t>:</a:t>
            </a:r>
            <a:endParaRPr lang="en-US" altLang="zh-TW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41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 descr="Bouquet"/>
          <p:cNvSpPr>
            <a:spLocks noChangeArrowheads="1"/>
          </p:cNvSpPr>
          <p:nvPr/>
        </p:nvSpPr>
        <p:spPr bwMode="auto">
          <a:xfrm>
            <a:off x="2495550" y="2143125"/>
            <a:ext cx="5160963" cy="3397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en-US">
              <a:solidFill>
                <a:srgbClr val="000000"/>
              </a:solidFill>
            </a:endParaRP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7494588" y="1633538"/>
            <a:ext cx="733425" cy="511175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被擄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6149975" y="1633538"/>
            <a:ext cx="1346200" cy="51117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西底家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4686300" y="1633538"/>
            <a:ext cx="1465263" cy="511175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約雅敬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914400" y="1633538"/>
            <a:ext cx="3775075" cy="5111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約西亞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4219575" y="927100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約哈斯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5681663" y="927100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約雅斤</a:t>
            </a:r>
          </a:p>
        </p:txBody>
      </p:sp>
      <p:sp>
        <p:nvSpPr>
          <p:cNvPr id="68617" name="Line 9"/>
          <p:cNvSpPr>
            <a:spLocks noChangeShapeType="1"/>
          </p:cNvSpPr>
          <p:nvPr/>
        </p:nvSpPr>
        <p:spPr bwMode="auto">
          <a:xfrm>
            <a:off x="4689475" y="1371600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srgbClr val="000000"/>
              </a:solidFill>
            </a:endParaRPr>
          </a:p>
        </p:txBody>
      </p:sp>
      <p:sp>
        <p:nvSpPr>
          <p:cNvPr id="68618" name="Line 10"/>
          <p:cNvSpPr>
            <a:spLocks noChangeShapeType="1"/>
          </p:cNvSpPr>
          <p:nvPr/>
        </p:nvSpPr>
        <p:spPr bwMode="auto">
          <a:xfrm>
            <a:off x="6151563" y="1371600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srgbClr val="000000"/>
              </a:solidFill>
            </a:endParaRPr>
          </a:p>
        </p:txBody>
      </p:sp>
      <p:grpSp>
        <p:nvGrpSpPr>
          <p:cNvPr id="68619" name="Group 11"/>
          <p:cNvGrpSpPr>
            <a:grpSpLocks/>
          </p:cNvGrpSpPr>
          <p:nvPr/>
        </p:nvGrpSpPr>
        <p:grpSpPr bwMode="auto">
          <a:xfrm>
            <a:off x="692150" y="625475"/>
            <a:ext cx="7615238" cy="349250"/>
            <a:chOff x="436" y="538"/>
            <a:chExt cx="4797" cy="220"/>
          </a:xfrm>
        </p:grpSpPr>
        <p:sp>
          <p:nvSpPr>
            <p:cNvPr id="68620" name="Rectangle 12"/>
            <p:cNvSpPr>
              <a:spLocks noChangeArrowheads="1"/>
            </p:cNvSpPr>
            <p:nvPr/>
          </p:nvSpPr>
          <p:spPr bwMode="auto">
            <a:xfrm>
              <a:off x="576" y="538"/>
              <a:ext cx="460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68621" name="Rectangle 13"/>
            <p:cNvSpPr>
              <a:spLocks noChangeArrowheads="1"/>
            </p:cNvSpPr>
            <p:nvPr/>
          </p:nvSpPr>
          <p:spPr bwMode="auto">
            <a:xfrm>
              <a:off x="576" y="538"/>
              <a:ext cx="3841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68622" name="Rectangle 14"/>
            <p:cNvSpPr>
              <a:spLocks noChangeArrowheads="1"/>
            </p:cNvSpPr>
            <p:nvPr/>
          </p:nvSpPr>
          <p:spPr bwMode="auto">
            <a:xfrm>
              <a:off x="576" y="538"/>
              <a:ext cx="3069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68623" name="Rectangle 15"/>
            <p:cNvSpPr>
              <a:spLocks noChangeArrowheads="1"/>
            </p:cNvSpPr>
            <p:nvPr/>
          </p:nvSpPr>
          <p:spPr bwMode="auto">
            <a:xfrm>
              <a:off x="576" y="538"/>
              <a:ext cx="2303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68624" name="Rectangle 16"/>
            <p:cNvSpPr>
              <a:spLocks noChangeArrowheads="1"/>
            </p:cNvSpPr>
            <p:nvPr/>
          </p:nvSpPr>
          <p:spPr bwMode="auto">
            <a:xfrm>
              <a:off x="576" y="538"/>
              <a:ext cx="153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68625" name="Rectangle 17"/>
            <p:cNvSpPr>
              <a:spLocks noChangeArrowheads="1"/>
            </p:cNvSpPr>
            <p:nvPr/>
          </p:nvSpPr>
          <p:spPr bwMode="auto">
            <a:xfrm>
              <a:off x="576" y="538"/>
              <a:ext cx="766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68626" name="Rectangle 18"/>
            <p:cNvSpPr>
              <a:spLocks noChangeArrowheads="1"/>
            </p:cNvSpPr>
            <p:nvPr/>
          </p:nvSpPr>
          <p:spPr bwMode="auto">
            <a:xfrm>
              <a:off x="436" y="643"/>
              <a:ext cx="4797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68627" name="Text Box 19"/>
          <p:cNvSpPr txBox="1">
            <a:spLocks noChangeArrowheads="1"/>
          </p:cNvSpPr>
          <p:nvPr/>
        </p:nvSpPr>
        <p:spPr bwMode="auto">
          <a:xfrm>
            <a:off x="665163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640</a:t>
            </a:r>
          </a:p>
        </p:txBody>
      </p:sp>
      <p:sp>
        <p:nvSpPr>
          <p:cNvPr id="68628" name="Text Box 20"/>
          <p:cNvSpPr txBox="1">
            <a:spLocks noChangeArrowheads="1"/>
          </p:cNvSpPr>
          <p:nvPr/>
        </p:nvSpPr>
        <p:spPr bwMode="auto">
          <a:xfrm>
            <a:off x="1889125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630</a:t>
            </a:r>
          </a:p>
        </p:txBody>
      </p:sp>
      <p:sp>
        <p:nvSpPr>
          <p:cNvPr id="68629" name="Text Box 21"/>
          <p:cNvSpPr txBox="1">
            <a:spLocks noChangeArrowheads="1"/>
          </p:cNvSpPr>
          <p:nvPr/>
        </p:nvSpPr>
        <p:spPr bwMode="auto">
          <a:xfrm>
            <a:off x="3105150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620</a:t>
            </a:r>
          </a:p>
        </p:txBody>
      </p:sp>
      <p:sp>
        <p:nvSpPr>
          <p:cNvPr id="68630" name="Text Box 22"/>
          <p:cNvSpPr txBox="1">
            <a:spLocks noChangeArrowheads="1"/>
          </p:cNvSpPr>
          <p:nvPr/>
        </p:nvSpPr>
        <p:spPr bwMode="auto">
          <a:xfrm>
            <a:off x="4321175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610</a:t>
            </a:r>
          </a:p>
        </p:txBody>
      </p:sp>
      <p:sp>
        <p:nvSpPr>
          <p:cNvPr id="68631" name="Text Box 23"/>
          <p:cNvSpPr txBox="1">
            <a:spLocks noChangeArrowheads="1"/>
          </p:cNvSpPr>
          <p:nvPr/>
        </p:nvSpPr>
        <p:spPr bwMode="auto">
          <a:xfrm>
            <a:off x="5532438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600</a:t>
            </a:r>
          </a:p>
        </p:txBody>
      </p:sp>
      <p:sp>
        <p:nvSpPr>
          <p:cNvPr id="68632" name="Text Box 24"/>
          <p:cNvSpPr txBox="1">
            <a:spLocks noChangeArrowheads="1"/>
          </p:cNvSpPr>
          <p:nvPr/>
        </p:nvSpPr>
        <p:spPr bwMode="auto">
          <a:xfrm>
            <a:off x="6761163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590</a:t>
            </a:r>
          </a:p>
        </p:txBody>
      </p:sp>
      <p:sp>
        <p:nvSpPr>
          <p:cNvPr id="68633" name="Text Box 25"/>
          <p:cNvSpPr txBox="1">
            <a:spLocks noChangeArrowheads="1"/>
          </p:cNvSpPr>
          <p:nvPr/>
        </p:nvSpPr>
        <p:spPr bwMode="auto">
          <a:xfrm>
            <a:off x="7977188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580</a:t>
            </a:r>
          </a:p>
        </p:txBody>
      </p:sp>
      <p:sp>
        <p:nvSpPr>
          <p:cNvPr id="68634" name="Text Box 26"/>
          <p:cNvSpPr txBox="1">
            <a:spLocks noChangeArrowheads="1"/>
          </p:cNvSpPr>
          <p:nvPr/>
        </p:nvSpPr>
        <p:spPr bwMode="auto">
          <a:xfrm>
            <a:off x="207963" y="249238"/>
            <a:ext cx="444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BC</a:t>
            </a:r>
          </a:p>
        </p:txBody>
      </p:sp>
      <p:sp>
        <p:nvSpPr>
          <p:cNvPr id="68635" name="Text Box 27"/>
          <p:cNvSpPr txBox="1">
            <a:spLocks noChangeArrowheads="1"/>
          </p:cNvSpPr>
          <p:nvPr/>
        </p:nvSpPr>
        <p:spPr bwMode="auto">
          <a:xfrm>
            <a:off x="3641725" y="2127250"/>
            <a:ext cx="1555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耶利米的職事</a:t>
            </a:r>
          </a:p>
        </p:txBody>
      </p:sp>
      <p:sp>
        <p:nvSpPr>
          <p:cNvPr id="50" name="Rectangle 28"/>
          <p:cNvSpPr>
            <a:spLocks noChangeArrowheads="1"/>
          </p:cNvSpPr>
          <p:nvPr/>
        </p:nvSpPr>
        <p:spPr bwMode="auto">
          <a:xfrm>
            <a:off x="3956363" y="3018671"/>
            <a:ext cx="1379537" cy="7778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約西亞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(31</a:t>
            </a:r>
            <a:r>
              <a:rPr lang="zh-TW" altLang="en-US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1" name="Rectangle 29"/>
          <p:cNvSpPr>
            <a:spLocks noChangeArrowheads="1"/>
          </p:cNvSpPr>
          <p:nvPr/>
        </p:nvSpPr>
        <p:spPr bwMode="auto">
          <a:xfrm>
            <a:off x="3956363" y="4228346"/>
            <a:ext cx="1379537" cy="7794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約哈斯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(3</a:t>
            </a:r>
            <a:r>
              <a:rPr lang="zh-TW" altLang="en-US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月</a:t>
            </a: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2" name="Rectangle 30"/>
          <p:cNvSpPr>
            <a:spLocks noChangeArrowheads="1"/>
          </p:cNvSpPr>
          <p:nvPr/>
        </p:nvSpPr>
        <p:spPr bwMode="auto">
          <a:xfrm>
            <a:off x="1854513" y="4228346"/>
            <a:ext cx="1379537" cy="779463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約雅敬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(11</a:t>
            </a:r>
            <a:r>
              <a:rPr lang="zh-TW" altLang="en-US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3" name="Rectangle 31"/>
          <p:cNvSpPr>
            <a:spLocks noChangeArrowheads="1"/>
          </p:cNvSpPr>
          <p:nvPr/>
        </p:nvSpPr>
        <p:spPr bwMode="auto">
          <a:xfrm>
            <a:off x="6056625" y="4228346"/>
            <a:ext cx="1379538" cy="779463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西底家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(11</a:t>
            </a:r>
            <a:r>
              <a:rPr lang="zh-TW" altLang="en-US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4" name="Rectangle 32"/>
          <p:cNvSpPr>
            <a:spLocks noChangeArrowheads="1"/>
          </p:cNvSpPr>
          <p:nvPr/>
        </p:nvSpPr>
        <p:spPr bwMode="auto">
          <a:xfrm>
            <a:off x="1854513" y="5309434"/>
            <a:ext cx="1379537" cy="7778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約雅斤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(3</a:t>
            </a:r>
            <a:r>
              <a:rPr lang="zh-TW" altLang="en-US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月</a:t>
            </a: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55" name="AutoShape 33" descr="Stationery"/>
          <p:cNvCxnSpPr>
            <a:cxnSpLocks noChangeShapeType="1"/>
            <a:stCxn id="50" idx="2"/>
            <a:endCxn id="52" idx="0"/>
          </p:cNvCxnSpPr>
          <p:nvPr/>
        </p:nvCxnSpPr>
        <p:spPr bwMode="auto">
          <a:xfrm rot="5400000">
            <a:off x="3380100" y="2961521"/>
            <a:ext cx="431800" cy="21018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AutoShape 34" descr="Stationery"/>
          <p:cNvCxnSpPr>
            <a:cxnSpLocks noChangeShapeType="1"/>
            <a:stCxn id="50" idx="2"/>
            <a:endCxn id="51" idx="0"/>
          </p:cNvCxnSpPr>
          <p:nvPr/>
        </p:nvCxnSpPr>
        <p:spPr bwMode="auto">
          <a:xfrm rot="5400000">
            <a:off x="4431025" y="4012446"/>
            <a:ext cx="431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AutoShape 35" descr="Stationery"/>
          <p:cNvCxnSpPr>
            <a:cxnSpLocks noChangeShapeType="1"/>
            <a:stCxn id="50" idx="2"/>
            <a:endCxn id="53" idx="0"/>
          </p:cNvCxnSpPr>
          <p:nvPr/>
        </p:nvCxnSpPr>
        <p:spPr bwMode="auto">
          <a:xfrm rot="16200000" flipH="1">
            <a:off x="5481157" y="2962314"/>
            <a:ext cx="431800" cy="210026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AutoShape 36" descr="Stationery"/>
          <p:cNvCxnSpPr>
            <a:cxnSpLocks noChangeShapeType="1"/>
            <a:stCxn id="52" idx="2"/>
            <a:endCxn id="54" idx="0"/>
          </p:cNvCxnSpPr>
          <p:nvPr/>
        </p:nvCxnSpPr>
        <p:spPr bwMode="auto">
          <a:xfrm rot="5400000">
            <a:off x="2394262" y="5158622"/>
            <a:ext cx="3016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Text Box 37"/>
          <p:cNvSpPr txBox="1">
            <a:spLocks noChangeArrowheads="1"/>
          </p:cNvSpPr>
          <p:nvPr/>
        </p:nvSpPr>
        <p:spPr bwMode="auto">
          <a:xfrm>
            <a:off x="3972749" y="5039559"/>
            <a:ext cx="1338828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被擄到埃及</a:t>
            </a:r>
          </a:p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死於埃及</a:t>
            </a:r>
          </a:p>
        </p:txBody>
      </p:sp>
      <p:sp>
        <p:nvSpPr>
          <p:cNvPr id="60" name="Text Box 38"/>
          <p:cNvSpPr txBox="1">
            <a:spLocks noChangeArrowheads="1"/>
          </p:cNvSpPr>
          <p:nvPr/>
        </p:nvSpPr>
        <p:spPr bwMode="auto">
          <a:xfrm>
            <a:off x="139482" y="5326896"/>
            <a:ext cx="1569660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被擄到巴比倫</a:t>
            </a:r>
          </a:p>
          <a:p>
            <a:pPr algn="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晚年獲優待</a:t>
            </a:r>
          </a:p>
        </p:txBody>
      </p:sp>
      <p:sp>
        <p:nvSpPr>
          <p:cNvPr id="61" name="Text Box 39"/>
          <p:cNvSpPr txBox="1">
            <a:spLocks noChangeArrowheads="1"/>
          </p:cNvSpPr>
          <p:nvPr/>
        </p:nvSpPr>
        <p:spPr bwMode="auto">
          <a:xfrm>
            <a:off x="7498075" y="4141262"/>
            <a:ext cx="1569660" cy="103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眾子被殺</a:t>
            </a:r>
          </a:p>
          <a:p>
            <a:pPr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雙眼被剜</a:t>
            </a:r>
          </a:p>
          <a:p>
            <a:pPr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被擄到巴比倫</a:t>
            </a:r>
          </a:p>
        </p:txBody>
      </p:sp>
      <p:sp>
        <p:nvSpPr>
          <p:cNvPr id="62" name="Text Box 40"/>
          <p:cNvSpPr txBox="1">
            <a:spLocks noChangeArrowheads="1"/>
          </p:cNvSpPr>
          <p:nvPr/>
        </p:nvSpPr>
        <p:spPr bwMode="auto">
          <a:xfrm>
            <a:off x="372299" y="4228346"/>
            <a:ext cx="1338828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被銅鍊綑鎖</a:t>
            </a:r>
          </a:p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如驢般埋葬</a:t>
            </a:r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3781738" y="4299784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600">
                <a:solidFill>
                  <a:srgbClr val="FFFFFF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64" name="Oval 42"/>
          <p:cNvSpPr>
            <a:spLocks noChangeArrowheads="1"/>
          </p:cNvSpPr>
          <p:nvPr/>
        </p:nvSpPr>
        <p:spPr bwMode="auto">
          <a:xfrm>
            <a:off x="1692588" y="4280734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600">
                <a:solidFill>
                  <a:srgbClr val="FFFFFF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65" name="Oval 43"/>
          <p:cNvSpPr>
            <a:spLocks noChangeArrowheads="1"/>
          </p:cNvSpPr>
          <p:nvPr/>
        </p:nvSpPr>
        <p:spPr bwMode="auto">
          <a:xfrm>
            <a:off x="5897875" y="4290259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600">
                <a:solidFill>
                  <a:srgbClr val="FFFFFF"/>
                </a:solidFill>
                <a:cs typeface="Arial" panose="020B0604020202020204" pitchFamily="34" charset="0"/>
              </a:rPr>
              <a:t>4</a:t>
            </a:r>
          </a:p>
        </p:txBody>
      </p:sp>
      <p:sp>
        <p:nvSpPr>
          <p:cNvPr id="66" name="Oval 44"/>
          <p:cNvSpPr>
            <a:spLocks noChangeArrowheads="1"/>
          </p:cNvSpPr>
          <p:nvPr/>
        </p:nvSpPr>
        <p:spPr bwMode="auto">
          <a:xfrm>
            <a:off x="1689413" y="5391984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600">
                <a:solidFill>
                  <a:srgbClr val="FFFFFF"/>
                </a:solidFill>
                <a:cs typeface="Arial" panose="020B0604020202020204" pitchFamily="34" charset="0"/>
              </a:rPr>
              <a:t>3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970400" y="3529846"/>
            <a:ext cx="553998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6600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長子</a:t>
            </a:r>
            <a:endParaRPr lang="en-US" sz="2400" dirty="0">
              <a:solidFill>
                <a:srgbClr val="660033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517760" y="4675794"/>
            <a:ext cx="553998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6600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次子</a:t>
            </a:r>
            <a:endParaRPr lang="en-US" sz="2400" dirty="0">
              <a:solidFill>
                <a:srgbClr val="660033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603793" y="4652914"/>
            <a:ext cx="553998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6600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幼子</a:t>
            </a:r>
            <a:endParaRPr lang="en-US" sz="2400" dirty="0">
              <a:solidFill>
                <a:srgbClr val="660033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182836" y="5642719"/>
            <a:ext cx="553998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6600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孫子</a:t>
            </a:r>
            <a:endParaRPr lang="en-US" sz="2400" dirty="0">
              <a:solidFill>
                <a:srgbClr val="660033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476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耶利米书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600" b="1" dirty="0" smtClean="0"/>
              <a:t>2</a:t>
            </a:r>
            <a:r>
              <a:rPr lang="zh-CN" altLang="en-US" sz="3600" b="1" dirty="0" smtClean="0"/>
              <a:t>：</a:t>
            </a:r>
            <a:r>
              <a:rPr lang="en-US" altLang="zh-CN" sz="3600" b="1" dirty="0" smtClean="0"/>
              <a:t>13</a:t>
            </a:r>
            <a:r>
              <a:rPr lang="en-US" altLang="zh-CN" sz="3600" b="1" dirty="0"/>
              <a:t> </a:t>
            </a:r>
            <a:r>
              <a:rPr lang="zh-CN" altLang="en-US" sz="3600" dirty="0"/>
              <a:t>因为我的百姓作了两件恶事，就是离弃我这活水的泉源，为自己凿出池子，是破裂不能存水的池子。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3222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耶利米书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600" dirty="0" smtClean="0"/>
              <a:t>2</a:t>
            </a:r>
            <a:r>
              <a:rPr lang="zh-CN" altLang="en-US" sz="3600" dirty="0" smtClean="0"/>
              <a:t>：</a:t>
            </a:r>
            <a:r>
              <a:rPr lang="zh-CN" altLang="en-US" sz="3600" dirty="0"/>
              <a:t> </a:t>
            </a:r>
            <a:r>
              <a:rPr lang="en-US" altLang="zh-CN" sz="3600" b="1" dirty="0"/>
              <a:t>19 </a:t>
            </a:r>
            <a:r>
              <a:rPr lang="zh-CN" altLang="en-US" sz="3600" dirty="0"/>
              <a:t>你自己的恶必惩治你。你背道的事必责备你。由此可知可见，你离弃</a:t>
            </a:r>
            <a:r>
              <a:rPr lang="zh-CN" altLang="en-US" sz="3600" u="sng" dirty="0"/>
              <a:t>耶和华</a:t>
            </a:r>
            <a:r>
              <a:rPr lang="zh-CN" altLang="en-US" sz="3600" dirty="0"/>
              <a:t>你的神，不存敬畏我的心，乃为恶事，为苦事。这是主万军之</a:t>
            </a:r>
            <a:r>
              <a:rPr lang="zh-CN" altLang="en-US" sz="3600" u="sng" dirty="0"/>
              <a:t>耶和华</a:t>
            </a:r>
            <a:r>
              <a:rPr lang="zh-CN" altLang="en-US" sz="3600" dirty="0"/>
              <a:t>说的。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8655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历代志下</a:t>
            </a:r>
            <a:r>
              <a:rPr lang="en-US" altLang="zh-CN" dirty="0" smtClean="0"/>
              <a:t>36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19 </a:t>
            </a:r>
            <a:r>
              <a:rPr lang="zh-CN" altLang="en-US" dirty="0"/>
              <a:t>迦勒底人焚烧神的殿，拆毁</a:t>
            </a:r>
            <a:r>
              <a:rPr lang="zh-CN" altLang="en-US" u="sng" dirty="0"/>
              <a:t>耶路撒冷</a:t>
            </a:r>
            <a:r>
              <a:rPr lang="zh-CN" altLang="en-US" dirty="0"/>
              <a:t>的城墙，用火烧了城里的宫殿，毁坏了城里宝贵的器皿。 </a:t>
            </a:r>
            <a:endParaRPr lang="en-US" altLang="zh-CN" dirty="0" smtClean="0"/>
          </a:p>
          <a:p>
            <a:r>
              <a:rPr lang="en-US" altLang="zh-CN" b="1" dirty="0" smtClean="0"/>
              <a:t>20</a:t>
            </a:r>
            <a:r>
              <a:rPr lang="en-US" altLang="zh-CN" b="1" dirty="0"/>
              <a:t> </a:t>
            </a:r>
            <a:r>
              <a:rPr lang="zh-CN" altLang="en-US" dirty="0"/>
              <a:t>凡脱离刀剑的，迦勒底王都掳到巴比伦去，作他和他子孙的仆婢，直到波斯国兴起来。 </a:t>
            </a:r>
            <a:endParaRPr lang="en-US" altLang="zh-CN" dirty="0" smtClean="0"/>
          </a:p>
          <a:p>
            <a:r>
              <a:rPr lang="en-US" altLang="zh-CN" b="1" dirty="0" smtClean="0"/>
              <a:t>21</a:t>
            </a:r>
            <a:r>
              <a:rPr lang="en-US" altLang="zh-CN" b="1" dirty="0"/>
              <a:t> </a:t>
            </a:r>
            <a:r>
              <a:rPr lang="zh-CN" altLang="en-US" dirty="0"/>
              <a:t>这就应验</a:t>
            </a:r>
            <a:r>
              <a:rPr lang="zh-CN" altLang="en-US" u="sng" dirty="0"/>
              <a:t>耶和华</a:t>
            </a:r>
            <a:r>
              <a:rPr lang="zh-CN" altLang="en-US" dirty="0"/>
              <a:t>借耶利米口所说的话，地享受安息。因为地土荒凉便守安息，直满了七十年。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976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但以理书</a:t>
            </a:r>
            <a:r>
              <a:rPr lang="en-US" altLang="zh-CN" dirty="0" smtClean="0"/>
              <a:t>9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1 </a:t>
            </a:r>
            <a:r>
              <a:rPr lang="zh-CN" altLang="en-US" dirty="0"/>
              <a:t>玛代族亚哈随鲁的儿子大利乌立为迦勒底国的王元年， </a:t>
            </a:r>
            <a:endParaRPr lang="en-US" altLang="zh-CN" dirty="0" smtClean="0"/>
          </a:p>
          <a:p>
            <a:r>
              <a:rPr lang="en-US" altLang="zh-CN" b="1" dirty="0" smtClean="0"/>
              <a:t>2</a:t>
            </a:r>
            <a:r>
              <a:rPr lang="en-US" altLang="zh-CN" b="1" dirty="0"/>
              <a:t> </a:t>
            </a:r>
            <a:r>
              <a:rPr lang="zh-CN" altLang="en-US" dirty="0"/>
              <a:t>就是他在位第一年，我但以理从书上得知</a:t>
            </a:r>
            <a:r>
              <a:rPr lang="zh-CN" altLang="en-US" u="sng" dirty="0"/>
              <a:t>耶和华</a:t>
            </a:r>
            <a:r>
              <a:rPr lang="zh-CN" altLang="en-US" dirty="0"/>
              <a:t>的话临到先知耶利米，论</a:t>
            </a:r>
            <a:r>
              <a:rPr lang="zh-CN" altLang="en-US" u="sng" dirty="0"/>
              <a:t>耶路撒冷</a:t>
            </a:r>
            <a:r>
              <a:rPr lang="zh-CN" altLang="en-US" dirty="0"/>
              <a:t>荒凉的年数，七十年为满。 </a:t>
            </a:r>
            <a:endParaRPr lang="en-US" altLang="zh-CN" dirty="0" smtClean="0"/>
          </a:p>
          <a:p>
            <a:r>
              <a:rPr lang="en-US" altLang="zh-CN" b="1" dirty="0" smtClean="0"/>
              <a:t>3</a:t>
            </a:r>
            <a:r>
              <a:rPr lang="en-US" altLang="zh-CN" b="1" dirty="0"/>
              <a:t> </a:t>
            </a:r>
            <a:r>
              <a:rPr lang="zh-CN" altLang="en-US" dirty="0"/>
              <a:t>我便禁食，披麻蒙灰，定意向主神祈祷恳求。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924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耶利米书</a:t>
            </a:r>
            <a:r>
              <a:rPr lang="en-US" altLang="zh-CN" dirty="0" smtClean="0"/>
              <a:t>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5 </a:t>
            </a:r>
            <a:r>
              <a:rPr lang="zh-CN" altLang="en-US" dirty="0"/>
              <a:t>我未将你造在腹中，我已晓得你。你未出母胎，我已分别你为圣。我已派你作列国的先知。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700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8" name="Picture 4" descr="kings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25" y="0"/>
            <a:ext cx="4906963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5349" name="Text Box 5"/>
          <p:cNvSpPr txBox="1">
            <a:spLocks noChangeArrowheads="1"/>
          </p:cNvSpPr>
          <p:nvPr/>
        </p:nvSpPr>
        <p:spPr bwMode="auto">
          <a:xfrm>
            <a:off x="4787900" y="6223000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>
                <a:solidFill>
                  <a:srgbClr val="000000"/>
                </a:solidFill>
                <a:ea typeface="SimHei" panose="02010609060101010101" pitchFamily="49" charset="-122"/>
              </a:rPr>
              <a:t>以東</a:t>
            </a:r>
          </a:p>
        </p:txBody>
      </p:sp>
      <p:sp>
        <p:nvSpPr>
          <p:cNvPr id="185350" name="Text Box 6"/>
          <p:cNvSpPr txBox="1">
            <a:spLocks noChangeArrowheads="1"/>
          </p:cNvSpPr>
          <p:nvPr/>
        </p:nvSpPr>
        <p:spPr bwMode="auto">
          <a:xfrm>
            <a:off x="5360988" y="5248275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>
                <a:solidFill>
                  <a:srgbClr val="000000"/>
                </a:solidFill>
                <a:ea typeface="SimHei" panose="02010609060101010101" pitchFamily="49" charset="-122"/>
              </a:rPr>
              <a:t>摩押</a:t>
            </a:r>
          </a:p>
        </p:txBody>
      </p:sp>
      <p:sp>
        <p:nvSpPr>
          <p:cNvPr id="185351" name="Text Box 7"/>
          <p:cNvSpPr txBox="1">
            <a:spLocks noChangeArrowheads="1"/>
          </p:cNvSpPr>
          <p:nvPr/>
        </p:nvSpPr>
        <p:spPr bwMode="auto">
          <a:xfrm>
            <a:off x="5937250" y="3341688"/>
            <a:ext cx="895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>
                <a:solidFill>
                  <a:srgbClr val="000000"/>
                </a:solidFill>
                <a:ea typeface="SimHei" panose="02010609060101010101" pitchFamily="49" charset="-122"/>
              </a:rPr>
              <a:t>亞捫</a:t>
            </a:r>
          </a:p>
        </p:txBody>
      </p:sp>
      <p:sp>
        <p:nvSpPr>
          <p:cNvPr id="185352" name="AutoShape 8"/>
          <p:cNvSpPr>
            <a:spLocks noChangeArrowheads="1"/>
          </p:cNvSpPr>
          <p:nvPr/>
        </p:nvSpPr>
        <p:spPr bwMode="auto">
          <a:xfrm>
            <a:off x="3498850" y="728663"/>
            <a:ext cx="739775" cy="477837"/>
          </a:xfrm>
          <a:prstGeom prst="wedgeRectCallout">
            <a:avLst>
              <a:gd name="adj1" fmla="val 84120"/>
              <a:gd name="adj2" fmla="val -1910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000">
                <a:solidFill>
                  <a:srgbClr val="000000"/>
                </a:solidFill>
                <a:ea typeface="SimHei" panose="02010609060101010101" pitchFamily="49" charset="-122"/>
              </a:rPr>
              <a:t>推羅</a:t>
            </a:r>
          </a:p>
        </p:txBody>
      </p:sp>
      <p:sp>
        <p:nvSpPr>
          <p:cNvPr id="185353" name="AutoShape 9"/>
          <p:cNvSpPr>
            <a:spLocks noChangeArrowheads="1"/>
          </p:cNvSpPr>
          <p:nvPr/>
        </p:nvSpPr>
        <p:spPr bwMode="auto">
          <a:xfrm>
            <a:off x="3776663" y="74613"/>
            <a:ext cx="741362" cy="479425"/>
          </a:xfrm>
          <a:prstGeom prst="wedgeRectCallout">
            <a:avLst>
              <a:gd name="adj1" fmla="val 89398"/>
              <a:gd name="adj2" fmla="val -2185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000">
                <a:solidFill>
                  <a:srgbClr val="000000"/>
                </a:solidFill>
                <a:ea typeface="SimHei" panose="02010609060101010101" pitchFamily="49" charset="-122"/>
              </a:rPr>
              <a:t>西頓</a:t>
            </a:r>
          </a:p>
        </p:txBody>
      </p:sp>
      <p:sp>
        <p:nvSpPr>
          <p:cNvPr id="185354" name="Text Box 10"/>
          <p:cNvSpPr txBox="1">
            <a:spLocks noChangeArrowheads="1"/>
          </p:cNvSpPr>
          <p:nvPr/>
        </p:nvSpPr>
        <p:spPr bwMode="auto">
          <a:xfrm>
            <a:off x="3776663" y="4892675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>
                <a:solidFill>
                  <a:srgbClr val="000000"/>
                </a:solidFill>
                <a:ea typeface="SimHei" panose="02010609060101010101" pitchFamily="49" charset="-122"/>
              </a:rPr>
              <a:t>猶大</a:t>
            </a:r>
          </a:p>
        </p:txBody>
      </p:sp>
      <p:sp>
        <p:nvSpPr>
          <p:cNvPr id="185355" name="Oval 11"/>
          <p:cNvSpPr>
            <a:spLocks noChangeArrowheads="1"/>
          </p:cNvSpPr>
          <p:nvPr/>
        </p:nvSpPr>
        <p:spPr bwMode="auto">
          <a:xfrm>
            <a:off x="4572000" y="4256088"/>
            <a:ext cx="71438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srgbClr val="000000"/>
              </a:solidFill>
            </a:endParaRPr>
          </a:p>
        </p:txBody>
      </p:sp>
      <p:sp>
        <p:nvSpPr>
          <p:cNvPr id="185356" name="Oval 12"/>
          <p:cNvSpPr>
            <a:spLocks noChangeArrowheads="1"/>
          </p:cNvSpPr>
          <p:nvPr/>
        </p:nvSpPr>
        <p:spPr bwMode="auto">
          <a:xfrm>
            <a:off x="4500563" y="838200"/>
            <a:ext cx="71437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srgbClr val="000000"/>
              </a:solidFill>
            </a:endParaRPr>
          </a:p>
        </p:txBody>
      </p:sp>
      <p:sp>
        <p:nvSpPr>
          <p:cNvPr id="185357" name="Oval 13"/>
          <p:cNvSpPr>
            <a:spLocks noChangeArrowheads="1"/>
          </p:cNvSpPr>
          <p:nvPr/>
        </p:nvSpPr>
        <p:spPr bwMode="auto">
          <a:xfrm>
            <a:off x="4821238" y="169863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srgbClr val="000000"/>
              </a:solidFill>
            </a:endParaRPr>
          </a:p>
        </p:txBody>
      </p:sp>
      <p:sp>
        <p:nvSpPr>
          <p:cNvPr id="185358" name="AutoShape 14"/>
          <p:cNvSpPr>
            <a:spLocks noChangeArrowheads="1"/>
          </p:cNvSpPr>
          <p:nvPr/>
        </p:nvSpPr>
        <p:spPr bwMode="auto">
          <a:xfrm>
            <a:off x="3070225" y="4144963"/>
            <a:ext cx="1233488" cy="477837"/>
          </a:xfrm>
          <a:prstGeom prst="wedgeRectCallout">
            <a:avLst>
              <a:gd name="adj1" fmla="val 70463"/>
              <a:gd name="adj2" fmla="val -1910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000">
                <a:solidFill>
                  <a:srgbClr val="000000"/>
                </a:solidFill>
                <a:ea typeface="SimHei" panose="02010609060101010101" pitchFamily="49" charset="-122"/>
              </a:rPr>
              <a:t>耶路撒冷</a:t>
            </a:r>
          </a:p>
        </p:txBody>
      </p:sp>
    </p:spTree>
    <p:extLst>
      <p:ext uri="{BB962C8B-B14F-4D97-AF65-F5344CB8AC3E}">
        <p14:creationId xmlns:p14="http://schemas.microsoft.com/office/powerpoint/2010/main" val="70827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Babylonia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692" name="AutoShape 4"/>
          <p:cNvSpPr>
            <a:spLocks noChangeArrowheads="1"/>
          </p:cNvSpPr>
          <p:nvPr/>
        </p:nvSpPr>
        <p:spPr bwMode="auto">
          <a:xfrm>
            <a:off x="2662238" y="2655888"/>
            <a:ext cx="676275" cy="428625"/>
          </a:xfrm>
          <a:prstGeom prst="wedgeRectCallout">
            <a:avLst>
              <a:gd name="adj1" fmla="val 124181"/>
              <a:gd name="adj2" fmla="val 49259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猶大</a:t>
            </a:r>
          </a:p>
        </p:txBody>
      </p:sp>
      <p:sp>
        <p:nvSpPr>
          <p:cNvPr id="114693" name="AutoShape 5"/>
          <p:cNvSpPr>
            <a:spLocks noChangeArrowheads="1"/>
          </p:cNvSpPr>
          <p:nvPr/>
        </p:nvSpPr>
        <p:spPr bwMode="auto">
          <a:xfrm>
            <a:off x="6488113" y="2195513"/>
            <a:ext cx="908050" cy="428625"/>
          </a:xfrm>
          <a:prstGeom prst="wedgeRectCallout">
            <a:avLst>
              <a:gd name="adj1" fmla="val -61190"/>
              <a:gd name="adj2" fmla="val 107778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巴比倫</a:t>
            </a:r>
          </a:p>
        </p:txBody>
      </p:sp>
      <p:sp>
        <p:nvSpPr>
          <p:cNvPr id="114696" name="AutoShape 8"/>
          <p:cNvSpPr>
            <a:spLocks noChangeArrowheads="1"/>
          </p:cNvSpPr>
          <p:nvPr/>
        </p:nvSpPr>
        <p:spPr bwMode="auto">
          <a:xfrm>
            <a:off x="2208213" y="3194050"/>
            <a:ext cx="892175" cy="428625"/>
          </a:xfrm>
          <a:prstGeom prst="wedgeRectCallout">
            <a:avLst>
              <a:gd name="adj1" fmla="val 116903"/>
              <a:gd name="adj2" fmla="val -63333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非利士</a:t>
            </a:r>
          </a:p>
        </p:txBody>
      </p:sp>
      <p:sp>
        <p:nvSpPr>
          <p:cNvPr id="114697" name="AutoShape 9"/>
          <p:cNvSpPr>
            <a:spLocks noChangeArrowheads="1"/>
          </p:cNvSpPr>
          <p:nvPr/>
        </p:nvSpPr>
        <p:spPr bwMode="auto">
          <a:xfrm>
            <a:off x="3170238" y="4005263"/>
            <a:ext cx="892175" cy="1081087"/>
          </a:xfrm>
          <a:prstGeom prst="wedgeRectCallout">
            <a:avLst>
              <a:gd name="adj1" fmla="val 47866"/>
              <a:gd name="adj2" fmla="val -114759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以東、摩押、亞捫</a:t>
            </a:r>
          </a:p>
        </p:txBody>
      </p:sp>
      <p:sp>
        <p:nvSpPr>
          <p:cNvPr id="114698" name="AutoShape 10"/>
          <p:cNvSpPr>
            <a:spLocks noChangeArrowheads="1"/>
          </p:cNvSpPr>
          <p:nvPr/>
        </p:nvSpPr>
        <p:spPr bwMode="auto">
          <a:xfrm>
            <a:off x="1979613" y="2062163"/>
            <a:ext cx="1397000" cy="428625"/>
          </a:xfrm>
          <a:prstGeom prst="wedgeRectCallout">
            <a:avLst>
              <a:gd name="adj1" fmla="val 85907"/>
              <a:gd name="adj2" fmla="val 66296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推羅、西頓</a:t>
            </a:r>
          </a:p>
        </p:txBody>
      </p:sp>
      <p:sp>
        <p:nvSpPr>
          <p:cNvPr id="114699" name="AutoShape 11"/>
          <p:cNvSpPr>
            <a:spLocks noChangeArrowheads="1"/>
          </p:cNvSpPr>
          <p:nvPr/>
        </p:nvSpPr>
        <p:spPr bwMode="auto">
          <a:xfrm>
            <a:off x="5867400" y="4221163"/>
            <a:ext cx="892175" cy="1079500"/>
          </a:xfrm>
          <a:prstGeom prst="wedgeRectCallout">
            <a:avLst>
              <a:gd name="adj1" fmla="val -183630"/>
              <a:gd name="adj2" fmla="val -16028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底但、提瑪、</a:t>
            </a:r>
          </a:p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亞拉伯</a:t>
            </a:r>
          </a:p>
        </p:txBody>
      </p:sp>
      <p:sp>
        <p:nvSpPr>
          <p:cNvPr id="114701" name="AutoShape 13"/>
          <p:cNvSpPr>
            <a:spLocks noChangeArrowheads="1"/>
          </p:cNvSpPr>
          <p:nvPr/>
        </p:nvSpPr>
        <p:spPr bwMode="auto">
          <a:xfrm>
            <a:off x="7596188" y="3860800"/>
            <a:ext cx="676275" cy="428625"/>
          </a:xfrm>
          <a:prstGeom prst="wedgeRectCallout">
            <a:avLst>
              <a:gd name="adj1" fmla="val -18310"/>
              <a:gd name="adj2" fmla="val -132222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以攔</a:t>
            </a:r>
          </a:p>
        </p:txBody>
      </p:sp>
      <p:sp>
        <p:nvSpPr>
          <p:cNvPr id="114702" name="AutoShape 14"/>
          <p:cNvSpPr>
            <a:spLocks noChangeArrowheads="1"/>
          </p:cNvSpPr>
          <p:nvPr/>
        </p:nvSpPr>
        <p:spPr bwMode="auto">
          <a:xfrm>
            <a:off x="7235825" y="1052513"/>
            <a:ext cx="676275" cy="428625"/>
          </a:xfrm>
          <a:prstGeom prst="wedgeRectCallout">
            <a:avLst>
              <a:gd name="adj1" fmla="val -28171"/>
              <a:gd name="adj2" fmla="val 146667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瑪代</a:t>
            </a:r>
          </a:p>
        </p:txBody>
      </p:sp>
    </p:spTree>
    <p:extLst>
      <p:ext uri="{BB962C8B-B14F-4D97-AF65-F5344CB8AC3E}">
        <p14:creationId xmlns:p14="http://schemas.microsoft.com/office/powerpoint/2010/main" val="371977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26834" r="2483" b="20313"/>
          <a:stretch/>
        </p:blipFill>
        <p:spPr bwMode="auto">
          <a:xfrm>
            <a:off x="29026" y="43542"/>
            <a:ext cx="9052560" cy="545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433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 descr="Brown marble"/>
          <p:cNvSpPr>
            <a:spLocks noChangeArrowheads="1"/>
          </p:cNvSpPr>
          <p:nvPr/>
        </p:nvSpPr>
        <p:spPr bwMode="auto">
          <a:xfrm>
            <a:off x="476250" y="430213"/>
            <a:ext cx="511175" cy="438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章</a:t>
            </a:r>
          </a:p>
        </p:txBody>
      </p:sp>
      <p:sp>
        <p:nvSpPr>
          <p:cNvPr id="3075" name="Rectangle 3" descr="Brown marble"/>
          <p:cNvSpPr>
            <a:spLocks noChangeArrowheads="1"/>
          </p:cNvSpPr>
          <p:nvPr/>
        </p:nvSpPr>
        <p:spPr bwMode="auto">
          <a:xfrm>
            <a:off x="987425" y="430213"/>
            <a:ext cx="1463675" cy="438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時間</a:t>
            </a:r>
          </a:p>
        </p:txBody>
      </p:sp>
      <p:sp>
        <p:nvSpPr>
          <p:cNvPr id="3076" name="Rectangle 4" descr="Brown marble"/>
          <p:cNvSpPr>
            <a:spLocks noChangeArrowheads="1"/>
          </p:cNvSpPr>
          <p:nvPr/>
        </p:nvSpPr>
        <p:spPr bwMode="auto">
          <a:xfrm>
            <a:off x="2451100" y="430213"/>
            <a:ext cx="2047875" cy="438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內容</a:t>
            </a:r>
          </a:p>
        </p:txBody>
      </p:sp>
      <p:sp>
        <p:nvSpPr>
          <p:cNvPr id="3077" name="Rectangle 5" descr="Recycled paper"/>
          <p:cNvSpPr>
            <a:spLocks noChangeArrowheads="1"/>
          </p:cNvSpPr>
          <p:nvPr/>
        </p:nvSpPr>
        <p:spPr bwMode="auto">
          <a:xfrm>
            <a:off x="476250" y="868363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078" name="Rectangle 6" descr="Newsprint"/>
          <p:cNvSpPr>
            <a:spLocks noChangeArrowheads="1"/>
          </p:cNvSpPr>
          <p:nvPr/>
        </p:nvSpPr>
        <p:spPr bwMode="auto">
          <a:xfrm>
            <a:off x="987425" y="868363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約西亞</a:t>
            </a:r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3079" name="Rectangle 7" descr="Parchment"/>
          <p:cNvSpPr>
            <a:spLocks noChangeArrowheads="1"/>
          </p:cNvSpPr>
          <p:nvPr/>
        </p:nvSpPr>
        <p:spPr bwMode="auto">
          <a:xfrm>
            <a:off x="2451100" y="868363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耶利米蒙召</a:t>
            </a:r>
          </a:p>
        </p:txBody>
      </p:sp>
      <p:sp>
        <p:nvSpPr>
          <p:cNvPr id="3080" name="Rectangle 8" descr="Recycled paper"/>
          <p:cNvSpPr>
            <a:spLocks noChangeArrowheads="1"/>
          </p:cNvSpPr>
          <p:nvPr/>
        </p:nvSpPr>
        <p:spPr bwMode="auto">
          <a:xfrm>
            <a:off x="476250" y="1308100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081" name="Rectangle 9" descr="Newsprint"/>
          <p:cNvSpPr>
            <a:spLocks noChangeArrowheads="1"/>
          </p:cNvSpPr>
          <p:nvPr/>
        </p:nvSpPr>
        <p:spPr bwMode="auto">
          <a:xfrm>
            <a:off x="987425" y="1308100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Rectangle 10" descr="Parchment"/>
          <p:cNvSpPr>
            <a:spLocks noChangeArrowheads="1"/>
          </p:cNvSpPr>
          <p:nvPr/>
        </p:nvSpPr>
        <p:spPr bwMode="auto">
          <a:xfrm>
            <a:off x="2451100" y="1308100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Rectangle 11" descr="Recycled paper"/>
          <p:cNvSpPr>
            <a:spLocks noChangeArrowheads="1"/>
          </p:cNvSpPr>
          <p:nvPr/>
        </p:nvSpPr>
        <p:spPr bwMode="auto">
          <a:xfrm>
            <a:off x="476250" y="1746250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084" name="Rectangle 12" descr="Newsprint"/>
          <p:cNvSpPr>
            <a:spLocks noChangeArrowheads="1"/>
          </p:cNvSpPr>
          <p:nvPr/>
        </p:nvSpPr>
        <p:spPr bwMode="auto">
          <a:xfrm>
            <a:off x="987425" y="1746250"/>
            <a:ext cx="1463675" cy="175418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約西亞</a:t>
            </a:r>
          </a:p>
        </p:txBody>
      </p:sp>
      <p:sp>
        <p:nvSpPr>
          <p:cNvPr id="3085" name="Rectangle 13" descr="Parchment"/>
          <p:cNvSpPr>
            <a:spLocks noChangeArrowheads="1"/>
          </p:cNvSpPr>
          <p:nvPr/>
        </p:nvSpPr>
        <p:spPr bwMode="auto">
          <a:xfrm>
            <a:off x="2451100" y="1746250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6" name="Rectangle 14" descr="Recycled paper"/>
          <p:cNvSpPr>
            <a:spLocks noChangeArrowheads="1"/>
          </p:cNvSpPr>
          <p:nvPr/>
        </p:nvSpPr>
        <p:spPr bwMode="auto">
          <a:xfrm>
            <a:off x="476250" y="218598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087" name="Rectangle 15" descr="Parchment"/>
          <p:cNvSpPr>
            <a:spLocks noChangeArrowheads="1"/>
          </p:cNvSpPr>
          <p:nvPr/>
        </p:nvSpPr>
        <p:spPr bwMode="auto">
          <a:xfrm>
            <a:off x="2451100" y="218598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dirty="0" smtClean="0"/>
              <a:t>             </a:t>
            </a:r>
            <a:r>
              <a:rPr lang="zh-TW" altLang="en-US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最早期信息</a:t>
            </a:r>
            <a:endParaRPr lang="en-US" dirty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88" name="Rectangle 16" descr="Recycled paper"/>
          <p:cNvSpPr>
            <a:spLocks noChangeArrowheads="1"/>
          </p:cNvSpPr>
          <p:nvPr/>
        </p:nvSpPr>
        <p:spPr bwMode="auto">
          <a:xfrm>
            <a:off x="476250" y="262413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089" name="Rectangle 17" descr="Parchment"/>
          <p:cNvSpPr>
            <a:spLocks noChangeArrowheads="1"/>
          </p:cNvSpPr>
          <p:nvPr/>
        </p:nvSpPr>
        <p:spPr bwMode="auto">
          <a:xfrm>
            <a:off x="2451100" y="262413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0" name="Rectangle 18" descr="Recycled paper"/>
          <p:cNvSpPr>
            <a:spLocks noChangeArrowheads="1"/>
          </p:cNvSpPr>
          <p:nvPr/>
        </p:nvSpPr>
        <p:spPr bwMode="auto">
          <a:xfrm>
            <a:off x="476250" y="306228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3091" name="Rectangle 19" descr="Parchment"/>
          <p:cNvSpPr>
            <a:spLocks noChangeArrowheads="1"/>
          </p:cNvSpPr>
          <p:nvPr/>
        </p:nvSpPr>
        <p:spPr bwMode="auto">
          <a:xfrm>
            <a:off x="2451100" y="306228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2" name="Rectangle 20" descr="Recycled paper"/>
          <p:cNvSpPr>
            <a:spLocks noChangeArrowheads="1"/>
          </p:cNvSpPr>
          <p:nvPr/>
        </p:nvSpPr>
        <p:spPr bwMode="auto">
          <a:xfrm>
            <a:off x="476250" y="350043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093" name="Rectangle 21" descr="Newsprint"/>
          <p:cNvSpPr>
            <a:spLocks noChangeArrowheads="1"/>
          </p:cNvSpPr>
          <p:nvPr/>
        </p:nvSpPr>
        <p:spPr bwMode="auto">
          <a:xfrm>
            <a:off x="987425" y="3500438"/>
            <a:ext cx="1463675" cy="17240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約雅敬登基</a:t>
            </a:r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094" name="Rectangle 22" descr="Parchment"/>
          <p:cNvSpPr>
            <a:spLocks noChangeArrowheads="1"/>
          </p:cNvSpPr>
          <p:nvPr/>
        </p:nvSpPr>
        <p:spPr bwMode="auto">
          <a:xfrm>
            <a:off x="2451100" y="3500438"/>
            <a:ext cx="2047875" cy="17208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Aft>
                <a:spcPct val="30000"/>
              </a:spcAft>
            </a:pPr>
            <a:r>
              <a:rPr kumimoji="0" lang="zh-TW" altLang="en-US" dirty="0" smtClean="0">
                <a:solidFill>
                  <a:srgbClr val="C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             聖殿前信息</a:t>
            </a:r>
            <a:endParaRPr kumimoji="0" lang="zh-TW" altLang="en-US" dirty="0">
              <a:solidFill>
                <a:srgbClr val="C00000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>
              <a:spcAft>
                <a:spcPct val="30000"/>
              </a:spcAft>
            </a:pPr>
            <a:r>
              <a:rPr kumimoji="0" lang="en-US" altLang="zh-TW" dirty="0" smtClean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      (</a:t>
            </a:r>
            <a:r>
              <a:rPr kumimoji="0"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下接</a:t>
            </a:r>
            <a:r>
              <a:rPr kumimoji="0" lang="en-US" altLang="zh-TW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26</a:t>
            </a:r>
            <a:r>
              <a:rPr kumimoji="0"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章</a:t>
            </a:r>
            <a:r>
              <a:rPr kumimoji="0" lang="en-US" altLang="zh-TW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095" name="Rectangle 23" descr="Recycled paper"/>
          <p:cNvSpPr>
            <a:spLocks noChangeArrowheads="1"/>
          </p:cNvSpPr>
          <p:nvPr/>
        </p:nvSpPr>
        <p:spPr bwMode="auto">
          <a:xfrm>
            <a:off x="476250" y="3905250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096" name="Rectangle 24" descr="Recycled paper"/>
          <p:cNvSpPr>
            <a:spLocks noChangeArrowheads="1"/>
          </p:cNvSpPr>
          <p:nvPr/>
        </p:nvSpPr>
        <p:spPr bwMode="auto">
          <a:xfrm>
            <a:off x="476250" y="4343400"/>
            <a:ext cx="511175" cy="4429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3097" name="Rectangle 25" descr="Recycled paper"/>
          <p:cNvSpPr>
            <a:spLocks noChangeArrowheads="1"/>
          </p:cNvSpPr>
          <p:nvPr/>
        </p:nvSpPr>
        <p:spPr bwMode="auto">
          <a:xfrm>
            <a:off x="476250" y="478313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3098" name="Rectangle 26" descr="Recycled paper"/>
          <p:cNvSpPr>
            <a:spLocks noChangeArrowheads="1"/>
          </p:cNvSpPr>
          <p:nvPr/>
        </p:nvSpPr>
        <p:spPr bwMode="auto">
          <a:xfrm>
            <a:off x="476250" y="522128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3099" name="Rectangle 27" descr="Newsprint"/>
          <p:cNvSpPr>
            <a:spLocks noChangeArrowheads="1"/>
          </p:cNvSpPr>
          <p:nvPr/>
        </p:nvSpPr>
        <p:spPr bwMode="auto">
          <a:xfrm>
            <a:off x="987425" y="5221288"/>
            <a:ext cx="1463675" cy="8778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dirty="0">
                <a:solidFill>
                  <a:srgbClr val="C00000"/>
                </a:solidFill>
              </a:rPr>
              <a:t> </a:t>
            </a:r>
            <a:endParaRPr lang="en-US" altLang="zh-TW" dirty="0" smtClean="0">
              <a:solidFill>
                <a:srgbClr val="C00000"/>
              </a:solidFill>
            </a:endParaRPr>
          </a:p>
          <a:p>
            <a:r>
              <a:rPr lang="zh-TW" altLang="en-US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背約信息</a:t>
            </a:r>
            <a:endParaRPr lang="en-US" dirty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100" name="Rectangle 28" descr="Parchment"/>
          <p:cNvSpPr>
            <a:spLocks noChangeArrowheads="1"/>
          </p:cNvSpPr>
          <p:nvPr/>
        </p:nvSpPr>
        <p:spPr bwMode="auto">
          <a:xfrm>
            <a:off x="2451100" y="522128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>
                <a:ea typeface="SimHei" panose="02010609060101010101" pitchFamily="49" charset="-122"/>
              </a:rPr>
              <a:t>同鄉欲謀害先知</a:t>
            </a:r>
          </a:p>
        </p:txBody>
      </p:sp>
      <p:sp>
        <p:nvSpPr>
          <p:cNvPr id="3101" name="Rectangle 29" descr="Recycled paper"/>
          <p:cNvSpPr>
            <a:spLocks noChangeArrowheads="1"/>
          </p:cNvSpPr>
          <p:nvPr/>
        </p:nvSpPr>
        <p:spPr bwMode="auto">
          <a:xfrm>
            <a:off x="476250" y="5661025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102" name="Rectangle 30" descr="Parchment"/>
          <p:cNvSpPr>
            <a:spLocks noChangeArrowheads="1"/>
          </p:cNvSpPr>
          <p:nvPr/>
        </p:nvSpPr>
        <p:spPr bwMode="auto">
          <a:xfrm>
            <a:off x="2451100" y="5661025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與神爭辯</a:t>
            </a:r>
          </a:p>
        </p:txBody>
      </p:sp>
      <p:sp>
        <p:nvSpPr>
          <p:cNvPr id="3103" name="Rectangle 31" descr="Recycled paper"/>
          <p:cNvSpPr>
            <a:spLocks noChangeArrowheads="1"/>
          </p:cNvSpPr>
          <p:nvPr/>
        </p:nvSpPr>
        <p:spPr bwMode="auto">
          <a:xfrm>
            <a:off x="476250" y="6099175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104" name="Rectangle 32" descr="Parchment"/>
          <p:cNvSpPr>
            <a:spLocks noChangeArrowheads="1"/>
          </p:cNvSpPr>
          <p:nvPr/>
        </p:nvSpPr>
        <p:spPr bwMode="auto">
          <a:xfrm>
            <a:off x="2451100" y="6099175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麻布腰帶</a:t>
            </a:r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/</a:t>
            </a:r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酒罈</a:t>
            </a:r>
          </a:p>
        </p:txBody>
      </p:sp>
      <p:sp>
        <p:nvSpPr>
          <p:cNvPr id="3105" name="Rectangle 33" descr="Brown marble"/>
          <p:cNvSpPr>
            <a:spLocks noChangeArrowheads="1"/>
          </p:cNvSpPr>
          <p:nvPr/>
        </p:nvSpPr>
        <p:spPr bwMode="auto">
          <a:xfrm>
            <a:off x="4645025" y="430213"/>
            <a:ext cx="511175" cy="438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章</a:t>
            </a:r>
          </a:p>
        </p:txBody>
      </p:sp>
      <p:sp>
        <p:nvSpPr>
          <p:cNvPr id="3106" name="Rectangle 34" descr="Brown marble"/>
          <p:cNvSpPr>
            <a:spLocks noChangeArrowheads="1"/>
          </p:cNvSpPr>
          <p:nvPr/>
        </p:nvSpPr>
        <p:spPr bwMode="auto">
          <a:xfrm>
            <a:off x="5156200" y="430213"/>
            <a:ext cx="1463675" cy="438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時間</a:t>
            </a:r>
          </a:p>
        </p:txBody>
      </p:sp>
      <p:sp>
        <p:nvSpPr>
          <p:cNvPr id="3107" name="Rectangle 35" descr="Brown marble"/>
          <p:cNvSpPr>
            <a:spLocks noChangeArrowheads="1"/>
          </p:cNvSpPr>
          <p:nvPr/>
        </p:nvSpPr>
        <p:spPr bwMode="auto">
          <a:xfrm>
            <a:off x="6619875" y="430213"/>
            <a:ext cx="2047875" cy="438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內容</a:t>
            </a:r>
          </a:p>
        </p:txBody>
      </p:sp>
      <p:sp>
        <p:nvSpPr>
          <p:cNvPr id="3108" name="Rectangle 36" descr="Recycled paper"/>
          <p:cNvSpPr>
            <a:spLocks noChangeArrowheads="1"/>
          </p:cNvSpPr>
          <p:nvPr/>
        </p:nvSpPr>
        <p:spPr bwMode="auto">
          <a:xfrm>
            <a:off x="4645025" y="868363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3109" name="Rectangle 37" descr="Newsprint"/>
          <p:cNvSpPr>
            <a:spLocks noChangeArrowheads="1"/>
          </p:cNvSpPr>
          <p:nvPr/>
        </p:nvSpPr>
        <p:spPr bwMode="auto">
          <a:xfrm>
            <a:off x="5156200" y="868363"/>
            <a:ext cx="1463675" cy="8794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10" name="Rectangle 38" descr="Parchment"/>
          <p:cNvSpPr>
            <a:spLocks noChangeArrowheads="1"/>
          </p:cNvSpPr>
          <p:nvPr/>
        </p:nvSpPr>
        <p:spPr bwMode="auto">
          <a:xfrm>
            <a:off x="6619875" y="868363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旱災</a:t>
            </a:r>
          </a:p>
        </p:txBody>
      </p:sp>
      <p:sp>
        <p:nvSpPr>
          <p:cNvPr id="3111" name="Rectangle 39" descr="Recycled paper"/>
          <p:cNvSpPr>
            <a:spLocks noChangeArrowheads="1"/>
          </p:cNvSpPr>
          <p:nvPr/>
        </p:nvSpPr>
        <p:spPr bwMode="auto">
          <a:xfrm>
            <a:off x="4645025" y="1308100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3112" name="Rectangle 40" descr="Parchment"/>
          <p:cNvSpPr>
            <a:spLocks noChangeArrowheads="1"/>
          </p:cNvSpPr>
          <p:nvPr/>
        </p:nvSpPr>
        <p:spPr bwMode="auto">
          <a:xfrm>
            <a:off x="6619875" y="1308100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代求無用</a:t>
            </a:r>
          </a:p>
        </p:txBody>
      </p:sp>
      <p:sp>
        <p:nvSpPr>
          <p:cNvPr id="3113" name="Rectangle 41" descr="Recycled paper"/>
          <p:cNvSpPr>
            <a:spLocks noChangeArrowheads="1"/>
          </p:cNvSpPr>
          <p:nvPr/>
        </p:nvSpPr>
        <p:spPr bwMode="auto">
          <a:xfrm>
            <a:off x="4645025" y="1746250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3114" name="Rectangle 42" descr="Newsprint"/>
          <p:cNvSpPr>
            <a:spLocks noChangeArrowheads="1"/>
          </p:cNvSpPr>
          <p:nvPr/>
        </p:nvSpPr>
        <p:spPr bwMode="auto">
          <a:xfrm>
            <a:off x="5156200" y="1746250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災禍信息</a:t>
            </a:r>
            <a:endParaRPr lang="en-US" dirty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115" name="Rectangle 43" descr="Parchment"/>
          <p:cNvSpPr>
            <a:spLocks noChangeArrowheads="1"/>
          </p:cNvSpPr>
          <p:nvPr/>
        </p:nvSpPr>
        <p:spPr bwMode="auto">
          <a:xfrm>
            <a:off x="6619875" y="1746250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不可娶妻生子</a:t>
            </a:r>
          </a:p>
        </p:txBody>
      </p:sp>
      <p:sp>
        <p:nvSpPr>
          <p:cNvPr id="3116" name="Rectangle 44" descr="Recycled paper"/>
          <p:cNvSpPr>
            <a:spLocks noChangeArrowheads="1"/>
          </p:cNvSpPr>
          <p:nvPr/>
        </p:nvSpPr>
        <p:spPr bwMode="auto">
          <a:xfrm>
            <a:off x="4645025" y="218598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3117" name="Rectangle 45" descr="Newsprint"/>
          <p:cNvSpPr>
            <a:spLocks noChangeArrowheads="1"/>
          </p:cNvSpPr>
          <p:nvPr/>
        </p:nvSpPr>
        <p:spPr bwMode="auto">
          <a:xfrm>
            <a:off x="5156200" y="2185988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18" name="Rectangle 46" descr="Parchment"/>
          <p:cNvSpPr>
            <a:spLocks noChangeArrowheads="1"/>
          </p:cNvSpPr>
          <p:nvPr/>
        </p:nvSpPr>
        <p:spPr bwMode="auto">
          <a:xfrm>
            <a:off x="6619875" y="218598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>
                <a:ea typeface="SimHei" panose="02010609060101010101" pitchFamily="49" charset="-122"/>
              </a:rPr>
              <a:t>籲守安息日</a:t>
            </a:r>
          </a:p>
        </p:txBody>
      </p:sp>
      <p:sp>
        <p:nvSpPr>
          <p:cNvPr id="3119" name="Rectangle 47" descr="Recycled paper"/>
          <p:cNvSpPr>
            <a:spLocks noChangeArrowheads="1"/>
          </p:cNvSpPr>
          <p:nvPr/>
        </p:nvSpPr>
        <p:spPr bwMode="auto">
          <a:xfrm>
            <a:off x="4645025" y="262413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3120" name="Rectangle 48" descr="Newsprint"/>
          <p:cNvSpPr>
            <a:spLocks noChangeArrowheads="1"/>
          </p:cNvSpPr>
          <p:nvPr/>
        </p:nvSpPr>
        <p:spPr bwMode="auto">
          <a:xfrm>
            <a:off x="5157788" y="2624138"/>
            <a:ext cx="1463675" cy="12827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窰匠信息</a:t>
            </a:r>
            <a:endParaRPr lang="en-US" dirty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121" name="Rectangle 49" descr="Parchment"/>
          <p:cNvSpPr>
            <a:spLocks noChangeArrowheads="1"/>
          </p:cNvSpPr>
          <p:nvPr/>
        </p:nvSpPr>
        <p:spPr bwMode="auto">
          <a:xfrm>
            <a:off x="6619875" y="262413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窯匠弄泥</a:t>
            </a:r>
          </a:p>
        </p:txBody>
      </p:sp>
      <p:sp>
        <p:nvSpPr>
          <p:cNvPr id="3122" name="Rectangle 50" descr="Recycled paper"/>
          <p:cNvSpPr>
            <a:spLocks noChangeArrowheads="1"/>
          </p:cNvSpPr>
          <p:nvPr/>
        </p:nvSpPr>
        <p:spPr bwMode="auto">
          <a:xfrm>
            <a:off x="4645025" y="306228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3123" name="Rectangle 51" descr="Parchment"/>
          <p:cNvSpPr>
            <a:spLocks noChangeArrowheads="1"/>
          </p:cNvSpPr>
          <p:nvPr/>
        </p:nvSpPr>
        <p:spPr bwMode="auto">
          <a:xfrm>
            <a:off x="6619875" y="306228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打碎瓦瓶</a:t>
            </a:r>
          </a:p>
        </p:txBody>
      </p:sp>
      <p:sp>
        <p:nvSpPr>
          <p:cNvPr id="3124" name="Rectangle 52" descr="Recycled paper"/>
          <p:cNvSpPr>
            <a:spLocks noChangeArrowheads="1"/>
          </p:cNvSpPr>
          <p:nvPr/>
        </p:nvSpPr>
        <p:spPr bwMode="auto">
          <a:xfrm>
            <a:off x="4645025" y="350043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3125" name="Rectangle 53" descr="Parchment"/>
          <p:cNvSpPr>
            <a:spLocks noChangeArrowheads="1"/>
          </p:cNvSpPr>
          <p:nvPr/>
        </p:nvSpPr>
        <p:spPr bwMode="auto">
          <a:xfrm>
            <a:off x="6619875" y="350043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巴施戶珥枷鎖先知</a:t>
            </a:r>
          </a:p>
        </p:txBody>
      </p:sp>
      <p:sp>
        <p:nvSpPr>
          <p:cNvPr id="3126" name="Rectangle 54" descr="Recycled paper"/>
          <p:cNvSpPr>
            <a:spLocks noChangeArrowheads="1"/>
          </p:cNvSpPr>
          <p:nvPr/>
        </p:nvSpPr>
        <p:spPr bwMode="auto">
          <a:xfrm>
            <a:off x="4645025" y="3905250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3127" name="Rectangle 55" descr="Newsprint"/>
          <p:cNvSpPr>
            <a:spLocks noChangeArrowheads="1"/>
          </p:cNvSpPr>
          <p:nvPr/>
        </p:nvSpPr>
        <p:spPr bwMode="auto">
          <a:xfrm>
            <a:off x="5157788" y="3905250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西底</a:t>
            </a:r>
            <a:r>
              <a:rPr kumimoji="0" lang="zh-TW" altLang="en-US" dirty="0" smtClean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家   </a:t>
            </a:r>
            <a:r>
              <a:rPr kumimoji="0"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領</a:t>
            </a:r>
            <a:endParaRPr kumimoji="0" lang="zh-TW" altLang="en-US" sz="24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28" name="Rectangle 56" descr="Parchment"/>
          <p:cNvSpPr>
            <a:spLocks noChangeArrowheads="1"/>
          </p:cNvSpPr>
          <p:nvPr/>
        </p:nvSpPr>
        <p:spPr bwMode="auto">
          <a:xfrm>
            <a:off x="6619875" y="3905250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求問耶利</a:t>
            </a:r>
            <a:r>
              <a:rPr kumimoji="0" lang="zh-TW" altLang="en-US" dirty="0" smtClean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米    </a:t>
            </a:r>
            <a:endParaRPr kumimoji="0"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29" name="Rectangle 57" descr="Recycled paper"/>
          <p:cNvSpPr>
            <a:spLocks noChangeArrowheads="1"/>
          </p:cNvSpPr>
          <p:nvPr/>
        </p:nvSpPr>
        <p:spPr bwMode="auto">
          <a:xfrm>
            <a:off x="4645025" y="4343400"/>
            <a:ext cx="511175" cy="4397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3130" name="Rectangle 58" descr="Newsprint"/>
          <p:cNvSpPr>
            <a:spLocks noChangeArrowheads="1"/>
          </p:cNvSpPr>
          <p:nvPr/>
        </p:nvSpPr>
        <p:spPr bwMode="auto">
          <a:xfrm>
            <a:off x="5157788" y="4343400"/>
            <a:ext cx="1463675" cy="4397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 dirty="0">
                <a:ea typeface="SimHei" panose="02010609060101010101" pitchFamily="49" charset="-122"/>
                <a:cs typeface="Arial" panose="020B0604020202020204" pitchFamily="34" charset="0"/>
              </a:rPr>
              <a:t>約雅</a:t>
            </a:r>
            <a:r>
              <a:rPr kumimoji="0" lang="zh-TW" altLang="en-US" dirty="0" smtClean="0">
                <a:ea typeface="SimHei" panose="02010609060101010101" pitchFamily="49" charset="-122"/>
                <a:cs typeface="Arial" panose="020B0604020202020204" pitchFamily="34" charset="0"/>
              </a:rPr>
              <a:t>敬     </a:t>
            </a:r>
            <a:r>
              <a:rPr kumimoji="0" lang="zh-TW" altLang="en-US" sz="2400" dirty="0" smtClean="0">
                <a:solidFill>
                  <a:srgbClr val="00206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 袖</a:t>
            </a:r>
            <a:endParaRPr kumimoji="0" lang="zh-TW" altLang="en-US" sz="2400" dirty="0">
              <a:solidFill>
                <a:srgbClr val="002060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31" name="Rectangle 59" descr="Parchment"/>
          <p:cNvSpPr>
            <a:spLocks noChangeArrowheads="1"/>
          </p:cNvSpPr>
          <p:nvPr/>
        </p:nvSpPr>
        <p:spPr bwMode="auto">
          <a:xfrm>
            <a:off x="6619875" y="4343400"/>
            <a:ext cx="2047875" cy="43973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論猶大三惡王</a:t>
            </a:r>
          </a:p>
        </p:txBody>
      </p:sp>
      <p:sp>
        <p:nvSpPr>
          <p:cNvPr id="3132" name="Rectangle 60" descr="Recycled paper"/>
          <p:cNvSpPr>
            <a:spLocks noChangeArrowheads="1"/>
          </p:cNvSpPr>
          <p:nvPr/>
        </p:nvSpPr>
        <p:spPr bwMode="auto">
          <a:xfrm>
            <a:off x="4645025" y="478313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3133" name="Rectangle 61" descr="Newsprint"/>
          <p:cNvSpPr>
            <a:spLocks noChangeArrowheads="1"/>
          </p:cNvSpPr>
          <p:nvPr/>
        </p:nvSpPr>
        <p:spPr bwMode="auto">
          <a:xfrm>
            <a:off x="5156200" y="4783138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   </a:t>
            </a:r>
            <a:r>
              <a:rPr lang="zh-TW" altLang="en-US" sz="16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信</a:t>
            </a:r>
            <a:endParaRPr lang="en-US" sz="24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134" name="Rectangle 62" descr="Parchment"/>
          <p:cNvSpPr>
            <a:spLocks noChangeArrowheads="1"/>
          </p:cNvSpPr>
          <p:nvPr/>
        </p:nvSpPr>
        <p:spPr bwMode="auto">
          <a:xfrm>
            <a:off x="6619875" y="478313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論假先知</a:t>
            </a:r>
          </a:p>
        </p:txBody>
      </p:sp>
      <p:sp>
        <p:nvSpPr>
          <p:cNvPr id="3135" name="Rectangle 63" descr="Recycled paper"/>
          <p:cNvSpPr>
            <a:spLocks noChangeArrowheads="1"/>
          </p:cNvSpPr>
          <p:nvPr/>
        </p:nvSpPr>
        <p:spPr bwMode="auto">
          <a:xfrm>
            <a:off x="4645025" y="522128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3136" name="Rectangle 64" descr="Newsprint"/>
          <p:cNvSpPr>
            <a:spLocks noChangeArrowheads="1"/>
          </p:cNvSpPr>
          <p:nvPr/>
        </p:nvSpPr>
        <p:spPr bwMode="auto">
          <a:xfrm>
            <a:off x="5157788" y="5221288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西底</a:t>
            </a:r>
            <a:r>
              <a:rPr kumimoji="0" lang="zh-TW" altLang="en-US" dirty="0" smtClean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家   </a:t>
            </a:r>
            <a:r>
              <a:rPr kumimoji="0"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息</a:t>
            </a:r>
            <a:endParaRPr kumimoji="0" lang="zh-TW" altLang="en-US" sz="24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37" name="Rectangle 65" descr="Parchment"/>
          <p:cNvSpPr>
            <a:spLocks noChangeArrowheads="1"/>
          </p:cNvSpPr>
          <p:nvPr/>
        </p:nvSpPr>
        <p:spPr bwMode="auto">
          <a:xfrm>
            <a:off x="6619875" y="522128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兩筐無花果</a:t>
            </a:r>
          </a:p>
        </p:txBody>
      </p:sp>
      <p:sp>
        <p:nvSpPr>
          <p:cNvPr id="3138" name="Rectangle 66" descr="Recycled paper"/>
          <p:cNvSpPr>
            <a:spLocks noChangeArrowheads="1"/>
          </p:cNvSpPr>
          <p:nvPr/>
        </p:nvSpPr>
        <p:spPr bwMode="auto">
          <a:xfrm>
            <a:off x="4645025" y="5661025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3139" name="Rectangle 67" descr="Newsprint"/>
          <p:cNvSpPr>
            <a:spLocks noChangeArrowheads="1"/>
          </p:cNvSpPr>
          <p:nvPr/>
        </p:nvSpPr>
        <p:spPr bwMode="auto">
          <a:xfrm>
            <a:off x="5157788" y="5659438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約雅敬</a:t>
            </a:r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3140" name="Rectangle 68" descr="Parchment"/>
          <p:cNvSpPr>
            <a:spLocks noChangeArrowheads="1"/>
          </p:cNvSpPr>
          <p:nvPr/>
        </p:nvSpPr>
        <p:spPr bwMode="auto">
          <a:xfrm>
            <a:off x="6619875" y="565943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預言被擄</a:t>
            </a:r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70</a:t>
            </a:r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3141" name="Rectangle 69" descr="Recycled paper"/>
          <p:cNvSpPr>
            <a:spLocks noChangeArrowheads="1"/>
          </p:cNvSpPr>
          <p:nvPr/>
        </p:nvSpPr>
        <p:spPr bwMode="auto">
          <a:xfrm>
            <a:off x="4645025" y="6099175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3142" name="Rectangle 70" descr="Newsprint"/>
          <p:cNvSpPr>
            <a:spLocks noChangeArrowheads="1"/>
          </p:cNvSpPr>
          <p:nvPr/>
        </p:nvSpPr>
        <p:spPr bwMode="auto">
          <a:xfrm>
            <a:off x="5157788" y="6099175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約雅敬登基</a:t>
            </a:r>
          </a:p>
        </p:txBody>
      </p:sp>
      <p:sp>
        <p:nvSpPr>
          <p:cNvPr id="3143" name="Rectangle 71" descr="Parchment"/>
          <p:cNvSpPr>
            <a:spLocks noChangeArrowheads="1"/>
          </p:cNvSpPr>
          <p:nvPr/>
        </p:nvSpPr>
        <p:spPr bwMode="auto">
          <a:xfrm>
            <a:off x="6619875" y="6099175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民欲治死耶利米</a:t>
            </a:r>
          </a:p>
        </p:txBody>
      </p:sp>
      <p:sp>
        <p:nvSpPr>
          <p:cNvPr id="3144" name="Rectangle 72" descr="Newsprint"/>
          <p:cNvSpPr>
            <a:spLocks noChangeArrowheads="1"/>
          </p:cNvSpPr>
          <p:nvPr/>
        </p:nvSpPr>
        <p:spPr bwMode="auto">
          <a:xfrm>
            <a:off x="987425" y="6097588"/>
            <a:ext cx="1463675" cy="4397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ight Brace 2"/>
          <p:cNvSpPr/>
          <p:nvPr/>
        </p:nvSpPr>
        <p:spPr>
          <a:xfrm>
            <a:off x="2481038" y="1306513"/>
            <a:ext cx="581479" cy="2193925"/>
          </a:xfrm>
          <a:prstGeom prst="rightBrace">
            <a:avLst>
              <a:gd name="adj1" fmla="val 8333"/>
              <a:gd name="adj2" fmla="val 50662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e 3"/>
          <p:cNvSpPr/>
          <p:nvPr/>
        </p:nvSpPr>
        <p:spPr>
          <a:xfrm>
            <a:off x="2177141" y="5254173"/>
            <a:ext cx="258535" cy="1286328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Left Brace 74"/>
          <p:cNvSpPr/>
          <p:nvPr/>
        </p:nvSpPr>
        <p:spPr>
          <a:xfrm>
            <a:off x="6386287" y="1008969"/>
            <a:ext cx="220886" cy="1622197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Left Brace 76"/>
          <p:cNvSpPr/>
          <p:nvPr/>
        </p:nvSpPr>
        <p:spPr>
          <a:xfrm>
            <a:off x="6386287" y="2699202"/>
            <a:ext cx="247878" cy="1130756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45025" y="3905023"/>
            <a:ext cx="4022725" cy="1754416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eft Arrow 1"/>
          <p:cNvSpPr/>
          <p:nvPr/>
        </p:nvSpPr>
        <p:spPr>
          <a:xfrm rot="20216980">
            <a:off x="5156897" y="3645879"/>
            <a:ext cx="438438" cy="39289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95971" y="3498850"/>
            <a:ext cx="1111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隔約</a:t>
            </a:r>
            <a:r>
              <a:rPr lang="en-US" altLang="zh-TW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</a:t>
            </a:r>
            <a:r>
              <a:rPr lang="zh-TW" altLang="en-US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endParaRPr lang="en-US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0" name="Right Brace 79"/>
          <p:cNvSpPr/>
          <p:nvPr/>
        </p:nvSpPr>
        <p:spPr>
          <a:xfrm>
            <a:off x="2468128" y="3561216"/>
            <a:ext cx="581479" cy="1630153"/>
          </a:xfrm>
          <a:prstGeom prst="rightBrace">
            <a:avLst>
              <a:gd name="adj1" fmla="val 8333"/>
              <a:gd name="adj2" fmla="val 50662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21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耶利米书</a:t>
            </a:r>
            <a:r>
              <a:rPr lang="en-US" altLang="zh-CN" dirty="0" smtClean="0"/>
              <a:t>7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b="1" dirty="0"/>
              <a:t>1 </a:t>
            </a:r>
            <a:r>
              <a:rPr lang="zh-CN" altLang="en-US" sz="2800" u="sng" dirty="0"/>
              <a:t>耶和华</a:t>
            </a:r>
            <a:r>
              <a:rPr lang="zh-CN" altLang="en-US" sz="2800" dirty="0"/>
              <a:t>的话临到耶利米说， </a:t>
            </a:r>
            <a:endParaRPr lang="en-US" altLang="zh-CN" sz="2800" dirty="0" smtClean="0"/>
          </a:p>
          <a:p>
            <a:r>
              <a:rPr lang="en-US" altLang="zh-CN" sz="2800" b="1" dirty="0" smtClean="0"/>
              <a:t>2</a:t>
            </a:r>
            <a:r>
              <a:rPr lang="en-US" altLang="zh-CN" sz="2800" b="1" dirty="0"/>
              <a:t> </a:t>
            </a:r>
            <a:r>
              <a:rPr lang="zh-CN" altLang="en-US" sz="2800" dirty="0"/>
              <a:t>你当站在</a:t>
            </a:r>
            <a:r>
              <a:rPr lang="zh-CN" altLang="en-US" sz="2800" u="sng" dirty="0"/>
              <a:t>耶和华</a:t>
            </a:r>
            <a:r>
              <a:rPr lang="zh-CN" altLang="en-US" sz="2800" dirty="0"/>
              <a:t>殿的门口，在那里宣传这话说，你们进这些门敬拜</a:t>
            </a:r>
            <a:r>
              <a:rPr lang="zh-CN" altLang="en-US" sz="2800" u="sng" dirty="0"/>
              <a:t>耶和华</a:t>
            </a:r>
            <a:r>
              <a:rPr lang="zh-CN" altLang="en-US" sz="2800" dirty="0"/>
              <a:t>的一切犹大人，当听</a:t>
            </a:r>
            <a:r>
              <a:rPr lang="zh-CN" altLang="en-US" sz="2800" u="sng" dirty="0"/>
              <a:t>耶和华</a:t>
            </a:r>
            <a:r>
              <a:rPr lang="zh-CN" altLang="en-US" sz="2800" dirty="0"/>
              <a:t>的话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r>
              <a:rPr lang="zh-CN" altLang="en-US" sz="2800" dirty="0"/>
              <a:t> </a:t>
            </a:r>
            <a:r>
              <a:rPr lang="en-US" altLang="zh-CN" sz="2800" b="1" dirty="0"/>
              <a:t>3 </a:t>
            </a:r>
            <a:r>
              <a:rPr lang="zh-CN" altLang="en-US" sz="2800" dirty="0"/>
              <a:t>万军之</a:t>
            </a:r>
            <a:r>
              <a:rPr lang="zh-CN" altLang="en-US" sz="2800" u="sng" dirty="0"/>
              <a:t>耶和华以色列</a:t>
            </a:r>
            <a:r>
              <a:rPr lang="zh-CN" altLang="en-US" sz="2800" dirty="0"/>
              <a:t>的神如此说，你们改正行动作为，我就使你们在这地方仍然居住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r>
              <a:rPr lang="zh-CN" altLang="en-US" sz="2800" dirty="0"/>
              <a:t> </a:t>
            </a:r>
            <a:r>
              <a:rPr lang="en-US" altLang="zh-CN" sz="2800" b="1" dirty="0"/>
              <a:t>4 </a:t>
            </a:r>
            <a:r>
              <a:rPr lang="zh-CN" altLang="en-US" sz="2800" dirty="0"/>
              <a:t>你们不要倚靠虚谎的话，说，这些是</a:t>
            </a:r>
            <a:r>
              <a:rPr lang="zh-CN" altLang="en-US" sz="2800" u="sng" dirty="0"/>
              <a:t>耶和华</a:t>
            </a:r>
            <a:r>
              <a:rPr lang="zh-CN" altLang="en-US" sz="2800" dirty="0"/>
              <a:t>的殿，是</a:t>
            </a:r>
            <a:r>
              <a:rPr lang="zh-CN" altLang="en-US" sz="2800" u="sng" dirty="0"/>
              <a:t>耶和华</a:t>
            </a:r>
            <a:r>
              <a:rPr lang="zh-CN" altLang="en-US" sz="2800" dirty="0"/>
              <a:t>的殿，是</a:t>
            </a:r>
            <a:r>
              <a:rPr lang="zh-CN" altLang="en-US" sz="2800" u="sng" dirty="0"/>
              <a:t>耶和华</a:t>
            </a:r>
            <a:r>
              <a:rPr lang="zh-CN" altLang="en-US" sz="2800" dirty="0"/>
              <a:t>的殿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r>
              <a:rPr lang="en-US" sz="2800" dirty="0" smtClean="0"/>
              <a:t>……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56622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耶利</a:t>
            </a:r>
            <a:r>
              <a:rPr lang="zh-CN" altLang="en-US" dirty="0" smtClean="0"/>
              <a:t>米书</a:t>
            </a:r>
            <a:r>
              <a:rPr lang="en-US" altLang="zh-CN" dirty="0" smtClean="0"/>
              <a:t>7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9 </a:t>
            </a:r>
            <a:r>
              <a:rPr lang="zh-CN" altLang="en-US" dirty="0"/>
              <a:t>你们偷盗，杀害，奸淫，起假誓，向巴力烧香，并随从素不认识的别神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r>
              <a:rPr lang="en-US" altLang="zh-CN" b="1" dirty="0" smtClean="0"/>
              <a:t>10</a:t>
            </a:r>
            <a:r>
              <a:rPr lang="en-US" altLang="zh-CN" b="1" dirty="0"/>
              <a:t> </a:t>
            </a:r>
            <a:r>
              <a:rPr lang="zh-CN" altLang="en-US" dirty="0"/>
              <a:t>且来到这称为我名下的殿，在我面前敬拜。又说，我们可以自由了。你们这样的举动是要行那些可憎的事吗？ </a:t>
            </a:r>
            <a:endParaRPr lang="en-US" altLang="zh-CN" dirty="0" smtClean="0"/>
          </a:p>
          <a:p>
            <a:r>
              <a:rPr lang="en-US" altLang="zh-CN" b="1" dirty="0" smtClean="0"/>
              <a:t>11</a:t>
            </a:r>
            <a:r>
              <a:rPr lang="en-US" altLang="zh-CN" b="1" dirty="0"/>
              <a:t> </a:t>
            </a:r>
            <a:r>
              <a:rPr lang="zh-CN" altLang="en-US" dirty="0"/>
              <a:t>这称为我名下的殿在你们眼中岂可看为贼窝吗？我都看见了。这是</a:t>
            </a:r>
            <a:r>
              <a:rPr lang="zh-CN" altLang="en-US" u="sng" dirty="0"/>
              <a:t>耶和华</a:t>
            </a:r>
            <a:r>
              <a:rPr lang="zh-CN" altLang="en-US" dirty="0"/>
              <a:t>说的。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080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犹大书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4</a:t>
            </a:r>
            <a:r>
              <a:rPr lang="en-US" altLang="zh-CN" sz="3600" b="1" dirty="0"/>
              <a:t> </a:t>
            </a:r>
            <a:r>
              <a:rPr lang="zh-CN" altLang="en-US" sz="3600" dirty="0"/>
              <a:t>因为有些人偷着进来，就是自古被定受刑罚的，是不虔诚的，将我们神的恩变作放纵情欲的机会，并且不认独一的主宰我</a:t>
            </a:r>
            <a:r>
              <a:rPr lang="zh-CN" altLang="en-US" sz="3600" dirty="0" smtClean="0"/>
              <a:t>们主</a:t>
            </a:r>
            <a:r>
              <a:rPr lang="zh-CN" altLang="en-US" sz="3600" u="sng" dirty="0"/>
              <a:t>耶稣</a:t>
            </a:r>
            <a:r>
              <a:rPr lang="zh-CN" altLang="en-US" sz="3600" dirty="0"/>
              <a:t>基督。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93180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耶利米书</a:t>
            </a:r>
            <a:r>
              <a:rPr lang="en-US" altLang="zh-CN" dirty="0" smtClean="0"/>
              <a:t>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07886"/>
            <a:ext cx="8229600" cy="4718277"/>
          </a:xfrm>
        </p:spPr>
        <p:txBody>
          <a:bodyPr/>
          <a:lstStyle/>
          <a:p>
            <a:r>
              <a:rPr lang="en-US" altLang="zh-CN" sz="2800" b="1" dirty="0"/>
              <a:t>16 </a:t>
            </a:r>
            <a:r>
              <a:rPr lang="zh-CN" altLang="en-US" sz="2800" dirty="0"/>
              <a:t>至于这民的一切恶，就是离弃我，向别神烧香，跪拜自己手所造的，我要发出我的判语，攻击他们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r>
              <a:rPr lang="zh-CN" altLang="en-US" sz="2800" dirty="0"/>
              <a:t> </a:t>
            </a:r>
            <a:r>
              <a:rPr lang="en-US" altLang="zh-CN" sz="2800" b="1" dirty="0"/>
              <a:t>17 </a:t>
            </a:r>
            <a:r>
              <a:rPr lang="zh-CN" altLang="en-US" sz="2800" dirty="0"/>
              <a:t>所以你当束腰，起来将我所吩咐你的一切话告诉他们。不要因他们惊惶，免得我使你在他们面前惊惶。 </a:t>
            </a:r>
            <a:endParaRPr lang="en-US" altLang="zh-CN" sz="2800" dirty="0" smtClean="0"/>
          </a:p>
          <a:p>
            <a:r>
              <a:rPr lang="en-US" altLang="zh-CN" sz="2800" b="1" dirty="0" smtClean="0"/>
              <a:t>18</a:t>
            </a:r>
            <a:r>
              <a:rPr lang="en-US" altLang="zh-CN" sz="2800" b="1" dirty="0"/>
              <a:t> </a:t>
            </a:r>
            <a:r>
              <a:rPr lang="zh-CN" altLang="en-US" sz="2800" dirty="0"/>
              <a:t>看哪，我今日使你成为坚城，铁柱，铜墙，与全地和犹大的君王，首领，祭司，并地上的众民反对。 </a:t>
            </a:r>
            <a:endParaRPr lang="en-US" altLang="zh-CN" sz="2800" dirty="0" smtClean="0"/>
          </a:p>
          <a:p>
            <a:r>
              <a:rPr lang="en-US" altLang="zh-CN" sz="2800" b="1" dirty="0" smtClean="0"/>
              <a:t>19</a:t>
            </a:r>
            <a:r>
              <a:rPr lang="en-US" altLang="zh-CN" sz="2800" b="1" dirty="0"/>
              <a:t> </a:t>
            </a:r>
            <a:r>
              <a:rPr lang="zh-CN" altLang="en-US" sz="2800" dirty="0"/>
              <a:t>他们要攻击你，却不能胜你。因为我与你同在，要拯救你。这是</a:t>
            </a:r>
            <a:r>
              <a:rPr lang="zh-CN" altLang="en-US" sz="2800" u="sng" dirty="0"/>
              <a:t>耶和华</a:t>
            </a:r>
            <a:r>
              <a:rPr lang="zh-CN" altLang="en-US" sz="2800" dirty="0"/>
              <a:t>说的。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0009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 descr="Bouquet"/>
          <p:cNvSpPr>
            <a:spLocks noChangeArrowheads="1"/>
          </p:cNvSpPr>
          <p:nvPr/>
        </p:nvSpPr>
        <p:spPr bwMode="auto">
          <a:xfrm>
            <a:off x="2495550" y="2143125"/>
            <a:ext cx="5160963" cy="3397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1011" name="Rectangle 3"/>
          <p:cNvSpPr>
            <a:spLocks noChangeArrowheads="1"/>
          </p:cNvSpPr>
          <p:nvPr/>
        </p:nvSpPr>
        <p:spPr bwMode="auto">
          <a:xfrm>
            <a:off x="7494588" y="1633538"/>
            <a:ext cx="733425" cy="511175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被擄</a:t>
            </a:r>
          </a:p>
        </p:txBody>
      </p:sp>
      <p:sp>
        <p:nvSpPr>
          <p:cNvPr id="171012" name="Rectangle 4"/>
          <p:cNvSpPr>
            <a:spLocks noChangeArrowheads="1"/>
          </p:cNvSpPr>
          <p:nvPr/>
        </p:nvSpPr>
        <p:spPr bwMode="auto">
          <a:xfrm>
            <a:off x="6149975" y="1633538"/>
            <a:ext cx="1346200" cy="51117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西底家</a:t>
            </a:r>
          </a:p>
        </p:txBody>
      </p:sp>
      <p:sp>
        <p:nvSpPr>
          <p:cNvPr id="171013" name="Rectangle 5"/>
          <p:cNvSpPr>
            <a:spLocks noChangeArrowheads="1"/>
          </p:cNvSpPr>
          <p:nvPr/>
        </p:nvSpPr>
        <p:spPr bwMode="auto">
          <a:xfrm>
            <a:off x="4686300" y="1633538"/>
            <a:ext cx="1465263" cy="511175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約雅敬</a:t>
            </a:r>
          </a:p>
        </p:txBody>
      </p:sp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914400" y="1633538"/>
            <a:ext cx="3775075" cy="5111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約西亞</a:t>
            </a:r>
          </a:p>
        </p:txBody>
      </p:sp>
      <p:sp>
        <p:nvSpPr>
          <p:cNvPr id="171015" name="Text Box 7"/>
          <p:cNvSpPr txBox="1">
            <a:spLocks noChangeArrowheads="1"/>
          </p:cNvSpPr>
          <p:nvPr/>
        </p:nvSpPr>
        <p:spPr bwMode="auto">
          <a:xfrm>
            <a:off x="4219575" y="927100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約哈斯</a:t>
            </a:r>
          </a:p>
        </p:txBody>
      </p:sp>
      <p:sp>
        <p:nvSpPr>
          <p:cNvPr id="171016" name="Text Box 8"/>
          <p:cNvSpPr txBox="1">
            <a:spLocks noChangeArrowheads="1"/>
          </p:cNvSpPr>
          <p:nvPr/>
        </p:nvSpPr>
        <p:spPr bwMode="auto">
          <a:xfrm>
            <a:off x="5681663" y="927100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約雅斤</a:t>
            </a:r>
          </a:p>
        </p:txBody>
      </p:sp>
      <p:sp>
        <p:nvSpPr>
          <p:cNvPr id="171017" name="Line 9"/>
          <p:cNvSpPr>
            <a:spLocks noChangeShapeType="1"/>
          </p:cNvSpPr>
          <p:nvPr/>
        </p:nvSpPr>
        <p:spPr bwMode="auto">
          <a:xfrm>
            <a:off x="4689475" y="1371600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18" name="Line 10"/>
          <p:cNvSpPr>
            <a:spLocks noChangeShapeType="1"/>
          </p:cNvSpPr>
          <p:nvPr/>
        </p:nvSpPr>
        <p:spPr bwMode="auto">
          <a:xfrm>
            <a:off x="6151563" y="1371600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71019" name="Group 11"/>
          <p:cNvGrpSpPr>
            <a:grpSpLocks/>
          </p:cNvGrpSpPr>
          <p:nvPr/>
        </p:nvGrpSpPr>
        <p:grpSpPr bwMode="auto">
          <a:xfrm>
            <a:off x="692150" y="625475"/>
            <a:ext cx="7615238" cy="349250"/>
            <a:chOff x="436" y="538"/>
            <a:chExt cx="4797" cy="220"/>
          </a:xfrm>
        </p:grpSpPr>
        <p:sp>
          <p:nvSpPr>
            <p:cNvPr id="171020" name="Rectangle 12"/>
            <p:cNvSpPr>
              <a:spLocks noChangeArrowheads="1"/>
            </p:cNvSpPr>
            <p:nvPr/>
          </p:nvSpPr>
          <p:spPr bwMode="auto">
            <a:xfrm>
              <a:off x="576" y="538"/>
              <a:ext cx="460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71021" name="Rectangle 13"/>
            <p:cNvSpPr>
              <a:spLocks noChangeArrowheads="1"/>
            </p:cNvSpPr>
            <p:nvPr/>
          </p:nvSpPr>
          <p:spPr bwMode="auto">
            <a:xfrm>
              <a:off x="576" y="538"/>
              <a:ext cx="3841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71022" name="Rectangle 14"/>
            <p:cNvSpPr>
              <a:spLocks noChangeArrowheads="1"/>
            </p:cNvSpPr>
            <p:nvPr/>
          </p:nvSpPr>
          <p:spPr bwMode="auto">
            <a:xfrm>
              <a:off x="576" y="538"/>
              <a:ext cx="3069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71023" name="Rectangle 15"/>
            <p:cNvSpPr>
              <a:spLocks noChangeArrowheads="1"/>
            </p:cNvSpPr>
            <p:nvPr/>
          </p:nvSpPr>
          <p:spPr bwMode="auto">
            <a:xfrm>
              <a:off x="576" y="538"/>
              <a:ext cx="2303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71024" name="Rectangle 16"/>
            <p:cNvSpPr>
              <a:spLocks noChangeArrowheads="1"/>
            </p:cNvSpPr>
            <p:nvPr/>
          </p:nvSpPr>
          <p:spPr bwMode="auto">
            <a:xfrm>
              <a:off x="576" y="538"/>
              <a:ext cx="153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71025" name="Rectangle 17"/>
            <p:cNvSpPr>
              <a:spLocks noChangeArrowheads="1"/>
            </p:cNvSpPr>
            <p:nvPr/>
          </p:nvSpPr>
          <p:spPr bwMode="auto">
            <a:xfrm>
              <a:off x="576" y="538"/>
              <a:ext cx="766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71026" name="Rectangle 18"/>
            <p:cNvSpPr>
              <a:spLocks noChangeArrowheads="1"/>
            </p:cNvSpPr>
            <p:nvPr/>
          </p:nvSpPr>
          <p:spPr bwMode="auto">
            <a:xfrm>
              <a:off x="436" y="643"/>
              <a:ext cx="4797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</p:grpSp>
      <p:sp>
        <p:nvSpPr>
          <p:cNvPr id="171027" name="Text Box 19"/>
          <p:cNvSpPr txBox="1">
            <a:spLocks noChangeArrowheads="1"/>
          </p:cNvSpPr>
          <p:nvPr/>
        </p:nvSpPr>
        <p:spPr bwMode="auto">
          <a:xfrm>
            <a:off x="665163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640</a:t>
            </a:r>
          </a:p>
        </p:txBody>
      </p:sp>
      <p:sp>
        <p:nvSpPr>
          <p:cNvPr id="171028" name="Text Box 20"/>
          <p:cNvSpPr txBox="1">
            <a:spLocks noChangeArrowheads="1"/>
          </p:cNvSpPr>
          <p:nvPr/>
        </p:nvSpPr>
        <p:spPr bwMode="auto">
          <a:xfrm>
            <a:off x="1889125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630</a:t>
            </a:r>
          </a:p>
        </p:txBody>
      </p:sp>
      <p:sp>
        <p:nvSpPr>
          <p:cNvPr id="171029" name="Text Box 21"/>
          <p:cNvSpPr txBox="1">
            <a:spLocks noChangeArrowheads="1"/>
          </p:cNvSpPr>
          <p:nvPr/>
        </p:nvSpPr>
        <p:spPr bwMode="auto">
          <a:xfrm>
            <a:off x="3105150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620</a:t>
            </a:r>
          </a:p>
        </p:txBody>
      </p:sp>
      <p:sp>
        <p:nvSpPr>
          <p:cNvPr id="171030" name="Text Box 22"/>
          <p:cNvSpPr txBox="1">
            <a:spLocks noChangeArrowheads="1"/>
          </p:cNvSpPr>
          <p:nvPr/>
        </p:nvSpPr>
        <p:spPr bwMode="auto">
          <a:xfrm>
            <a:off x="4321175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610</a:t>
            </a:r>
          </a:p>
        </p:txBody>
      </p:sp>
      <p:sp>
        <p:nvSpPr>
          <p:cNvPr id="171031" name="Text Box 23"/>
          <p:cNvSpPr txBox="1">
            <a:spLocks noChangeArrowheads="1"/>
          </p:cNvSpPr>
          <p:nvPr/>
        </p:nvSpPr>
        <p:spPr bwMode="auto">
          <a:xfrm>
            <a:off x="5532438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600</a:t>
            </a:r>
          </a:p>
        </p:txBody>
      </p:sp>
      <p:sp>
        <p:nvSpPr>
          <p:cNvPr id="171032" name="Text Box 24"/>
          <p:cNvSpPr txBox="1">
            <a:spLocks noChangeArrowheads="1"/>
          </p:cNvSpPr>
          <p:nvPr/>
        </p:nvSpPr>
        <p:spPr bwMode="auto">
          <a:xfrm>
            <a:off x="6761163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590</a:t>
            </a:r>
          </a:p>
        </p:txBody>
      </p:sp>
      <p:sp>
        <p:nvSpPr>
          <p:cNvPr id="171033" name="Text Box 25"/>
          <p:cNvSpPr txBox="1">
            <a:spLocks noChangeArrowheads="1"/>
          </p:cNvSpPr>
          <p:nvPr/>
        </p:nvSpPr>
        <p:spPr bwMode="auto">
          <a:xfrm>
            <a:off x="7977188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580</a:t>
            </a:r>
          </a:p>
        </p:txBody>
      </p:sp>
      <p:sp>
        <p:nvSpPr>
          <p:cNvPr id="171034" name="Text Box 26"/>
          <p:cNvSpPr txBox="1">
            <a:spLocks noChangeArrowheads="1"/>
          </p:cNvSpPr>
          <p:nvPr/>
        </p:nvSpPr>
        <p:spPr bwMode="auto">
          <a:xfrm>
            <a:off x="207963" y="249238"/>
            <a:ext cx="444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BC</a:t>
            </a:r>
          </a:p>
        </p:txBody>
      </p:sp>
      <p:sp>
        <p:nvSpPr>
          <p:cNvPr id="171035" name="Line 27"/>
          <p:cNvSpPr>
            <a:spLocks noChangeShapeType="1"/>
          </p:cNvSpPr>
          <p:nvPr/>
        </p:nvSpPr>
        <p:spPr bwMode="auto">
          <a:xfrm flipV="1">
            <a:off x="5178425" y="2146300"/>
            <a:ext cx="0" cy="3667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36" name="Text Box 28"/>
          <p:cNvSpPr txBox="1">
            <a:spLocks noChangeArrowheads="1"/>
          </p:cNvSpPr>
          <p:nvPr/>
        </p:nvSpPr>
        <p:spPr bwMode="auto">
          <a:xfrm>
            <a:off x="4799013" y="2522538"/>
            <a:ext cx="755650" cy="311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(605)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第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一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批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擄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新細明體" panose="02020500000000000000" pitchFamily="18" charset="-120"/>
                <a:ea typeface="SimHei" panose="02010609060101010101" pitchFamily="49" charset="-122"/>
                <a:cs typeface="Arial" panose="020B0604020202020204" pitchFamily="34" charset="0"/>
              </a:rPr>
              <a:t>：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少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數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菁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英</a:t>
            </a:r>
          </a:p>
        </p:txBody>
      </p:sp>
      <p:sp>
        <p:nvSpPr>
          <p:cNvPr id="171037" name="Line 29"/>
          <p:cNvSpPr>
            <a:spLocks noChangeShapeType="1"/>
          </p:cNvSpPr>
          <p:nvPr/>
        </p:nvSpPr>
        <p:spPr bwMode="auto">
          <a:xfrm flipV="1">
            <a:off x="6151563" y="2146300"/>
            <a:ext cx="0" cy="3667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38" name="Text Box 30"/>
          <p:cNvSpPr txBox="1">
            <a:spLocks noChangeArrowheads="1"/>
          </p:cNvSpPr>
          <p:nvPr/>
        </p:nvSpPr>
        <p:spPr bwMode="auto">
          <a:xfrm>
            <a:off x="5773738" y="2536825"/>
            <a:ext cx="755650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FF0000"/>
                </a:solidFill>
                <a:latin typeface="SimHei" panose="02010609060101010101" pitchFamily="49" charset="-122"/>
                <a:cs typeface="Arial" panose="020B0604020202020204" pitchFamily="34" charset="0"/>
              </a:rPr>
              <a:t>(597)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第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二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批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擄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：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工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匠</a:t>
            </a:r>
          </a:p>
        </p:txBody>
      </p:sp>
      <p:sp>
        <p:nvSpPr>
          <p:cNvPr id="171039" name="Line 31"/>
          <p:cNvSpPr>
            <a:spLocks noChangeShapeType="1"/>
          </p:cNvSpPr>
          <p:nvPr/>
        </p:nvSpPr>
        <p:spPr bwMode="auto">
          <a:xfrm flipV="1">
            <a:off x="7497763" y="2146300"/>
            <a:ext cx="0" cy="3667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40" name="Text Box 32"/>
          <p:cNvSpPr txBox="1">
            <a:spLocks noChangeArrowheads="1"/>
          </p:cNvSpPr>
          <p:nvPr/>
        </p:nvSpPr>
        <p:spPr bwMode="auto">
          <a:xfrm>
            <a:off x="7119938" y="2536825"/>
            <a:ext cx="755650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>
                <a:solidFill>
                  <a:srgbClr val="FF0000"/>
                </a:solidFill>
                <a:latin typeface="SimHei" panose="02010609060101010101" pitchFamily="49" charset="-122"/>
                <a:cs typeface="Arial" panose="020B0604020202020204" pitchFamily="34" charset="0"/>
              </a:rPr>
              <a:t>(586)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第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三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批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擄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新細明體" panose="02020500000000000000" pitchFamily="18" charset="-120"/>
                <a:cs typeface="Arial" panose="020B0604020202020204" pitchFamily="34" charset="0"/>
              </a:rPr>
              <a:t>：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其</a:t>
            </a:r>
          </a:p>
          <a:p>
            <a:pPr algn="ctr"/>
            <a:r>
              <a:rPr kumimoji="0" lang="zh-TW" altLang="en-US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餘</a:t>
            </a:r>
          </a:p>
        </p:txBody>
      </p:sp>
      <p:sp>
        <p:nvSpPr>
          <p:cNvPr id="171041" name="Text Box 33"/>
          <p:cNvSpPr txBox="1">
            <a:spLocks noChangeArrowheads="1"/>
          </p:cNvSpPr>
          <p:nvPr/>
        </p:nvSpPr>
        <p:spPr bwMode="auto">
          <a:xfrm>
            <a:off x="3641725" y="2127250"/>
            <a:ext cx="1555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耶利米的職事</a:t>
            </a:r>
          </a:p>
        </p:txBody>
      </p:sp>
      <p:sp>
        <p:nvSpPr>
          <p:cNvPr id="171052" name="Text Box 44"/>
          <p:cNvSpPr txBox="1">
            <a:spLocks noChangeArrowheads="1"/>
          </p:cNvSpPr>
          <p:nvPr/>
        </p:nvSpPr>
        <p:spPr bwMode="auto">
          <a:xfrm>
            <a:off x="5053013" y="4221163"/>
            <a:ext cx="247650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ctr"/>
            <a:r>
              <a:rPr lang="en-CA" altLang="zh-TW">
                <a:solidFill>
                  <a:srgbClr val="FF0000"/>
                </a:solidFill>
              </a:rPr>
              <a:t>:</a:t>
            </a:r>
            <a:endParaRPr lang="en-US" altLang="zh-TW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97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8" name="Picture 4" descr="kings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25" y="0"/>
            <a:ext cx="4906963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5349" name="Text Box 5"/>
          <p:cNvSpPr txBox="1">
            <a:spLocks noChangeArrowheads="1"/>
          </p:cNvSpPr>
          <p:nvPr/>
        </p:nvSpPr>
        <p:spPr bwMode="auto">
          <a:xfrm>
            <a:off x="4787900" y="6223000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>
                <a:solidFill>
                  <a:srgbClr val="000000"/>
                </a:solidFill>
                <a:ea typeface="SimHei" panose="02010609060101010101" pitchFamily="49" charset="-122"/>
              </a:rPr>
              <a:t>以東</a:t>
            </a:r>
          </a:p>
        </p:txBody>
      </p:sp>
      <p:sp>
        <p:nvSpPr>
          <p:cNvPr id="185350" name="Text Box 6"/>
          <p:cNvSpPr txBox="1">
            <a:spLocks noChangeArrowheads="1"/>
          </p:cNvSpPr>
          <p:nvPr/>
        </p:nvSpPr>
        <p:spPr bwMode="auto">
          <a:xfrm>
            <a:off x="5360988" y="5248275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>
                <a:solidFill>
                  <a:srgbClr val="000000"/>
                </a:solidFill>
                <a:ea typeface="SimHei" panose="02010609060101010101" pitchFamily="49" charset="-122"/>
              </a:rPr>
              <a:t>摩押</a:t>
            </a:r>
          </a:p>
        </p:txBody>
      </p:sp>
      <p:sp>
        <p:nvSpPr>
          <p:cNvPr id="185351" name="Text Box 7"/>
          <p:cNvSpPr txBox="1">
            <a:spLocks noChangeArrowheads="1"/>
          </p:cNvSpPr>
          <p:nvPr/>
        </p:nvSpPr>
        <p:spPr bwMode="auto">
          <a:xfrm>
            <a:off x="5937250" y="3341688"/>
            <a:ext cx="895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>
                <a:solidFill>
                  <a:srgbClr val="000000"/>
                </a:solidFill>
                <a:ea typeface="SimHei" panose="02010609060101010101" pitchFamily="49" charset="-122"/>
              </a:rPr>
              <a:t>亞捫</a:t>
            </a:r>
          </a:p>
        </p:txBody>
      </p:sp>
      <p:sp>
        <p:nvSpPr>
          <p:cNvPr id="185352" name="AutoShape 8"/>
          <p:cNvSpPr>
            <a:spLocks noChangeArrowheads="1"/>
          </p:cNvSpPr>
          <p:nvPr/>
        </p:nvSpPr>
        <p:spPr bwMode="auto">
          <a:xfrm>
            <a:off x="3498850" y="728663"/>
            <a:ext cx="739775" cy="477837"/>
          </a:xfrm>
          <a:prstGeom prst="wedgeRectCallout">
            <a:avLst>
              <a:gd name="adj1" fmla="val 84120"/>
              <a:gd name="adj2" fmla="val -1910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000">
                <a:solidFill>
                  <a:srgbClr val="000000"/>
                </a:solidFill>
                <a:ea typeface="SimHei" panose="02010609060101010101" pitchFamily="49" charset="-122"/>
              </a:rPr>
              <a:t>推羅</a:t>
            </a:r>
          </a:p>
        </p:txBody>
      </p:sp>
      <p:sp>
        <p:nvSpPr>
          <p:cNvPr id="185353" name="AutoShape 9"/>
          <p:cNvSpPr>
            <a:spLocks noChangeArrowheads="1"/>
          </p:cNvSpPr>
          <p:nvPr/>
        </p:nvSpPr>
        <p:spPr bwMode="auto">
          <a:xfrm>
            <a:off x="3776663" y="74613"/>
            <a:ext cx="741362" cy="479425"/>
          </a:xfrm>
          <a:prstGeom prst="wedgeRectCallout">
            <a:avLst>
              <a:gd name="adj1" fmla="val 89398"/>
              <a:gd name="adj2" fmla="val -2185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000">
                <a:solidFill>
                  <a:srgbClr val="000000"/>
                </a:solidFill>
                <a:ea typeface="SimHei" panose="02010609060101010101" pitchFamily="49" charset="-122"/>
              </a:rPr>
              <a:t>西頓</a:t>
            </a:r>
          </a:p>
        </p:txBody>
      </p:sp>
      <p:sp>
        <p:nvSpPr>
          <p:cNvPr id="185354" name="Text Box 10"/>
          <p:cNvSpPr txBox="1">
            <a:spLocks noChangeArrowheads="1"/>
          </p:cNvSpPr>
          <p:nvPr/>
        </p:nvSpPr>
        <p:spPr bwMode="auto">
          <a:xfrm>
            <a:off x="3776663" y="4892675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>
                <a:solidFill>
                  <a:srgbClr val="000000"/>
                </a:solidFill>
                <a:ea typeface="SimHei" panose="02010609060101010101" pitchFamily="49" charset="-122"/>
              </a:rPr>
              <a:t>猶大</a:t>
            </a:r>
          </a:p>
        </p:txBody>
      </p:sp>
      <p:sp>
        <p:nvSpPr>
          <p:cNvPr id="185355" name="Oval 11"/>
          <p:cNvSpPr>
            <a:spLocks noChangeArrowheads="1"/>
          </p:cNvSpPr>
          <p:nvPr/>
        </p:nvSpPr>
        <p:spPr bwMode="auto">
          <a:xfrm>
            <a:off x="4572000" y="4256088"/>
            <a:ext cx="71438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srgbClr val="000000"/>
              </a:solidFill>
            </a:endParaRPr>
          </a:p>
        </p:txBody>
      </p:sp>
      <p:sp>
        <p:nvSpPr>
          <p:cNvPr id="185356" name="Oval 12"/>
          <p:cNvSpPr>
            <a:spLocks noChangeArrowheads="1"/>
          </p:cNvSpPr>
          <p:nvPr/>
        </p:nvSpPr>
        <p:spPr bwMode="auto">
          <a:xfrm>
            <a:off x="4500563" y="838200"/>
            <a:ext cx="71437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srgbClr val="000000"/>
              </a:solidFill>
            </a:endParaRPr>
          </a:p>
        </p:txBody>
      </p:sp>
      <p:sp>
        <p:nvSpPr>
          <p:cNvPr id="185357" name="Oval 13"/>
          <p:cNvSpPr>
            <a:spLocks noChangeArrowheads="1"/>
          </p:cNvSpPr>
          <p:nvPr/>
        </p:nvSpPr>
        <p:spPr bwMode="auto">
          <a:xfrm>
            <a:off x="4821238" y="169863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srgbClr val="000000"/>
              </a:solidFill>
            </a:endParaRPr>
          </a:p>
        </p:txBody>
      </p:sp>
      <p:sp>
        <p:nvSpPr>
          <p:cNvPr id="185358" name="AutoShape 14"/>
          <p:cNvSpPr>
            <a:spLocks noChangeArrowheads="1"/>
          </p:cNvSpPr>
          <p:nvPr/>
        </p:nvSpPr>
        <p:spPr bwMode="auto">
          <a:xfrm>
            <a:off x="3070225" y="4144963"/>
            <a:ext cx="1233488" cy="477837"/>
          </a:xfrm>
          <a:prstGeom prst="wedgeRectCallout">
            <a:avLst>
              <a:gd name="adj1" fmla="val 70463"/>
              <a:gd name="adj2" fmla="val -1910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000">
                <a:solidFill>
                  <a:srgbClr val="000000"/>
                </a:solidFill>
                <a:ea typeface="SimHei" panose="02010609060101010101" pitchFamily="49" charset="-122"/>
              </a:rPr>
              <a:t>耶路撒冷</a:t>
            </a:r>
          </a:p>
        </p:txBody>
      </p:sp>
    </p:spTree>
    <p:extLst>
      <p:ext uri="{BB962C8B-B14F-4D97-AF65-F5344CB8AC3E}">
        <p14:creationId xmlns:p14="http://schemas.microsoft.com/office/powerpoint/2010/main" val="326044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 descr="Brown marble"/>
          <p:cNvSpPr>
            <a:spLocks noChangeArrowheads="1"/>
          </p:cNvSpPr>
          <p:nvPr/>
        </p:nvSpPr>
        <p:spPr bwMode="auto">
          <a:xfrm>
            <a:off x="1044575" y="2901950"/>
            <a:ext cx="2736850" cy="7413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kumimoji="1" lang="zh-TW" altLang="en-US" sz="2400">
                <a:solidFill>
                  <a:srgbClr val="FFFFFF"/>
                </a:solidFill>
                <a:ea typeface="SimHei" panose="02010609060101010101" pitchFamily="49" charset="-122"/>
              </a:rPr>
              <a:t>預言內容</a:t>
            </a:r>
          </a:p>
        </p:txBody>
      </p:sp>
      <p:sp>
        <p:nvSpPr>
          <p:cNvPr id="189443" name="Rectangle 3" descr="Brown marble"/>
          <p:cNvSpPr>
            <a:spLocks noChangeArrowheads="1"/>
          </p:cNvSpPr>
          <p:nvPr/>
        </p:nvSpPr>
        <p:spPr bwMode="auto">
          <a:xfrm>
            <a:off x="3851275" y="2901950"/>
            <a:ext cx="2592388" cy="7413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kumimoji="1" lang="zh-TW" altLang="en-US" sz="2400">
                <a:solidFill>
                  <a:srgbClr val="FFFFFF"/>
                </a:solidFill>
                <a:ea typeface="SimHei" panose="02010609060101010101" pitchFamily="49" charset="-122"/>
              </a:rPr>
              <a:t>結果</a:t>
            </a:r>
          </a:p>
        </p:txBody>
      </p:sp>
      <p:sp>
        <p:nvSpPr>
          <p:cNvPr id="189444" name="Rectangle 4" descr="Brown marble"/>
          <p:cNvSpPr>
            <a:spLocks noChangeArrowheads="1"/>
          </p:cNvSpPr>
          <p:nvPr/>
        </p:nvSpPr>
        <p:spPr bwMode="auto">
          <a:xfrm>
            <a:off x="6516688" y="2901950"/>
            <a:ext cx="1655762" cy="7413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kumimoji="1" lang="zh-TW" altLang="en-US" sz="2400">
                <a:solidFill>
                  <a:srgbClr val="FFFFFF"/>
                </a:solidFill>
                <a:ea typeface="SimHei" panose="02010609060101010101" pitchFamily="49" charset="-122"/>
              </a:rPr>
              <a:t>例子</a:t>
            </a:r>
          </a:p>
        </p:txBody>
      </p:sp>
      <p:sp>
        <p:nvSpPr>
          <p:cNvPr id="189445" name="Rectangle 5" descr="Recycled paper"/>
          <p:cNvSpPr>
            <a:spLocks noChangeArrowheads="1"/>
          </p:cNvSpPr>
          <p:nvPr/>
        </p:nvSpPr>
        <p:spPr bwMode="auto">
          <a:xfrm>
            <a:off x="1042988" y="3717925"/>
            <a:ext cx="2736850" cy="11525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爭戰、災禍、瘟疫</a:t>
            </a:r>
          </a:p>
        </p:txBody>
      </p:sp>
      <p:sp>
        <p:nvSpPr>
          <p:cNvPr id="189446" name="Rectangle 6" descr="Recycled paper"/>
          <p:cNvSpPr>
            <a:spLocks noChangeArrowheads="1"/>
          </p:cNvSpPr>
          <p:nvPr/>
        </p:nvSpPr>
        <p:spPr bwMode="auto">
          <a:xfrm>
            <a:off x="3851275" y="3716338"/>
            <a:ext cx="2592388" cy="11525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不一定應驗</a:t>
            </a:r>
          </a:p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kumimoji="1" lang="en-US" altLang="zh-TW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因悔改或代禱</a:t>
            </a:r>
            <a:r>
              <a:rPr kumimoji="1" lang="en-US" altLang="zh-TW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189447" name="Rectangle 7" descr="Recycled paper"/>
          <p:cNvSpPr>
            <a:spLocks noChangeArrowheads="1"/>
          </p:cNvSpPr>
          <p:nvPr/>
        </p:nvSpPr>
        <p:spPr bwMode="auto">
          <a:xfrm>
            <a:off x="6515100" y="3717925"/>
            <a:ext cx="1655763" cy="11525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約拿</a:t>
            </a:r>
          </a:p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阿摩司</a:t>
            </a:r>
          </a:p>
        </p:txBody>
      </p:sp>
      <p:sp>
        <p:nvSpPr>
          <p:cNvPr id="189448" name="Rectangle 8" descr="Newsprint"/>
          <p:cNvSpPr>
            <a:spLocks noChangeArrowheads="1"/>
          </p:cNvSpPr>
          <p:nvPr/>
        </p:nvSpPr>
        <p:spPr bwMode="auto">
          <a:xfrm>
            <a:off x="1042988" y="4940300"/>
            <a:ext cx="2736850" cy="115252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平安</a:t>
            </a:r>
          </a:p>
        </p:txBody>
      </p:sp>
      <p:sp>
        <p:nvSpPr>
          <p:cNvPr id="189449" name="Rectangle 9" descr="Newsprint"/>
          <p:cNvSpPr>
            <a:spLocks noChangeArrowheads="1"/>
          </p:cNvSpPr>
          <p:nvPr/>
        </p:nvSpPr>
        <p:spPr bwMode="auto">
          <a:xfrm>
            <a:off x="3851275" y="4940300"/>
            <a:ext cx="2592388" cy="115252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必然應驗</a:t>
            </a:r>
          </a:p>
        </p:txBody>
      </p:sp>
      <p:sp>
        <p:nvSpPr>
          <p:cNvPr id="189450" name="Rectangle 10" descr="Newsprint"/>
          <p:cNvSpPr>
            <a:spLocks noChangeArrowheads="1"/>
          </p:cNvSpPr>
          <p:nvPr/>
        </p:nvSpPr>
        <p:spPr bwMode="auto">
          <a:xfrm>
            <a:off x="6515100" y="4940300"/>
            <a:ext cx="1655763" cy="115252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以利沙</a:t>
            </a:r>
          </a:p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kumimoji="1"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以賽亞</a:t>
            </a:r>
          </a:p>
        </p:txBody>
      </p:sp>
      <p:sp>
        <p:nvSpPr>
          <p:cNvPr id="189451" name="Text Box 11"/>
          <p:cNvSpPr txBox="1">
            <a:spLocks noChangeArrowheads="1"/>
          </p:cNvSpPr>
          <p:nvPr/>
        </p:nvSpPr>
        <p:spPr bwMode="auto">
          <a:xfrm>
            <a:off x="1042988" y="549275"/>
            <a:ext cx="7319962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從古以來，在你我以前的先知，向多國和大邦說預言，論到爭戰、災禍、瘟疫的事。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先知預言的平安，到話語成就的時候，人便知道他真是耶和華所差來的。</a:t>
            </a:r>
            <a:r>
              <a:rPr lang="en-US" altLang="zh-TW" sz="240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28:8-9)</a:t>
            </a:r>
          </a:p>
        </p:txBody>
      </p:sp>
    </p:spTree>
    <p:extLst>
      <p:ext uri="{BB962C8B-B14F-4D97-AF65-F5344CB8AC3E}">
        <p14:creationId xmlns:p14="http://schemas.microsoft.com/office/powerpoint/2010/main" val="336547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申命记</a:t>
            </a:r>
            <a:r>
              <a:rPr lang="en-US" altLang="zh-CN" dirty="0" smtClean="0"/>
              <a:t>18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20 </a:t>
            </a:r>
            <a:r>
              <a:rPr lang="zh-CN" altLang="en-US" dirty="0"/>
              <a:t>若有先知擅敢托我的名说我所未曾吩咐他说的话，或是奉别神的名说话，那先知就必治死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 </a:t>
            </a:r>
            <a:r>
              <a:rPr lang="en-US" altLang="zh-CN" b="1" dirty="0"/>
              <a:t>21 </a:t>
            </a:r>
            <a:r>
              <a:rPr lang="zh-CN" altLang="en-US" dirty="0"/>
              <a:t>你心里若说，</a:t>
            </a:r>
            <a:r>
              <a:rPr lang="zh-CN" altLang="en-US" u="sng" dirty="0"/>
              <a:t>耶和华</a:t>
            </a:r>
            <a:r>
              <a:rPr lang="zh-CN" altLang="en-US" dirty="0"/>
              <a:t>所未曾吩咐的话，我们怎能知道呢？ </a:t>
            </a:r>
            <a:endParaRPr lang="en-US" altLang="zh-CN" dirty="0" smtClean="0"/>
          </a:p>
          <a:p>
            <a:r>
              <a:rPr lang="en-US" altLang="zh-CN" b="1" dirty="0" smtClean="0"/>
              <a:t>22</a:t>
            </a:r>
            <a:r>
              <a:rPr lang="en-US" altLang="zh-CN" b="1" dirty="0"/>
              <a:t> </a:t>
            </a:r>
            <a:r>
              <a:rPr lang="zh-CN" altLang="en-US" dirty="0"/>
              <a:t>先知托</a:t>
            </a:r>
            <a:r>
              <a:rPr lang="zh-CN" altLang="en-US" u="sng" dirty="0"/>
              <a:t>耶和华</a:t>
            </a:r>
            <a:r>
              <a:rPr lang="zh-CN" altLang="en-US" dirty="0"/>
              <a:t>的名说话，所说的若不成就，也无效验，这就是</a:t>
            </a:r>
            <a:r>
              <a:rPr lang="zh-CN" altLang="en-US" u="sng" dirty="0"/>
              <a:t>耶和华</a:t>
            </a:r>
            <a:r>
              <a:rPr lang="zh-CN" altLang="en-US" dirty="0"/>
              <a:t>所未曾吩咐的，是那先知擅自说的，你不要怕他。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190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提摩太前书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600" b="1" dirty="0"/>
              <a:t>1 </a:t>
            </a:r>
            <a:r>
              <a:rPr lang="zh-CN" altLang="en-US" sz="3600" dirty="0"/>
              <a:t>我劝你第一要为万人恳求祷告，代求，祝谢。 </a:t>
            </a:r>
            <a:endParaRPr lang="en-US" altLang="zh-CN" sz="3600" dirty="0" smtClean="0"/>
          </a:p>
          <a:p>
            <a:r>
              <a:rPr lang="en-US" altLang="zh-CN" sz="3600" b="1" dirty="0" smtClean="0"/>
              <a:t>2</a:t>
            </a:r>
            <a:r>
              <a:rPr lang="en-US" altLang="zh-CN" sz="3600" b="1" dirty="0"/>
              <a:t> </a:t>
            </a:r>
            <a:r>
              <a:rPr lang="zh-CN" altLang="en-US" sz="3600" dirty="0"/>
              <a:t>为君王和一切在位的也该如此。使我们可以敬虔端正，平安无事的度日。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61976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耶利米书</a:t>
            </a:r>
            <a:r>
              <a:rPr lang="en-US" altLang="zh-CN" dirty="0" smtClean="0"/>
              <a:t>29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baseline="30000" dirty="0"/>
              <a:t>11 </a:t>
            </a:r>
            <a:r>
              <a:rPr lang="en-US" dirty="0"/>
              <a:t>For I know the plans I have for you,” declares the </a:t>
            </a:r>
            <a:r>
              <a:rPr lang="en-US" cap="small" dirty="0"/>
              <a:t>Lord</a:t>
            </a:r>
            <a:r>
              <a:rPr lang="en-US" dirty="0"/>
              <a:t>, “plans to prosper you and not to harm you, plans to give you hope and a future</a:t>
            </a:r>
            <a:r>
              <a:rPr lang="en-US" dirty="0" smtClean="0"/>
              <a:t>.</a:t>
            </a:r>
          </a:p>
          <a:p>
            <a:r>
              <a:rPr lang="en-US" b="1" baseline="30000" dirty="0" smtClean="0"/>
              <a:t>12</a:t>
            </a:r>
            <a:r>
              <a:rPr lang="en-US" b="1" baseline="30000" dirty="0"/>
              <a:t> </a:t>
            </a:r>
            <a:r>
              <a:rPr lang="en-US" dirty="0"/>
              <a:t>Then you will call on me and come and pray to me, and I will listen to you</a:t>
            </a:r>
            <a:r>
              <a:rPr lang="en-US" dirty="0" smtClean="0"/>
              <a:t>.</a:t>
            </a:r>
          </a:p>
          <a:p>
            <a:r>
              <a:rPr lang="en-US" b="1" baseline="30000" dirty="0" smtClean="0"/>
              <a:t>13</a:t>
            </a:r>
            <a:r>
              <a:rPr lang="en-US" b="1" baseline="30000" dirty="0"/>
              <a:t> </a:t>
            </a:r>
            <a:r>
              <a:rPr lang="en-US" dirty="0"/>
              <a:t>You will seek me and find me when you seek me with all your heart. </a:t>
            </a:r>
          </a:p>
        </p:txBody>
      </p:sp>
    </p:spTree>
    <p:extLst>
      <p:ext uri="{BB962C8B-B14F-4D97-AF65-F5344CB8AC3E}">
        <p14:creationId xmlns:p14="http://schemas.microsoft.com/office/powerpoint/2010/main" val="2725798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以赛亚书</a:t>
            </a:r>
            <a:r>
              <a:rPr lang="en-US" altLang="zh-CN" dirty="0" smtClean="0"/>
              <a:t>55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600" b="1" dirty="0"/>
              <a:t>8 </a:t>
            </a:r>
            <a:r>
              <a:rPr lang="zh-CN" altLang="en-US" sz="3600" u="sng" dirty="0"/>
              <a:t>耶和华</a:t>
            </a:r>
            <a:r>
              <a:rPr lang="zh-CN" altLang="en-US" sz="3600" dirty="0"/>
              <a:t>说，我的意念，非同你们的意念，我的道路，非同你们的道路。 </a:t>
            </a:r>
            <a:endParaRPr lang="en-US" altLang="zh-CN" sz="3600" dirty="0" smtClean="0"/>
          </a:p>
          <a:p>
            <a:r>
              <a:rPr lang="en-US" altLang="zh-CN" sz="3600" b="1" dirty="0" smtClean="0"/>
              <a:t>9</a:t>
            </a:r>
            <a:r>
              <a:rPr lang="en-US" altLang="zh-CN" sz="3600" b="1" dirty="0"/>
              <a:t> </a:t>
            </a:r>
            <a:r>
              <a:rPr lang="zh-CN" altLang="en-US" sz="3600" dirty="0"/>
              <a:t>天怎样高过地，照样我的道路，高过你们的道路，我的意念，高过你们的意念。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78559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897</TotalTime>
  <Words>781</Words>
  <Application>Microsoft Office PowerPoint</Application>
  <PresentationFormat>On-screen Show (4:3)</PresentationFormat>
  <Paragraphs>293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Arial</vt:lpstr>
      <vt:lpstr>SimHei</vt:lpstr>
      <vt:lpstr>Arial Narrow</vt:lpstr>
      <vt:lpstr>文鼎圓立體</vt:lpstr>
      <vt:lpstr>宋体</vt:lpstr>
      <vt:lpstr>Calibri Light</vt:lpstr>
      <vt:lpstr>新細明體</vt:lpstr>
      <vt:lpstr>Calibri</vt:lpstr>
      <vt:lpstr>Office Theme</vt:lpstr>
      <vt:lpstr>Default Design</vt:lpstr>
      <vt:lpstr>1_Default Design</vt:lpstr>
      <vt:lpstr>4_Default Design</vt:lpstr>
      <vt:lpstr>5_Default Design</vt:lpstr>
      <vt:lpstr>PowerPoint Presentation</vt:lpstr>
      <vt:lpstr>PowerPoint Presentation</vt:lpstr>
      <vt:lpstr>但以理书一章</vt:lpstr>
      <vt:lpstr>PowerPoint Presentation</vt:lpstr>
      <vt:lpstr>PowerPoint Presentation</vt:lpstr>
      <vt:lpstr>耶利米书</vt:lpstr>
      <vt:lpstr>耶利米书</vt:lpstr>
      <vt:lpstr>历代志下36章</vt:lpstr>
      <vt:lpstr>但以理书9章</vt:lpstr>
      <vt:lpstr>耶利米书1章</vt:lpstr>
      <vt:lpstr>PowerPoint Presentation</vt:lpstr>
      <vt:lpstr>PowerPoint Presentation</vt:lpstr>
      <vt:lpstr>PowerPoint Presentation</vt:lpstr>
      <vt:lpstr>PowerPoint Presentation</vt:lpstr>
      <vt:lpstr>耶利米书7章</vt:lpstr>
      <vt:lpstr>耶利米书7章</vt:lpstr>
      <vt:lpstr>犹大书</vt:lpstr>
      <vt:lpstr>耶利米书1章</vt:lpstr>
      <vt:lpstr>PowerPoint Presentation</vt:lpstr>
      <vt:lpstr>PowerPoint Presentation</vt:lpstr>
      <vt:lpstr>PowerPoint Presentation</vt:lpstr>
      <vt:lpstr>申命记18章</vt:lpstr>
      <vt:lpstr>提摩太前书</vt:lpstr>
      <vt:lpstr>耶利米书29章</vt:lpstr>
      <vt:lpstr>以赛亚书55章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zunde yang</cp:lastModifiedBy>
  <cp:revision>17</cp:revision>
  <dcterms:created xsi:type="dcterms:W3CDTF">2015-01-26T19:29:46Z</dcterms:created>
  <dcterms:modified xsi:type="dcterms:W3CDTF">2015-02-01T14:06:07Z</dcterms:modified>
</cp:coreProperties>
</file>