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sldIdLst>
    <p:sldId id="257" r:id="rId3"/>
    <p:sldId id="260" r:id="rId4"/>
    <p:sldId id="258" r:id="rId5"/>
    <p:sldId id="261" r:id="rId6"/>
    <p:sldId id="267" r:id="rId7"/>
    <p:sldId id="256" r:id="rId8"/>
    <p:sldId id="268" r:id="rId9"/>
    <p:sldId id="269" r:id="rId10"/>
    <p:sldId id="270" r:id="rId11"/>
    <p:sldId id="259" r:id="rId12"/>
    <p:sldId id="263" r:id="rId13"/>
    <p:sldId id="265" r:id="rId14"/>
    <p:sldId id="264" r:id="rId15"/>
    <p:sldId id="266" r:id="rId16"/>
  </p:sldIdLst>
  <p:sldSz cx="9144000" cy="6858000" type="screen4x3"/>
  <p:notesSz cx="6858000" cy="9144000"/>
  <p:embeddedFontLst>
    <p:embeddedFont>
      <p:font typeface="SimHei" panose="02010609060101010101" pitchFamily="49" charset="-122"/>
      <p:regular r:id="rId17"/>
    </p:embeddedFont>
    <p:embeddedFont>
      <p:font typeface="文鼎圓立體" panose="02010609010101010101" pitchFamily="49" charset="-12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58B61-4A2D-452B-B850-550A4C3F8FF3}">
          <p14:sldIdLst>
            <p14:sldId id="257"/>
            <p14:sldId id="260"/>
            <p14:sldId id="258"/>
            <p14:sldId id="261"/>
            <p14:sldId id="267"/>
            <p14:sldId id="256"/>
            <p14:sldId id="268"/>
            <p14:sldId id="269"/>
            <p14:sldId id="270"/>
            <p14:sldId id="259"/>
            <p14:sldId id="263"/>
          </p14:sldIdLst>
        </p14:section>
        <p14:section name="Untitled Section" id="{B31E1827-21C3-4F13-BAF5-429FB3146780}">
          <p14:sldIdLst/>
        </p14:section>
        <p14:section name="Untitled Section" id="{4164890D-1ADE-4A37-9E66-30316E6C3704}">
          <p14:sldIdLst>
            <p14:sldId id="265"/>
            <p14:sldId id="264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71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87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0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7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1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8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47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86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4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5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91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56AA4-2263-4251-8742-7416AE83EE7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09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E0BCA-22C2-44A5-8279-48744D1B1C4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84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B1289-BFE2-437D-85E8-9C220D63CE0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1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CC5DF-F5A6-4453-9F1F-74596957BA9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98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91D46-C43E-4AC9-8F28-A4F726E4B30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92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59A1E-0016-4E2C-B848-389620E6486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58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7F2EA-1832-43E0-9351-F101F88BFD3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618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B989B-3E42-4EE8-AED3-90763C9FABE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25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33F9E-FC1E-4B6B-8AE7-DF76A349B1B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6480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996C2-575A-465E-A901-F562054E425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219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07636-EEC2-4878-ADA2-8EF68574AA1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1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1A9A3-101E-41BA-AFCE-800CC41B0076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DC0C0-C2EC-4660-A298-67280A67A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7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B30478-32FC-4B33-AABB-A2D76EFAB27D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09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31545" y="5975796"/>
            <a:ext cx="6083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列國的信息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- 46 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51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856" y="130629"/>
            <a:ext cx="850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我已分別你為聖，派你作列國的先知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」(1:5)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767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hroudofturinnews.com/wp-content/uploads/2012/12/prophec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2856" y="899889"/>
            <a:ext cx="8239756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A.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即時發生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– 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先知所處的時代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例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: 25:1-7)</a:t>
            </a: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B.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不久將要發生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例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: 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猶大的審判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25:8-14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、</a:t>
            </a:r>
            <a:endParaRPr lang="en-US" altLang="zh-TW" sz="3200" dirty="0" smtClean="0">
              <a:solidFill>
                <a:srgbClr val="FFFF99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sz="3200" dirty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                         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列國遭審判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25:15-19)</a:t>
            </a: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C.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末日再發生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例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: 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全世界性遭遇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25:30-38)</a:t>
            </a:r>
          </a:p>
          <a:p>
            <a:endParaRPr lang="en-US" sz="3200" dirty="0">
              <a:solidFill>
                <a:srgbClr val="FFFF99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參何西亞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13-33</a:t>
            </a:r>
            <a:r>
              <a:rPr lang="zh-TW" altLang="en-US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章、以西結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25-32</a:t>
            </a:r>
            <a:r>
              <a:rPr lang="zh-TW" altLang="en-US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章、阿摩司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1-2</a:t>
            </a:r>
            <a:r>
              <a:rPr lang="zh-TW" altLang="en-US" sz="2800" dirty="0" smtClean="0">
                <a:solidFill>
                  <a:srgbClr val="FFFF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章</a:t>
            </a:r>
            <a:endParaRPr lang="en-US" sz="2800" dirty="0">
              <a:solidFill>
                <a:srgbClr val="FFFF99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4556" y="120135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預言的多層應用：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02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abyloni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67" name="Oval 3"/>
          <p:cNvSpPr>
            <a:spLocks noChangeArrowheads="1"/>
          </p:cNvSpPr>
          <p:nvPr/>
        </p:nvSpPr>
        <p:spPr bwMode="auto">
          <a:xfrm>
            <a:off x="3683000" y="2924175"/>
            <a:ext cx="277813" cy="331788"/>
          </a:xfrm>
          <a:prstGeom prst="ellipse">
            <a:avLst/>
          </a:pr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2841625" y="2614613"/>
            <a:ext cx="676275" cy="428625"/>
          </a:xfrm>
          <a:prstGeom prst="wedgeRectCallout">
            <a:avLst>
              <a:gd name="adj1" fmla="val 81454"/>
              <a:gd name="adj2" fmla="val 49259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猶大</a:t>
            </a:r>
          </a:p>
        </p:txBody>
      </p:sp>
      <p:sp>
        <p:nvSpPr>
          <p:cNvPr id="88073" name="AutoShape 9"/>
          <p:cNvSpPr>
            <a:spLocks noChangeArrowheads="1"/>
          </p:cNvSpPr>
          <p:nvPr/>
        </p:nvSpPr>
        <p:spPr bwMode="auto">
          <a:xfrm>
            <a:off x="6488113" y="2195513"/>
            <a:ext cx="1102858" cy="428625"/>
          </a:xfrm>
          <a:prstGeom prst="wedgeRectCallout">
            <a:avLst>
              <a:gd name="adj1" fmla="val -61190"/>
              <a:gd name="adj2" fmla="val 10777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巴比倫</a:t>
            </a:r>
          </a:p>
        </p:txBody>
      </p:sp>
      <p:sp>
        <p:nvSpPr>
          <p:cNvPr id="88074" name="AutoShape 10"/>
          <p:cNvSpPr>
            <a:spLocks noChangeArrowheads="1"/>
          </p:cNvSpPr>
          <p:nvPr/>
        </p:nvSpPr>
        <p:spPr bwMode="auto">
          <a:xfrm>
            <a:off x="4441371" y="723900"/>
            <a:ext cx="1341892" cy="428625"/>
          </a:xfrm>
          <a:prstGeom prst="wedgeRectCallout">
            <a:avLst>
              <a:gd name="adj1" fmla="val -45060"/>
              <a:gd name="adj2" fmla="val 10777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迦基米施</a:t>
            </a:r>
          </a:p>
        </p:txBody>
      </p:sp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2063750" y="3856038"/>
            <a:ext cx="865188" cy="481012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埃及</a:t>
            </a:r>
          </a:p>
        </p:txBody>
      </p:sp>
      <p:sp>
        <p:nvSpPr>
          <p:cNvPr id="8" name="Rectangle 9" descr="Parchment"/>
          <p:cNvSpPr>
            <a:spLocks noChangeArrowheads="1"/>
          </p:cNvSpPr>
          <p:nvPr/>
        </p:nvSpPr>
        <p:spPr bwMode="auto">
          <a:xfrm>
            <a:off x="5979771" y="197644"/>
            <a:ext cx="2191772" cy="157309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TW" altLang="en-US" sz="2400" dirty="0">
                <a:solidFill>
                  <a:srgbClr val="C00000"/>
                </a:solidFill>
                <a:ea typeface="SimHei" panose="02010609060101010101" pitchFamily="49" charset="-122"/>
              </a:rPr>
              <a:t>迦基米施之役：尼布甲尼</a:t>
            </a:r>
            <a:r>
              <a:rPr lang="zh-TW" altLang="en-US" sz="2400" dirty="0" smtClean="0">
                <a:solidFill>
                  <a:srgbClr val="C00000"/>
                </a:solidFill>
                <a:ea typeface="SimHei" panose="02010609060101010101" pitchFamily="49" charset="-122"/>
              </a:rPr>
              <a:t>撒王</a:t>
            </a:r>
            <a:endParaRPr lang="en-US" altLang="zh-TW" sz="2400" dirty="0" smtClean="0">
              <a:solidFill>
                <a:srgbClr val="C00000"/>
              </a:solidFill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solidFill>
                  <a:srgbClr val="C00000"/>
                </a:solidFill>
                <a:ea typeface="SimHei" panose="02010609060101010101" pitchFamily="49" charset="-122"/>
              </a:rPr>
              <a:t>大</a:t>
            </a:r>
            <a:r>
              <a:rPr lang="zh-TW" altLang="en-US" sz="2400" dirty="0">
                <a:solidFill>
                  <a:srgbClr val="C00000"/>
                </a:solidFill>
                <a:ea typeface="SimHei" panose="02010609060101010101" pitchFamily="49" charset="-122"/>
              </a:rPr>
              <a:t>敗法老尼哥，成世界新霸主</a:t>
            </a:r>
          </a:p>
        </p:txBody>
      </p:sp>
    </p:spTree>
    <p:extLst>
      <p:ext uri="{BB962C8B-B14F-4D97-AF65-F5344CB8AC3E}">
        <p14:creationId xmlns:p14="http://schemas.microsoft.com/office/powerpoint/2010/main" val="3567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000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16613" cy="6858000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1701800" y="381000"/>
            <a:ext cx="762000" cy="381000"/>
          </a:xfrm>
          <a:prstGeom prst="wedgeRectCallout">
            <a:avLst>
              <a:gd name="adj1" fmla="val -208"/>
              <a:gd name="adj2" fmla="val 15375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密奪</a:t>
            </a: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546100" y="1058863"/>
            <a:ext cx="914400" cy="381000"/>
          </a:xfrm>
          <a:prstGeom prst="wedgeRectCallout">
            <a:avLst>
              <a:gd name="adj1" fmla="val 88194"/>
              <a:gd name="adj2" fmla="val 183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答比匿</a:t>
            </a: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 flipH="1">
            <a:off x="362857" y="2380342"/>
            <a:ext cx="698546" cy="308883"/>
          </a:xfrm>
          <a:prstGeom prst="wedgeRectCallout">
            <a:avLst>
              <a:gd name="adj1" fmla="val -59992"/>
              <a:gd name="adj2" fmla="val -12640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挪弗</a:t>
            </a:r>
            <a:endParaRPr lang="zh-TW" altLang="en-US" dirty="0">
              <a:solidFill>
                <a:srgbClr val="000000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3200" y="3105150"/>
            <a:ext cx="769441" cy="10669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埃及</a:t>
            </a:r>
            <a:endParaRPr lang="en-US" sz="38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5641" y="381000"/>
            <a:ext cx="341632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46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章  埃及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47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章  非利士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48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章  摩押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49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章  亞捫、以東、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   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基達、夏鎖、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   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以攔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50-51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巴比倫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429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abyloni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2662238" y="2655888"/>
            <a:ext cx="676275" cy="428625"/>
          </a:xfrm>
          <a:prstGeom prst="wedgeRectCallout">
            <a:avLst>
              <a:gd name="adj1" fmla="val 124181"/>
              <a:gd name="adj2" fmla="val 49259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猶大</a:t>
            </a:r>
          </a:p>
        </p:txBody>
      </p:sp>
      <p:sp>
        <p:nvSpPr>
          <p:cNvPr id="114693" name="AutoShape 5"/>
          <p:cNvSpPr>
            <a:spLocks noChangeArrowheads="1"/>
          </p:cNvSpPr>
          <p:nvPr/>
        </p:nvSpPr>
        <p:spPr bwMode="auto">
          <a:xfrm>
            <a:off x="6488113" y="2195513"/>
            <a:ext cx="908050" cy="428625"/>
          </a:xfrm>
          <a:prstGeom prst="wedgeRectCallout">
            <a:avLst>
              <a:gd name="adj1" fmla="val -61190"/>
              <a:gd name="adj2" fmla="val 10777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巴比倫</a:t>
            </a:r>
          </a:p>
        </p:txBody>
      </p:sp>
      <p:sp>
        <p:nvSpPr>
          <p:cNvPr id="114696" name="AutoShape 8"/>
          <p:cNvSpPr>
            <a:spLocks noChangeArrowheads="1"/>
          </p:cNvSpPr>
          <p:nvPr/>
        </p:nvSpPr>
        <p:spPr bwMode="auto">
          <a:xfrm>
            <a:off x="2208213" y="3194050"/>
            <a:ext cx="892175" cy="428625"/>
          </a:xfrm>
          <a:prstGeom prst="wedgeRectCallout">
            <a:avLst>
              <a:gd name="adj1" fmla="val 116903"/>
              <a:gd name="adj2" fmla="val -6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非利士</a:t>
            </a:r>
          </a:p>
        </p:txBody>
      </p:sp>
      <p:sp>
        <p:nvSpPr>
          <p:cNvPr id="114697" name="AutoShape 9"/>
          <p:cNvSpPr>
            <a:spLocks noChangeArrowheads="1"/>
          </p:cNvSpPr>
          <p:nvPr/>
        </p:nvSpPr>
        <p:spPr bwMode="auto">
          <a:xfrm>
            <a:off x="3170238" y="4005263"/>
            <a:ext cx="892175" cy="1081087"/>
          </a:xfrm>
          <a:prstGeom prst="wedgeRectCallout">
            <a:avLst>
              <a:gd name="adj1" fmla="val 47866"/>
              <a:gd name="adj2" fmla="val -114759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以東、摩押、亞捫</a:t>
            </a:r>
          </a:p>
        </p:txBody>
      </p:sp>
      <p:sp>
        <p:nvSpPr>
          <p:cNvPr id="114698" name="AutoShape 10"/>
          <p:cNvSpPr>
            <a:spLocks noChangeArrowheads="1"/>
          </p:cNvSpPr>
          <p:nvPr/>
        </p:nvSpPr>
        <p:spPr bwMode="auto">
          <a:xfrm>
            <a:off x="1979613" y="2062163"/>
            <a:ext cx="1397000" cy="428625"/>
          </a:xfrm>
          <a:prstGeom prst="wedgeRectCallout">
            <a:avLst>
              <a:gd name="adj1" fmla="val 85907"/>
              <a:gd name="adj2" fmla="val 66296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推羅、西頓</a:t>
            </a:r>
          </a:p>
        </p:txBody>
      </p:sp>
      <p:sp>
        <p:nvSpPr>
          <p:cNvPr id="114699" name="AutoShape 11"/>
          <p:cNvSpPr>
            <a:spLocks noChangeArrowheads="1"/>
          </p:cNvSpPr>
          <p:nvPr/>
        </p:nvSpPr>
        <p:spPr bwMode="auto">
          <a:xfrm>
            <a:off x="5867400" y="4221163"/>
            <a:ext cx="892175" cy="1079500"/>
          </a:xfrm>
          <a:prstGeom prst="wedgeRectCallout">
            <a:avLst>
              <a:gd name="adj1" fmla="val -183630"/>
              <a:gd name="adj2" fmla="val -1602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底但、提瑪、</a:t>
            </a:r>
          </a:p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亞拉伯</a:t>
            </a:r>
          </a:p>
        </p:txBody>
      </p:sp>
      <p:sp>
        <p:nvSpPr>
          <p:cNvPr id="114701" name="AutoShape 13"/>
          <p:cNvSpPr>
            <a:spLocks noChangeArrowheads="1"/>
          </p:cNvSpPr>
          <p:nvPr/>
        </p:nvSpPr>
        <p:spPr bwMode="auto">
          <a:xfrm>
            <a:off x="7596188" y="3860800"/>
            <a:ext cx="676275" cy="428625"/>
          </a:xfrm>
          <a:prstGeom prst="wedgeRectCallout">
            <a:avLst>
              <a:gd name="adj1" fmla="val -18310"/>
              <a:gd name="adj2" fmla="val -132222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以攔</a:t>
            </a:r>
          </a:p>
        </p:txBody>
      </p:sp>
      <p:sp>
        <p:nvSpPr>
          <p:cNvPr id="114702" name="AutoShape 14"/>
          <p:cNvSpPr>
            <a:spLocks noChangeArrowheads="1"/>
          </p:cNvSpPr>
          <p:nvPr/>
        </p:nvSpPr>
        <p:spPr bwMode="auto">
          <a:xfrm>
            <a:off x="7235825" y="1052513"/>
            <a:ext cx="676275" cy="428625"/>
          </a:xfrm>
          <a:prstGeom prst="wedgeRectCallout">
            <a:avLst>
              <a:gd name="adj1" fmla="val -28171"/>
              <a:gd name="adj2" fmla="val 14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瑪代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5610" y="273815"/>
            <a:ext cx="6513965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耶和華所造的</a:t>
            </a:r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，各適</a:t>
            </a:r>
            <a:r>
              <a:rPr lang="zh-TW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其用</a:t>
            </a:r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endParaRPr lang="en-US" altLang="zh-TW" sz="2800" dirty="0" smtClean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</a:t>
            </a:r>
            <a:r>
              <a:rPr lang="zh-TW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是惡人也</a:t>
            </a:r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為禍</a:t>
            </a:r>
            <a:r>
              <a:rPr lang="zh-TW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患的日子所</a:t>
            </a:r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造</a:t>
            </a:r>
            <a:r>
              <a:rPr lang="en-US" altLang="zh-TW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TW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箴</a:t>
            </a:r>
            <a:r>
              <a:rPr lang="en-US" altLang="zh-TW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16:4)</a:t>
            </a:r>
            <a:endParaRPr lang="en-US" sz="2800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246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7.share.photo.xuite.net/holmeslee/177ebd7/10053962/453173389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6" y="0"/>
            <a:ext cx="61310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38894" y="5762172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以東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4951" y="2460172"/>
            <a:ext cx="615553" cy="8008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亞捫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9571" y="3751942"/>
            <a:ext cx="523220" cy="3696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819" y="4068347"/>
            <a:ext cx="523220" cy="3696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209" y="4255577"/>
            <a:ext cx="523220" cy="3696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士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4951" y="126274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亞蘭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7436" y="12337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亞述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7453" y="187348"/>
            <a:ext cx="523220" cy="3744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推</a:t>
            </a:r>
            <a:endParaRPr lang="en-U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34082" y="514251"/>
            <a:ext cx="523220" cy="3744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羅</a:t>
            </a:r>
            <a:endParaRPr lang="en-U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42" y="3751942"/>
            <a:ext cx="615553" cy="8008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摩押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6913" y="382953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底本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82617" y="33482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拉巴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93598" y="44126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大馬色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96825" y="100144"/>
            <a:ext cx="2318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Land of Philistine</a:t>
            </a:r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非利士人之地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7454900" y="931141"/>
            <a:ext cx="393700" cy="4658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96825" y="1397000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        </a:t>
            </a:r>
            <a:r>
              <a:rPr lang="en-US" altLang="zh-TW" sz="2400" dirty="0" err="1" smtClean="0"/>
              <a:t>Palastine</a:t>
            </a:r>
            <a:endParaRPr lang="en-US" altLang="zh-TW" sz="2400" dirty="0" smtClean="0"/>
          </a:p>
          <a:p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 (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巴勒斯旦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4750744" y="3270650"/>
            <a:ext cx="4219085" cy="1475895"/>
          </a:xfrm>
          <a:prstGeom prst="wedgeRoundRectCallout">
            <a:avLst>
              <a:gd name="adj1" fmla="val -77378"/>
              <a:gd name="adj2" fmla="val 764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24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極其驕傲 </a:t>
            </a:r>
            <a:r>
              <a:rPr lang="en-US" altLang="zh-TW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(48:29)</a:t>
            </a:r>
          </a:p>
          <a:p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地勢</a:t>
            </a:r>
            <a:r>
              <a:rPr lang="en-US" altLang="zh-TW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峭壁防守</a:t>
            </a:r>
            <a:endParaRPr lang="en-US" altLang="zh-TW" sz="24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資源</a:t>
            </a:r>
            <a:r>
              <a:rPr lang="en-US" altLang="zh-TW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草盛、產牛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</a:t>
            </a:r>
            <a:r>
              <a:rPr lang="en-US" altLang="zh-TW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TW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3:4)</a:t>
            </a:r>
            <a:endParaRPr lang="en-US" altLang="zh-TW" sz="24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偶像</a:t>
            </a:r>
            <a:r>
              <a:rPr lang="en-US" altLang="zh-TW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基抺</a:t>
            </a:r>
            <a:endParaRPr lang="en-US" altLang="zh-TW" sz="24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4704074" y="1757746"/>
            <a:ext cx="1963426" cy="1063172"/>
          </a:xfrm>
          <a:prstGeom prst="wedgeRoundRectCallout">
            <a:avLst>
              <a:gd name="adj1" fmla="val -85758"/>
              <a:gd name="adj2" fmla="val 4577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偶像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瑪勒堪</a:t>
            </a:r>
            <a:endParaRPr lang="en-US" altLang="zh-TW" sz="24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米勒公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摩洛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r>
              <a:rPr lang="zh-TW" altLang="en-US" sz="2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王上</a:t>
            </a:r>
            <a:r>
              <a:rPr lang="en-US" altLang="zh-TW" sz="2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11:5</a:t>
            </a:r>
            <a:endParaRPr lang="en-US" sz="22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" name="Rounded Rectangular Callout 23"/>
          <p:cNvSpPr/>
          <p:nvPr/>
        </p:nvSpPr>
        <p:spPr>
          <a:xfrm>
            <a:off x="3061283" y="5553946"/>
            <a:ext cx="3835463" cy="1304054"/>
          </a:xfrm>
          <a:prstGeom prst="wedgeRoundRectCallout">
            <a:avLst>
              <a:gd name="adj1" fmla="val -71149"/>
              <a:gd name="adj2" fmla="val -145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en-US" altLang="zh-TW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天然地勢保壘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「雖如大鷹高高搭窩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我卻從那裡拉下你來</a:t>
            </a:r>
            <a:r>
              <a:rPr lang="zh-TW" altLang="en-US" sz="2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(49:16,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俄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4)</a:t>
            </a:r>
          </a:p>
          <a:p>
            <a:pPr algn="ctr"/>
            <a:endParaRPr lang="en-US" altLang="zh-TW" sz="2400" dirty="0" smtClean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539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tra 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9" y="53768"/>
            <a:ext cx="44577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israeltour.com/images/petr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64" y="65562"/>
            <a:ext cx="4446646" cy="295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hotography.nationalgeographic.com/staticfiles/NGS/Shared/StaticFiles/Photography/Images/POD/p/petra-tombs-525239-sw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2"/>
          <a:stretch/>
        </p:blipFill>
        <p:spPr bwMode="auto">
          <a:xfrm>
            <a:off x="130631" y="3039631"/>
            <a:ext cx="5646884" cy="38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gadling.com/wp-content/uploads/2013/02/potd-petra-j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633" y="3039631"/>
            <a:ext cx="3284311" cy="38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647176" y="2598057"/>
            <a:ext cx="2148114" cy="1175657"/>
          </a:xfrm>
          <a:prstGeom prst="ellipse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Petra</a:t>
            </a:r>
          </a:p>
          <a:p>
            <a:pPr algn="ctr">
              <a:lnSpc>
                <a:spcPts val="3000"/>
              </a:lnSpc>
            </a:pPr>
            <a:r>
              <a:rPr lang="zh-TW" altLang="en-US" sz="32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彼特拉</a:t>
            </a:r>
            <a:endParaRPr lang="en-US" sz="3200" dirty="0">
              <a:solidFill>
                <a:srgbClr val="C00000"/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89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7.share.photo.xuite.net/holmeslee/177ebd7/10053962/453173389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6" y="0"/>
            <a:ext cx="61310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38894" y="5762172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以東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4951" y="2460172"/>
            <a:ext cx="615553" cy="8008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亞捫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9571" y="3751942"/>
            <a:ext cx="523220" cy="3696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819" y="4068347"/>
            <a:ext cx="523220" cy="3696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209" y="4255577"/>
            <a:ext cx="523220" cy="3696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士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4951" y="126274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亞蘭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7436" y="12337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亞述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7453" y="187348"/>
            <a:ext cx="523220" cy="3744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推</a:t>
            </a:r>
            <a:endParaRPr lang="en-U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34082" y="514251"/>
            <a:ext cx="523220" cy="3744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羅</a:t>
            </a:r>
            <a:endParaRPr lang="en-U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42" y="3751942"/>
            <a:ext cx="615553" cy="8008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摩押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6913" y="382953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底本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82617" y="33482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拉巴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93598" y="44126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大馬色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4595366" y="2046514"/>
            <a:ext cx="847491" cy="4526136"/>
          </a:xfrm>
          <a:prstGeom prst="rightBrace">
            <a:avLst>
              <a:gd name="adj1" fmla="val 8333"/>
              <a:gd name="adj2" fmla="val 4935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6129066" y="187348"/>
            <a:ext cx="510273" cy="1859166"/>
          </a:xfrm>
          <a:prstGeom prst="rightBrac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706858" y="3910144"/>
            <a:ext cx="1530626" cy="6860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約旦</a:t>
            </a:r>
            <a:endParaRPr lang="en-US" sz="4000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81620" y="701481"/>
            <a:ext cx="1906733" cy="6860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敘利亞</a:t>
            </a:r>
            <a:endParaRPr lang="en-US" sz="4000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29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72" name="Picture 8" descr="Babylonia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338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9667" name="AutoShape 3"/>
          <p:cNvSpPr>
            <a:spLocks noChangeArrowheads="1"/>
          </p:cNvSpPr>
          <p:nvPr/>
        </p:nvSpPr>
        <p:spPr bwMode="auto">
          <a:xfrm>
            <a:off x="3133725" y="4314825"/>
            <a:ext cx="946150" cy="476250"/>
          </a:xfrm>
          <a:prstGeom prst="wedgeRectCallout">
            <a:avLst>
              <a:gd name="adj1" fmla="val 46139"/>
              <a:gd name="adj2" fmla="val -135000"/>
            </a:avLst>
          </a:prstGeom>
          <a:solidFill>
            <a:schemeClr val="accent4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0" lang="zh-TW" altLang="en-US" dirty="0">
                <a:solidFill>
                  <a:srgbClr val="C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巴比倫</a:t>
            </a:r>
          </a:p>
        </p:txBody>
      </p:sp>
      <p:sp>
        <p:nvSpPr>
          <p:cNvPr id="369668" name="AutoShape 4"/>
          <p:cNvSpPr>
            <a:spLocks noChangeArrowheads="1"/>
          </p:cNvSpPr>
          <p:nvPr/>
        </p:nvSpPr>
        <p:spPr bwMode="auto">
          <a:xfrm>
            <a:off x="4935538" y="2352675"/>
            <a:ext cx="711200" cy="476250"/>
          </a:xfrm>
          <a:prstGeom prst="wedgeRectCallout">
            <a:avLst>
              <a:gd name="adj1" fmla="val -52315"/>
              <a:gd name="adj2" fmla="val 123958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瑪代</a:t>
            </a:r>
          </a:p>
        </p:txBody>
      </p:sp>
      <p:sp>
        <p:nvSpPr>
          <p:cNvPr id="369669" name="Oval 5"/>
          <p:cNvSpPr>
            <a:spLocks noChangeArrowheads="1"/>
          </p:cNvSpPr>
          <p:nvPr/>
        </p:nvSpPr>
        <p:spPr bwMode="auto">
          <a:xfrm>
            <a:off x="4025900" y="3830638"/>
            <a:ext cx="92075" cy="920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670" name="AutoShape 6"/>
          <p:cNvSpPr>
            <a:spLocks noChangeArrowheads="1"/>
          </p:cNvSpPr>
          <p:nvPr/>
        </p:nvSpPr>
        <p:spPr bwMode="auto">
          <a:xfrm>
            <a:off x="5680075" y="5111750"/>
            <a:ext cx="711200" cy="476250"/>
          </a:xfrm>
          <a:prstGeom prst="wedgeRectCallout">
            <a:avLst>
              <a:gd name="adj1" fmla="val -63889"/>
              <a:gd name="adj2" fmla="val -141667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波斯</a:t>
            </a:r>
          </a:p>
        </p:txBody>
      </p:sp>
      <p:sp>
        <p:nvSpPr>
          <p:cNvPr id="369671" name="AutoShape 7"/>
          <p:cNvSpPr>
            <a:spLocks noChangeArrowheads="1"/>
          </p:cNvSpPr>
          <p:nvPr/>
        </p:nvSpPr>
        <p:spPr bwMode="auto">
          <a:xfrm>
            <a:off x="1939925" y="4895056"/>
            <a:ext cx="954087" cy="433387"/>
          </a:xfrm>
          <a:prstGeom prst="wedgeRectCallout">
            <a:avLst>
              <a:gd name="adj1" fmla="val 37991"/>
              <a:gd name="adj2" fmla="val -153333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 sz="2600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基達</a:t>
            </a:r>
          </a:p>
        </p:txBody>
      </p:sp>
      <p:sp>
        <p:nvSpPr>
          <p:cNvPr id="369673" name="AutoShape 9"/>
          <p:cNvSpPr>
            <a:spLocks noChangeArrowheads="1"/>
          </p:cNvSpPr>
          <p:nvPr/>
        </p:nvSpPr>
        <p:spPr bwMode="auto">
          <a:xfrm>
            <a:off x="5521325" y="3609974"/>
            <a:ext cx="869950" cy="524703"/>
          </a:xfrm>
          <a:prstGeom prst="wedgeRectCallout">
            <a:avLst>
              <a:gd name="adj1" fmla="val -125329"/>
              <a:gd name="adj2" fmla="val 310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 sz="2600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以攔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462881" y="3203575"/>
            <a:ext cx="954087" cy="433387"/>
          </a:xfrm>
          <a:prstGeom prst="wedgeRectCallout">
            <a:avLst>
              <a:gd name="adj1" fmla="val 71167"/>
              <a:gd name="adj2" fmla="val 59279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 sz="2600" dirty="0" smtClean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夏鎖</a:t>
            </a:r>
            <a:endParaRPr kumimoji="0" lang="zh-TW" altLang="en-US" sz="2600" dirty="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4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zionministry.us/BibleMaps/07Babyl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5233" y="4690237"/>
            <a:ext cx="30572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神阻擋驕傲的人，</a:t>
            </a:r>
            <a:endParaRPr lang="en-US" altLang="zh-TW" sz="2800" dirty="0" smtClean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賜恩給謙卑的人。</a:t>
            </a:r>
            <a:endParaRPr lang="en-US" altLang="zh-TW" sz="2800" dirty="0" smtClean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  <a:r>
              <a:rPr lang="en-US" altLang="zh-TW" sz="28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4:6)</a:t>
            </a:r>
          </a:p>
        </p:txBody>
      </p:sp>
      <p:pic>
        <p:nvPicPr>
          <p:cNvPr id="3080" name="Picture 8" descr="http://4.bp.blogspot.com/-ke9F19QQUT0/Ta7AGrwJOHI/AAAAAAAAEp0/jOOYuqLa2z8/s1600/Hanging+Gardens+babylon+free+download+themes+wallpapers+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97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5fen.com/uploads/allimg/140329/97-140329132I015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84285" cy="697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14220" y="193631"/>
            <a:ext cx="2108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巴別塔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創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11:1-9)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781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230" y="401999"/>
            <a:ext cx="429751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>
              <a:lnSpc>
                <a:spcPts val="1700"/>
              </a:lnSpc>
            </a:pPr>
            <a:r>
              <a:rPr lang="zh-TW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四</a:t>
            </a: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TW" altLang="en-US" sz="2800" u="sng" kern="100" dirty="0">
                <a:latin typeface="SimHei" panose="02010609060101010101" pitchFamily="49" charset="-122"/>
                <a:ea typeface="SimHei" panose="02010609060101010101" pitchFamily="49" charset="-122"/>
              </a:rPr>
              <a:t>教訓應</a:t>
            </a:r>
            <a:r>
              <a:rPr lang="zh-TW" altLang="en-US" sz="2800" u="sng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用</a:t>
            </a:r>
            <a:endParaRPr lang="en-US" altLang="zh-TW" sz="2800" u="sng" kern="1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177800">
              <a:lnSpc>
                <a:spcPts val="1700"/>
              </a:lnSpc>
            </a:pP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3556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A.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列國的罪行：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敬拜偶</a:t>
            </a:r>
            <a:r>
              <a:rPr lang="zh-TW" altLang="en-US" sz="28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像 </a:t>
            </a:r>
            <a:endParaRPr lang="en-US" sz="2800" kern="100" dirty="0" smtClean="0">
              <a:solidFill>
                <a:srgbClr val="00206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行邪淫、道德腐</a:t>
            </a:r>
            <a:r>
              <a:rPr lang="zh-TW" altLang="en-US" sz="28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敗 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驕縱狂</a:t>
            </a:r>
            <a:r>
              <a:rPr lang="zh-TW" altLang="en-US" sz="28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傲 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殘暴強橫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  <a:endParaRPr lang="en-US" sz="2800" kern="1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8230" y="3160694"/>
            <a:ext cx="8051370" cy="292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B.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對上帝屬性的認識：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祂是萬國主宰、掌管人類歷史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神的旨意與應許必成全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祂是聖潔公義的神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711200">
              <a:lnSpc>
                <a:spcPts val="1700"/>
              </a:lnSpc>
            </a:pP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7112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a.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不能容忍罪惡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711200">
              <a:lnSpc>
                <a:spcPts val="1700"/>
              </a:lnSpc>
            </a:pP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7112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b.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審判乃彰顯公義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祂是絕對公正</a:t>
            </a:r>
            <a:endParaRPr lang="en-US" sz="2800" kern="1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03915" y="822518"/>
            <a:ext cx="4994330" cy="1618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C.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對基督徒的提醒：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這世界必有一個盡頭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公義最後必會昭彰</a:t>
            </a:r>
            <a:endParaRPr lang="en-US" sz="2800" kern="100" dirty="0" smtClean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</a:p>
          <a:p>
            <a:pPr indent="533400">
              <a:lnSpc>
                <a:spcPts val="1700"/>
              </a:lnSpc>
            </a:pPr>
            <a:r>
              <a:rPr lang="en-US" sz="2800" kern="100" dirty="0" smtClean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800" kern="100" dirty="0">
                <a:latin typeface="SimHei" panose="02010609060101010101" pitchFamily="49" charset="-122"/>
                <a:ea typeface="SimHei" panose="02010609060101010101" pitchFamily="49" charset="-122"/>
              </a:rPr>
              <a:t>要持一個超歷史的信仰</a:t>
            </a:r>
            <a:endParaRPr lang="en-US" sz="2800" kern="1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045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ntalfloss.com/sites/default/files/styles/article_640x430/public/nixon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769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56121" y="2216258"/>
            <a:ext cx="59298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打敗不會結朿一切，放棄才會。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一個人被打敗了，不等於他完了。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可是，如果他放棄，那他真的完了。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98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3951" y="216976"/>
            <a:ext cx="431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總結：</a:t>
            </a:r>
            <a:r>
              <a:rPr lang="en-US" altLang="zh-TW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華倫魏斯比 牧師</a:t>
            </a:r>
            <a:r>
              <a:rPr lang="en-US" altLang="zh-TW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sz="28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3951" y="867905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在困難中要對神的話有信心，且順服祂的旨意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951" y="1518834"/>
            <a:ext cx="86228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真正的先知一般會受到逼迫 「凡立志在基督裡敬虔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度日的，也都受逼迫」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提後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3:12)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1127" y="2507662"/>
            <a:ext cx="85122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  Vance </a:t>
            </a:r>
            <a:r>
              <a:rPr lang="en-US" altLang="zh-TW" sz="2800" dirty="0" err="1" smtClean="0"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Havner</a:t>
            </a:r>
            <a:r>
              <a:rPr lang="en-US" altLang="zh-TW" sz="2800" dirty="0" smtClean="0"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: “The modern church is a ‘non-</a:t>
            </a:r>
            <a:r>
              <a:rPr lang="en-US" altLang="zh-TW" sz="2800" dirty="0" smtClean="0">
                <a:solidFill>
                  <a:srgbClr val="C00000"/>
                </a:solidFill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prophet</a:t>
            </a:r>
            <a:r>
              <a:rPr lang="en-US" altLang="zh-TW" sz="2800" dirty="0" smtClean="0"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’</a:t>
            </a:r>
          </a:p>
          <a:p>
            <a:r>
              <a:rPr lang="en-US" sz="2800" dirty="0"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 </a:t>
            </a:r>
            <a:r>
              <a:rPr lang="en-US" sz="2800" dirty="0" smtClean="0">
                <a:latin typeface="Adobe Hebrew" panose="02040503050201020203" pitchFamily="18" charset="-79"/>
                <a:ea typeface="SimHei" panose="02010609060101010101" pitchFamily="49" charset="-122"/>
                <a:cs typeface="Adobe Hebrew" panose="02040503050201020203" pitchFamily="18" charset="-79"/>
              </a:rPr>
              <a:t>                            organization”</a:t>
            </a:r>
            <a:endParaRPr lang="en-US" sz="2800" dirty="0">
              <a:latin typeface="Adobe Hebrew" panose="02040503050201020203" pitchFamily="18" charset="-79"/>
              <a:ea typeface="SimHei" panose="02010609060101010101" pitchFamily="49" charset="-122"/>
              <a:cs typeface="Adobe Hebrew" panose="02040503050201020203" pitchFamily="18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521" y="3461769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我們必需在人前剛強，卻可以在神面前軟弱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520" y="411269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服事最重要的不是成功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, 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乃是忠心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0520" y="4763627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服事中最大的回報乃是更加像「耶穌基督」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398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1.bp.blogspot.com/_rBdCXjKllpE/TQyhxu3A3wI/AAAAAAAAAss/wmfSTcVDaao/s1600/attend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909" y="2851688"/>
            <a:ext cx="2910040" cy="41303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4305" y="3704094"/>
            <a:ext cx="21082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海報體 Std W12" panose="040B0C00000000000000" pitchFamily="82" charset="-120"/>
                <a:ea typeface="華康海報體 Std W12" panose="040B0C00000000000000" pitchFamily="82" charset="-120"/>
              </a:rPr>
              <a:t>全勤獎</a:t>
            </a:r>
            <a:endParaRPr lang="en-US" sz="5000" dirty="0">
              <a:solidFill>
                <a:srgbClr val="C00000"/>
              </a:solidFill>
              <a:latin typeface="華康海報體 Std W12" panose="040B0C00000000000000" pitchFamily="82" charset="-120"/>
              <a:ea typeface="華康海報體 Std W12" panose="040B0C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9383" y="1942328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蔡鶯娟</a:t>
            </a:r>
            <a:endParaRPr lang="en-US" sz="4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4303" y="2541728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楊尊德</a:t>
            </a:r>
            <a:endParaRPr lang="en-US" sz="4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9223" y="315662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李南海</a:t>
            </a:r>
            <a:endParaRPr lang="en-US" sz="4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9383" y="439106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陳岩</a:t>
            </a:r>
            <a:endParaRPr lang="en-US" sz="4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9383" y="3802129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唐華英</a:t>
            </a:r>
            <a:endParaRPr lang="en-US" sz="4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0379" y="1926830"/>
            <a:ext cx="377699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B05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曹志剛   莫兆麒</a:t>
            </a:r>
            <a:endParaRPr lang="en-US" altLang="zh-TW" sz="4000" dirty="0" smtClean="0">
              <a:solidFill>
                <a:srgbClr val="00B05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4000" dirty="0" smtClean="0">
                <a:solidFill>
                  <a:srgbClr val="00B05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陳燕倫   陳恩泉</a:t>
            </a:r>
            <a:endParaRPr lang="en-US" altLang="zh-TW" sz="4000" dirty="0" smtClean="0">
              <a:solidFill>
                <a:srgbClr val="00B05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4000" dirty="0" smtClean="0">
                <a:solidFill>
                  <a:srgbClr val="00B05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吳玉華   曾揚</a:t>
            </a:r>
            <a:endParaRPr lang="en-US" altLang="zh-TW" sz="4000" dirty="0" smtClean="0">
              <a:solidFill>
                <a:srgbClr val="00B05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4000" dirty="0" smtClean="0">
                <a:solidFill>
                  <a:srgbClr val="00B05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田燕聲</a:t>
            </a:r>
            <a:endParaRPr lang="en-US" altLang="zh-TW" sz="4000" dirty="0" smtClean="0">
              <a:solidFill>
                <a:srgbClr val="00B05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4000" dirty="0" smtClean="0">
                <a:solidFill>
                  <a:srgbClr val="00B05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吳玉梅</a:t>
            </a:r>
            <a:endParaRPr lang="en-US" sz="4000" dirty="0">
              <a:solidFill>
                <a:srgbClr val="00B05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9383" y="1942328"/>
            <a:ext cx="1723549" cy="33115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3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</TotalTime>
  <Words>759</Words>
  <Application>Microsoft Office PowerPoint</Application>
  <PresentationFormat>On-screen Show (4:3)</PresentationFormat>
  <Paragraphs>148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華康POP1體 Std W9</vt:lpstr>
      <vt:lpstr>SimHei</vt:lpstr>
      <vt:lpstr>華康榜書體 Std W8</vt:lpstr>
      <vt:lpstr>新細明體</vt:lpstr>
      <vt:lpstr>文鼎圓立體</vt:lpstr>
      <vt:lpstr>Calibri</vt:lpstr>
      <vt:lpstr>Adobe Hebrew</vt:lpstr>
      <vt:lpstr>華康海報體 Std W12</vt:lpstr>
      <vt:lpstr>華康雅藝體 Std W6</vt:lpstr>
      <vt:lpstr>Calibri Light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34</cp:revision>
  <dcterms:created xsi:type="dcterms:W3CDTF">2015-02-17T20:46:21Z</dcterms:created>
  <dcterms:modified xsi:type="dcterms:W3CDTF">2015-02-20T00:50:39Z</dcterms:modified>
</cp:coreProperties>
</file>