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</p:sldMasterIdLst>
  <p:notesMasterIdLst>
    <p:notesMasterId r:id="rId40"/>
  </p:notesMasterIdLst>
  <p:sldIdLst>
    <p:sldId id="257" r:id="rId11"/>
    <p:sldId id="258" r:id="rId12"/>
    <p:sldId id="279" r:id="rId13"/>
    <p:sldId id="256" r:id="rId14"/>
    <p:sldId id="260" r:id="rId15"/>
    <p:sldId id="283" r:id="rId16"/>
    <p:sldId id="264" r:id="rId17"/>
    <p:sldId id="265" r:id="rId18"/>
    <p:sldId id="261" r:id="rId19"/>
    <p:sldId id="262" r:id="rId20"/>
    <p:sldId id="284" r:id="rId21"/>
    <p:sldId id="285" r:id="rId22"/>
    <p:sldId id="278" r:id="rId23"/>
    <p:sldId id="286" r:id="rId24"/>
    <p:sldId id="259" r:id="rId25"/>
    <p:sldId id="272" r:id="rId26"/>
    <p:sldId id="271" r:id="rId27"/>
    <p:sldId id="270" r:id="rId28"/>
    <p:sldId id="266" r:id="rId29"/>
    <p:sldId id="268" r:id="rId30"/>
    <p:sldId id="280" r:id="rId31"/>
    <p:sldId id="282" r:id="rId32"/>
    <p:sldId id="287" r:id="rId33"/>
    <p:sldId id="274" r:id="rId34"/>
    <p:sldId id="275" r:id="rId35"/>
    <p:sldId id="288" r:id="rId36"/>
    <p:sldId id="276" r:id="rId37"/>
    <p:sldId id="289" r:id="rId38"/>
    <p:sldId id="290" r:id="rId39"/>
  </p:sldIdLst>
  <p:sldSz cx="9144000" cy="6858000" type="screen4x3"/>
  <p:notesSz cx="6858000" cy="9144000"/>
  <p:embeddedFontLst>
    <p:embeddedFont>
      <p:font typeface="Calibri Light" panose="020F0302020204030204" pitchFamily="34" charset="0"/>
      <p:regular r:id="rId41"/>
      <p:italic r:id="rId42"/>
    </p:embeddedFont>
    <p:embeddedFont>
      <p:font typeface="文鼎圓立體" panose="02010609010101010101" pitchFamily="49" charset="-120"/>
      <p:regular r:id="rId43"/>
    </p:embeddedFont>
    <p:embeddedFont>
      <p:font typeface="SimHei" panose="02010609060101010101" pitchFamily="49" charset="-122"/>
      <p:regular r:id="rId44"/>
    </p:embeddedFont>
    <p:embeddedFont>
      <p:font typeface="Calibri" panose="020F0502020204030204" pitchFamily="34" charset="0"/>
      <p:regular r:id="rId45"/>
      <p:bold r:id="rId46"/>
      <p:italic r:id="rId47"/>
      <p:boldItalic r:id="rId4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42" d="100"/>
          <a:sy n="42" d="100"/>
        </p:scale>
        <p:origin x="2220" y="5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5.fnt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font" Target="fonts/font4.fntdata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font" Target="fonts/font3.fntdata"/><Relationship Id="rId48" Type="http://schemas.openxmlformats.org/officeDocument/2006/relationships/font" Target="fonts/font8.fntdata"/><Relationship Id="rId8" Type="http://schemas.openxmlformats.org/officeDocument/2006/relationships/slideMaster" Target="slideMasters/slideMaster8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CBF112-6673-404A-892B-B2D8E3DEF819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95ED66-512E-4647-B38F-4535E8E2D0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9314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D8B8E4-A009-4898-93CE-1CF9B8B8A346}" type="slidenum">
              <a:rPr lang="en-US" altLang="zh-TW">
                <a:solidFill>
                  <a:srgbClr val="000000"/>
                </a:solidFill>
              </a:rPr>
              <a:pPr/>
              <a:t>2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230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84635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7560DB-D015-4F9E-8603-F0C70E5669D6}" type="slidenum">
              <a:rPr lang="en-US" altLang="zh-TW"/>
              <a:pPr/>
              <a:t>7</a:t>
            </a:fld>
            <a:endParaRPr lang="en-US" altLang="zh-TW"/>
          </a:p>
        </p:txBody>
      </p:sp>
      <p:sp>
        <p:nvSpPr>
          <p:cNvPr id="151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09477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FFCF-0C39-44D7-B93D-0846811A5AA4}" type="slidenum">
              <a:rPr lang="en-US" altLang="zh-TW">
                <a:solidFill>
                  <a:srgbClr val="000000"/>
                </a:solidFill>
              </a:rPr>
              <a:pPr/>
              <a:t>9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158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02585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362E1A-2E17-477D-8305-9604535C3292}" type="slidenum">
              <a:rPr lang="en-US" altLang="zh-TW">
                <a:solidFill>
                  <a:srgbClr val="000000"/>
                </a:solidFill>
              </a:rPr>
              <a:pPr/>
              <a:t>10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46822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B54D2-C254-41FC-9753-59351492D48A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DA4C4-9673-44EF-8C5A-AFCFB68CCE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277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B54D2-C254-41FC-9753-59351492D48A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DA4C4-9673-44EF-8C5A-AFCFB68CCE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591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B54D2-C254-41FC-9753-59351492D48A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DA4C4-9673-44EF-8C5A-AFCFB68CCE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46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B54D2-C254-41FC-9753-59351492D48A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DA4C4-9673-44EF-8C5A-AFCFB68CCE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593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B54D2-C254-41FC-9753-59351492D48A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DA4C4-9673-44EF-8C5A-AFCFB68CCE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374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B54D2-C254-41FC-9753-59351492D48A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DA4C4-9673-44EF-8C5A-AFCFB68CCE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288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B54D2-C254-41FC-9753-59351492D48A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DA4C4-9673-44EF-8C5A-AFCFB68CCE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645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B54D2-C254-41FC-9753-59351492D48A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DA4C4-9673-44EF-8C5A-AFCFB68CCE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090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B54D2-C254-41FC-9753-59351492D48A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DA4C4-9673-44EF-8C5A-AFCFB68CCE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891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B54D2-C254-41FC-9753-59351492D48A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DA4C4-9673-44EF-8C5A-AFCFB68CCE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203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B54D2-C254-41FC-9753-59351492D48A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DA4C4-9673-44EF-8C5A-AFCFB68CCE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6385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C2950D-B07E-48C6-A11D-2AF92087AA81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88996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C9CBF7-9F97-406A-9F42-786438300233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97719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1AB979-E89D-4D31-A756-73698062DF19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2643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A0620-1805-4158-9F4B-5D630526BAD6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50882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49DBE3-0E70-4328-A547-0591B38B9B1B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32027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7EF6BD-6928-4FF9-9A3E-792158711247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657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539387-858D-4BAA-A7C5-5CD0052F2052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1861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200B70-EE81-4A74-B6A0-1185BD2C7195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271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098005-327A-4781-AEE3-D17693BC9D8E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0172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7E5F8C-5D8B-4800-A15B-C1DB121D9153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006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CBF2A7-0D31-430C-825A-641CD64D6522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0072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C2950D-B07E-48C6-A11D-2AF92087AA81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9628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C9CBF7-9F97-406A-9F42-786438300233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2669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1AB979-E89D-4D31-A756-73698062DF19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60731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A0620-1805-4158-9F4B-5D630526BAD6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294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49DBE3-0E70-4328-A547-0591B38B9B1B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99183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7EF6BD-6928-4FF9-9A3E-792158711247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30180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539387-858D-4BAA-A7C5-5CD0052F2052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0311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200B70-EE81-4A74-B6A0-1185BD2C7195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50091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098005-327A-4781-AEE3-D17693BC9D8E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46586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7E5F8C-5D8B-4800-A15B-C1DB121D9153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56399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CBF2A7-0D31-430C-825A-641CD64D6522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869776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C2950D-B07E-48C6-A11D-2AF92087AA81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92440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C9CBF7-9F97-406A-9F42-786438300233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865356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1AB979-E89D-4D31-A756-73698062DF19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262977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A0620-1805-4158-9F4B-5D630526BAD6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028613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49DBE3-0E70-4328-A547-0591B38B9B1B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5263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7EF6BD-6928-4FF9-9A3E-792158711247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26077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539387-858D-4BAA-A7C5-5CD0052F2052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3537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200B70-EE81-4A74-B6A0-1185BD2C7195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52974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098005-327A-4781-AEE3-D17693BC9D8E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640383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7E5F8C-5D8B-4800-A15B-C1DB121D9153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12787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CBF2A7-0D31-430C-825A-641CD64D6522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55112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898612-DFE8-4B1A-A652-051641A4FA2B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98495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DA03A6-0620-44B4-AC04-95403FA527A5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998400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161090-AA3D-4E22-B854-59307789929C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81082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6D5CB6-EA1E-40CC-AED3-EA4384B35540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97209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86CE5A-534A-45AD-A156-1F1BE626FACA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17846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71829A-4855-47BE-851A-8ED2A5BB7804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50564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AAFBA5-9D56-4095-89E0-1F2E59006572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09870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B1B643-BB09-43A5-971E-DA3381AF73C8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933468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BAB050-15E1-4F0C-92DF-6FC4A9F08A2C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21796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5F14AB-D4B7-44B1-95DF-968F47BAE112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513733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47A051-4285-4A2E-8F87-963262DC9E62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809550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ABBF89-79A7-4126-8B77-7AC0C8CE3BF4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83004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6B4144-DEE7-4722-9395-25DA01630D2B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143754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B8F047-BED3-412B-A1BA-93A163625C68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202700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66B377-FBA0-4568-88D9-E2AD8912F293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73921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29B80B-9B5B-4F4F-B2AD-9CD2BD16C1C4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01028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49A6ED-4E06-41F4-B277-7F1B8C4852A5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614636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31E76E-74FC-458B-AC04-57AD120DF9B4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69379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D04077-DBBB-4913-B008-D9FE6A030A67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49495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568327-BB8C-46F9-94D0-EE5D05701588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98570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00CF48-D5FD-490A-9EE1-009048221980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84072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B43484-F94D-4AC6-BCE0-9717C7234C83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74051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ABBF89-79A7-4126-8B77-7AC0C8CE3BF4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805579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6B4144-DEE7-4722-9395-25DA01630D2B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224169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B8F047-BED3-412B-A1BA-93A163625C68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32734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66B377-FBA0-4568-88D9-E2AD8912F293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165946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29B80B-9B5B-4F4F-B2AD-9CD2BD16C1C4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26240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49A6ED-4E06-41F4-B277-7F1B8C4852A5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06490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31E76E-74FC-458B-AC04-57AD120DF9B4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151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D04077-DBBB-4913-B008-D9FE6A030A67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45446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568327-BB8C-46F9-94D0-EE5D05701588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30686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00CF48-D5FD-490A-9EE1-009048221980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00612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B43484-F94D-4AC6-BCE0-9717C7234C83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4288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ABBF89-79A7-4126-8B77-7AC0C8CE3BF4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86904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6B4144-DEE7-4722-9395-25DA01630D2B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73869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B8F047-BED3-412B-A1BA-93A163625C68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29176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66B377-FBA0-4568-88D9-E2AD8912F293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6484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29B80B-9B5B-4F4F-B2AD-9CD2BD16C1C4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88216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49A6ED-4E06-41F4-B277-7F1B8C4852A5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55678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31E76E-74FC-458B-AC04-57AD120DF9B4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79769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D04077-DBBB-4913-B008-D9FE6A030A67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22256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568327-BB8C-46F9-94D0-EE5D05701588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160347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00CF48-D5FD-490A-9EE1-009048221980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03074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B43484-F94D-4AC6-BCE0-9717C7234C83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00859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A4B324-FC7D-4798-B8C7-CFAFB563E56B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4782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F4B780-F841-479B-A60E-9F79E7C82B2A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924693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3B6498-59DA-408C-A7D1-B1F521690B3F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13055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F90A87-DEB9-40E1-967C-0AAE2853545B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20125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3BBA5C-E08B-4A6B-B925-E48A8981FE71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75574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ACBEF0-4308-4326-BF11-2FAF01469675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38524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C4E831-3E1E-4A6A-8FAD-7943E108E6B3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42805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10D25C-1E63-4712-8FE9-B9D0BF282298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78931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5785B1-DE57-4A2C-8171-0434FEA66684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813633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2C9C33-24F1-4BFF-AF12-9B0EBEE43007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91704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ACD8CB-F542-4173-ADEC-8A3231888074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23790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1F4603-2656-474B-A829-898BD07C372D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864523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D852B8-0335-4D8E-86DA-E550FD6E521F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10777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C929BE-34B7-45B2-951E-121BF0537A62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694097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E48F3A-FAB7-4390-941C-4AF345333D97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65306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CB2A8C-E7B3-44BA-848B-1104ADAD2CB3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45954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F36CAD-1587-40FB-A30E-1A35E9D892A3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450244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A1571C-9609-4440-823D-150FC6962CD9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06888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87AD88-B896-4F39-A28E-7B700FEA2E62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23094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C4DA95-20DF-43F3-8D17-BE70B9659B59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120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2A0591-4A63-4917-B75A-BEFE5FF26BD8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535283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98EB30-9BC6-44A3-B49D-D48FBBC3CC60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484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2B54D2-C254-41FC-9753-59351492D48A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DDA4C4-9673-44EF-8C5A-AFCFB68CCE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611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ABC6FF7-7673-4D79-8A32-F042A355E872}" type="slidenum">
              <a:rPr kumimoji="1" lang="en-US" altLang="zh-TW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574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ABC6FF7-7673-4D79-8A32-F042A355E872}" type="slidenum">
              <a:rPr kumimoji="1" lang="en-US" altLang="zh-TW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992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ABC6FF7-7673-4D79-8A32-F042A355E872}" type="slidenum">
              <a:rPr kumimoji="1" lang="en-US" altLang="zh-TW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791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BE4B2C1-0209-4508-8A90-6EFFE9A61654}" type="slidenum">
              <a:rPr kumimoji="1" lang="en-US" altLang="zh-TW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662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79B0A07-7B9C-4A42-A8ED-31D8A9ED5431}" type="slidenum">
              <a:rPr kumimoji="1" lang="en-US" altLang="zh-TW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3891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79B0A07-7B9C-4A42-A8ED-31D8A9ED5431}" type="slidenum">
              <a:rPr kumimoji="1" lang="en-US" altLang="zh-TW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2069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79B0A07-7B9C-4A42-A8ED-31D8A9ED5431}" type="slidenum">
              <a:rPr kumimoji="1" lang="en-US" altLang="zh-TW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984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B7547CD-8F11-4C05-9F26-C18D9562E916}" type="slidenum">
              <a:rPr kumimoji="1" lang="en-US" altLang="zh-TW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4606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2C1EE56-5734-4ACA-A90C-3B50E6F830D9}" type="slidenum">
              <a:rPr kumimoji="1" lang="en-US" altLang="zh-TW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zh-TW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8350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0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6.jpeg"/><Relationship Id="rId5" Type="http://schemas.openxmlformats.org/officeDocument/2006/relationships/image" Target="../media/image12.jpe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4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3.xml"/><Relationship Id="rId4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2.xml"/><Relationship Id="rId4" Type="http://schemas.openxmlformats.org/officeDocument/2006/relationships/image" Target="../media/image27.gi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2.xml"/><Relationship Id="rId6" Type="http://schemas.openxmlformats.org/officeDocument/2006/relationships/image" Target="../media/image4.jpeg"/><Relationship Id="rId5" Type="http://schemas.openxmlformats.org/officeDocument/2006/relationships/image" Target="../media/image1.jpeg"/><Relationship Id="rId4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2.xml"/><Relationship Id="rId4" Type="http://schemas.openxmlformats.org/officeDocument/2006/relationships/image" Target="../media/image12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34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9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1.bp.blogspot.com/-b4Gzy9uuYHc/VAx37jplKaI/AAAAAAAABe8/7ztrvf9W5a4/s1600/jeremiah-the-weeping-prophe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6809" cy="5975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77643" y="5975797"/>
            <a:ext cx="78790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C00000"/>
                </a:solidFill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國亡前後的記述 </a:t>
            </a:r>
            <a:r>
              <a:rPr lang="en-US" altLang="zh-TW" sz="4000" dirty="0">
                <a:solidFill>
                  <a:srgbClr val="C00000"/>
                </a:solidFill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- </a:t>
            </a:r>
            <a:r>
              <a:rPr lang="en-US" altLang="zh-TW" sz="4000" dirty="0" smtClean="0">
                <a:solidFill>
                  <a:srgbClr val="C00000"/>
                </a:solidFill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34</a:t>
            </a:r>
            <a:r>
              <a:rPr lang="zh-TW" altLang="en-US" sz="4000" dirty="0" smtClean="0">
                <a:solidFill>
                  <a:srgbClr val="C00000"/>
                </a:solidFill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至</a:t>
            </a:r>
            <a:r>
              <a:rPr lang="en-US" altLang="zh-TW" sz="4000" dirty="0" smtClean="0">
                <a:solidFill>
                  <a:srgbClr val="C00000"/>
                </a:solidFill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45</a:t>
            </a:r>
            <a:r>
              <a:rPr lang="zh-TW" altLang="en-US" sz="4000" dirty="0" smtClean="0">
                <a:solidFill>
                  <a:srgbClr val="C00000"/>
                </a:solidFill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、</a:t>
            </a:r>
            <a:r>
              <a:rPr lang="en-US" altLang="zh-TW" sz="4000" dirty="0" smtClean="0">
                <a:solidFill>
                  <a:srgbClr val="C00000"/>
                </a:solidFill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52</a:t>
            </a:r>
            <a:r>
              <a:rPr lang="zh-TW" altLang="en-US" sz="4000" dirty="0" smtClean="0">
                <a:solidFill>
                  <a:srgbClr val="C00000"/>
                </a:solidFill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章</a:t>
            </a:r>
            <a:endParaRPr lang="en-US" sz="4000" dirty="0">
              <a:solidFill>
                <a:srgbClr val="C00000"/>
              </a:solidFill>
              <a:latin typeface="文鼎圓立體" panose="02010609010101010101" pitchFamily="49" charset="-120"/>
              <a:ea typeface="文鼎圓立體" panose="02010609010101010101" pitchFamily="49" charset="-120"/>
              <a:cs typeface="文鼎圓立體" panose="02010609010101010101" pitchFamily="49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2856" y="130629"/>
            <a:ext cx="54857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2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至</a:t>
            </a:r>
            <a:r>
              <a:rPr lang="en-US" altLang="zh-TW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33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章   警戒的信息及預言</a:t>
            </a:r>
            <a:endParaRPr lang="en-US" sz="32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6117" y="611702"/>
            <a:ext cx="5748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34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至</a:t>
            </a:r>
            <a:r>
              <a:rPr lang="en-US" altLang="zh-TW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45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章   國亡前後歷史敘述</a:t>
            </a:r>
            <a:endParaRPr lang="en-US" sz="32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1936" y="1202780"/>
            <a:ext cx="5747086" cy="15696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34</a:t>
            </a:r>
            <a:r>
              <a:rPr lang="zh-TW" altLang="en-US" sz="32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 </a:t>
            </a:r>
            <a:r>
              <a:rPr lang="en-US" altLang="zh-TW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- 38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   亡國</a:t>
            </a:r>
            <a:r>
              <a:rPr lang="zh-TW" altLang="en-US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前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約兩年的記載</a:t>
            </a:r>
            <a:endParaRPr lang="en-US" altLang="zh-TW" sz="32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  <a:p>
            <a:r>
              <a:rPr lang="en-US" sz="32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 </a:t>
            </a:r>
            <a:r>
              <a:rPr 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      </a:t>
            </a:r>
            <a:r>
              <a:rPr lang="en-US" altLang="zh-TW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39   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耶路撒冷被攻毀</a:t>
            </a:r>
            <a:endParaRPr lang="en-US" altLang="zh-TW" sz="32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  <a:p>
            <a:r>
              <a:rPr lang="en-US" altLang="zh-TW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40 - 44   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亡國</a:t>
            </a:r>
            <a:r>
              <a:rPr lang="zh-TW" altLang="en-US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後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的情況</a:t>
            </a:r>
            <a:endParaRPr lang="en-US" sz="3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9617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 descr="Newsprint"/>
          <p:cNvSpPr>
            <a:spLocks noChangeArrowheads="1"/>
          </p:cNvSpPr>
          <p:nvPr/>
        </p:nvSpPr>
        <p:spPr bwMode="auto">
          <a:xfrm>
            <a:off x="5156200" y="2173288"/>
            <a:ext cx="1463675" cy="8826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西底家</a:t>
            </a:r>
            <a:r>
              <a:rPr lang="en-US" altLang="zh-TW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(10)</a:t>
            </a:r>
          </a:p>
        </p:txBody>
      </p:sp>
      <p:sp>
        <p:nvSpPr>
          <p:cNvPr id="229379" name="Rectangle 3" descr="Parchment"/>
          <p:cNvSpPr>
            <a:spLocks noChangeArrowheads="1"/>
          </p:cNvSpPr>
          <p:nvPr/>
        </p:nvSpPr>
        <p:spPr bwMode="auto">
          <a:xfrm>
            <a:off x="6619875" y="2173288"/>
            <a:ext cx="2047875" cy="8826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預言歸回，立新約</a:t>
            </a:r>
          </a:p>
        </p:txBody>
      </p:sp>
      <p:sp>
        <p:nvSpPr>
          <p:cNvPr id="229380" name="Rectangle 4" descr="Green marble"/>
          <p:cNvSpPr>
            <a:spLocks noChangeArrowheads="1"/>
          </p:cNvSpPr>
          <p:nvPr/>
        </p:nvSpPr>
        <p:spPr bwMode="auto">
          <a:xfrm>
            <a:off x="476250" y="430213"/>
            <a:ext cx="511175" cy="43815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FFFFF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章</a:t>
            </a:r>
          </a:p>
        </p:txBody>
      </p:sp>
      <p:sp>
        <p:nvSpPr>
          <p:cNvPr id="229381" name="Rectangle 5" descr="Green marble"/>
          <p:cNvSpPr>
            <a:spLocks noChangeArrowheads="1"/>
          </p:cNvSpPr>
          <p:nvPr/>
        </p:nvSpPr>
        <p:spPr bwMode="auto">
          <a:xfrm>
            <a:off x="987425" y="430213"/>
            <a:ext cx="1463675" cy="43815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FFFFF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時間</a:t>
            </a:r>
          </a:p>
        </p:txBody>
      </p:sp>
      <p:sp>
        <p:nvSpPr>
          <p:cNvPr id="229382" name="Rectangle 6" descr="Green marble"/>
          <p:cNvSpPr>
            <a:spLocks noChangeArrowheads="1"/>
          </p:cNvSpPr>
          <p:nvPr/>
        </p:nvSpPr>
        <p:spPr bwMode="auto">
          <a:xfrm>
            <a:off x="2451100" y="430213"/>
            <a:ext cx="2047875" cy="43815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FFFFF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內容</a:t>
            </a:r>
          </a:p>
        </p:txBody>
      </p:sp>
      <p:sp>
        <p:nvSpPr>
          <p:cNvPr id="229383" name="Rectangle 7" descr="Pink tissue paper"/>
          <p:cNvSpPr>
            <a:spLocks noChangeArrowheads="1"/>
          </p:cNvSpPr>
          <p:nvPr/>
        </p:nvSpPr>
        <p:spPr bwMode="auto">
          <a:xfrm>
            <a:off x="476250" y="868363"/>
            <a:ext cx="511175" cy="43815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26</a:t>
            </a:r>
          </a:p>
        </p:txBody>
      </p:sp>
      <p:sp>
        <p:nvSpPr>
          <p:cNvPr id="229384" name="Rectangle 8" descr="Newsprint"/>
          <p:cNvSpPr>
            <a:spLocks noChangeArrowheads="1"/>
          </p:cNvSpPr>
          <p:nvPr/>
        </p:nvSpPr>
        <p:spPr bwMode="auto">
          <a:xfrm>
            <a:off x="987425" y="868363"/>
            <a:ext cx="14636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約雅敬登基</a:t>
            </a:r>
            <a:endParaRPr lang="zh-TW" altLang="en-US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29385" name="Rectangle 9" descr="Parchment"/>
          <p:cNvSpPr>
            <a:spLocks noChangeArrowheads="1"/>
          </p:cNvSpPr>
          <p:nvPr/>
        </p:nvSpPr>
        <p:spPr bwMode="auto">
          <a:xfrm>
            <a:off x="2451100" y="868363"/>
            <a:ext cx="2047875" cy="4381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民欲治死耶利米</a:t>
            </a:r>
          </a:p>
        </p:txBody>
      </p:sp>
      <p:sp>
        <p:nvSpPr>
          <p:cNvPr id="229386" name="Rectangle 10" descr="Pink tissue paper"/>
          <p:cNvSpPr>
            <a:spLocks noChangeArrowheads="1"/>
          </p:cNvSpPr>
          <p:nvPr/>
        </p:nvSpPr>
        <p:spPr bwMode="auto">
          <a:xfrm>
            <a:off x="476250" y="1308100"/>
            <a:ext cx="511175" cy="43815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25</a:t>
            </a:r>
          </a:p>
        </p:txBody>
      </p:sp>
      <p:sp>
        <p:nvSpPr>
          <p:cNvPr id="229387" name="Rectangle 11" descr="Newsprint"/>
          <p:cNvSpPr>
            <a:spLocks noChangeArrowheads="1"/>
          </p:cNvSpPr>
          <p:nvPr/>
        </p:nvSpPr>
        <p:spPr bwMode="auto">
          <a:xfrm>
            <a:off x="987425" y="1308100"/>
            <a:ext cx="14636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約雅敬</a:t>
            </a:r>
            <a:r>
              <a:rPr lang="en-US" altLang="zh-TW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4</a:t>
            </a: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  <a:endParaRPr lang="zh-TW" altLang="en-US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29388" name="Rectangle 12" descr="Parchment"/>
          <p:cNvSpPr>
            <a:spLocks noChangeArrowheads="1"/>
          </p:cNvSpPr>
          <p:nvPr/>
        </p:nvSpPr>
        <p:spPr bwMode="auto">
          <a:xfrm>
            <a:off x="2451100" y="1308100"/>
            <a:ext cx="2047875" cy="4381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預言被擄</a:t>
            </a:r>
            <a:r>
              <a:rPr lang="en-US" altLang="zh-TW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70</a:t>
            </a: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</a:p>
        </p:txBody>
      </p:sp>
      <p:sp>
        <p:nvSpPr>
          <p:cNvPr id="229389" name="Rectangle 13" descr="Pink tissue paper"/>
          <p:cNvSpPr>
            <a:spLocks noChangeArrowheads="1"/>
          </p:cNvSpPr>
          <p:nvPr/>
        </p:nvSpPr>
        <p:spPr bwMode="auto">
          <a:xfrm>
            <a:off x="476250" y="3498850"/>
            <a:ext cx="511175" cy="43815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35</a:t>
            </a:r>
          </a:p>
        </p:txBody>
      </p:sp>
      <p:sp>
        <p:nvSpPr>
          <p:cNvPr id="229390" name="Rectangle 14" descr="Newsprint"/>
          <p:cNvSpPr>
            <a:spLocks noChangeArrowheads="1"/>
          </p:cNvSpPr>
          <p:nvPr/>
        </p:nvSpPr>
        <p:spPr bwMode="auto">
          <a:xfrm>
            <a:off x="987425" y="3498850"/>
            <a:ext cx="14636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約雅敬</a:t>
            </a:r>
            <a:r>
              <a:rPr lang="en-US" altLang="zh-TW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(11B)</a:t>
            </a:r>
          </a:p>
        </p:txBody>
      </p:sp>
      <p:sp>
        <p:nvSpPr>
          <p:cNvPr id="229391" name="Rectangle 15" descr="Parchment"/>
          <p:cNvSpPr>
            <a:spLocks noChangeArrowheads="1"/>
          </p:cNvSpPr>
          <p:nvPr/>
        </p:nvSpPr>
        <p:spPr bwMode="auto">
          <a:xfrm>
            <a:off x="2451100" y="3498850"/>
            <a:ext cx="2047875" cy="4381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利甲族遵祖命禁酒</a:t>
            </a:r>
          </a:p>
        </p:txBody>
      </p:sp>
      <p:sp>
        <p:nvSpPr>
          <p:cNvPr id="229392" name="Rectangle 16" descr="Pink tissue paper"/>
          <p:cNvSpPr>
            <a:spLocks noChangeArrowheads="1"/>
          </p:cNvSpPr>
          <p:nvPr/>
        </p:nvSpPr>
        <p:spPr bwMode="auto">
          <a:xfrm>
            <a:off x="476250" y="1751013"/>
            <a:ext cx="511175" cy="43815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36</a:t>
            </a:r>
          </a:p>
        </p:txBody>
      </p:sp>
      <p:sp>
        <p:nvSpPr>
          <p:cNvPr id="229393" name="Rectangle 17" descr="Pink tissue paper"/>
          <p:cNvSpPr>
            <a:spLocks noChangeArrowheads="1"/>
          </p:cNvSpPr>
          <p:nvPr/>
        </p:nvSpPr>
        <p:spPr bwMode="auto">
          <a:xfrm>
            <a:off x="476250" y="2189163"/>
            <a:ext cx="511175" cy="43815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45</a:t>
            </a:r>
          </a:p>
        </p:txBody>
      </p:sp>
      <p:sp>
        <p:nvSpPr>
          <p:cNvPr id="229394" name="Rectangle 18" descr="Pink tissue paper"/>
          <p:cNvSpPr>
            <a:spLocks noChangeArrowheads="1"/>
          </p:cNvSpPr>
          <p:nvPr/>
        </p:nvSpPr>
        <p:spPr bwMode="auto">
          <a:xfrm>
            <a:off x="477838" y="2627313"/>
            <a:ext cx="511175" cy="43815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22</a:t>
            </a:r>
          </a:p>
        </p:txBody>
      </p:sp>
      <p:sp>
        <p:nvSpPr>
          <p:cNvPr id="229395" name="Rectangle 19" descr="Newsprint"/>
          <p:cNvSpPr>
            <a:spLocks noChangeArrowheads="1"/>
          </p:cNvSpPr>
          <p:nvPr/>
        </p:nvSpPr>
        <p:spPr bwMode="auto">
          <a:xfrm>
            <a:off x="989013" y="2627313"/>
            <a:ext cx="14636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約雅敬</a:t>
            </a:r>
            <a:r>
              <a:rPr lang="en-US" altLang="zh-TW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(11A)</a:t>
            </a:r>
          </a:p>
        </p:txBody>
      </p:sp>
      <p:sp>
        <p:nvSpPr>
          <p:cNvPr id="229396" name="Rectangle 20" descr="Parchment"/>
          <p:cNvSpPr>
            <a:spLocks noChangeArrowheads="1"/>
          </p:cNvSpPr>
          <p:nvPr/>
        </p:nvSpPr>
        <p:spPr bwMode="auto">
          <a:xfrm>
            <a:off x="2452688" y="2627313"/>
            <a:ext cx="2047875" cy="4381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論猶大三惡王</a:t>
            </a:r>
          </a:p>
        </p:txBody>
      </p:sp>
      <p:sp>
        <p:nvSpPr>
          <p:cNvPr id="229397" name="Rectangle 21" descr="Pink tissue paper"/>
          <p:cNvSpPr>
            <a:spLocks noChangeArrowheads="1"/>
          </p:cNvSpPr>
          <p:nvPr/>
        </p:nvSpPr>
        <p:spPr bwMode="auto">
          <a:xfrm>
            <a:off x="477838" y="3065463"/>
            <a:ext cx="511175" cy="43815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23</a:t>
            </a:r>
          </a:p>
        </p:txBody>
      </p:sp>
      <p:sp>
        <p:nvSpPr>
          <p:cNvPr id="229398" name="Rectangle 22" descr="Newsprint"/>
          <p:cNvSpPr>
            <a:spLocks noChangeArrowheads="1"/>
          </p:cNvSpPr>
          <p:nvPr/>
        </p:nvSpPr>
        <p:spPr bwMode="auto">
          <a:xfrm>
            <a:off x="989013" y="3065463"/>
            <a:ext cx="14636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29399" name="Rectangle 23" descr="Parchment"/>
          <p:cNvSpPr>
            <a:spLocks noChangeArrowheads="1"/>
          </p:cNvSpPr>
          <p:nvPr/>
        </p:nvSpPr>
        <p:spPr bwMode="auto">
          <a:xfrm>
            <a:off x="2452688" y="3065463"/>
            <a:ext cx="2047875" cy="4381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論假先知</a:t>
            </a:r>
          </a:p>
        </p:txBody>
      </p:sp>
      <p:sp>
        <p:nvSpPr>
          <p:cNvPr id="229400" name="Rectangle 24" descr="Pink tissue paper"/>
          <p:cNvSpPr>
            <a:spLocks noChangeArrowheads="1"/>
          </p:cNvSpPr>
          <p:nvPr/>
        </p:nvSpPr>
        <p:spPr bwMode="auto">
          <a:xfrm>
            <a:off x="476250" y="3930650"/>
            <a:ext cx="511175" cy="43815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24</a:t>
            </a:r>
          </a:p>
        </p:txBody>
      </p:sp>
      <p:sp>
        <p:nvSpPr>
          <p:cNvPr id="229401" name="Rectangle 25" descr="Newsprint"/>
          <p:cNvSpPr>
            <a:spLocks noChangeArrowheads="1"/>
          </p:cNvSpPr>
          <p:nvPr/>
        </p:nvSpPr>
        <p:spPr bwMode="auto">
          <a:xfrm>
            <a:off x="987425" y="3930650"/>
            <a:ext cx="14636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西底家</a:t>
            </a:r>
            <a:r>
              <a:rPr lang="en-US" altLang="zh-TW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(1)</a:t>
            </a:r>
            <a:endParaRPr lang="en-US" altLang="zh-TW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29402" name="Rectangle 26" descr="Parchment"/>
          <p:cNvSpPr>
            <a:spLocks noChangeArrowheads="1"/>
          </p:cNvSpPr>
          <p:nvPr/>
        </p:nvSpPr>
        <p:spPr bwMode="auto">
          <a:xfrm>
            <a:off x="2451100" y="3930650"/>
            <a:ext cx="2047875" cy="4381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兩筐無花果</a:t>
            </a:r>
          </a:p>
        </p:txBody>
      </p:sp>
      <p:sp>
        <p:nvSpPr>
          <p:cNvPr id="229403" name="Rectangle 27" descr="Pink tissue paper"/>
          <p:cNvSpPr>
            <a:spLocks noChangeArrowheads="1"/>
          </p:cNvSpPr>
          <p:nvPr/>
        </p:nvSpPr>
        <p:spPr bwMode="auto">
          <a:xfrm>
            <a:off x="476250" y="4800600"/>
            <a:ext cx="511175" cy="441325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27</a:t>
            </a:r>
          </a:p>
        </p:txBody>
      </p:sp>
      <p:sp>
        <p:nvSpPr>
          <p:cNvPr id="229404" name="Rectangle 28" descr="Newsprint"/>
          <p:cNvSpPr>
            <a:spLocks noChangeArrowheads="1"/>
          </p:cNvSpPr>
          <p:nvPr/>
        </p:nvSpPr>
        <p:spPr bwMode="auto">
          <a:xfrm>
            <a:off x="987425" y="4800600"/>
            <a:ext cx="1463675" cy="44132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西底家</a:t>
            </a:r>
            <a:r>
              <a:rPr lang="en-US" altLang="zh-TW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4</a:t>
            </a: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</a:p>
        </p:txBody>
      </p:sp>
      <p:sp>
        <p:nvSpPr>
          <p:cNvPr id="229405" name="Rectangle 29" descr="Parchment"/>
          <p:cNvSpPr>
            <a:spLocks noChangeArrowheads="1"/>
          </p:cNvSpPr>
          <p:nvPr/>
        </p:nvSpPr>
        <p:spPr bwMode="auto">
          <a:xfrm>
            <a:off x="2451100" y="4800600"/>
            <a:ext cx="2047875" cy="44132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耶利米負軛勸降</a:t>
            </a:r>
            <a:endParaRPr lang="zh-TW" altLang="en-US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29406" name="Rectangle 30" descr="Pink tissue paper"/>
          <p:cNvSpPr>
            <a:spLocks noChangeArrowheads="1"/>
          </p:cNvSpPr>
          <p:nvPr/>
        </p:nvSpPr>
        <p:spPr bwMode="auto">
          <a:xfrm>
            <a:off x="476250" y="5240338"/>
            <a:ext cx="511175" cy="43815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28</a:t>
            </a:r>
          </a:p>
        </p:txBody>
      </p:sp>
      <p:sp>
        <p:nvSpPr>
          <p:cNvPr id="229407" name="Rectangle 31" descr="Newsprint"/>
          <p:cNvSpPr>
            <a:spLocks noChangeArrowheads="1"/>
          </p:cNvSpPr>
          <p:nvPr/>
        </p:nvSpPr>
        <p:spPr bwMode="auto">
          <a:xfrm>
            <a:off x="987425" y="5240338"/>
            <a:ext cx="14636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西底家</a:t>
            </a:r>
            <a:r>
              <a:rPr lang="en-US" altLang="zh-TW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4</a:t>
            </a: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  <a:endParaRPr lang="zh-TW" altLang="en-US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29408" name="Rectangle 32" descr="Parchment"/>
          <p:cNvSpPr>
            <a:spLocks noChangeArrowheads="1"/>
          </p:cNvSpPr>
          <p:nvPr/>
        </p:nvSpPr>
        <p:spPr bwMode="auto">
          <a:xfrm>
            <a:off x="2451100" y="5240338"/>
            <a:ext cx="2047875" cy="4381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哈拿尼雅折斷木軛</a:t>
            </a:r>
          </a:p>
        </p:txBody>
      </p:sp>
      <p:sp>
        <p:nvSpPr>
          <p:cNvPr id="229409" name="Rectangle 33" descr="Pink tissue paper"/>
          <p:cNvSpPr>
            <a:spLocks noChangeArrowheads="1"/>
          </p:cNvSpPr>
          <p:nvPr/>
        </p:nvSpPr>
        <p:spPr bwMode="auto">
          <a:xfrm>
            <a:off x="476250" y="4365625"/>
            <a:ext cx="511175" cy="43815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29</a:t>
            </a:r>
          </a:p>
        </p:txBody>
      </p:sp>
      <p:sp>
        <p:nvSpPr>
          <p:cNvPr id="229410" name="Rectangle 34" descr="Newsprint"/>
          <p:cNvSpPr>
            <a:spLocks noChangeArrowheads="1"/>
          </p:cNvSpPr>
          <p:nvPr/>
        </p:nvSpPr>
        <p:spPr bwMode="auto">
          <a:xfrm>
            <a:off x="987425" y="4365625"/>
            <a:ext cx="14636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西底家</a:t>
            </a:r>
            <a:r>
              <a:rPr lang="en-US" altLang="zh-TW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en-US" altLang="zh-TW">
                <a:solidFill>
                  <a:srgbClr val="000000"/>
                </a:solidFill>
                <a:latin typeface="SimHei" panose="02010609060101010101" pitchFamily="49" charset="-122"/>
              </a:rPr>
              <a:t>2</a:t>
            </a:r>
            <a:r>
              <a:rPr lang="en-US" altLang="zh-TW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</p:txBody>
      </p:sp>
      <p:sp>
        <p:nvSpPr>
          <p:cNvPr id="229411" name="Rectangle 35" descr="Parchment"/>
          <p:cNvSpPr>
            <a:spLocks noChangeArrowheads="1"/>
          </p:cNvSpPr>
          <p:nvPr/>
        </p:nvSpPr>
        <p:spPr bwMode="auto">
          <a:xfrm>
            <a:off x="2451100" y="4365625"/>
            <a:ext cx="2047875" cy="4381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致被擄者之信</a:t>
            </a:r>
          </a:p>
        </p:txBody>
      </p:sp>
      <p:sp>
        <p:nvSpPr>
          <p:cNvPr id="229412" name="Rectangle 36" descr="Green marble"/>
          <p:cNvSpPr>
            <a:spLocks noChangeArrowheads="1"/>
          </p:cNvSpPr>
          <p:nvPr/>
        </p:nvSpPr>
        <p:spPr bwMode="auto">
          <a:xfrm>
            <a:off x="4645025" y="430213"/>
            <a:ext cx="511175" cy="43815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FFFFF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章</a:t>
            </a:r>
          </a:p>
        </p:txBody>
      </p:sp>
      <p:sp>
        <p:nvSpPr>
          <p:cNvPr id="229413" name="Rectangle 37" descr="Green marble"/>
          <p:cNvSpPr>
            <a:spLocks noChangeArrowheads="1"/>
          </p:cNvSpPr>
          <p:nvPr/>
        </p:nvSpPr>
        <p:spPr bwMode="auto">
          <a:xfrm>
            <a:off x="5156200" y="430213"/>
            <a:ext cx="1463675" cy="43815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FFFFF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時間</a:t>
            </a:r>
          </a:p>
        </p:txBody>
      </p:sp>
      <p:sp>
        <p:nvSpPr>
          <p:cNvPr id="229414" name="Rectangle 38" descr="Green marble"/>
          <p:cNvSpPr>
            <a:spLocks noChangeArrowheads="1"/>
          </p:cNvSpPr>
          <p:nvPr/>
        </p:nvSpPr>
        <p:spPr bwMode="auto">
          <a:xfrm>
            <a:off x="6619875" y="430213"/>
            <a:ext cx="2047875" cy="43815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FFFFF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內容</a:t>
            </a:r>
          </a:p>
        </p:txBody>
      </p:sp>
      <p:sp>
        <p:nvSpPr>
          <p:cNvPr id="229415" name="Rectangle 39" descr="Pink tissue paper"/>
          <p:cNvSpPr>
            <a:spLocks noChangeArrowheads="1"/>
          </p:cNvSpPr>
          <p:nvPr/>
        </p:nvSpPr>
        <p:spPr bwMode="auto">
          <a:xfrm>
            <a:off x="476250" y="5678488"/>
            <a:ext cx="511175" cy="43815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21</a:t>
            </a:r>
          </a:p>
        </p:txBody>
      </p:sp>
      <p:sp>
        <p:nvSpPr>
          <p:cNvPr id="229416" name="Rectangle 40" descr="Newsprint"/>
          <p:cNvSpPr>
            <a:spLocks noChangeArrowheads="1"/>
          </p:cNvSpPr>
          <p:nvPr/>
        </p:nvSpPr>
        <p:spPr bwMode="auto">
          <a:xfrm>
            <a:off x="987425" y="5678488"/>
            <a:ext cx="14636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西底家</a:t>
            </a:r>
            <a:r>
              <a:rPr lang="en-US" altLang="zh-TW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(9A)</a:t>
            </a:r>
          </a:p>
        </p:txBody>
      </p:sp>
      <p:sp>
        <p:nvSpPr>
          <p:cNvPr id="229417" name="Rectangle 41" descr="Parchment"/>
          <p:cNvSpPr>
            <a:spLocks noChangeArrowheads="1"/>
          </p:cNvSpPr>
          <p:nvPr/>
        </p:nvSpPr>
        <p:spPr bwMode="auto">
          <a:xfrm>
            <a:off x="2451100" y="5678488"/>
            <a:ext cx="2047875" cy="4381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求問耶利米</a:t>
            </a:r>
          </a:p>
        </p:txBody>
      </p:sp>
      <p:sp>
        <p:nvSpPr>
          <p:cNvPr id="229418" name="Rectangle 42" descr="Pink tissue paper"/>
          <p:cNvSpPr>
            <a:spLocks noChangeArrowheads="1"/>
          </p:cNvSpPr>
          <p:nvPr/>
        </p:nvSpPr>
        <p:spPr bwMode="auto">
          <a:xfrm>
            <a:off x="476250" y="6118225"/>
            <a:ext cx="511175" cy="43815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34</a:t>
            </a:r>
          </a:p>
        </p:txBody>
      </p:sp>
      <p:sp>
        <p:nvSpPr>
          <p:cNvPr id="229419" name="Rectangle 43" descr="Newsprint"/>
          <p:cNvSpPr>
            <a:spLocks noChangeArrowheads="1"/>
          </p:cNvSpPr>
          <p:nvPr/>
        </p:nvSpPr>
        <p:spPr bwMode="auto">
          <a:xfrm>
            <a:off x="987425" y="6118225"/>
            <a:ext cx="14636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西底家</a:t>
            </a:r>
            <a:r>
              <a:rPr lang="en-US" altLang="zh-TW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(9B)</a:t>
            </a:r>
          </a:p>
        </p:txBody>
      </p:sp>
      <p:sp>
        <p:nvSpPr>
          <p:cNvPr id="229420" name="Rectangle 44" descr="Parchment"/>
          <p:cNvSpPr>
            <a:spLocks noChangeArrowheads="1"/>
          </p:cNvSpPr>
          <p:nvPr/>
        </p:nvSpPr>
        <p:spPr bwMode="auto">
          <a:xfrm>
            <a:off x="2451100" y="6118225"/>
            <a:ext cx="2047875" cy="4381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圍城，釋奴又反悔</a:t>
            </a:r>
          </a:p>
        </p:txBody>
      </p:sp>
      <p:sp>
        <p:nvSpPr>
          <p:cNvPr id="229421" name="Rectangle 45" descr="Pink tissue paper"/>
          <p:cNvSpPr>
            <a:spLocks noChangeArrowheads="1"/>
          </p:cNvSpPr>
          <p:nvPr/>
        </p:nvSpPr>
        <p:spPr bwMode="auto">
          <a:xfrm>
            <a:off x="4645025" y="869950"/>
            <a:ext cx="511175" cy="43815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37</a:t>
            </a:r>
          </a:p>
        </p:txBody>
      </p:sp>
      <p:sp>
        <p:nvSpPr>
          <p:cNvPr id="229422" name="Rectangle 46" descr="Newsprint"/>
          <p:cNvSpPr>
            <a:spLocks noChangeArrowheads="1"/>
          </p:cNvSpPr>
          <p:nvPr/>
        </p:nvSpPr>
        <p:spPr bwMode="auto">
          <a:xfrm>
            <a:off x="5157788" y="869950"/>
            <a:ext cx="14636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西底家</a:t>
            </a:r>
            <a:r>
              <a:rPr lang="en-US" altLang="zh-TW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(9C)</a:t>
            </a:r>
          </a:p>
        </p:txBody>
      </p:sp>
      <p:sp>
        <p:nvSpPr>
          <p:cNvPr id="229423" name="Rectangle 47" descr="Parchment"/>
          <p:cNvSpPr>
            <a:spLocks noChangeArrowheads="1"/>
          </p:cNvSpPr>
          <p:nvPr/>
        </p:nvSpPr>
        <p:spPr bwMode="auto">
          <a:xfrm>
            <a:off x="6619875" y="869950"/>
            <a:ext cx="2047875" cy="4381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被捕，囚於地牢</a:t>
            </a:r>
            <a:endParaRPr lang="zh-TW" altLang="en-US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29424" name="Rectangle 48" descr="Pink tissue paper"/>
          <p:cNvSpPr>
            <a:spLocks noChangeArrowheads="1"/>
          </p:cNvSpPr>
          <p:nvPr/>
        </p:nvSpPr>
        <p:spPr bwMode="auto">
          <a:xfrm>
            <a:off x="4643438" y="3060700"/>
            <a:ext cx="511175" cy="43815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38</a:t>
            </a:r>
          </a:p>
        </p:txBody>
      </p:sp>
      <p:sp>
        <p:nvSpPr>
          <p:cNvPr id="229425" name="Rectangle 49" descr="Newsprint"/>
          <p:cNvSpPr>
            <a:spLocks noChangeArrowheads="1"/>
          </p:cNvSpPr>
          <p:nvPr/>
        </p:nvSpPr>
        <p:spPr bwMode="auto">
          <a:xfrm>
            <a:off x="5156200" y="3060700"/>
            <a:ext cx="14636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西底家</a:t>
            </a:r>
            <a:r>
              <a:rPr lang="en-US" altLang="zh-TW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en-US" altLang="zh-TW">
                <a:solidFill>
                  <a:srgbClr val="000000"/>
                </a:solidFill>
                <a:latin typeface="SimHei" panose="02010609060101010101" pitchFamily="49" charset="-122"/>
              </a:rPr>
              <a:t>11</a:t>
            </a:r>
            <a:r>
              <a:rPr lang="en-US" altLang="zh-TW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</p:txBody>
      </p:sp>
      <p:sp>
        <p:nvSpPr>
          <p:cNvPr id="229426" name="Rectangle 50" descr="Parchment"/>
          <p:cNvSpPr>
            <a:spLocks noChangeArrowheads="1"/>
          </p:cNvSpPr>
          <p:nvPr/>
        </p:nvSpPr>
        <p:spPr bwMode="auto">
          <a:xfrm>
            <a:off x="6618288" y="3060700"/>
            <a:ext cx="2047875" cy="4381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囚於泥坑</a:t>
            </a:r>
            <a:r>
              <a:rPr lang="en-US" altLang="zh-TW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/</a:t>
            </a: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護衛兵院</a:t>
            </a:r>
            <a:endParaRPr lang="zh-TW" altLang="en-US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29427" name="Rectangle 51" descr="Pink tissue paper"/>
          <p:cNvSpPr>
            <a:spLocks noChangeArrowheads="1"/>
          </p:cNvSpPr>
          <p:nvPr/>
        </p:nvSpPr>
        <p:spPr bwMode="auto">
          <a:xfrm>
            <a:off x="4645025" y="1306513"/>
            <a:ext cx="511175" cy="43815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32</a:t>
            </a:r>
          </a:p>
        </p:txBody>
      </p:sp>
      <p:sp>
        <p:nvSpPr>
          <p:cNvPr id="229428" name="Rectangle 52" descr="Newsprint"/>
          <p:cNvSpPr>
            <a:spLocks noChangeArrowheads="1"/>
          </p:cNvSpPr>
          <p:nvPr/>
        </p:nvSpPr>
        <p:spPr bwMode="auto">
          <a:xfrm>
            <a:off x="5157788" y="1306513"/>
            <a:ext cx="14636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西底家</a:t>
            </a:r>
            <a:r>
              <a:rPr lang="en-US" altLang="zh-TW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10</a:t>
            </a: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</a:p>
        </p:txBody>
      </p:sp>
      <p:sp>
        <p:nvSpPr>
          <p:cNvPr id="229429" name="Rectangle 53" descr="Parchment"/>
          <p:cNvSpPr>
            <a:spLocks noChangeArrowheads="1"/>
          </p:cNvSpPr>
          <p:nvPr/>
        </p:nvSpPr>
        <p:spPr bwMode="auto">
          <a:xfrm>
            <a:off x="6619875" y="1306513"/>
            <a:ext cx="2047875" cy="4381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圍城，被囚，買地</a:t>
            </a:r>
          </a:p>
        </p:txBody>
      </p:sp>
      <p:sp>
        <p:nvSpPr>
          <p:cNvPr id="229430" name="Rectangle 54" descr="Pink tissue paper"/>
          <p:cNvSpPr>
            <a:spLocks noChangeArrowheads="1"/>
          </p:cNvSpPr>
          <p:nvPr/>
        </p:nvSpPr>
        <p:spPr bwMode="auto">
          <a:xfrm>
            <a:off x="4645025" y="1744663"/>
            <a:ext cx="511175" cy="43815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33</a:t>
            </a:r>
          </a:p>
        </p:txBody>
      </p:sp>
      <p:sp>
        <p:nvSpPr>
          <p:cNvPr id="229431" name="Rectangle 55" descr="Newsprint"/>
          <p:cNvSpPr>
            <a:spLocks noChangeArrowheads="1"/>
          </p:cNvSpPr>
          <p:nvPr/>
        </p:nvSpPr>
        <p:spPr bwMode="auto">
          <a:xfrm>
            <a:off x="5157788" y="1744663"/>
            <a:ext cx="14636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西底家</a:t>
            </a:r>
            <a:r>
              <a:rPr lang="en-US" altLang="zh-TW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10</a:t>
            </a: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</a:p>
        </p:txBody>
      </p:sp>
      <p:sp>
        <p:nvSpPr>
          <p:cNvPr id="229432" name="Rectangle 56" descr="Parchment"/>
          <p:cNvSpPr>
            <a:spLocks noChangeArrowheads="1"/>
          </p:cNvSpPr>
          <p:nvPr/>
        </p:nvSpPr>
        <p:spPr bwMode="auto">
          <a:xfrm>
            <a:off x="6619875" y="1744663"/>
            <a:ext cx="2047875" cy="4381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被囚，預言歸回</a:t>
            </a:r>
            <a:endParaRPr lang="zh-TW" altLang="en-US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29433" name="Rectangle 57" descr="Pink tissue paper"/>
          <p:cNvSpPr>
            <a:spLocks noChangeArrowheads="1"/>
          </p:cNvSpPr>
          <p:nvPr/>
        </p:nvSpPr>
        <p:spPr bwMode="auto">
          <a:xfrm>
            <a:off x="4645025" y="3500438"/>
            <a:ext cx="511175" cy="43815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39</a:t>
            </a:r>
          </a:p>
        </p:txBody>
      </p:sp>
      <p:sp>
        <p:nvSpPr>
          <p:cNvPr id="229434" name="Rectangle 58" descr="Newsprint"/>
          <p:cNvSpPr>
            <a:spLocks noChangeArrowheads="1"/>
          </p:cNvSpPr>
          <p:nvPr/>
        </p:nvSpPr>
        <p:spPr bwMode="auto">
          <a:xfrm>
            <a:off x="5156200" y="3500438"/>
            <a:ext cx="14636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亡國</a:t>
            </a:r>
            <a:endParaRPr kumimoji="1" lang="zh-TW" altLang="en-US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29435" name="Rectangle 59" descr="Parchment"/>
          <p:cNvSpPr>
            <a:spLocks noChangeArrowheads="1"/>
          </p:cNvSpPr>
          <p:nvPr/>
        </p:nvSpPr>
        <p:spPr bwMode="auto">
          <a:xfrm>
            <a:off x="6619875" y="3500438"/>
            <a:ext cx="2047875" cy="4381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城破</a:t>
            </a:r>
          </a:p>
        </p:txBody>
      </p:sp>
      <p:sp>
        <p:nvSpPr>
          <p:cNvPr id="229436" name="Rectangle 60" descr="Pink tissue paper"/>
          <p:cNvSpPr>
            <a:spLocks noChangeArrowheads="1"/>
          </p:cNvSpPr>
          <p:nvPr/>
        </p:nvSpPr>
        <p:spPr bwMode="auto">
          <a:xfrm>
            <a:off x="4645025" y="3930650"/>
            <a:ext cx="511175" cy="43815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40</a:t>
            </a:r>
          </a:p>
        </p:txBody>
      </p:sp>
      <p:sp>
        <p:nvSpPr>
          <p:cNvPr id="229437" name="Rectangle 61" descr="Newsprint"/>
          <p:cNvSpPr>
            <a:spLocks noChangeArrowheads="1"/>
          </p:cNvSpPr>
          <p:nvPr/>
        </p:nvSpPr>
        <p:spPr bwMode="auto">
          <a:xfrm>
            <a:off x="5156200" y="3930650"/>
            <a:ext cx="14636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亡國</a:t>
            </a:r>
            <a:endParaRPr kumimoji="1" lang="zh-TW" altLang="en-US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29438" name="Rectangle 62" descr="Parchment"/>
          <p:cNvSpPr>
            <a:spLocks noChangeArrowheads="1"/>
          </p:cNvSpPr>
          <p:nvPr/>
        </p:nvSpPr>
        <p:spPr bwMode="auto">
          <a:xfrm>
            <a:off x="6619875" y="3930650"/>
            <a:ext cx="2047875" cy="4381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耶利米獲釋</a:t>
            </a:r>
          </a:p>
        </p:txBody>
      </p:sp>
      <p:sp>
        <p:nvSpPr>
          <p:cNvPr id="229439" name="Rectangle 63" descr="Pink tissue paper"/>
          <p:cNvSpPr>
            <a:spLocks noChangeArrowheads="1"/>
          </p:cNvSpPr>
          <p:nvPr/>
        </p:nvSpPr>
        <p:spPr bwMode="auto">
          <a:xfrm>
            <a:off x="4645025" y="4368800"/>
            <a:ext cx="511175" cy="441325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41</a:t>
            </a:r>
          </a:p>
        </p:txBody>
      </p:sp>
      <p:sp>
        <p:nvSpPr>
          <p:cNvPr id="229440" name="Rectangle 64" descr="Newsprint"/>
          <p:cNvSpPr>
            <a:spLocks noChangeArrowheads="1"/>
          </p:cNvSpPr>
          <p:nvPr/>
        </p:nvSpPr>
        <p:spPr bwMode="auto">
          <a:xfrm>
            <a:off x="5156200" y="4368800"/>
            <a:ext cx="1463675" cy="44132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亡國</a:t>
            </a:r>
          </a:p>
        </p:txBody>
      </p:sp>
      <p:sp>
        <p:nvSpPr>
          <p:cNvPr id="229441" name="Rectangle 65" descr="Parchment"/>
          <p:cNvSpPr>
            <a:spLocks noChangeArrowheads="1"/>
          </p:cNvSpPr>
          <p:nvPr/>
        </p:nvSpPr>
        <p:spPr bwMode="auto">
          <a:xfrm>
            <a:off x="6619875" y="4368800"/>
            <a:ext cx="2047875" cy="44132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基大利被殺</a:t>
            </a:r>
            <a:endParaRPr lang="zh-TW" altLang="en-US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29442" name="Rectangle 66" descr="Pink tissue paper"/>
          <p:cNvSpPr>
            <a:spLocks noChangeArrowheads="1"/>
          </p:cNvSpPr>
          <p:nvPr/>
        </p:nvSpPr>
        <p:spPr bwMode="auto">
          <a:xfrm>
            <a:off x="4645025" y="4808538"/>
            <a:ext cx="511175" cy="43815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42</a:t>
            </a:r>
          </a:p>
        </p:txBody>
      </p:sp>
      <p:sp>
        <p:nvSpPr>
          <p:cNvPr id="229443" name="Rectangle 67" descr="Newsprint"/>
          <p:cNvSpPr>
            <a:spLocks noChangeArrowheads="1"/>
          </p:cNvSpPr>
          <p:nvPr/>
        </p:nvSpPr>
        <p:spPr bwMode="auto">
          <a:xfrm>
            <a:off x="5156200" y="4808538"/>
            <a:ext cx="14636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亡國</a:t>
            </a:r>
          </a:p>
        </p:txBody>
      </p:sp>
      <p:sp>
        <p:nvSpPr>
          <p:cNvPr id="229444" name="Rectangle 68" descr="Parchment"/>
          <p:cNvSpPr>
            <a:spLocks noChangeArrowheads="1"/>
          </p:cNvSpPr>
          <p:nvPr/>
        </p:nvSpPr>
        <p:spPr bwMode="auto">
          <a:xfrm>
            <a:off x="6619875" y="4808538"/>
            <a:ext cx="2047875" cy="4381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百姓求問耶利米</a:t>
            </a:r>
          </a:p>
        </p:txBody>
      </p:sp>
      <p:sp>
        <p:nvSpPr>
          <p:cNvPr id="229445" name="Rectangle 69" descr="Pink tissue paper"/>
          <p:cNvSpPr>
            <a:spLocks noChangeArrowheads="1"/>
          </p:cNvSpPr>
          <p:nvPr/>
        </p:nvSpPr>
        <p:spPr bwMode="auto">
          <a:xfrm>
            <a:off x="4645025" y="5246688"/>
            <a:ext cx="511175" cy="43815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43</a:t>
            </a:r>
          </a:p>
        </p:txBody>
      </p:sp>
      <p:sp>
        <p:nvSpPr>
          <p:cNvPr id="229446" name="Rectangle 70" descr="Newsprint"/>
          <p:cNvSpPr>
            <a:spLocks noChangeArrowheads="1"/>
          </p:cNvSpPr>
          <p:nvPr/>
        </p:nvSpPr>
        <p:spPr bwMode="auto">
          <a:xfrm>
            <a:off x="5156200" y="5246688"/>
            <a:ext cx="14636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亡國</a:t>
            </a:r>
          </a:p>
        </p:txBody>
      </p:sp>
      <p:sp>
        <p:nvSpPr>
          <p:cNvPr id="229447" name="Rectangle 71" descr="Parchment"/>
          <p:cNvSpPr>
            <a:spLocks noChangeArrowheads="1"/>
          </p:cNvSpPr>
          <p:nvPr/>
        </p:nvSpPr>
        <p:spPr bwMode="auto">
          <a:xfrm>
            <a:off x="6619875" y="5246688"/>
            <a:ext cx="2047875" cy="4381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耶利米被挾往埃及</a:t>
            </a:r>
          </a:p>
        </p:txBody>
      </p:sp>
      <p:sp>
        <p:nvSpPr>
          <p:cNvPr id="229448" name="Rectangle 72" descr="Pink tissue paper"/>
          <p:cNvSpPr>
            <a:spLocks noChangeArrowheads="1"/>
          </p:cNvSpPr>
          <p:nvPr/>
        </p:nvSpPr>
        <p:spPr bwMode="auto">
          <a:xfrm>
            <a:off x="4645025" y="5686425"/>
            <a:ext cx="511175" cy="43815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44</a:t>
            </a:r>
          </a:p>
        </p:txBody>
      </p:sp>
      <p:sp>
        <p:nvSpPr>
          <p:cNvPr id="229449" name="Rectangle 73" descr="Newsprint"/>
          <p:cNvSpPr>
            <a:spLocks noChangeArrowheads="1"/>
          </p:cNvSpPr>
          <p:nvPr/>
        </p:nvSpPr>
        <p:spPr bwMode="auto">
          <a:xfrm>
            <a:off x="5156200" y="5686425"/>
            <a:ext cx="14636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亡國</a:t>
            </a:r>
          </a:p>
        </p:txBody>
      </p:sp>
      <p:sp>
        <p:nvSpPr>
          <p:cNvPr id="229450" name="Rectangle 74" descr="Parchment"/>
          <p:cNvSpPr>
            <a:spLocks noChangeArrowheads="1"/>
          </p:cNvSpPr>
          <p:nvPr/>
        </p:nvSpPr>
        <p:spPr bwMode="auto">
          <a:xfrm>
            <a:off x="6619875" y="5684838"/>
            <a:ext cx="2047875" cy="4381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向逃民發預言</a:t>
            </a:r>
          </a:p>
        </p:txBody>
      </p:sp>
      <p:sp>
        <p:nvSpPr>
          <p:cNvPr id="229451" name="Rectangle 75" descr="Pink tissue paper"/>
          <p:cNvSpPr>
            <a:spLocks noChangeArrowheads="1"/>
          </p:cNvSpPr>
          <p:nvPr/>
        </p:nvSpPr>
        <p:spPr bwMode="auto">
          <a:xfrm>
            <a:off x="4645025" y="6124575"/>
            <a:ext cx="511175" cy="43815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52</a:t>
            </a:r>
          </a:p>
        </p:txBody>
      </p:sp>
      <p:sp>
        <p:nvSpPr>
          <p:cNvPr id="229452" name="Rectangle 76" descr="Newsprint"/>
          <p:cNvSpPr>
            <a:spLocks noChangeArrowheads="1"/>
          </p:cNvSpPr>
          <p:nvPr/>
        </p:nvSpPr>
        <p:spPr bwMode="auto">
          <a:xfrm>
            <a:off x="5157788" y="6124575"/>
            <a:ext cx="14636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亡國</a:t>
            </a:r>
          </a:p>
        </p:txBody>
      </p:sp>
      <p:sp>
        <p:nvSpPr>
          <p:cNvPr id="229453" name="Rectangle 77" descr="Parchment"/>
          <p:cNvSpPr>
            <a:spLocks noChangeArrowheads="1"/>
          </p:cNvSpPr>
          <p:nvPr/>
        </p:nvSpPr>
        <p:spPr bwMode="auto">
          <a:xfrm>
            <a:off x="6619875" y="6124575"/>
            <a:ext cx="2047875" cy="4381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城破被擄</a:t>
            </a:r>
          </a:p>
        </p:txBody>
      </p:sp>
      <p:sp>
        <p:nvSpPr>
          <p:cNvPr id="229454" name="Rectangle 78" descr="Newsprint"/>
          <p:cNvSpPr>
            <a:spLocks noChangeArrowheads="1"/>
          </p:cNvSpPr>
          <p:nvPr/>
        </p:nvSpPr>
        <p:spPr bwMode="auto">
          <a:xfrm>
            <a:off x="987425" y="1751013"/>
            <a:ext cx="14636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約雅敬</a:t>
            </a:r>
            <a:r>
              <a:rPr lang="en-US" altLang="zh-TW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4-5</a:t>
            </a: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  <a:endParaRPr kumimoji="1" lang="zh-TW" altLang="en-US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29455" name="Rectangle 79" descr="Newsprint"/>
          <p:cNvSpPr>
            <a:spLocks noChangeArrowheads="1"/>
          </p:cNvSpPr>
          <p:nvPr/>
        </p:nvSpPr>
        <p:spPr bwMode="auto">
          <a:xfrm>
            <a:off x="987425" y="2189163"/>
            <a:ext cx="14636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約雅敬</a:t>
            </a:r>
            <a:r>
              <a:rPr lang="en-US" altLang="zh-TW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4</a:t>
            </a: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</a:p>
        </p:txBody>
      </p:sp>
      <p:sp>
        <p:nvSpPr>
          <p:cNvPr id="229456" name="Rectangle 80" descr="Parchment"/>
          <p:cNvSpPr>
            <a:spLocks noChangeArrowheads="1"/>
          </p:cNvSpPr>
          <p:nvPr/>
        </p:nvSpPr>
        <p:spPr bwMode="auto">
          <a:xfrm>
            <a:off x="2451100" y="1751013"/>
            <a:ext cx="2047875" cy="4381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王焚書信</a:t>
            </a:r>
            <a:endParaRPr lang="zh-TW" altLang="en-US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29457" name="Rectangle 81" descr="Parchment"/>
          <p:cNvSpPr>
            <a:spLocks noChangeArrowheads="1"/>
          </p:cNvSpPr>
          <p:nvPr/>
        </p:nvSpPr>
        <p:spPr bwMode="auto">
          <a:xfrm>
            <a:off x="2451100" y="2189163"/>
            <a:ext cx="2047875" cy="4381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安慰巴錄</a:t>
            </a:r>
            <a:endParaRPr lang="zh-TW" altLang="en-US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29458" name="Rectangle 82" descr="Pink tissue paper"/>
          <p:cNvSpPr>
            <a:spLocks noChangeArrowheads="1"/>
          </p:cNvSpPr>
          <p:nvPr/>
        </p:nvSpPr>
        <p:spPr bwMode="auto">
          <a:xfrm>
            <a:off x="4645025" y="2181225"/>
            <a:ext cx="511175" cy="43815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30</a:t>
            </a:r>
          </a:p>
        </p:txBody>
      </p:sp>
      <p:sp>
        <p:nvSpPr>
          <p:cNvPr id="229459" name="Rectangle 83" descr="Pink tissue paper"/>
          <p:cNvSpPr>
            <a:spLocks noChangeArrowheads="1"/>
          </p:cNvSpPr>
          <p:nvPr/>
        </p:nvSpPr>
        <p:spPr bwMode="auto">
          <a:xfrm>
            <a:off x="4645025" y="2617788"/>
            <a:ext cx="511175" cy="43815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31</a:t>
            </a:r>
          </a:p>
        </p:txBody>
      </p:sp>
      <p:sp>
        <p:nvSpPr>
          <p:cNvPr id="229464" name="Oval 88"/>
          <p:cNvSpPr>
            <a:spLocks noChangeArrowheads="1"/>
          </p:cNvSpPr>
          <p:nvPr/>
        </p:nvSpPr>
        <p:spPr bwMode="auto">
          <a:xfrm>
            <a:off x="482599" y="6129338"/>
            <a:ext cx="503238" cy="433387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en-US" altLang="en-US">
              <a:solidFill>
                <a:srgbClr val="000000"/>
              </a:solidFill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4643438" y="3065463"/>
            <a:ext cx="511175" cy="3490912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89" name="Oval 88"/>
          <p:cNvSpPr>
            <a:spLocks noChangeArrowheads="1"/>
          </p:cNvSpPr>
          <p:nvPr/>
        </p:nvSpPr>
        <p:spPr bwMode="auto">
          <a:xfrm>
            <a:off x="482599" y="1739900"/>
            <a:ext cx="503238" cy="433387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en-US" altLang="en-US">
              <a:solidFill>
                <a:srgbClr val="000000"/>
              </a:solidFill>
            </a:endParaRPr>
          </a:p>
        </p:txBody>
      </p:sp>
      <p:sp>
        <p:nvSpPr>
          <p:cNvPr id="90" name="Oval 88"/>
          <p:cNvSpPr>
            <a:spLocks noChangeArrowheads="1"/>
          </p:cNvSpPr>
          <p:nvPr/>
        </p:nvSpPr>
        <p:spPr bwMode="auto">
          <a:xfrm>
            <a:off x="488042" y="3514726"/>
            <a:ext cx="503238" cy="433387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en-US" altLang="en-US">
              <a:solidFill>
                <a:srgbClr val="000000"/>
              </a:solidFill>
            </a:endParaRPr>
          </a:p>
        </p:txBody>
      </p:sp>
      <p:sp>
        <p:nvSpPr>
          <p:cNvPr id="91" name="Oval 88"/>
          <p:cNvSpPr>
            <a:spLocks noChangeArrowheads="1"/>
          </p:cNvSpPr>
          <p:nvPr/>
        </p:nvSpPr>
        <p:spPr bwMode="auto">
          <a:xfrm>
            <a:off x="4653756" y="884238"/>
            <a:ext cx="503238" cy="433387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662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810" name="Picture 2" descr="kings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3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7812" name="Oval 4"/>
          <p:cNvSpPr>
            <a:spLocks noChangeArrowheads="1"/>
          </p:cNvSpPr>
          <p:nvPr/>
        </p:nvSpPr>
        <p:spPr bwMode="auto">
          <a:xfrm>
            <a:off x="5881688" y="3630613"/>
            <a:ext cx="182562" cy="1825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mtClean="0">
              <a:solidFill>
                <a:srgbClr val="000000"/>
              </a:solidFill>
            </a:endParaRPr>
          </a:p>
        </p:txBody>
      </p:sp>
      <p:sp>
        <p:nvSpPr>
          <p:cNvPr id="247814" name="AutoShape 6"/>
          <p:cNvSpPr>
            <a:spLocks noChangeArrowheads="1"/>
          </p:cNvSpPr>
          <p:nvPr/>
        </p:nvSpPr>
        <p:spPr bwMode="auto">
          <a:xfrm>
            <a:off x="4598988" y="3729038"/>
            <a:ext cx="1123950" cy="457200"/>
          </a:xfrm>
          <a:prstGeom prst="wedgeRectCallout">
            <a:avLst>
              <a:gd name="adj1" fmla="val 63134"/>
              <a:gd name="adj2" fmla="val -42361"/>
            </a:avLst>
          </a:prstGeom>
          <a:solidFill>
            <a:srgbClr val="FFFFFF">
              <a:alpha val="60001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耶路撒冷</a:t>
            </a:r>
          </a:p>
        </p:txBody>
      </p:sp>
      <p:sp>
        <p:nvSpPr>
          <p:cNvPr id="247817" name="Text Box 9"/>
          <p:cNvSpPr txBox="1">
            <a:spLocks noChangeArrowheads="1"/>
          </p:cNvSpPr>
          <p:nvPr/>
        </p:nvSpPr>
        <p:spPr bwMode="auto">
          <a:xfrm>
            <a:off x="4805363" y="4567238"/>
            <a:ext cx="13017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4400" smtClean="0">
                <a:solidFill>
                  <a:srgbClr val="A5002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猶大</a:t>
            </a:r>
          </a:p>
        </p:txBody>
      </p:sp>
      <p:sp>
        <p:nvSpPr>
          <p:cNvPr id="247819" name="AutoShape 11"/>
          <p:cNvSpPr>
            <a:spLocks noChangeArrowheads="1"/>
          </p:cNvSpPr>
          <p:nvPr/>
        </p:nvSpPr>
        <p:spPr bwMode="auto">
          <a:xfrm>
            <a:off x="3248025" y="5216525"/>
            <a:ext cx="739775" cy="477838"/>
          </a:xfrm>
          <a:prstGeom prst="wedgeRectCallout">
            <a:avLst>
              <a:gd name="adj1" fmla="val 44204"/>
              <a:gd name="adj2" fmla="val -83556"/>
            </a:avLst>
          </a:prstGeom>
          <a:solidFill>
            <a:srgbClr val="FFFFFF">
              <a:alpha val="60001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拉吉</a:t>
            </a:r>
          </a:p>
        </p:txBody>
      </p:sp>
      <p:sp>
        <p:nvSpPr>
          <p:cNvPr id="247820" name="AutoShape 12"/>
          <p:cNvSpPr>
            <a:spLocks noChangeArrowheads="1"/>
          </p:cNvSpPr>
          <p:nvPr/>
        </p:nvSpPr>
        <p:spPr bwMode="auto">
          <a:xfrm>
            <a:off x="3036888" y="4198938"/>
            <a:ext cx="1008062" cy="479425"/>
          </a:xfrm>
          <a:prstGeom prst="wedgeRectCallout">
            <a:avLst>
              <a:gd name="adj1" fmla="val 86694"/>
              <a:gd name="adj2" fmla="val -14903"/>
            </a:avLst>
          </a:prstGeom>
          <a:solidFill>
            <a:srgbClr val="FFFFFF">
              <a:alpha val="60001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亞西加</a:t>
            </a:r>
          </a:p>
        </p:txBody>
      </p:sp>
      <p:sp>
        <p:nvSpPr>
          <p:cNvPr id="247821" name="Oval 13"/>
          <p:cNvSpPr>
            <a:spLocks noChangeArrowheads="1"/>
          </p:cNvSpPr>
          <p:nvPr/>
        </p:nvSpPr>
        <p:spPr bwMode="auto">
          <a:xfrm>
            <a:off x="4427538" y="4294188"/>
            <a:ext cx="144462" cy="144462"/>
          </a:xfrm>
          <a:prstGeom prst="ellipse">
            <a:avLst/>
          </a:prstGeom>
          <a:solidFill>
            <a:srgbClr val="FF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mtClean="0">
              <a:solidFill>
                <a:srgbClr val="000000"/>
              </a:solidFill>
            </a:endParaRPr>
          </a:p>
        </p:txBody>
      </p:sp>
      <p:sp>
        <p:nvSpPr>
          <p:cNvPr id="247822" name="Oval 14"/>
          <p:cNvSpPr>
            <a:spLocks noChangeArrowheads="1"/>
          </p:cNvSpPr>
          <p:nvPr/>
        </p:nvSpPr>
        <p:spPr bwMode="auto">
          <a:xfrm>
            <a:off x="3911600" y="4916488"/>
            <a:ext cx="144463" cy="144462"/>
          </a:xfrm>
          <a:prstGeom prst="ellipse">
            <a:avLst/>
          </a:prstGeom>
          <a:solidFill>
            <a:srgbClr val="FF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mtClean="0">
              <a:solidFill>
                <a:srgbClr val="000000"/>
              </a:solidFill>
            </a:endParaRPr>
          </a:p>
        </p:txBody>
      </p:sp>
      <p:sp>
        <p:nvSpPr>
          <p:cNvPr id="247823" name="Text Box 15"/>
          <p:cNvSpPr txBox="1">
            <a:spLocks noChangeArrowheads="1"/>
          </p:cNvSpPr>
          <p:nvPr/>
        </p:nvSpPr>
        <p:spPr bwMode="auto">
          <a:xfrm>
            <a:off x="192088" y="101600"/>
            <a:ext cx="2801937" cy="3637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81063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40335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925638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447925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9051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3623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8195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2767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20000"/>
              </a:spcAft>
            </a:pPr>
            <a:r>
              <a:rPr lang="zh-TW" altLang="en-US" sz="24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那時，巴比倫王的軍隊正攻打耶路撒冷，又攻打猶大所剩下的城邑，就是</a:t>
            </a:r>
            <a:r>
              <a:rPr lang="zh-TW" alt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拉吉</a:t>
            </a:r>
            <a:r>
              <a:rPr lang="zh-TW" altLang="en-US" sz="24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和</a:t>
            </a:r>
            <a:r>
              <a:rPr lang="zh-TW" alt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亞西加</a:t>
            </a:r>
            <a:r>
              <a:rPr lang="zh-TW" altLang="en-US" sz="24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。原來猶大的堅固城只剩下這兩座</a:t>
            </a:r>
            <a:r>
              <a:rPr lang="zh-TW" altLang="en-US" sz="24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400" dirty="0" smtClean="0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US" altLang="zh-TW" sz="2400" dirty="0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400" dirty="0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</a:t>
            </a:r>
            <a:r>
              <a:rPr lang="en-US" altLang="zh-TW" sz="2400" dirty="0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34:7)</a:t>
            </a:r>
          </a:p>
        </p:txBody>
      </p:sp>
    </p:spTree>
    <p:extLst>
      <p:ext uri="{BB962C8B-B14F-4D97-AF65-F5344CB8AC3E}">
        <p14:creationId xmlns:p14="http://schemas.microsoft.com/office/powerpoint/2010/main" val="2244804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7356" y="158750"/>
            <a:ext cx="671209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釋放奴僕之律法</a:t>
            </a:r>
            <a:r>
              <a:rPr lang="en-US" altLang="zh-TW" sz="26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6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出</a:t>
            </a:r>
            <a:r>
              <a:rPr lang="en-US" altLang="zh-TW" sz="26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21:1-11,</a:t>
            </a:r>
            <a:r>
              <a:rPr lang="zh-TW" altLang="en-US" sz="26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申</a:t>
            </a:r>
            <a:r>
              <a:rPr lang="en-US" altLang="zh-TW" sz="26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15:12-18)</a:t>
            </a:r>
            <a:endParaRPr lang="en-US" sz="26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7356" y="891868"/>
            <a:ext cx="383951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為何國難時有此舉動</a:t>
            </a:r>
            <a:r>
              <a:rPr lang="en-US" altLang="zh-TW" sz="3000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?</a:t>
            </a:r>
          </a:p>
          <a:p>
            <a:r>
              <a:rPr lang="en-US" altLang="zh-TW" sz="3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1.</a:t>
            </a:r>
            <a:r>
              <a:rPr lang="zh-TW" altLang="en-US" sz="3000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信仰因素</a:t>
            </a:r>
            <a:endParaRPr lang="en-US" altLang="zh-TW" sz="3000" dirty="0" smtClean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US" altLang="zh-TW" sz="3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2.</a:t>
            </a:r>
            <a:r>
              <a:rPr lang="zh-TW" altLang="en-US" sz="3000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經濟因素</a:t>
            </a:r>
            <a:endParaRPr lang="en-US" altLang="zh-TW" sz="3000" dirty="0" smtClean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US" altLang="zh-TW" sz="3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3.</a:t>
            </a:r>
            <a:r>
              <a:rPr lang="zh-TW" altLang="en-US" sz="3000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政治因素</a:t>
            </a:r>
            <a:endParaRPr lang="en-US" sz="2600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1030" name="Picture 6" descr="http://upload.lsforum.net/users/public/h523814a10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266" y="1543050"/>
            <a:ext cx="6553199" cy="506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22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092" name="Picture 4" descr="Book_of_Jeremiah_Chapter_37-1_(Bible_Illustrations_by_Sweet_Media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7" t="4027" r="1933" b="3407"/>
          <a:stretch>
            <a:fillRect/>
          </a:stretch>
        </p:blipFill>
        <p:spPr bwMode="auto">
          <a:xfrm>
            <a:off x="1079500" y="0"/>
            <a:ext cx="6985000" cy="5038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7093" name="Text Box 5"/>
          <p:cNvSpPr txBox="1">
            <a:spLocks noChangeArrowheads="1"/>
          </p:cNvSpPr>
          <p:nvPr/>
        </p:nvSpPr>
        <p:spPr bwMode="auto">
          <a:xfrm>
            <a:off x="685801" y="5191125"/>
            <a:ext cx="8229600" cy="1052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81063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40335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925638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447925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9051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3623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8195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2767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20000"/>
              </a:spcAft>
            </a:pPr>
            <a:r>
              <a:rPr lang="zh-TW" altLang="en-US" sz="2600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法老的軍隊已經從埃及出來，那圍困耶路撒冷的迦勒底人聽見他們的風聲，就拔營離開耶路撒冷去了。</a:t>
            </a:r>
            <a:r>
              <a:rPr lang="en-US" altLang="zh-TW" sz="2400" dirty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400" dirty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</a:t>
            </a:r>
            <a:r>
              <a:rPr lang="en-US" altLang="zh-TW" sz="2400" dirty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37:5)</a:t>
            </a:r>
          </a:p>
        </p:txBody>
      </p:sp>
    </p:spTree>
    <p:extLst>
      <p:ext uri="{BB962C8B-B14F-4D97-AF65-F5344CB8AC3E}">
        <p14:creationId xmlns:p14="http://schemas.microsoft.com/office/powerpoint/2010/main" val="273598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3.bp.blogspot.com/-T2RsRw456W8/TfZY6VFOfJI/AAAAAAAAACI/E_9iFC92EZs/s1600/man_pray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773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90500" y="4190137"/>
            <a:ext cx="923925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你向神許願，償還不可遲延，因他不喜悅愚昧人</a:t>
            </a:r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，</a:t>
            </a:r>
            <a:endParaRPr lang="en-US" altLang="zh-TW" sz="3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  <a:p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所</a:t>
            </a:r>
            <a:r>
              <a:rPr lang="zh-TW" alt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以你許的願應當償還</a:t>
            </a:r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。你</a:t>
            </a:r>
            <a:r>
              <a:rPr lang="zh-TW" alt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許願不還，不如不許。  </a:t>
            </a:r>
          </a:p>
          <a:p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不</a:t>
            </a:r>
            <a:r>
              <a:rPr lang="zh-TW" alt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可任你的口使肉體犯罪，也不可在祭</a:t>
            </a:r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司面</a:t>
            </a:r>
            <a:r>
              <a:rPr lang="zh-TW" alt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前說</a:t>
            </a:r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是</a:t>
            </a:r>
            <a:endParaRPr lang="en-US" altLang="zh-TW" sz="3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  <a:p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錯</a:t>
            </a:r>
            <a:r>
              <a:rPr lang="zh-TW" alt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許了。為何使神因你的聲音發怒，敗壞你手所</a:t>
            </a:r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作</a:t>
            </a:r>
            <a:endParaRPr lang="en-US" altLang="zh-TW" sz="3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  <a:p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的</a:t>
            </a:r>
            <a:r>
              <a:rPr lang="zh-TW" alt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呢？ </a:t>
            </a:r>
            <a:r>
              <a:rPr lang="en-US" altLang="zh-TW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(</a:t>
            </a:r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傳道書</a:t>
            </a:r>
            <a:r>
              <a:rPr lang="en-US" altLang="zh-TW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5:4-6)</a:t>
            </a:r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 </a:t>
            </a:r>
            <a:endParaRPr lang="zh-TW" altLang="en-US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20790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4" name="Text Box 4"/>
          <p:cNvSpPr txBox="1">
            <a:spLocks noChangeArrowheads="1"/>
          </p:cNvSpPr>
          <p:nvPr/>
        </p:nvSpPr>
        <p:spPr bwMode="auto">
          <a:xfrm>
            <a:off x="473075" y="919163"/>
            <a:ext cx="8537575" cy="4533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001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316038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838325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360613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817813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275013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732213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189413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lnSpc>
                <a:spcPct val="120000"/>
              </a:lnSpc>
              <a:spcAft>
                <a:spcPct val="50000"/>
              </a:spcAft>
              <a:buFontTx/>
              <a:buBlip>
                <a:blip r:embed="rId4"/>
              </a:buBlip>
            </a:pPr>
            <a:r>
              <a:rPr lang="en-US" altLang="zh-TW" sz="2600" dirty="0">
                <a:solidFill>
                  <a:srgbClr val="FF0000"/>
                </a:solidFill>
                <a:latin typeface="SimHei" panose="02010609060101010101" pitchFamily="49" charset="-122"/>
              </a:rPr>
              <a:t> </a:t>
            </a:r>
            <a:r>
              <a:rPr lang="zh-TW" altLang="en-US" sz="2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利甲族屬基尼人：</a:t>
            </a:r>
          </a:p>
          <a:p>
            <a:pPr>
              <a:lnSpc>
                <a:spcPct val="120000"/>
              </a:lnSpc>
              <a:spcAft>
                <a:spcPct val="50000"/>
              </a:spcAft>
            </a:pPr>
            <a:r>
              <a:rPr lang="zh-TW" altLang="en-US" sz="2600" dirty="0">
                <a:latin typeface="SimHei" panose="02010609060101010101" pitchFamily="49" charset="-122"/>
                <a:ea typeface="SimHei" panose="02010609060101010101" pitchFamily="49" charset="-122"/>
              </a:rPr>
              <a:t>和住雅比斯眾文士家的特拉人、示米押人、蘇甲人。這都是</a:t>
            </a:r>
            <a:r>
              <a:rPr lang="zh-TW" altLang="en-US" sz="2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基尼人利甲</a:t>
            </a:r>
            <a:r>
              <a:rPr lang="zh-TW" altLang="en-US" sz="2600" dirty="0">
                <a:latin typeface="SimHei" panose="02010609060101010101" pitchFamily="49" charset="-122"/>
                <a:ea typeface="SimHei" panose="02010609060101010101" pitchFamily="49" charset="-122"/>
              </a:rPr>
              <a:t>家之祖哈末所生的。</a:t>
            </a:r>
            <a:r>
              <a:rPr lang="en-US" altLang="zh-TW" sz="2600" dirty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600" dirty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代上</a:t>
            </a:r>
            <a:r>
              <a:rPr lang="en-US" altLang="zh-TW" sz="2600" dirty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2:55</a:t>
            </a:r>
            <a:r>
              <a:rPr lang="en-US" altLang="zh-TW" sz="2600" dirty="0" smtClean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endParaRPr lang="en-US" altLang="zh-TW" sz="2600" dirty="0">
              <a:solidFill>
                <a:schemeClr val="bg2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>
              <a:lnSpc>
                <a:spcPct val="120000"/>
              </a:lnSpc>
              <a:spcAft>
                <a:spcPct val="50000"/>
              </a:spcAft>
              <a:buFontTx/>
              <a:buBlip>
                <a:blip r:embed="rId4"/>
              </a:buBlip>
            </a:pPr>
            <a:r>
              <a:rPr lang="en-US" altLang="zh-TW" sz="2400" dirty="0">
                <a:solidFill>
                  <a:srgbClr val="FF0000"/>
                </a:solidFill>
                <a:latin typeface="SimHei" panose="02010609060101010101" pitchFamily="49" charset="-122"/>
              </a:rPr>
              <a:t> </a:t>
            </a:r>
            <a:r>
              <a:rPr lang="zh-TW" altLang="en-US" sz="2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基尼</a:t>
            </a:r>
            <a:r>
              <a:rPr lang="zh-TW" altLang="en-US" sz="2600" dirty="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人：</a:t>
            </a:r>
            <a:r>
              <a:rPr lang="en-US" altLang="zh-TW" sz="2600" dirty="0" smtClean="0">
                <a:solidFill>
                  <a:schemeClr val="bg1">
                    <a:lumMod val="50000"/>
                  </a:schemeClr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600" dirty="0" smtClean="0">
                <a:solidFill>
                  <a:schemeClr val="bg1">
                    <a:lumMod val="50000"/>
                  </a:schemeClr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士</a:t>
            </a:r>
            <a:r>
              <a:rPr lang="en-US" altLang="zh-TW" sz="2600" dirty="0" smtClean="0">
                <a:solidFill>
                  <a:schemeClr val="bg1">
                    <a:lumMod val="50000"/>
                  </a:schemeClr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1:16)</a:t>
            </a:r>
            <a:endParaRPr lang="zh-TW" altLang="en-US" sz="2600" dirty="0">
              <a:solidFill>
                <a:schemeClr val="bg1">
                  <a:lumMod val="50000"/>
                </a:schemeClr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>
              <a:lnSpc>
                <a:spcPct val="120000"/>
              </a:lnSpc>
              <a:spcAft>
                <a:spcPct val="50000"/>
              </a:spcAft>
            </a:pPr>
            <a:r>
              <a:rPr lang="zh-TW" altLang="en-US" sz="2600" dirty="0">
                <a:solidFill>
                  <a:srgbClr val="6633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非以色列人，為迦南地之半游牧民族，在亞伯拉罕時代即已存在。以色列人出埃及時</a:t>
            </a:r>
            <a:r>
              <a:rPr lang="zh-TW" altLang="en-US" sz="2600" dirty="0">
                <a:solidFill>
                  <a:srgbClr val="663300"/>
                </a:solidFill>
                <a:latin typeface="SimHei" panose="02010609060101010101" pitchFamily="49" charset="-122"/>
              </a:rPr>
              <a:t>，</a:t>
            </a:r>
            <a:r>
              <a:rPr lang="zh-TW" altLang="en-US" sz="2600" dirty="0">
                <a:solidFill>
                  <a:srgbClr val="6633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曾善待以色列人，摩西岳父即屬基尼人。後來有些基尼人居住在猶大支派的境內，與迦勒後裔同住，並歸化為以色列人。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3075" y="250865"/>
            <a:ext cx="505619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 smtClean="0"/>
              <a:t>35:1-19 </a:t>
            </a:r>
            <a:r>
              <a:rPr lang="zh-TW" altLang="en-US" sz="3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發生在約雅敬坐位時</a:t>
            </a:r>
            <a:endParaRPr lang="en-US" sz="30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62099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8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0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40" name="Rectangle 4" descr="Newsprint"/>
          <p:cNvSpPr>
            <a:spLocks noChangeArrowheads="1"/>
          </p:cNvSpPr>
          <p:nvPr/>
        </p:nvSpPr>
        <p:spPr bwMode="auto">
          <a:xfrm>
            <a:off x="755650" y="908050"/>
            <a:ext cx="2268538" cy="8636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400">
                <a:ea typeface="SimHei" panose="02010609060101010101" pitchFamily="49" charset="-122"/>
              </a:rPr>
              <a:t>亞伯拉罕時代</a:t>
            </a:r>
          </a:p>
        </p:txBody>
      </p:sp>
      <p:sp>
        <p:nvSpPr>
          <p:cNvPr id="167941" name="Rectangle 5" descr="Newsprint"/>
          <p:cNvSpPr>
            <a:spLocks noChangeArrowheads="1"/>
          </p:cNvSpPr>
          <p:nvPr/>
        </p:nvSpPr>
        <p:spPr bwMode="auto">
          <a:xfrm>
            <a:off x="755650" y="2132013"/>
            <a:ext cx="2268538" cy="8636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400">
                <a:ea typeface="SimHei" panose="02010609060101010101" pitchFamily="49" charset="-122"/>
              </a:rPr>
              <a:t>摩西時代</a:t>
            </a:r>
          </a:p>
        </p:txBody>
      </p:sp>
      <p:sp>
        <p:nvSpPr>
          <p:cNvPr id="167943" name="Rectangle 7" descr="Newsprint"/>
          <p:cNvSpPr>
            <a:spLocks noChangeArrowheads="1"/>
          </p:cNvSpPr>
          <p:nvPr/>
        </p:nvSpPr>
        <p:spPr bwMode="auto">
          <a:xfrm>
            <a:off x="754063" y="3355975"/>
            <a:ext cx="2268537" cy="8636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400">
                <a:ea typeface="SimHei" panose="02010609060101010101" pitchFamily="49" charset="-122"/>
              </a:rPr>
              <a:t>士師時代</a:t>
            </a:r>
          </a:p>
        </p:txBody>
      </p:sp>
      <p:sp>
        <p:nvSpPr>
          <p:cNvPr id="167944" name="Rectangle 8" descr="Parchment"/>
          <p:cNvSpPr>
            <a:spLocks noChangeArrowheads="1"/>
          </p:cNvSpPr>
          <p:nvPr/>
        </p:nvSpPr>
        <p:spPr bwMode="auto">
          <a:xfrm>
            <a:off x="3203575" y="908050"/>
            <a:ext cx="3382963" cy="8636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400">
                <a:ea typeface="SimHei" panose="02010609060101010101" pitchFamily="49" charset="-122"/>
              </a:rPr>
              <a:t>基尼人</a:t>
            </a:r>
          </a:p>
        </p:txBody>
      </p:sp>
      <p:sp>
        <p:nvSpPr>
          <p:cNvPr id="167945" name="Rectangle 9" descr="Stationery"/>
          <p:cNvSpPr>
            <a:spLocks noChangeArrowheads="1"/>
          </p:cNvSpPr>
          <p:nvPr/>
        </p:nvSpPr>
        <p:spPr bwMode="auto">
          <a:xfrm>
            <a:off x="3201988" y="2132013"/>
            <a:ext cx="1511300" cy="86360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400">
                <a:ea typeface="SimHei" panose="02010609060101010101" pitchFamily="49" charset="-122"/>
              </a:rPr>
              <a:t>流珥</a:t>
            </a:r>
          </a:p>
        </p:txBody>
      </p:sp>
      <p:sp>
        <p:nvSpPr>
          <p:cNvPr id="167946" name="Rectangle 10" descr="Recycled paper"/>
          <p:cNvSpPr>
            <a:spLocks noChangeArrowheads="1"/>
          </p:cNvSpPr>
          <p:nvPr/>
        </p:nvSpPr>
        <p:spPr bwMode="auto">
          <a:xfrm>
            <a:off x="3201988" y="3355975"/>
            <a:ext cx="1511300" cy="8636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400">
                <a:ea typeface="SimHei" panose="02010609060101010101" pitchFamily="49" charset="-122"/>
              </a:rPr>
              <a:t>哈末</a:t>
            </a:r>
          </a:p>
        </p:txBody>
      </p:sp>
      <p:sp>
        <p:nvSpPr>
          <p:cNvPr id="167947" name="Rectangle 11" descr="Parchment"/>
          <p:cNvSpPr>
            <a:spLocks noChangeArrowheads="1"/>
          </p:cNvSpPr>
          <p:nvPr/>
        </p:nvSpPr>
        <p:spPr bwMode="auto">
          <a:xfrm>
            <a:off x="5073650" y="3355975"/>
            <a:ext cx="1511300" cy="8636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400">
                <a:ea typeface="SimHei" panose="02010609060101010101" pitchFamily="49" charset="-122"/>
              </a:rPr>
              <a:t>希百</a:t>
            </a:r>
          </a:p>
        </p:txBody>
      </p:sp>
      <p:sp>
        <p:nvSpPr>
          <p:cNvPr id="167948" name="Rectangle 12" descr="Newsprint"/>
          <p:cNvSpPr>
            <a:spLocks noChangeArrowheads="1"/>
          </p:cNvSpPr>
          <p:nvPr/>
        </p:nvSpPr>
        <p:spPr bwMode="auto">
          <a:xfrm>
            <a:off x="754063" y="4579938"/>
            <a:ext cx="2268537" cy="8636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400">
                <a:ea typeface="SimHei" panose="02010609060101010101" pitchFamily="49" charset="-122"/>
              </a:rPr>
              <a:t>王國時代</a:t>
            </a:r>
          </a:p>
        </p:txBody>
      </p:sp>
      <p:sp>
        <p:nvSpPr>
          <p:cNvPr id="167949" name="Rectangle 13" descr="Recycled paper"/>
          <p:cNvSpPr>
            <a:spLocks noChangeArrowheads="1"/>
          </p:cNvSpPr>
          <p:nvPr/>
        </p:nvSpPr>
        <p:spPr bwMode="auto">
          <a:xfrm>
            <a:off x="3201988" y="4579938"/>
            <a:ext cx="1511300" cy="8636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400" dirty="0">
                <a:solidFill>
                  <a:srgbClr val="FF0000"/>
                </a:solidFill>
                <a:ea typeface="SimHei" panose="02010609060101010101" pitchFamily="49" charset="-122"/>
              </a:rPr>
              <a:t>利甲</a:t>
            </a:r>
          </a:p>
        </p:txBody>
      </p:sp>
      <p:sp>
        <p:nvSpPr>
          <p:cNvPr id="167951" name="Rectangle 15" descr="Stationery"/>
          <p:cNvSpPr>
            <a:spLocks noChangeArrowheads="1"/>
          </p:cNvSpPr>
          <p:nvPr/>
        </p:nvSpPr>
        <p:spPr bwMode="auto">
          <a:xfrm>
            <a:off x="5075238" y="2132013"/>
            <a:ext cx="1511300" cy="86360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400">
                <a:ea typeface="SimHei" panose="02010609060101010101" pitchFamily="49" charset="-122"/>
              </a:rPr>
              <a:t>何巴</a:t>
            </a:r>
          </a:p>
        </p:txBody>
      </p:sp>
      <p:sp>
        <p:nvSpPr>
          <p:cNvPr id="167954" name="Rectangle 18" descr="Recycled paper"/>
          <p:cNvSpPr>
            <a:spLocks noChangeArrowheads="1"/>
          </p:cNvSpPr>
          <p:nvPr/>
        </p:nvSpPr>
        <p:spPr bwMode="auto">
          <a:xfrm>
            <a:off x="5073650" y="4579938"/>
            <a:ext cx="1511300" cy="8636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400" dirty="0">
                <a:solidFill>
                  <a:srgbClr val="FF0000"/>
                </a:solidFill>
                <a:ea typeface="SimHei" panose="02010609060101010101" pitchFamily="49" charset="-122"/>
              </a:rPr>
              <a:t>約拿達</a:t>
            </a:r>
          </a:p>
        </p:txBody>
      </p:sp>
      <p:cxnSp>
        <p:nvCxnSpPr>
          <p:cNvPr id="167955" name="AutoShape 19" descr="Stationery"/>
          <p:cNvCxnSpPr>
            <a:cxnSpLocks noChangeShapeType="1"/>
            <a:stCxn id="167945" idx="3"/>
            <a:endCxn id="167951" idx="1"/>
          </p:cNvCxnSpPr>
          <p:nvPr/>
        </p:nvCxnSpPr>
        <p:spPr bwMode="auto">
          <a:xfrm>
            <a:off x="4713288" y="2563813"/>
            <a:ext cx="36195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7956" name="AutoShape 20" descr="Recycled paper"/>
          <p:cNvCxnSpPr>
            <a:cxnSpLocks noChangeShapeType="1"/>
            <a:stCxn id="167949" idx="3"/>
            <a:endCxn id="167954" idx="1"/>
          </p:cNvCxnSpPr>
          <p:nvPr/>
        </p:nvCxnSpPr>
        <p:spPr bwMode="auto">
          <a:xfrm>
            <a:off x="4713288" y="5011738"/>
            <a:ext cx="360362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7958" name="Rectangle 22" descr="Pink tissue paper"/>
          <p:cNvSpPr>
            <a:spLocks noChangeArrowheads="1"/>
          </p:cNvSpPr>
          <p:nvPr/>
        </p:nvSpPr>
        <p:spPr bwMode="auto">
          <a:xfrm>
            <a:off x="7092950" y="4579938"/>
            <a:ext cx="1511300" cy="86360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400">
                <a:ea typeface="SimHei" panose="02010609060101010101" pitchFamily="49" charset="-122"/>
              </a:rPr>
              <a:t>利甲族</a:t>
            </a:r>
          </a:p>
        </p:txBody>
      </p:sp>
      <p:cxnSp>
        <p:nvCxnSpPr>
          <p:cNvPr id="167959" name="AutoShape 23" descr="Recycled paper"/>
          <p:cNvCxnSpPr>
            <a:cxnSpLocks noChangeShapeType="1"/>
            <a:stCxn id="167954" idx="3"/>
            <a:endCxn id="167958" idx="1"/>
          </p:cNvCxnSpPr>
          <p:nvPr/>
        </p:nvCxnSpPr>
        <p:spPr bwMode="auto">
          <a:xfrm>
            <a:off x="6584950" y="5011738"/>
            <a:ext cx="50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7960" name="AutoShape 24" descr="Recycled paper"/>
          <p:cNvCxnSpPr>
            <a:cxnSpLocks noChangeShapeType="1"/>
            <a:stCxn id="167946" idx="2"/>
            <a:endCxn id="167949" idx="0"/>
          </p:cNvCxnSpPr>
          <p:nvPr/>
        </p:nvCxnSpPr>
        <p:spPr bwMode="auto">
          <a:xfrm rot="5400000">
            <a:off x="3777456" y="4399757"/>
            <a:ext cx="3603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7961" name="AutoShape 25"/>
          <p:cNvCxnSpPr>
            <a:cxnSpLocks noChangeShapeType="1"/>
            <a:stCxn id="167951" idx="2"/>
            <a:endCxn id="167947" idx="0"/>
          </p:cNvCxnSpPr>
          <p:nvPr/>
        </p:nvCxnSpPr>
        <p:spPr bwMode="auto">
          <a:xfrm rot="5400000">
            <a:off x="5649913" y="3175000"/>
            <a:ext cx="360362" cy="1588"/>
          </a:xfrm>
          <a:prstGeom prst="bentConnector3">
            <a:avLst>
              <a:gd name="adj1" fmla="val 49778"/>
            </a:avLst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extBox 1"/>
          <p:cNvSpPr txBox="1"/>
          <p:nvPr/>
        </p:nvSpPr>
        <p:spPr>
          <a:xfrm>
            <a:off x="2566868" y="5875338"/>
            <a:ext cx="55707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協</a:t>
            </a:r>
            <a:r>
              <a:rPr lang="zh-TW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助耶</a:t>
            </a:r>
            <a:r>
              <a:rPr lang="zh-TW" altLang="en-US" sz="24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户剷除北國巴力 </a:t>
            </a:r>
            <a:r>
              <a:rPr lang="en-US" altLang="zh-TW" sz="24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4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王下</a:t>
            </a:r>
            <a:r>
              <a:rPr lang="en-US" altLang="zh-TW" sz="24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10:15-16)</a:t>
            </a:r>
            <a:endParaRPr lang="en-US" sz="24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" name="Down Arrow 2"/>
          <p:cNvSpPr/>
          <p:nvPr/>
        </p:nvSpPr>
        <p:spPr bwMode="auto">
          <a:xfrm>
            <a:off x="3764755" y="5514976"/>
            <a:ext cx="385763" cy="360362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4907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 descr="jeremiah-rechabites-w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538" y="2203450"/>
            <a:ext cx="7145337" cy="465455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9029" name="Rectangle 5"/>
          <p:cNvSpPr>
            <a:spLocks noChangeArrowheads="1"/>
          </p:cNvSpPr>
          <p:nvPr/>
        </p:nvSpPr>
        <p:spPr bwMode="auto">
          <a:xfrm>
            <a:off x="498475" y="295275"/>
            <a:ext cx="8145462" cy="1532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26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...</a:t>
            </a:r>
            <a:r>
              <a:rPr kumimoji="1" lang="zh-TW" altLang="en-US" sz="26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你</a:t>
            </a:r>
            <a:r>
              <a:rPr kumimoji="1" lang="zh-TW" altLang="en-US" sz="2600" dirty="0">
                <a:solidFill>
                  <a:srgbClr val="000000"/>
                </a:solidFill>
                <a:ea typeface="SimHei" panose="02010609060101010101" pitchFamily="49" charset="-122"/>
              </a:rPr>
              <a:t>們與你們的子孫</a:t>
            </a:r>
            <a:r>
              <a:rPr kumimoji="1" lang="zh-TW" altLang="en-US" sz="2600" dirty="0">
                <a:solidFill>
                  <a:srgbClr val="FF0000"/>
                </a:solidFill>
                <a:ea typeface="SimHei" panose="02010609060101010101" pitchFamily="49" charset="-122"/>
              </a:rPr>
              <a:t>永不可喝酒，也不可蓋房、撒種、栽種葡萄園，</a:t>
            </a:r>
            <a:r>
              <a:rPr kumimoji="1" lang="zh-TW" altLang="en-US" sz="2600" dirty="0">
                <a:solidFill>
                  <a:srgbClr val="000000"/>
                </a:solidFill>
                <a:ea typeface="SimHei" panose="02010609060101010101" pitchFamily="49" charset="-122"/>
              </a:rPr>
              <a:t>但一生的年日要</a:t>
            </a:r>
            <a:r>
              <a:rPr kumimoji="1" lang="zh-TW" altLang="en-US" sz="2600" dirty="0">
                <a:solidFill>
                  <a:srgbClr val="FF0000"/>
                </a:solidFill>
                <a:ea typeface="SimHei" panose="02010609060101010101" pitchFamily="49" charset="-122"/>
              </a:rPr>
              <a:t>住帳棚</a:t>
            </a:r>
            <a:r>
              <a:rPr kumimoji="1" lang="zh-TW" altLang="en-US" sz="2600" dirty="0">
                <a:solidFill>
                  <a:srgbClr val="000000"/>
                </a:solidFill>
                <a:ea typeface="SimHei" panose="02010609060101010101" pitchFamily="49" charset="-122"/>
              </a:rPr>
              <a:t>，使你們的日子在寄居之地得以延長。</a:t>
            </a:r>
            <a:r>
              <a:rPr kumimoji="1" lang="en-US" altLang="zh-TW" sz="2400" dirty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kumimoji="1" lang="zh-TW" altLang="en-US" sz="2400" dirty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</a:t>
            </a:r>
            <a:r>
              <a:rPr kumimoji="1" lang="en-US" altLang="zh-TW" sz="2400" dirty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35:6-7)</a:t>
            </a:r>
          </a:p>
        </p:txBody>
      </p:sp>
    </p:spTree>
    <p:extLst>
      <p:ext uri="{BB962C8B-B14F-4D97-AF65-F5344CB8AC3E}">
        <p14:creationId xmlns:p14="http://schemas.microsoft.com/office/powerpoint/2010/main" val="2021587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7" name="Picture 3" descr="baa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0382" y="2634931"/>
            <a:ext cx="2087880" cy="2678391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8789" name="Picture 5" descr="baa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6267" y="2345401"/>
            <a:ext cx="2846388" cy="3022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8792" name="Rectangle 8"/>
          <p:cNvSpPr>
            <a:spLocks noChangeArrowheads="1"/>
          </p:cNvSpPr>
          <p:nvPr/>
        </p:nvSpPr>
        <p:spPr bwMode="auto">
          <a:xfrm>
            <a:off x="5837147" y="5422679"/>
            <a:ext cx="326243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400" dirty="0">
                <a:solidFill>
                  <a:srgbClr val="6633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巴力：掌管風雨和農</a:t>
            </a:r>
            <a:r>
              <a:rPr kumimoji="1" lang="zh-TW" altLang="en-US" sz="2400" dirty="0" smtClean="0">
                <a:solidFill>
                  <a:srgbClr val="6633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作</a:t>
            </a:r>
            <a:endParaRPr kumimoji="1" lang="en-US" altLang="zh-TW" sz="2400" dirty="0" smtClean="0">
              <a:solidFill>
                <a:srgbClr val="6633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2400" dirty="0">
                <a:solidFill>
                  <a:srgbClr val="6633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kumimoji="1" lang="en-US" altLang="zh-TW" sz="2400" dirty="0" smtClean="0">
                <a:solidFill>
                  <a:srgbClr val="6633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kumimoji="1" lang="zh-TW" altLang="en-US" sz="2400" dirty="0" smtClean="0">
                <a:solidFill>
                  <a:srgbClr val="6633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的</a:t>
            </a:r>
            <a:r>
              <a:rPr kumimoji="1" lang="zh-TW" altLang="en-US" sz="2400" dirty="0">
                <a:solidFill>
                  <a:srgbClr val="6633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迦南神祉</a:t>
            </a:r>
          </a:p>
        </p:txBody>
      </p:sp>
      <p:sp>
        <p:nvSpPr>
          <p:cNvPr id="118794" name="Rectangle 10"/>
          <p:cNvSpPr>
            <a:spLocks noChangeArrowheads="1"/>
          </p:cNvSpPr>
          <p:nvPr/>
        </p:nvSpPr>
        <p:spPr bwMode="auto">
          <a:xfrm>
            <a:off x="159656" y="87263"/>
            <a:ext cx="8939923" cy="2492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2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喝酒</a:t>
            </a:r>
          </a:p>
          <a:p>
            <a:pPr>
              <a:lnSpc>
                <a:spcPct val="120000"/>
              </a:lnSpc>
            </a:pPr>
            <a:r>
              <a:rPr lang="zh-TW" altLang="en-US" sz="2600" dirty="0">
                <a:latin typeface="SimHei" panose="02010609060101010101" pitchFamily="49" charset="-122"/>
                <a:ea typeface="SimHei" panose="02010609060101010101" pitchFamily="49" charset="-122"/>
              </a:rPr>
              <a:t>酒能使人褻慢，濃酒使人喧嚷；凡因酒錯誤的，就無智慧。</a:t>
            </a:r>
            <a:r>
              <a:rPr lang="en-US" altLang="zh-TW" sz="2600" dirty="0">
                <a:solidFill>
                  <a:schemeClr val="bg2"/>
                </a:solidFill>
                <a:latin typeface="SimHei" panose="02010609060101010101" pitchFamily="49" charset="-122"/>
              </a:rPr>
              <a:t>(</a:t>
            </a:r>
            <a:r>
              <a:rPr lang="zh-TW" altLang="en-US" sz="2600" dirty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箴</a:t>
            </a:r>
            <a:r>
              <a:rPr lang="en-US" altLang="zh-TW" sz="2600" dirty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20:1</a:t>
            </a:r>
            <a:r>
              <a:rPr lang="en-US" altLang="zh-TW" sz="2600" dirty="0" smtClean="0">
                <a:solidFill>
                  <a:schemeClr val="bg2"/>
                </a:solidFill>
                <a:latin typeface="SimHei" panose="02010609060101010101" pitchFamily="49" charset="-122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zh-TW" altLang="en-US" sz="26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愛</a:t>
            </a:r>
            <a:r>
              <a:rPr lang="zh-TW" altLang="en-US" sz="2600" dirty="0">
                <a:latin typeface="SimHei" panose="02010609060101010101" pitchFamily="49" charset="-122"/>
                <a:ea typeface="SimHei" panose="02010609060101010101" pitchFamily="49" charset="-122"/>
              </a:rPr>
              <a:t>宴樂的，必致窮乏；好酒，愛膏油的，必不富足</a:t>
            </a:r>
            <a:r>
              <a:rPr lang="zh-TW" altLang="en-US" sz="26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600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TW" sz="2600" dirty="0" smtClean="0">
                <a:solidFill>
                  <a:schemeClr val="bg2"/>
                </a:solidFill>
                <a:latin typeface="SimHei" panose="02010609060101010101" pitchFamily="49" charset="-122"/>
              </a:rPr>
              <a:t>(</a:t>
            </a:r>
            <a:r>
              <a:rPr lang="zh-TW" altLang="en-US" sz="2600" dirty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箴</a:t>
            </a:r>
            <a:r>
              <a:rPr lang="en-US" altLang="zh-TW" sz="2600" dirty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21:17</a:t>
            </a:r>
            <a:r>
              <a:rPr lang="en-US" altLang="zh-TW" sz="2600" dirty="0">
                <a:solidFill>
                  <a:schemeClr val="bg2"/>
                </a:solidFill>
                <a:latin typeface="SimHei" panose="02010609060101010101" pitchFamily="49" charset="-122"/>
              </a:rPr>
              <a:t>)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02529" y="2488858"/>
            <a:ext cx="5413830" cy="3973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001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316038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838325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360613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817813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275013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732213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189413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</a:pPr>
            <a:r>
              <a:rPr lang="zh-TW" altLang="en-US" sz="2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蓋房、撒種、栽種葡萄園</a:t>
            </a: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  <a:buFont typeface="Wingdings" panose="05000000000000000000" pitchFamily="2" charset="2"/>
              <a:buChar char="à"/>
            </a:pPr>
            <a:r>
              <a:rPr lang="zh-TW" altLang="en-US" sz="2600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sym typeface="Wingdings" panose="05000000000000000000" pitchFamily="2" charset="2"/>
              </a:rPr>
              <a:t> 務農</a:t>
            </a: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  <a:buFont typeface="Wingdings" panose="05000000000000000000" pitchFamily="2" charset="2"/>
              <a:buChar char="à"/>
            </a:pPr>
            <a:r>
              <a:rPr lang="zh-TW" altLang="en-US" sz="2600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 拜巴</a:t>
            </a:r>
            <a:r>
              <a:rPr lang="zh-TW" altLang="en-US" sz="26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力</a:t>
            </a:r>
            <a:endParaRPr lang="en-US" altLang="zh-TW" sz="2600" dirty="0" smtClean="0">
              <a:solidFill>
                <a:srgbClr val="FF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</a:pPr>
            <a:r>
              <a:rPr lang="zh-TW" altLang="en-US" sz="2600" dirty="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住</a:t>
            </a:r>
            <a:r>
              <a:rPr lang="zh-TW" altLang="en-US" sz="2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帳棚</a:t>
            </a: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  <a:buFont typeface="Wingdings" panose="05000000000000000000" pitchFamily="2" charset="2"/>
              <a:buChar char="à"/>
            </a:pPr>
            <a:r>
              <a:rPr lang="zh-TW" altLang="en-US" sz="2600" dirty="0">
                <a:solidFill>
                  <a:srgbClr val="000000"/>
                </a:solidFill>
                <a:latin typeface="SimHei" panose="02010609060101010101" pitchFamily="49" charset="-122"/>
                <a:sym typeface="Wingdings" panose="05000000000000000000" pitchFamily="2" charset="2"/>
              </a:rPr>
              <a:t> </a:t>
            </a:r>
            <a:r>
              <a:rPr lang="zh-TW" altLang="en-US" sz="2600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sym typeface="Wingdings" panose="05000000000000000000" pitchFamily="2" charset="2"/>
              </a:rPr>
              <a:t>遊牧</a:t>
            </a: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  <a:buFont typeface="Wingdings" panose="05000000000000000000" pitchFamily="2" charset="2"/>
              <a:buChar char="à"/>
            </a:pPr>
            <a:r>
              <a:rPr lang="zh-TW" altLang="en-US" sz="2600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 過簡樸生活，遠離拜偶像的試探</a:t>
            </a:r>
          </a:p>
        </p:txBody>
      </p:sp>
      <p:sp>
        <p:nvSpPr>
          <p:cNvPr id="2" name="Rounded Rectangle 1"/>
          <p:cNvSpPr/>
          <p:nvPr/>
        </p:nvSpPr>
        <p:spPr bwMode="auto">
          <a:xfrm>
            <a:off x="4050382" y="2227055"/>
            <a:ext cx="5012273" cy="3259291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3200" dirty="0" smtClean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1.</a:t>
            </a:r>
            <a:r>
              <a:rPr kumimoji="1" lang="zh-TW" altLang="en-US" sz="3200" dirty="0" smtClean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生活簡樸</a:t>
            </a:r>
            <a:endParaRPr kumimoji="1" lang="en-US" altLang="zh-TW" sz="3200" dirty="0" smtClean="0">
              <a:solidFill>
                <a:srgbClr val="00206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  </a:t>
            </a:r>
            <a:r>
              <a:rPr kumimoji="1" lang="zh-TW" altLang="en-US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在世是客旅</a:t>
            </a:r>
            <a:endParaRPr kumimoji="1" lang="en-US" altLang="zh-TW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2.</a:t>
            </a:r>
            <a:r>
              <a:rPr kumimoji="1" lang="zh-TW" altLang="en-US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不作傳統的奴隸</a:t>
            </a:r>
            <a:endParaRPr kumimoji="1" lang="en-US" altLang="zh-TW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3200" dirty="0" smtClean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  </a:t>
            </a:r>
            <a:r>
              <a:rPr kumimoji="1" lang="en-US" altLang="zh-TW" sz="3200" dirty="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Adapt vs. </a:t>
            </a:r>
            <a:r>
              <a:rPr kumimoji="1" lang="en-US" altLang="zh-TW" sz="3200" dirty="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Adopt</a:t>
            </a:r>
            <a:endParaRPr kumimoji="1" lang="en-US" altLang="zh-TW" sz="3200" dirty="0" smtClean="0">
              <a:solidFill>
                <a:srgbClr val="00206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3200" dirty="0" smtClean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3</a:t>
            </a:r>
            <a:r>
              <a:rPr kumimoji="1" lang="en-US" altLang="zh-TW" sz="3200" dirty="0" smtClean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.</a:t>
            </a:r>
            <a:r>
              <a:rPr kumimoji="1" lang="zh-TW" altLang="en-US" sz="3200" dirty="0" smtClean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在試探中得</a:t>
            </a:r>
            <a:r>
              <a:rPr kumimoji="1" lang="zh-TW" altLang="en-US" sz="3200" dirty="0" smtClean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勝</a:t>
            </a:r>
            <a:endParaRPr kumimoji="1" lang="en-US" altLang="zh-TW" sz="3200" dirty="0" smtClean="0">
              <a:solidFill>
                <a:srgbClr val="00206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kumimoji="1" lang="en-US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kumimoji="1" lang="zh-TW" altLang="en-US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生活中的見證</a:t>
            </a:r>
            <a:endParaRPr kumimoji="1" lang="en-US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46333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http://2.bp.blogspot.com/_TkKZZyzUvio/S41uGQWZWAI/AAAAAAAADyQ/K3NX-EQiHh8/s400/Jeremiah+Barach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467993" cy="6834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546482" y="1114425"/>
            <a:ext cx="3595856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巴錄</a:t>
            </a:r>
            <a:endParaRPr lang="en-US" altLang="zh-TW" sz="2800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US" altLang="zh-TW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-</a:t>
            </a:r>
            <a:r>
              <a:rPr lang="zh-TW" altLang="en-US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西底家大臣西萊雅</a:t>
            </a:r>
            <a:endParaRPr lang="en-US" altLang="zh-TW" sz="2800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US" sz="2800" dirty="0"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zh-TW" altLang="en-US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的兄弟</a:t>
            </a:r>
            <a:r>
              <a:rPr lang="en-US" altLang="zh-TW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對照</a:t>
            </a:r>
            <a:r>
              <a:rPr lang="en-US" altLang="zh-TW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36:4,</a:t>
            </a:r>
          </a:p>
          <a:p>
            <a:r>
              <a:rPr lang="en-US" altLang="zh-TW" sz="2800" dirty="0"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en-US" altLang="zh-TW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51:59)</a:t>
            </a:r>
          </a:p>
          <a:p>
            <a:r>
              <a:rPr lang="en-US" altLang="zh-TW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-</a:t>
            </a:r>
            <a:r>
              <a:rPr lang="zh-TW" altLang="en-US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後來隨耶利米到埃及</a:t>
            </a:r>
            <a:endParaRPr lang="en-US" altLang="zh-TW" sz="2800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US" sz="2800" dirty="0"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zh-TW" altLang="en-US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死在那裡 </a:t>
            </a:r>
            <a:r>
              <a:rPr lang="en-US" altLang="zh-TW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(43:6)</a:t>
            </a:r>
            <a:endParaRPr lang="en-US" sz="28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90822" y="133350"/>
            <a:ext cx="166263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/>
              <a:t>36:1-32</a:t>
            </a:r>
            <a:endParaRPr lang="en-US" sz="3400" dirty="0"/>
          </a:p>
        </p:txBody>
      </p:sp>
      <p:pic>
        <p:nvPicPr>
          <p:cNvPr id="4098" name="Picture 2" descr="http://upload.wikimedia.org/wikipedia/commons/c/c4/Book_of_Jeremiah_Chapter_36-1_(Bible_Illustrations_by_Sweet_Media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-1"/>
            <a:ext cx="9120356" cy="6834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1167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468547" y="4587482"/>
            <a:ext cx="1338828" cy="55399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亞希甘</a:t>
            </a:r>
            <a:endParaRPr lang="en-US" sz="30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20049" y="2372778"/>
            <a:ext cx="1338828" cy="55399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米該亞</a:t>
            </a:r>
            <a:endParaRPr lang="en-US" sz="30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59631" y="2385887"/>
            <a:ext cx="1723549" cy="55399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基瑪</a:t>
            </a:r>
            <a:r>
              <a:rPr lang="zh-TW" altLang="en-US" sz="3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利雅</a:t>
            </a:r>
            <a:endParaRPr lang="en-US" sz="30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2918" y="448682"/>
            <a:ext cx="40703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zh-TW" alt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被神重用的家族！</a:t>
            </a:r>
            <a:endParaRPr lang="en-US" sz="3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86788" y="1054388"/>
            <a:ext cx="1723549" cy="55399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zh-TW" altLang="en-US" sz="3000" dirty="0">
                <a:latin typeface="SimHei" panose="02010609060101010101" pitchFamily="49" charset="-122"/>
                <a:ea typeface="SimHei" panose="02010609060101010101" pitchFamily="49" charset="-122"/>
              </a:rPr>
              <a:t>以</a:t>
            </a:r>
            <a:r>
              <a:rPr lang="zh-TW" altLang="en-US" sz="3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利亞薩</a:t>
            </a:r>
            <a:endParaRPr lang="en-US" sz="30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74706" y="4589171"/>
            <a:ext cx="1338828" cy="55399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基大利</a:t>
            </a:r>
            <a:endParaRPr lang="en-US" sz="30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1000" y="2491844"/>
            <a:ext cx="646331" cy="12464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eaVert" wrap="none" rtlCol="0">
            <a:spAutoFit/>
          </a:bodyPr>
          <a:lstStyle/>
          <a:p>
            <a:r>
              <a:rPr lang="zh-TW" altLang="en-US" sz="3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米書蘭</a:t>
            </a:r>
            <a:endParaRPr lang="en-US" sz="30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37603" y="2301820"/>
            <a:ext cx="646331" cy="16312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eaVert" wrap="none" rtlCol="0">
            <a:spAutoFit/>
          </a:bodyPr>
          <a:lstStyle/>
          <a:p>
            <a:r>
              <a:rPr lang="zh-TW" altLang="en-US" sz="3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亞薩利雅</a:t>
            </a:r>
            <a:endParaRPr lang="en-US" sz="30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8" name="Right Arrow 17"/>
          <p:cNvSpPr/>
          <p:nvPr/>
        </p:nvSpPr>
        <p:spPr bwMode="auto">
          <a:xfrm>
            <a:off x="1055919" y="3024462"/>
            <a:ext cx="484144" cy="247100"/>
          </a:xfrm>
          <a:prstGeom prst="rightArrow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19" name="Right Arrow 18"/>
          <p:cNvSpPr/>
          <p:nvPr/>
        </p:nvSpPr>
        <p:spPr bwMode="auto">
          <a:xfrm>
            <a:off x="2440610" y="3007920"/>
            <a:ext cx="484144" cy="247100"/>
          </a:xfrm>
          <a:prstGeom prst="rightArrow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122570" y="2578150"/>
            <a:ext cx="646331" cy="86177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eaVert" wrap="none" rtlCol="0">
            <a:spAutoFit/>
          </a:bodyPr>
          <a:lstStyle/>
          <a:p>
            <a:r>
              <a:rPr lang="zh-TW" altLang="en-US" sz="3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沙番</a:t>
            </a:r>
            <a:endParaRPr lang="en-US" sz="30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1" name="Right Arrow 20"/>
          <p:cNvSpPr/>
          <p:nvPr/>
        </p:nvSpPr>
        <p:spPr bwMode="auto">
          <a:xfrm rot="18854582">
            <a:off x="3544382" y="1926937"/>
            <a:ext cx="1060335" cy="316806"/>
          </a:xfrm>
          <a:prstGeom prst="rightArrow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22" name="Right Arrow 21"/>
          <p:cNvSpPr/>
          <p:nvPr/>
        </p:nvSpPr>
        <p:spPr bwMode="auto">
          <a:xfrm rot="2677351">
            <a:off x="3506281" y="3925031"/>
            <a:ext cx="1060335" cy="316806"/>
          </a:xfrm>
          <a:prstGeom prst="rightArrow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23" name="Right Arrow 22"/>
          <p:cNvSpPr/>
          <p:nvPr/>
        </p:nvSpPr>
        <p:spPr bwMode="auto">
          <a:xfrm>
            <a:off x="3867882" y="2727346"/>
            <a:ext cx="484144" cy="247100"/>
          </a:xfrm>
          <a:prstGeom prst="rightArrow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24" name="Rectangular Callout 23"/>
          <p:cNvSpPr/>
          <p:nvPr/>
        </p:nvSpPr>
        <p:spPr bwMode="auto">
          <a:xfrm>
            <a:off x="1297990" y="4094730"/>
            <a:ext cx="1955807" cy="1259830"/>
          </a:xfrm>
          <a:prstGeom prst="wedgeRectCallout">
            <a:avLst>
              <a:gd name="adj1" fmla="val 50690"/>
              <a:gd name="adj2" fmla="val -100942"/>
            </a:avLst>
          </a:prstGeom>
          <a:solidFill>
            <a:srgbClr val="FFFF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97991" y="4094730"/>
            <a:ext cx="20313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協助約西亞王</a:t>
            </a:r>
            <a:endParaRPr lang="en-US" altLang="zh-TW" sz="2400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sz="24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修葺聖殿</a:t>
            </a:r>
            <a:endParaRPr lang="en-US" altLang="zh-TW" sz="24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US" altLang="zh-TW" sz="24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4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王下</a:t>
            </a:r>
            <a:r>
              <a:rPr lang="en-US" altLang="zh-TW" sz="24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21:3)</a:t>
            </a:r>
            <a:endParaRPr lang="en-US" sz="24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5" name="Rectangular Callout 24"/>
          <p:cNvSpPr/>
          <p:nvPr/>
        </p:nvSpPr>
        <p:spPr bwMode="auto">
          <a:xfrm>
            <a:off x="4279770" y="5466509"/>
            <a:ext cx="1955807" cy="1259830"/>
          </a:xfrm>
          <a:prstGeom prst="wedgeRectCallout">
            <a:avLst>
              <a:gd name="adj1" fmla="val 2963"/>
              <a:gd name="adj2" fmla="val -78260"/>
            </a:avLst>
          </a:prstGeom>
          <a:solidFill>
            <a:srgbClr val="FFFF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242010" y="5511856"/>
            <a:ext cx="20313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保護耶利米</a:t>
            </a:r>
            <a:endParaRPr lang="en-US" altLang="zh-TW" sz="2400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sz="24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免被百姓殺害</a:t>
            </a:r>
            <a:endParaRPr lang="en-US" altLang="zh-TW" sz="24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US" altLang="zh-TW" sz="24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耶</a:t>
            </a:r>
            <a:r>
              <a:rPr lang="en-US" altLang="zh-TW" sz="24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26:24)</a:t>
            </a:r>
            <a:endParaRPr lang="en-US" sz="24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7" name="Right Arrow 26"/>
          <p:cNvSpPr/>
          <p:nvPr/>
        </p:nvSpPr>
        <p:spPr bwMode="auto">
          <a:xfrm>
            <a:off x="6014371" y="4722256"/>
            <a:ext cx="784513" cy="419224"/>
          </a:xfrm>
          <a:prstGeom prst="rightArrow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29" name="Rectangular Callout 28"/>
          <p:cNvSpPr/>
          <p:nvPr/>
        </p:nvSpPr>
        <p:spPr bwMode="auto">
          <a:xfrm>
            <a:off x="6733998" y="5512573"/>
            <a:ext cx="1955807" cy="1259830"/>
          </a:xfrm>
          <a:prstGeom prst="wedgeRectCallout">
            <a:avLst>
              <a:gd name="adj1" fmla="val -2881"/>
              <a:gd name="adj2" fmla="val -81284"/>
            </a:avLst>
          </a:prstGeom>
          <a:solidFill>
            <a:srgbClr val="FFFF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698903" y="5491893"/>
            <a:ext cx="2031325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被巴比倫王立</a:t>
            </a:r>
            <a:endParaRPr lang="en-US" altLang="zh-TW" sz="2400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sz="24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作猶大省長</a:t>
            </a:r>
            <a:endParaRPr lang="en-US" altLang="zh-TW" sz="2400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US" altLang="zh-TW" sz="24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4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王下</a:t>
            </a:r>
            <a:r>
              <a:rPr lang="en-US" altLang="zh-TW" sz="24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25:22</a:t>
            </a:r>
            <a:r>
              <a:rPr lang="en-US" altLang="zh-TW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endParaRPr lang="en-US" sz="28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" name="Rectangular Callout 29"/>
          <p:cNvSpPr/>
          <p:nvPr/>
        </p:nvSpPr>
        <p:spPr bwMode="auto">
          <a:xfrm>
            <a:off x="6747163" y="220982"/>
            <a:ext cx="1955807" cy="1597398"/>
          </a:xfrm>
          <a:prstGeom prst="wedgeRectCallout">
            <a:avLst>
              <a:gd name="adj1" fmla="val -85673"/>
              <a:gd name="adj2" fmla="val 23861"/>
            </a:avLst>
          </a:prstGeom>
          <a:solidFill>
            <a:srgbClr val="FFFF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33998" y="248720"/>
            <a:ext cx="218521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帶耶利米的信</a:t>
            </a:r>
            <a:endParaRPr lang="en-US" altLang="zh-TW" sz="2400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sz="24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去安慰被擄到</a:t>
            </a:r>
            <a:endParaRPr lang="en-US" altLang="zh-TW" sz="2400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sz="24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巴比倫的百姓 </a:t>
            </a:r>
            <a:endParaRPr lang="en-US" altLang="zh-TW" sz="2400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US" altLang="zh-TW" sz="24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4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耶</a:t>
            </a:r>
            <a:r>
              <a:rPr lang="en-US" altLang="zh-TW" sz="24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29:3)</a:t>
            </a:r>
            <a:endParaRPr lang="en-US" sz="24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1" name="Rectangular Callout 30"/>
          <p:cNvSpPr/>
          <p:nvPr/>
        </p:nvSpPr>
        <p:spPr bwMode="auto">
          <a:xfrm>
            <a:off x="4719429" y="3251452"/>
            <a:ext cx="1955807" cy="1259830"/>
          </a:xfrm>
          <a:prstGeom prst="wedgeRectCallout">
            <a:avLst>
              <a:gd name="adj1" fmla="val 2963"/>
              <a:gd name="adj2" fmla="val -78260"/>
            </a:avLst>
          </a:prstGeom>
          <a:solidFill>
            <a:srgbClr val="FFFF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34065" y="3256738"/>
            <a:ext cx="21852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是位文士，勸</a:t>
            </a:r>
            <a:endParaRPr lang="en-US" altLang="zh-TW" sz="2400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sz="24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約雅敬不要燒</a:t>
            </a:r>
            <a:endParaRPr lang="en-US" altLang="zh-TW" sz="2400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sz="24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書卷</a:t>
            </a:r>
            <a:r>
              <a:rPr lang="en-US" altLang="zh-TW" sz="24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4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耶</a:t>
            </a:r>
            <a:r>
              <a:rPr lang="en-US" altLang="zh-TW" sz="24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36:25)</a:t>
            </a:r>
            <a:endParaRPr lang="en-US" sz="24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2" name="Right Arrow 31"/>
          <p:cNvSpPr/>
          <p:nvPr/>
        </p:nvSpPr>
        <p:spPr bwMode="auto">
          <a:xfrm>
            <a:off x="6327579" y="2415864"/>
            <a:ext cx="597054" cy="467825"/>
          </a:xfrm>
          <a:prstGeom prst="rightArrow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33" name="Rectangular Callout 32"/>
          <p:cNvSpPr/>
          <p:nvPr/>
        </p:nvSpPr>
        <p:spPr bwMode="auto">
          <a:xfrm>
            <a:off x="7013645" y="3251452"/>
            <a:ext cx="1955807" cy="1259830"/>
          </a:xfrm>
          <a:prstGeom prst="wedgeRectCallout">
            <a:avLst>
              <a:gd name="adj1" fmla="val -15543"/>
              <a:gd name="adj2" fmla="val -78260"/>
            </a:avLst>
          </a:prstGeom>
          <a:solidFill>
            <a:srgbClr val="FFFF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998506" y="3292063"/>
            <a:ext cx="20313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將巴錄的話傳</a:t>
            </a:r>
            <a:endParaRPr lang="en-US" altLang="zh-TW" sz="2400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sz="24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達宮中眾首領</a:t>
            </a:r>
            <a:endParaRPr lang="en-US" altLang="zh-TW" sz="2400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US" altLang="zh-TW" sz="24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4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耶</a:t>
            </a:r>
            <a:r>
              <a:rPr lang="en-US" altLang="zh-TW" sz="24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36:13)</a:t>
            </a:r>
            <a:endParaRPr lang="en-US" sz="24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73660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gorepent.com/wp-content/uploads/posts24/jeremiah-scrol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" y="1275100"/>
            <a:ext cx="5410200" cy="3600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593" y="-7939"/>
            <a:ext cx="4590408" cy="61284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2" descr="Jehoiakim_Burns_the_Word_of_God_(Bible_Card)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111"/>
            <a:ext cx="4553593" cy="5101659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6742" y="5112770"/>
            <a:ext cx="441659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都不懼怕，也不撕裂衣服</a:t>
            </a:r>
            <a:endParaRPr lang="en-US" altLang="zh-TW" sz="3000" dirty="0" smtClean="0">
              <a:solidFill>
                <a:srgbClr val="00206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US" altLang="zh-TW" sz="30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30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耶</a:t>
            </a:r>
            <a:r>
              <a:rPr lang="en-US" altLang="zh-TW" sz="30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36:24)</a:t>
            </a:r>
            <a:endParaRPr lang="en-US" sz="3600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24250" y="6188964"/>
            <a:ext cx="61531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用刀割破，扔在火盆中</a:t>
            </a:r>
            <a:r>
              <a:rPr lang="en-US" altLang="zh-TW" sz="30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30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耶</a:t>
            </a:r>
            <a:r>
              <a:rPr lang="en-US" altLang="zh-TW" sz="30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36:24)</a:t>
            </a:r>
            <a:endParaRPr lang="en-US" sz="3600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8191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blbclassic.org/images/bible_images/Kings/jeremiah_kingjeho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00050" y="247650"/>
            <a:ext cx="51347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西底家</a:t>
            </a:r>
            <a:r>
              <a:rPr lang="en-US" altLang="zh-TW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懦弱的王</a:t>
            </a:r>
            <a:r>
              <a:rPr lang="en-US" altLang="zh-TW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) 37-38</a:t>
            </a:r>
            <a:r>
              <a:rPr lang="zh-TW" alt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章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61858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188" name="Picture 4" descr="j37-pris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943" r="2728" b="2788"/>
          <a:stretch>
            <a:fillRect/>
          </a:stretch>
        </p:blipFill>
        <p:spPr bwMode="auto">
          <a:xfrm>
            <a:off x="1249363" y="0"/>
            <a:ext cx="6643687" cy="5038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1189" name="Text Box 5"/>
          <p:cNvSpPr txBox="1">
            <a:spLocks noChangeArrowheads="1"/>
          </p:cNvSpPr>
          <p:nvPr/>
        </p:nvSpPr>
        <p:spPr bwMode="auto">
          <a:xfrm>
            <a:off x="571500" y="5038725"/>
            <a:ext cx="8420100" cy="1532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81063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40335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925638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447925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9051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3623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8195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2767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20000"/>
              </a:spcAft>
            </a:pPr>
            <a:r>
              <a:rPr lang="zh-TW" altLang="en-US" sz="2600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首領惱怒耶利米，就打了他，將他囚在文士約拿單的房屋中，因為他們以這房屋當作監牢。耶利米來到獄中，進入牢房，在那裡囚了多日。</a:t>
            </a:r>
            <a:r>
              <a:rPr lang="en-US" altLang="zh-TW" sz="2400" dirty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400" dirty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</a:t>
            </a:r>
            <a:r>
              <a:rPr lang="en-US" altLang="zh-TW" sz="2400" dirty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37:15-16)</a:t>
            </a:r>
          </a:p>
        </p:txBody>
      </p:sp>
    </p:spTree>
    <p:extLst>
      <p:ext uri="{BB962C8B-B14F-4D97-AF65-F5344CB8AC3E}">
        <p14:creationId xmlns:p14="http://schemas.microsoft.com/office/powerpoint/2010/main" val="997230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634" name="Picture 2" descr="prophet_jeremiah__image_5_sjpg22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0"/>
            <a:ext cx="6254750" cy="4514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5635" name="Rectangle 3"/>
          <p:cNvSpPr>
            <a:spLocks noChangeArrowheads="1"/>
          </p:cNvSpPr>
          <p:nvPr/>
        </p:nvSpPr>
        <p:spPr bwMode="auto">
          <a:xfrm>
            <a:off x="218622" y="4514850"/>
            <a:ext cx="8591549" cy="2012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81063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40335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925638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447925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9051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3623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8195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2767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20000"/>
              </a:spcAft>
            </a:pPr>
            <a:r>
              <a:rPr lang="zh-TW" altLang="en-US" sz="2600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於是首領對王說：「求你將這人治死；因他向城裡剩下的兵丁和眾民說這樣的話，使他們的手發軟。這人不是求這百姓得平安，乃是叫他們受災禍。」西底家王說：「他在你們手中，無論何事，王也不能與你們反對。」</a:t>
            </a:r>
            <a:r>
              <a:rPr lang="en-US" altLang="zh-TW" sz="2400" dirty="0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400" dirty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</a:t>
            </a:r>
            <a:r>
              <a:rPr lang="en-US" altLang="zh-TW" sz="2400" dirty="0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38:</a:t>
            </a:r>
            <a:r>
              <a:rPr lang="en-US" altLang="zh-TW" sz="2400" dirty="0" smtClean="0">
                <a:solidFill>
                  <a:srgbClr val="808080"/>
                </a:solidFill>
                <a:latin typeface="SimHei" panose="02010609060101010101" pitchFamily="49" charset="-122"/>
              </a:rPr>
              <a:t>4-5</a:t>
            </a:r>
            <a:r>
              <a:rPr lang="en-US" altLang="zh-TW" sz="2400" dirty="0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endParaRPr lang="en-US" altLang="zh-TW" sz="2400" dirty="0">
              <a:solidFill>
                <a:srgbClr val="80808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53467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074" name="Picture 2" descr="prophet_jeremiah__image_5_sjpg22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0"/>
            <a:ext cx="6254750" cy="4514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9079" name="Rectangle 7"/>
          <p:cNvSpPr>
            <a:spLocks noChangeArrowheads="1"/>
          </p:cNvSpPr>
          <p:nvPr/>
        </p:nvSpPr>
        <p:spPr bwMode="auto">
          <a:xfrm>
            <a:off x="290286" y="4676775"/>
            <a:ext cx="8534400" cy="1532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81063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40335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925638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447925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9051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3623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8195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2767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20000"/>
              </a:spcAft>
            </a:pPr>
            <a:r>
              <a:rPr lang="zh-TW" altLang="en-US" sz="2600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他們就拿住耶利米，下在哈米勒的兒子瑪基雅的牢獄裡；那牢獄在護衛兵的院中。他們用繩子將耶利米繫下去。牢獄裡沒有水，只有淤泥，耶利米就陷在淤泥中。</a:t>
            </a:r>
            <a:r>
              <a:rPr lang="en-US" altLang="zh-TW" sz="2400" dirty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400" dirty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</a:t>
            </a:r>
            <a:r>
              <a:rPr lang="en-US" altLang="zh-TW" sz="2400" dirty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38:</a:t>
            </a:r>
            <a:r>
              <a:rPr lang="en-US" altLang="zh-TW" sz="2400" dirty="0">
                <a:solidFill>
                  <a:srgbClr val="808080"/>
                </a:solidFill>
                <a:latin typeface="SimHei" panose="02010609060101010101" pitchFamily="49" charset="-122"/>
              </a:rPr>
              <a:t>6</a:t>
            </a:r>
            <a:r>
              <a:rPr lang="en-US" altLang="zh-TW" sz="2400" dirty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39904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4" name="Text Box 4"/>
          <p:cNvSpPr txBox="1">
            <a:spLocks noChangeArrowheads="1"/>
          </p:cNvSpPr>
          <p:nvPr/>
        </p:nvSpPr>
        <p:spPr bwMode="auto">
          <a:xfrm>
            <a:off x="454025" y="3640138"/>
            <a:ext cx="8591550" cy="2936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81063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40335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925638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447925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9051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3623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8195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2767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60000"/>
              </a:spcAft>
            </a:pPr>
            <a:r>
              <a:rPr lang="zh-TW" altLang="en-US" sz="2800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懼怕人的，陷入網羅；惟有倚靠耶和華的，必得安穩。</a:t>
            </a:r>
            <a:r>
              <a:rPr lang="en-US" altLang="zh-TW" sz="2800" dirty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800" dirty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箴</a:t>
            </a:r>
            <a:r>
              <a:rPr lang="en-US" altLang="zh-TW" sz="2800" dirty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29:25)</a:t>
            </a: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60000"/>
              </a:spcAft>
            </a:pPr>
            <a:r>
              <a:rPr lang="zh-TW" altLang="en-US" sz="2800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我現在是要得人的心呢？還是要得神的心呢？我豈是討人的喜歡嗎？若仍舊討人的喜歡，我就不是基督的僕人了。</a:t>
            </a:r>
            <a:r>
              <a:rPr lang="en-US" altLang="zh-TW" sz="2800" dirty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800" dirty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加</a:t>
            </a:r>
            <a:r>
              <a:rPr lang="en-US" altLang="zh-TW" sz="2800" dirty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1:10)</a:t>
            </a:r>
          </a:p>
        </p:txBody>
      </p:sp>
      <p:sp>
        <p:nvSpPr>
          <p:cNvPr id="322567" name="Rectangle 7" descr="Green marble"/>
          <p:cNvSpPr>
            <a:spLocks noChangeArrowheads="1"/>
          </p:cNvSpPr>
          <p:nvPr/>
        </p:nvSpPr>
        <p:spPr bwMode="auto">
          <a:xfrm>
            <a:off x="1908175" y="549275"/>
            <a:ext cx="2016125" cy="8636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800" dirty="0">
                <a:solidFill>
                  <a:srgbClr val="FFFFFF"/>
                </a:solidFill>
                <a:ea typeface="SimHei" panose="02010609060101010101" pitchFamily="49" charset="-122"/>
              </a:rPr>
              <a:t>西底家</a:t>
            </a:r>
          </a:p>
        </p:txBody>
      </p:sp>
      <p:sp>
        <p:nvSpPr>
          <p:cNvPr id="322568" name="Rectangle 8" descr="Brown marble"/>
          <p:cNvSpPr>
            <a:spLocks noChangeArrowheads="1"/>
          </p:cNvSpPr>
          <p:nvPr/>
        </p:nvSpPr>
        <p:spPr bwMode="auto">
          <a:xfrm>
            <a:off x="5219700" y="549275"/>
            <a:ext cx="2016125" cy="8636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800" dirty="0">
                <a:solidFill>
                  <a:srgbClr val="FFFFFF"/>
                </a:solidFill>
                <a:ea typeface="SimHei" panose="02010609060101010101" pitchFamily="49" charset="-122"/>
              </a:rPr>
              <a:t>耶利米</a:t>
            </a:r>
          </a:p>
        </p:txBody>
      </p:sp>
      <p:sp>
        <p:nvSpPr>
          <p:cNvPr id="322569" name="Rectangle 9"/>
          <p:cNvSpPr>
            <a:spLocks noChangeArrowheads="1"/>
          </p:cNvSpPr>
          <p:nvPr/>
        </p:nvSpPr>
        <p:spPr bwMode="auto">
          <a:xfrm>
            <a:off x="3924300" y="549275"/>
            <a:ext cx="1295400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3200">
                <a:solidFill>
                  <a:srgbClr val="000000"/>
                </a:solidFill>
              </a:rPr>
              <a:t>vs</a:t>
            </a:r>
          </a:p>
        </p:txBody>
      </p:sp>
      <p:sp>
        <p:nvSpPr>
          <p:cNvPr id="322570" name="Rectangle 10" descr="Stationery"/>
          <p:cNvSpPr>
            <a:spLocks noChangeArrowheads="1"/>
          </p:cNvSpPr>
          <p:nvPr/>
        </p:nvSpPr>
        <p:spPr bwMode="auto">
          <a:xfrm>
            <a:off x="1908175" y="1485900"/>
            <a:ext cx="2016125" cy="1150938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25000"/>
              </a:spcAft>
            </a:pPr>
            <a:r>
              <a:rPr kumimoji="1" lang="zh-TW" altLang="en-US" sz="2400">
                <a:solidFill>
                  <a:srgbClr val="000000"/>
                </a:solidFill>
                <a:ea typeface="SimHei" panose="02010609060101010101" pitchFamily="49" charset="-122"/>
              </a:rPr>
              <a:t>懼怕人</a:t>
            </a:r>
          </a:p>
          <a:p>
            <a:pPr algn="ctr" fontAlgn="base">
              <a:spcBef>
                <a:spcPct val="0"/>
              </a:spcBef>
              <a:spcAft>
                <a:spcPct val="25000"/>
              </a:spcAft>
            </a:pPr>
            <a:r>
              <a:rPr kumimoji="1" lang="zh-TW" altLang="en-US" sz="2400">
                <a:solidFill>
                  <a:srgbClr val="000000"/>
                </a:solidFill>
                <a:ea typeface="SimHei" panose="02010609060101010101" pitchFamily="49" charset="-122"/>
              </a:rPr>
              <a:t>討好人</a:t>
            </a:r>
          </a:p>
        </p:txBody>
      </p:sp>
      <p:sp>
        <p:nvSpPr>
          <p:cNvPr id="322571" name="Rectangle 11" descr="Stationery"/>
          <p:cNvSpPr>
            <a:spLocks noChangeArrowheads="1"/>
          </p:cNvSpPr>
          <p:nvPr/>
        </p:nvSpPr>
        <p:spPr bwMode="auto">
          <a:xfrm>
            <a:off x="5219700" y="1485900"/>
            <a:ext cx="2016125" cy="1150938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25000"/>
              </a:spcAft>
            </a:pPr>
            <a:r>
              <a:rPr kumimoji="1" lang="zh-TW" altLang="en-US" sz="2400">
                <a:solidFill>
                  <a:srgbClr val="000000"/>
                </a:solidFill>
                <a:ea typeface="SimHei" panose="02010609060101010101" pitchFamily="49" charset="-122"/>
              </a:rPr>
              <a:t>敬畏神</a:t>
            </a:r>
          </a:p>
          <a:p>
            <a:pPr algn="ctr" fontAlgn="base">
              <a:spcBef>
                <a:spcPct val="0"/>
              </a:spcBef>
              <a:spcAft>
                <a:spcPct val="25000"/>
              </a:spcAft>
            </a:pPr>
            <a:r>
              <a:rPr kumimoji="1" lang="zh-TW" altLang="en-US" sz="2400">
                <a:solidFill>
                  <a:srgbClr val="000000"/>
                </a:solidFill>
                <a:ea typeface="SimHei" panose="02010609060101010101" pitchFamily="49" charset="-122"/>
              </a:rPr>
              <a:t>不討好人</a:t>
            </a:r>
          </a:p>
        </p:txBody>
      </p:sp>
      <p:sp>
        <p:nvSpPr>
          <p:cNvPr id="322573" name="Rectangle 13" descr="Stationery"/>
          <p:cNvSpPr>
            <a:spLocks noChangeArrowheads="1"/>
          </p:cNvSpPr>
          <p:nvPr/>
        </p:nvSpPr>
        <p:spPr bwMode="auto">
          <a:xfrm>
            <a:off x="1908175" y="2709863"/>
            <a:ext cx="2016125" cy="719137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25000"/>
              </a:spcAft>
            </a:pPr>
            <a:r>
              <a:rPr kumimoji="1" lang="zh-TW" altLang="en-US" sz="2400">
                <a:solidFill>
                  <a:srgbClr val="000000"/>
                </a:solidFill>
                <a:ea typeface="SimHei" panose="02010609060101010101" pitchFamily="49" charset="-122"/>
              </a:rPr>
              <a:t>心無定見</a:t>
            </a:r>
          </a:p>
        </p:txBody>
      </p:sp>
      <p:sp>
        <p:nvSpPr>
          <p:cNvPr id="322574" name="Rectangle 14" descr="Stationery"/>
          <p:cNvSpPr>
            <a:spLocks noChangeArrowheads="1"/>
          </p:cNvSpPr>
          <p:nvPr/>
        </p:nvSpPr>
        <p:spPr bwMode="auto">
          <a:xfrm>
            <a:off x="5219700" y="2709863"/>
            <a:ext cx="2016125" cy="719137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25000"/>
              </a:spcAft>
            </a:pPr>
            <a:r>
              <a:rPr kumimoji="1" lang="zh-TW" altLang="en-US" sz="2400">
                <a:solidFill>
                  <a:srgbClr val="000000"/>
                </a:solidFill>
                <a:ea typeface="SimHei" panose="02010609060101010101" pitchFamily="49" charset="-122"/>
              </a:rPr>
              <a:t>中流砥柱</a:t>
            </a:r>
          </a:p>
        </p:txBody>
      </p:sp>
    </p:spTree>
    <p:extLst>
      <p:ext uri="{BB962C8B-B14F-4D97-AF65-F5344CB8AC3E}">
        <p14:creationId xmlns:p14="http://schemas.microsoft.com/office/powerpoint/2010/main" val="211907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08" name="Text Box 4"/>
          <p:cNvSpPr txBox="1">
            <a:spLocks noChangeArrowheads="1"/>
          </p:cNvSpPr>
          <p:nvPr/>
        </p:nvSpPr>
        <p:spPr bwMode="auto">
          <a:xfrm>
            <a:off x="304800" y="388938"/>
            <a:ext cx="8515350" cy="5004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81063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40335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925638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447925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9051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3623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8195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2767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20000"/>
              </a:spcAft>
            </a:pPr>
            <a:r>
              <a:rPr lang="zh-TW" altLang="en-US" sz="28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以伯米勒</a:t>
            </a:r>
            <a:r>
              <a:rPr lang="zh-TW" altLang="en-US" sz="2800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就從王宮裡出來，對王說：</a:t>
            </a: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20000"/>
              </a:spcAft>
            </a:pPr>
            <a:r>
              <a:rPr lang="zh-TW" altLang="en-US" sz="2800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「主─我的王啊，這些人向先知耶利米一味地行惡，將他下在牢獄中；他在那裡必因飢餓而死，因為城中再沒有糧食。」</a:t>
            </a: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20000"/>
              </a:spcAft>
            </a:pPr>
            <a:r>
              <a:rPr lang="zh-TW" altLang="en-US" sz="2800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王就吩咐</a:t>
            </a:r>
            <a:r>
              <a:rPr lang="zh-TW" altLang="en-US" sz="28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古實人</a:t>
            </a:r>
            <a:r>
              <a:rPr lang="zh-TW" altLang="en-US" sz="2800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以伯米勒說：「你從這裡帶領三十人，趁著先知耶利米未死以前，將他從牢獄中提上來。」</a:t>
            </a: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20000"/>
              </a:spcAft>
            </a:pPr>
            <a:r>
              <a:rPr lang="zh-TW" altLang="en-US" sz="2800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於是以伯米勒帶領這些人同去，進入王宮，到庫房以下，從那裡取了些碎布和破爛的衣服，用繩子縋下牢獄去到耶利米那裡。</a:t>
            </a:r>
            <a:r>
              <a:rPr lang="en-US" altLang="zh-TW" sz="2800" dirty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800" dirty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</a:t>
            </a:r>
            <a:r>
              <a:rPr lang="en-US" altLang="zh-TW" sz="2800" dirty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38:8-11)</a:t>
            </a:r>
          </a:p>
        </p:txBody>
      </p:sp>
    </p:spTree>
    <p:extLst>
      <p:ext uri="{BB962C8B-B14F-4D97-AF65-F5344CB8AC3E}">
        <p14:creationId xmlns:p14="http://schemas.microsoft.com/office/powerpoint/2010/main" val="1601428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140" name="Picture 4" descr="572-c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6" t="2788" r="3525" b="3253"/>
          <a:stretch>
            <a:fillRect/>
          </a:stretch>
        </p:blipFill>
        <p:spPr bwMode="auto">
          <a:xfrm>
            <a:off x="2646716" y="0"/>
            <a:ext cx="6497284" cy="49058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9141" name="Rectangle 5"/>
          <p:cNvSpPr>
            <a:spLocks noChangeArrowheads="1"/>
          </p:cNvSpPr>
          <p:nvPr/>
        </p:nvSpPr>
        <p:spPr bwMode="auto">
          <a:xfrm>
            <a:off x="159657" y="4905829"/>
            <a:ext cx="8984343" cy="2012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81063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40335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925638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447925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9051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3623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8195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2767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20000"/>
              </a:spcAft>
            </a:pPr>
            <a:r>
              <a:rPr lang="zh-TW" altLang="en-US" sz="2600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古實人以伯米勒對耶利米說：「你用這些碎布和破爛的衣服放在繩子上，墊你的胳肢窩。」耶利米就照樣行了</a:t>
            </a:r>
            <a:r>
              <a:rPr lang="zh-TW" altLang="en-US" sz="26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。這</a:t>
            </a:r>
            <a:r>
              <a:rPr lang="zh-TW" altLang="en-US" sz="2600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樣，他們用繩子將耶利米從牢獄裡拉上來。耶利米仍在護衛兵的院中</a:t>
            </a:r>
            <a:r>
              <a:rPr lang="zh-TW" altLang="en-US" sz="26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r>
              <a:rPr lang="en-US" altLang="zh-TW" sz="2600" dirty="0" smtClean="0">
                <a:solidFill>
                  <a:schemeClr val="bg1">
                    <a:lumMod val="50000"/>
                  </a:schemeClr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600" dirty="0" smtClean="0">
                <a:solidFill>
                  <a:schemeClr val="bg1">
                    <a:lumMod val="50000"/>
                  </a:schemeClr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 </a:t>
            </a:r>
            <a:r>
              <a:rPr lang="en-US" altLang="zh-TW" sz="2600" dirty="0" smtClean="0">
                <a:solidFill>
                  <a:schemeClr val="bg1">
                    <a:lumMod val="50000"/>
                  </a:schemeClr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38:12-13)</a:t>
            </a:r>
            <a:endParaRPr lang="zh-TW" altLang="en-US" sz="2600" dirty="0">
              <a:solidFill>
                <a:schemeClr val="bg1">
                  <a:lumMod val="50000"/>
                </a:schemeClr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5" name="Picture 10" descr="https://www.ldsces.org/content/images/manuals/ot-ssg/155-1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39" y="865884"/>
            <a:ext cx="2596105" cy="3401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4026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698" name="Picture 2" descr="jerusalem-in-nehemiahs-time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5400" y="1000125"/>
            <a:ext cx="2705100" cy="548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5699" name="Text Box 3"/>
          <p:cNvSpPr txBox="1">
            <a:spLocks noChangeArrowheads="1"/>
          </p:cNvSpPr>
          <p:nvPr/>
        </p:nvSpPr>
        <p:spPr bwMode="auto">
          <a:xfrm>
            <a:off x="5803900" y="639763"/>
            <a:ext cx="641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zh-TW" altLang="en-US">
                <a:solidFill>
                  <a:srgbClr val="FF00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羊門</a:t>
            </a:r>
          </a:p>
        </p:txBody>
      </p:sp>
      <p:sp>
        <p:nvSpPr>
          <p:cNvPr id="285700" name="Text Box 4"/>
          <p:cNvSpPr txBox="1">
            <a:spLocks noChangeArrowheads="1"/>
          </p:cNvSpPr>
          <p:nvPr/>
        </p:nvSpPr>
        <p:spPr bwMode="auto">
          <a:xfrm>
            <a:off x="4498975" y="763588"/>
            <a:ext cx="641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zh-TW" altLang="en-US">
                <a:solidFill>
                  <a:srgbClr val="FF00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魚門</a:t>
            </a:r>
          </a:p>
        </p:txBody>
      </p:sp>
      <p:sp>
        <p:nvSpPr>
          <p:cNvPr id="285701" name="Text Box 5"/>
          <p:cNvSpPr txBox="1">
            <a:spLocks noChangeArrowheads="1"/>
          </p:cNvSpPr>
          <p:nvPr/>
        </p:nvSpPr>
        <p:spPr bwMode="auto">
          <a:xfrm>
            <a:off x="3625850" y="1008063"/>
            <a:ext cx="641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zh-TW" altLang="en-US">
                <a:solidFill>
                  <a:srgbClr val="FF00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古門</a:t>
            </a:r>
          </a:p>
        </p:txBody>
      </p:sp>
      <p:sp>
        <p:nvSpPr>
          <p:cNvPr id="285702" name="Text Box 6"/>
          <p:cNvSpPr txBox="1">
            <a:spLocks noChangeArrowheads="1"/>
          </p:cNvSpPr>
          <p:nvPr/>
        </p:nvSpPr>
        <p:spPr bwMode="auto">
          <a:xfrm>
            <a:off x="4635500" y="4125913"/>
            <a:ext cx="641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zh-TW" altLang="en-US">
                <a:solidFill>
                  <a:srgbClr val="FF00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谷門</a:t>
            </a:r>
          </a:p>
        </p:txBody>
      </p:sp>
      <p:sp>
        <p:nvSpPr>
          <p:cNvPr id="285703" name="Text Box 7"/>
          <p:cNvSpPr txBox="1">
            <a:spLocks noChangeArrowheads="1"/>
          </p:cNvSpPr>
          <p:nvPr/>
        </p:nvSpPr>
        <p:spPr bwMode="auto">
          <a:xfrm>
            <a:off x="4749800" y="6299200"/>
            <a:ext cx="869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zh-TW" altLang="en-US">
                <a:solidFill>
                  <a:srgbClr val="FF00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糞廠門</a:t>
            </a:r>
          </a:p>
        </p:txBody>
      </p:sp>
      <p:sp>
        <p:nvSpPr>
          <p:cNvPr id="285704" name="Text Box 8"/>
          <p:cNvSpPr txBox="1">
            <a:spLocks noChangeArrowheads="1"/>
          </p:cNvSpPr>
          <p:nvPr/>
        </p:nvSpPr>
        <p:spPr bwMode="auto">
          <a:xfrm>
            <a:off x="6223000" y="5664200"/>
            <a:ext cx="641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zh-TW" altLang="en-US">
                <a:solidFill>
                  <a:srgbClr val="FF00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泉門</a:t>
            </a:r>
          </a:p>
        </p:txBody>
      </p:sp>
      <p:sp>
        <p:nvSpPr>
          <p:cNvPr id="285705" name="Text Box 9"/>
          <p:cNvSpPr txBox="1">
            <a:spLocks noChangeArrowheads="1"/>
          </p:cNvSpPr>
          <p:nvPr/>
        </p:nvSpPr>
        <p:spPr bwMode="auto">
          <a:xfrm>
            <a:off x="6375400" y="4278313"/>
            <a:ext cx="641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zh-TW" altLang="en-US">
                <a:solidFill>
                  <a:srgbClr val="FF00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水門</a:t>
            </a:r>
          </a:p>
        </p:txBody>
      </p:sp>
      <p:sp>
        <p:nvSpPr>
          <p:cNvPr id="285706" name="Text Box 10"/>
          <p:cNvSpPr txBox="1">
            <a:spLocks noChangeArrowheads="1"/>
          </p:cNvSpPr>
          <p:nvPr/>
        </p:nvSpPr>
        <p:spPr bwMode="auto">
          <a:xfrm>
            <a:off x="6546850" y="1763713"/>
            <a:ext cx="641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zh-TW" altLang="en-US">
                <a:solidFill>
                  <a:srgbClr val="FF00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東門</a:t>
            </a:r>
          </a:p>
        </p:txBody>
      </p:sp>
      <p:sp>
        <p:nvSpPr>
          <p:cNvPr id="285707" name="Text Box 11"/>
          <p:cNvSpPr txBox="1">
            <a:spLocks noChangeArrowheads="1"/>
          </p:cNvSpPr>
          <p:nvPr/>
        </p:nvSpPr>
        <p:spPr bwMode="auto">
          <a:xfrm>
            <a:off x="6594475" y="2373313"/>
            <a:ext cx="641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zh-TW" altLang="en-US">
                <a:solidFill>
                  <a:srgbClr val="FF00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馬門</a:t>
            </a:r>
          </a:p>
        </p:txBody>
      </p:sp>
      <p:sp>
        <p:nvSpPr>
          <p:cNvPr id="285708" name="Text Box 12"/>
          <p:cNvSpPr txBox="1">
            <a:spLocks noChangeArrowheads="1"/>
          </p:cNvSpPr>
          <p:nvPr/>
        </p:nvSpPr>
        <p:spPr bwMode="auto">
          <a:xfrm>
            <a:off x="6483350" y="1154113"/>
            <a:ext cx="1327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zh-TW" altLang="en-US">
                <a:solidFill>
                  <a:srgbClr val="FF00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哈米弗甲門</a:t>
            </a:r>
          </a:p>
        </p:txBody>
      </p:sp>
      <p:sp>
        <p:nvSpPr>
          <p:cNvPr id="285710" name="Text Box 14"/>
          <p:cNvSpPr txBox="1">
            <a:spLocks noChangeArrowheads="1"/>
          </p:cNvSpPr>
          <p:nvPr/>
        </p:nvSpPr>
        <p:spPr bwMode="auto">
          <a:xfrm>
            <a:off x="4483100" y="3759200"/>
            <a:ext cx="641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zh-TW" altLang="en-US">
                <a:ea typeface="SimHei" panose="02010609060101010101" pitchFamily="49" charset="-122"/>
                <a:cs typeface="Arial" panose="020B0604020202020204" pitchFamily="34" charset="0"/>
              </a:rPr>
              <a:t>爐樓</a:t>
            </a:r>
          </a:p>
        </p:txBody>
      </p:sp>
      <p:sp>
        <p:nvSpPr>
          <p:cNvPr id="285712" name="Text Box 16"/>
          <p:cNvSpPr txBox="1">
            <a:spLocks noChangeArrowheads="1"/>
          </p:cNvSpPr>
          <p:nvPr/>
        </p:nvSpPr>
        <p:spPr bwMode="auto">
          <a:xfrm>
            <a:off x="5232400" y="239713"/>
            <a:ext cx="1098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zh-TW" altLang="en-US">
                <a:ea typeface="SimHei" panose="02010609060101010101" pitchFamily="49" charset="-122"/>
                <a:cs typeface="Arial" panose="020B0604020202020204" pitchFamily="34" charset="0"/>
              </a:rPr>
              <a:t>哈米亞樓</a:t>
            </a:r>
          </a:p>
        </p:txBody>
      </p:sp>
      <p:sp>
        <p:nvSpPr>
          <p:cNvPr id="285713" name="Text Box 17"/>
          <p:cNvSpPr txBox="1">
            <a:spLocks noChangeArrowheads="1"/>
          </p:cNvSpPr>
          <p:nvPr/>
        </p:nvSpPr>
        <p:spPr bwMode="auto">
          <a:xfrm>
            <a:off x="4133850" y="254000"/>
            <a:ext cx="1098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zh-TW" altLang="en-US">
                <a:ea typeface="SimHei" panose="02010609060101010101" pitchFamily="49" charset="-122"/>
                <a:cs typeface="Arial" panose="020B0604020202020204" pitchFamily="34" charset="0"/>
              </a:rPr>
              <a:t>哈楠業樓</a:t>
            </a:r>
          </a:p>
        </p:txBody>
      </p:sp>
      <p:sp>
        <p:nvSpPr>
          <p:cNvPr id="285717" name="Text Box 21"/>
          <p:cNvSpPr txBox="1">
            <a:spLocks noChangeArrowheads="1"/>
          </p:cNvSpPr>
          <p:nvPr/>
        </p:nvSpPr>
        <p:spPr bwMode="auto">
          <a:xfrm>
            <a:off x="6407150" y="2928938"/>
            <a:ext cx="869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zh-TW" altLang="en-US">
                <a:ea typeface="SimHei" panose="02010609060101010101" pitchFamily="49" charset="-122"/>
                <a:cs typeface="Arial" panose="020B0604020202020204" pitchFamily="34" charset="0"/>
              </a:rPr>
              <a:t>俄斐勒</a:t>
            </a:r>
          </a:p>
        </p:txBody>
      </p:sp>
      <p:sp>
        <p:nvSpPr>
          <p:cNvPr id="285720" name="Line 24"/>
          <p:cNvSpPr>
            <a:spLocks noChangeShapeType="1"/>
          </p:cNvSpPr>
          <p:nvPr/>
        </p:nvSpPr>
        <p:spPr bwMode="auto">
          <a:xfrm flipH="1" flipV="1">
            <a:off x="5876925" y="4408488"/>
            <a:ext cx="549275" cy="79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724" name="Line 28"/>
          <p:cNvSpPr>
            <a:spLocks noChangeShapeType="1"/>
          </p:cNvSpPr>
          <p:nvPr/>
        </p:nvSpPr>
        <p:spPr bwMode="auto">
          <a:xfrm flipV="1">
            <a:off x="5241925" y="4084638"/>
            <a:ext cx="36195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725" name="Line 29"/>
          <p:cNvSpPr>
            <a:spLocks noChangeShapeType="1"/>
          </p:cNvSpPr>
          <p:nvPr/>
        </p:nvSpPr>
        <p:spPr bwMode="auto">
          <a:xfrm flipH="1" flipV="1">
            <a:off x="5884863" y="5715000"/>
            <a:ext cx="400050" cy="1254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727" name="Line 31"/>
          <p:cNvSpPr>
            <a:spLocks noChangeShapeType="1"/>
          </p:cNvSpPr>
          <p:nvPr/>
        </p:nvSpPr>
        <p:spPr bwMode="auto">
          <a:xfrm flipV="1">
            <a:off x="5576888" y="6240463"/>
            <a:ext cx="90487" cy="2206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728" name="Line 32"/>
          <p:cNvSpPr>
            <a:spLocks noChangeShapeType="1"/>
          </p:cNvSpPr>
          <p:nvPr/>
        </p:nvSpPr>
        <p:spPr bwMode="auto">
          <a:xfrm flipV="1">
            <a:off x="5065713" y="3900488"/>
            <a:ext cx="255587" cy="53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729" name="Line 33"/>
          <p:cNvSpPr>
            <a:spLocks noChangeShapeType="1"/>
          </p:cNvSpPr>
          <p:nvPr/>
        </p:nvSpPr>
        <p:spPr bwMode="auto">
          <a:xfrm>
            <a:off x="5743575" y="620713"/>
            <a:ext cx="15875" cy="536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730" name="Line 34"/>
          <p:cNvSpPr>
            <a:spLocks noChangeShapeType="1"/>
          </p:cNvSpPr>
          <p:nvPr/>
        </p:nvSpPr>
        <p:spPr bwMode="auto">
          <a:xfrm flipH="1">
            <a:off x="5908675" y="995363"/>
            <a:ext cx="65088" cy="1889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731" name="Line 35"/>
          <p:cNvSpPr>
            <a:spLocks noChangeShapeType="1"/>
          </p:cNvSpPr>
          <p:nvPr/>
        </p:nvSpPr>
        <p:spPr bwMode="auto">
          <a:xfrm>
            <a:off x="5081588" y="620713"/>
            <a:ext cx="136525" cy="5826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732" name="Line 36"/>
          <p:cNvSpPr>
            <a:spLocks noChangeShapeType="1"/>
          </p:cNvSpPr>
          <p:nvPr/>
        </p:nvSpPr>
        <p:spPr bwMode="auto">
          <a:xfrm>
            <a:off x="4981575" y="1127125"/>
            <a:ext cx="71438" cy="17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733" name="Line 37"/>
          <p:cNvSpPr>
            <a:spLocks noChangeShapeType="1"/>
          </p:cNvSpPr>
          <p:nvPr/>
        </p:nvSpPr>
        <p:spPr bwMode="auto">
          <a:xfrm>
            <a:off x="4056063" y="1370013"/>
            <a:ext cx="46037" cy="249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734" name="Line 38"/>
          <p:cNvSpPr>
            <a:spLocks noChangeShapeType="1"/>
          </p:cNvSpPr>
          <p:nvPr/>
        </p:nvSpPr>
        <p:spPr bwMode="auto">
          <a:xfrm flipH="1">
            <a:off x="6311900" y="1390650"/>
            <a:ext cx="204788" cy="650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735" name="Line 39"/>
          <p:cNvSpPr>
            <a:spLocks noChangeShapeType="1"/>
          </p:cNvSpPr>
          <p:nvPr/>
        </p:nvSpPr>
        <p:spPr bwMode="auto">
          <a:xfrm flipH="1" flipV="1">
            <a:off x="6373813" y="1962150"/>
            <a:ext cx="219075" cy="6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736" name="Line 40"/>
          <p:cNvSpPr>
            <a:spLocks noChangeShapeType="1"/>
          </p:cNvSpPr>
          <p:nvPr/>
        </p:nvSpPr>
        <p:spPr bwMode="auto">
          <a:xfrm>
            <a:off x="6399213" y="2446338"/>
            <a:ext cx="247650" cy="114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737" name="Line 41"/>
          <p:cNvSpPr>
            <a:spLocks noChangeShapeType="1"/>
          </p:cNvSpPr>
          <p:nvPr/>
        </p:nvSpPr>
        <p:spPr bwMode="auto">
          <a:xfrm flipH="1">
            <a:off x="6003925" y="3130550"/>
            <a:ext cx="463550" cy="187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740" name="Text Box 44"/>
          <p:cNvSpPr txBox="1">
            <a:spLocks noChangeArrowheads="1"/>
          </p:cNvSpPr>
          <p:nvPr/>
        </p:nvSpPr>
        <p:spPr bwMode="auto">
          <a:xfrm>
            <a:off x="4629150" y="2025650"/>
            <a:ext cx="641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zh-TW" altLang="en-US">
                <a:ea typeface="SimHei" panose="02010609060101010101" pitchFamily="49" charset="-122"/>
                <a:cs typeface="Arial" panose="020B0604020202020204" pitchFamily="34" charset="0"/>
              </a:rPr>
              <a:t>聖殿</a:t>
            </a:r>
          </a:p>
        </p:txBody>
      </p:sp>
      <p:sp>
        <p:nvSpPr>
          <p:cNvPr id="285741" name="Line 45"/>
          <p:cNvSpPr>
            <a:spLocks noChangeShapeType="1"/>
          </p:cNvSpPr>
          <p:nvPr/>
        </p:nvSpPr>
        <p:spPr bwMode="auto">
          <a:xfrm flipV="1">
            <a:off x="5229225" y="2060575"/>
            <a:ext cx="365125" cy="130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742" name="Line 46"/>
          <p:cNvSpPr>
            <a:spLocks noChangeShapeType="1"/>
          </p:cNvSpPr>
          <p:nvPr/>
        </p:nvSpPr>
        <p:spPr bwMode="auto">
          <a:xfrm flipV="1">
            <a:off x="4927600" y="5783263"/>
            <a:ext cx="581025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743" name="Text Box 47"/>
          <p:cNvSpPr txBox="1">
            <a:spLocks noChangeArrowheads="1"/>
          </p:cNvSpPr>
          <p:nvPr/>
        </p:nvSpPr>
        <p:spPr bwMode="auto">
          <a:xfrm>
            <a:off x="3884613" y="5957888"/>
            <a:ext cx="1098550" cy="696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Aft>
                <a:spcPct val="20000"/>
              </a:spcAft>
            </a:pPr>
            <a:r>
              <a:rPr kumimoji="0" lang="zh-TW" altLang="en-US">
                <a:ea typeface="SimHei" panose="02010609060101010101" pitchFamily="49" charset="-122"/>
                <a:cs typeface="Arial" panose="020B0604020202020204" pitchFamily="34" charset="0"/>
              </a:rPr>
              <a:t>西羅亞池</a:t>
            </a:r>
          </a:p>
          <a:p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(</a:t>
            </a:r>
            <a:r>
              <a:rPr kumimoji="0"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王池</a:t>
            </a:r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85744" name="Text Box 48"/>
          <p:cNvSpPr txBox="1">
            <a:spLocks noChangeArrowheads="1"/>
          </p:cNvSpPr>
          <p:nvPr/>
        </p:nvSpPr>
        <p:spPr bwMode="auto">
          <a:xfrm>
            <a:off x="315118" y="376389"/>
            <a:ext cx="2751138" cy="3797963"/>
          </a:xfrm>
          <a:prstGeom prst="rect">
            <a:avLst/>
          </a:prstGeom>
          <a:solidFill>
            <a:srgbClr val="FFFF99"/>
          </a:solidFill>
          <a:ln w="9525" algn="ctr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81063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40335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925638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447925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9051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3623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8195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2767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lnSpc>
                <a:spcPct val="120000"/>
              </a:lnSpc>
              <a:spcAft>
                <a:spcPct val="20000"/>
              </a:spcAft>
            </a:pPr>
            <a:r>
              <a:rPr lang="zh-TW" altLang="en-US" sz="2800" dirty="0">
                <a:latin typeface="SimHei" panose="02010609060101010101" pitchFamily="49" charset="-122"/>
                <a:ea typeface="SimHei" panose="02010609060101010101" pitchFamily="49" charset="-122"/>
              </a:rPr>
              <a:t>猶大王西底家和一切兵丁看見他們，就在夜間從靠近王園</a:t>
            </a:r>
            <a:r>
              <a:rPr lang="zh-TW" altLang="en-US" sz="28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兩城中間</a:t>
            </a:r>
            <a:r>
              <a:rPr lang="zh-TW" altLang="en-US" sz="2800" dirty="0">
                <a:latin typeface="SimHei" panose="02010609060101010101" pitchFamily="49" charset="-122"/>
                <a:ea typeface="SimHei" panose="02010609060101010101" pitchFamily="49" charset="-122"/>
              </a:rPr>
              <a:t>的門出城逃跑，往亞拉巴逃去</a:t>
            </a:r>
            <a:r>
              <a:rPr lang="zh-TW" altLang="en-US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>
              <a:lnSpc>
                <a:spcPct val="120000"/>
              </a:lnSpc>
              <a:spcAft>
                <a:spcPct val="20000"/>
              </a:spcAft>
            </a:pPr>
            <a:r>
              <a:rPr lang="en-US" altLang="zh-TW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耶</a:t>
            </a:r>
            <a:r>
              <a:rPr lang="en-US" altLang="zh-TW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39:4)</a:t>
            </a:r>
            <a:endParaRPr lang="zh-TW" altLang="en-US" sz="28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85745" name="Line 49"/>
          <p:cNvSpPr>
            <a:spLocks noChangeShapeType="1"/>
          </p:cNvSpPr>
          <p:nvPr/>
        </p:nvSpPr>
        <p:spPr bwMode="auto">
          <a:xfrm flipH="1" flipV="1">
            <a:off x="6276975" y="4646613"/>
            <a:ext cx="1063625" cy="555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746" name="Line 50"/>
          <p:cNvSpPr>
            <a:spLocks noChangeShapeType="1"/>
          </p:cNvSpPr>
          <p:nvPr/>
        </p:nvSpPr>
        <p:spPr bwMode="auto">
          <a:xfrm flipH="1" flipV="1">
            <a:off x="5991225" y="5029200"/>
            <a:ext cx="1344613" cy="174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747" name="Rectangle 51"/>
          <p:cNvSpPr>
            <a:spLocks noChangeArrowheads="1"/>
          </p:cNvSpPr>
          <p:nvPr/>
        </p:nvSpPr>
        <p:spPr bwMode="auto">
          <a:xfrm>
            <a:off x="7351713" y="5021263"/>
            <a:ext cx="641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>
                <a:ea typeface="SimHei" panose="02010609060101010101" pitchFamily="49" charset="-122"/>
              </a:rPr>
              <a:t>兩城</a:t>
            </a:r>
          </a:p>
        </p:txBody>
      </p:sp>
      <p:sp>
        <p:nvSpPr>
          <p:cNvPr id="285748" name="Freeform 52"/>
          <p:cNvSpPr>
            <a:spLocks/>
          </p:cNvSpPr>
          <p:nvPr/>
        </p:nvSpPr>
        <p:spPr bwMode="auto">
          <a:xfrm>
            <a:off x="5676900" y="2187575"/>
            <a:ext cx="3133725" cy="2933700"/>
          </a:xfrm>
          <a:custGeom>
            <a:avLst/>
            <a:gdLst>
              <a:gd name="T0" fmla="*/ 152 w 1974"/>
              <a:gd name="T1" fmla="*/ 0 h 1848"/>
              <a:gd name="T2" fmla="*/ 51 w 1974"/>
              <a:gd name="T3" fmla="*/ 1136 h 1848"/>
              <a:gd name="T4" fmla="*/ 456 w 1974"/>
              <a:gd name="T5" fmla="*/ 1774 h 1848"/>
              <a:gd name="T6" fmla="*/ 1974 w 1974"/>
              <a:gd name="T7" fmla="*/ 1580 h 18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74" h="1848">
                <a:moveTo>
                  <a:pt x="152" y="0"/>
                </a:moveTo>
                <a:cubicBezTo>
                  <a:pt x="76" y="420"/>
                  <a:pt x="0" y="840"/>
                  <a:pt x="51" y="1136"/>
                </a:cubicBezTo>
                <a:cubicBezTo>
                  <a:pt x="102" y="1432"/>
                  <a:pt x="136" y="1700"/>
                  <a:pt x="456" y="1774"/>
                </a:cubicBezTo>
                <a:cubicBezTo>
                  <a:pt x="776" y="1848"/>
                  <a:pt x="1654" y="1649"/>
                  <a:pt x="1974" y="1580"/>
                </a:cubicBezTo>
              </a:path>
            </a:pathLst>
          </a:custGeom>
          <a:noFill/>
          <a:ln w="38100" cap="flat" cmpd="sng">
            <a:solidFill>
              <a:srgbClr val="6600FF"/>
            </a:solidFill>
            <a:prstDash val="sysDot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353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580" name="Picture 4" descr="Babylonia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0581" name="AutoShape 5"/>
          <p:cNvSpPr>
            <a:spLocks noChangeArrowheads="1"/>
          </p:cNvSpPr>
          <p:nvPr/>
        </p:nvSpPr>
        <p:spPr bwMode="auto">
          <a:xfrm>
            <a:off x="630238" y="3713163"/>
            <a:ext cx="1123950" cy="457200"/>
          </a:xfrm>
          <a:prstGeom prst="wedgeRectCallout">
            <a:avLst>
              <a:gd name="adj1" fmla="val 64546"/>
              <a:gd name="adj2" fmla="val 17014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kumimoji="0" lang="zh-TW" altLang="en-US">
                <a:ea typeface="SimHei" panose="02010609060101010101" pitchFamily="49" charset="-122"/>
                <a:cs typeface="Arial" panose="020B0604020202020204" pitchFamily="34" charset="0"/>
              </a:rPr>
              <a:t>耶路撒冷</a:t>
            </a:r>
          </a:p>
        </p:txBody>
      </p:sp>
      <p:sp>
        <p:nvSpPr>
          <p:cNvPr id="280582" name="Oval 6"/>
          <p:cNvSpPr>
            <a:spLocks noChangeArrowheads="1"/>
          </p:cNvSpPr>
          <p:nvPr/>
        </p:nvSpPr>
        <p:spPr bwMode="auto">
          <a:xfrm>
            <a:off x="1922463" y="3913188"/>
            <a:ext cx="182562" cy="1825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0583" name="Oval 7"/>
          <p:cNvSpPr>
            <a:spLocks noChangeArrowheads="1"/>
          </p:cNvSpPr>
          <p:nvPr/>
        </p:nvSpPr>
        <p:spPr bwMode="auto">
          <a:xfrm>
            <a:off x="2947988" y="1824038"/>
            <a:ext cx="179387" cy="179387"/>
          </a:xfrm>
          <a:prstGeom prst="ellipse">
            <a:avLst/>
          </a:prstGeom>
          <a:solidFill>
            <a:srgbClr val="FF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0584" name="AutoShape 8"/>
          <p:cNvSpPr>
            <a:spLocks noChangeArrowheads="1"/>
          </p:cNvSpPr>
          <p:nvPr/>
        </p:nvSpPr>
        <p:spPr bwMode="auto">
          <a:xfrm>
            <a:off x="3300413" y="1570038"/>
            <a:ext cx="928687" cy="457200"/>
          </a:xfrm>
          <a:prstGeom prst="wedgeRectCallout">
            <a:avLst>
              <a:gd name="adj1" fmla="val -67949"/>
              <a:gd name="adj2" fmla="val 25347"/>
            </a:avLst>
          </a:prstGeom>
          <a:solidFill>
            <a:srgbClr val="FFFF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kumimoji="0" lang="zh-TW" altLang="en-US">
                <a:ea typeface="SimHei" panose="02010609060101010101" pitchFamily="49" charset="-122"/>
                <a:cs typeface="Arial" panose="020B0604020202020204" pitchFamily="34" charset="0"/>
              </a:rPr>
              <a:t>利比拉</a:t>
            </a:r>
          </a:p>
        </p:txBody>
      </p:sp>
      <p:sp>
        <p:nvSpPr>
          <p:cNvPr id="280585" name="Oval 9"/>
          <p:cNvSpPr>
            <a:spLocks noChangeArrowheads="1"/>
          </p:cNvSpPr>
          <p:nvPr/>
        </p:nvSpPr>
        <p:spPr bwMode="auto">
          <a:xfrm>
            <a:off x="7394575" y="3509963"/>
            <a:ext cx="179388" cy="1793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0586" name="AutoShape 10"/>
          <p:cNvSpPr>
            <a:spLocks noChangeArrowheads="1"/>
          </p:cNvSpPr>
          <p:nvPr/>
        </p:nvSpPr>
        <p:spPr bwMode="auto">
          <a:xfrm>
            <a:off x="7747000" y="3255963"/>
            <a:ext cx="928688" cy="457200"/>
          </a:xfrm>
          <a:prstGeom prst="wedgeRectCallout">
            <a:avLst>
              <a:gd name="adj1" fmla="val -67949"/>
              <a:gd name="adj2" fmla="val 25347"/>
            </a:avLst>
          </a:prstGeom>
          <a:solidFill>
            <a:srgbClr val="FFFF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kumimoji="0" lang="zh-TW" altLang="en-US">
                <a:ea typeface="SimHei" panose="02010609060101010101" pitchFamily="49" charset="-122"/>
                <a:cs typeface="Arial" panose="020B0604020202020204" pitchFamily="34" charset="0"/>
              </a:rPr>
              <a:t>巴比倫</a:t>
            </a:r>
          </a:p>
        </p:txBody>
      </p:sp>
      <p:sp>
        <p:nvSpPr>
          <p:cNvPr id="280587" name="Text Box 11"/>
          <p:cNvSpPr txBox="1">
            <a:spLocks noChangeArrowheads="1"/>
          </p:cNvSpPr>
          <p:nvPr/>
        </p:nvSpPr>
        <p:spPr bwMode="auto">
          <a:xfrm>
            <a:off x="2859088" y="4054475"/>
            <a:ext cx="6284912" cy="280352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81063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40335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925638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447925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9051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3623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8195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2767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lnSpc>
                <a:spcPct val="120000"/>
              </a:lnSpc>
              <a:spcAft>
                <a:spcPct val="20000"/>
              </a:spcAft>
            </a:pPr>
            <a:r>
              <a:rPr lang="en-US" altLang="zh-TW" sz="2400">
                <a:latin typeface="SimHei" panose="02010609060101010101" pitchFamily="49" charset="-122"/>
                <a:ea typeface="SimHei" panose="02010609060101010101" pitchFamily="49" charset="-122"/>
              </a:rPr>
              <a:t>… </a:t>
            </a:r>
            <a:r>
              <a:rPr lang="zh-TW" altLang="en-US" sz="2400">
                <a:latin typeface="SimHei" panose="02010609060101010101" pitchFamily="49" charset="-122"/>
                <a:ea typeface="SimHei" panose="02010609060101010101" pitchFamily="49" charset="-122"/>
              </a:rPr>
              <a:t>將他拿住，帶到哈馬地的</a:t>
            </a:r>
            <a:r>
              <a:rPr lang="zh-TW" altLang="en-US" sz="240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利比拉</a:t>
            </a:r>
            <a:r>
              <a:rPr lang="zh-TW" altLang="en-US" sz="2400">
                <a:latin typeface="SimHei" panose="02010609060101010101" pitchFamily="49" charset="-122"/>
                <a:ea typeface="SimHei" panose="02010609060101010101" pitchFamily="49" charset="-122"/>
              </a:rPr>
              <a:t>，巴比倫王尼布甲尼撒那裡；尼布甲尼撒就審判他。</a:t>
            </a:r>
          </a:p>
          <a:p>
            <a:pPr>
              <a:lnSpc>
                <a:spcPct val="120000"/>
              </a:lnSpc>
              <a:spcAft>
                <a:spcPct val="20000"/>
              </a:spcAft>
            </a:pPr>
            <a:r>
              <a:rPr lang="zh-TW" altLang="en-US" sz="2400">
                <a:latin typeface="SimHei" panose="02010609060101010101" pitchFamily="49" charset="-122"/>
                <a:ea typeface="SimHei" panose="02010609060101010101" pitchFamily="49" charset="-122"/>
              </a:rPr>
              <a:t>巴比倫王在利比拉、西底家眼前殺了他的眾子，又殺了猶大的一切貴冑，並且剜西底家的眼睛，用銅鍊鎖著他，要帶到</a:t>
            </a:r>
            <a:r>
              <a:rPr lang="zh-TW" altLang="en-US" sz="240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巴比倫</a:t>
            </a:r>
            <a:r>
              <a:rPr lang="zh-TW" altLang="en-US" sz="2400">
                <a:latin typeface="SimHei" panose="02010609060101010101" pitchFamily="49" charset="-122"/>
                <a:ea typeface="SimHei" panose="02010609060101010101" pitchFamily="49" charset="-122"/>
              </a:rPr>
              <a:t>去。</a:t>
            </a:r>
            <a:r>
              <a:rPr lang="en-US" altLang="zh-TW" sz="240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40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</a:t>
            </a:r>
            <a:r>
              <a:rPr lang="en-US" altLang="zh-TW" sz="240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39:5</a:t>
            </a:r>
            <a:r>
              <a:rPr lang="en-US" altLang="zh-TW" sz="2400">
                <a:solidFill>
                  <a:schemeClr val="bg2"/>
                </a:solidFill>
                <a:latin typeface="SimHei" panose="02010609060101010101" pitchFamily="49" charset="-122"/>
              </a:rPr>
              <a:t>-7</a:t>
            </a:r>
            <a:r>
              <a:rPr lang="en-US" altLang="zh-TW" sz="240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2213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://upload.wikimedia.org/wikipedia/commons/8/8f/Tissot_The_Flight_of_the_Prisoner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03" y="0"/>
            <a:ext cx="914650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521683" y="306388"/>
            <a:ext cx="6949338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imHei" panose="02010609060101010101" pitchFamily="49" charset="-122"/>
              </a:rPr>
              <a:t>40 – 45 </a:t>
            </a:r>
            <a:r>
              <a:rPr lang="zh-TW" alt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imHei" panose="02010609060101010101" pitchFamily="49" charset="-122"/>
              </a:rPr>
              <a:t>章   猶太百姓劫後餘生的境況</a:t>
            </a:r>
            <a:endParaRPr lang="en-US" altLang="zh-TW" sz="3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SimHei" panose="02010609060101010101" pitchFamily="49" charset="-122"/>
            </a:endParaRPr>
          </a:p>
          <a:p>
            <a:r>
              <a:rPr lang="en-US" altLang="zh-TW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imHei" panose="02010609060101010101" pitchFamily="49" charset="-122"/>
              </a:rPr>
              <a:t> </a:t>
            </a:r>
            <a:r>
              <a:rPr lang="en-US" altLang="zh-TW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imHei" panose="02010609060101010101" pitchFamily="49" charset="-122"/>
              </a:rPr>
              <a:t>       </a:t>
            </a:r>
            <a:r>
              <a:rPr lang="en-US" altLang="zh-TW" sz="3200" b="1" dirty="0" smtClean="0">
                <a:solidFill>
                  <a:srgbClr val="CCE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imHei" panose="02010609060101010101" pitchFamily="49" charset="-122"/>
              </a:rPr>
              <a:t>40-42  </a:t>
            </a:r>
            <a:r>
              <a:rPr lang="zh-TW" altLang="en-US" sz="3200" b="1" dirty="0" smtClean="0">
                <a:solidFill>
                  <a:srgbClr val="CCE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imHei" panose="02010609060101010101" pitchFamily="49" charset="-122"/>
              </a:rPr>
              <a:t>關乎猶大</a:t>
            </a:r>
            <a:endParaRPr lang="en-US" altLang="zh-TW" sz="3200" b="1" dirty="0" smtClean="0">
              <a:solidFill>
                <a:srgbClr val="CCEC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SimHei" panose="02010609060101010101" pitchFamily="49" charset="-122"/>
            </a:endParaRPr>
          </a:p>
          <a:p>
            <a:r>
              <a:rPr lang="en-US" altLang="zh-TW" sz="32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imHei" panose="02010609060101010101" pitchFamily="49" charset="-122"/>
              </a:rPr>
              <a:t> </a:t>
            </a:r>
            <a:r>
              <a:rPr lang="en-US" altLang="zh-TW" sz="3200" b="1" dirty="0" smtClean="0">
                <a:solidFill>
                  <a:srgbClr val="CCE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imHei" panose="02010609060101010101" pitchFamily="49" charset="-122"/>
              </a:rPr>
              <a:t>       43-44  </a:t>
            </a:r>
            <a:r>
              <a:rPr lang="zh-TW" altLang="en-US" sz="3200" b="1" dirty="0" smtClean="0">
                <a:solidFill>
                  <a:srgbClr val="CCE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imHei" panose="02010609060101010101" pitchFamily="49" charset="-122"/>
              </a:rPr>
              <a:t>關乎埃及</a:t>
            </a:r>
            <a:endParaRPr lang="en-US" altLang="zh-TW" sz="3200" b="1" dirty="0" smtClean="0">
              <a:solidFill>
                <a:srgbClr val="CCEC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SimHei" panose="02010609060101010101" pitchFamily="49" charset="-122"/>
            </a:endParaRPr>
          </a:p>
          <a:p>
            <a:r>
              <a:rPr lang="en-US" altLang="zh-TW" sz="3200" b="1" dirty="0" smtClean="0">
                <a:solidFill>
                  <a:srgbClr val="CCE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imHei" panose="02010609060101010101" pitchFamily="49" charset="-122"/>
              </a:rPr>
              <a:t>             45  </a:t>
            </a:r>
            <a:r>
              <a:rPr lang="zh-TW" altLang="en-US" sz="3200" b="1" dirty="0" smtClean="0">
                <a:solidFill>
                  <a:srgbClr val="CCE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imHei" panose="02010609060101010101" pitchFamily="49" charset="-122"/>
              </a:rPr>
              <a:t>巴錄自白</a:t>
            </a:r>
            <a:endParaRPr lang="zh-TW" altLang="en-US" sz="3200" b="1" dirty="0">
              <a:solidFill>
                <a:srgbClr val="CCEC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20550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openclipart.org/image/800px/svg_to_png/194589/signpost-Erland-Howde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5190" y="1267732"/>
            <a:ext cx="4902994" cy="5040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4066" name="Rectangle 2" descr="Newsprint"/>
          <p:cNvSpPr>
            <a:spLocks noChangeArrowheads="1"/>
          </p:cNvSpPr>
          <p:nvPr/>
        </p:nvSpPr>
        <p:spPr bwMode="auto">
          <a:xfrm>
            <a:off x="4892376" y="2309618"/>
            <a:ext cx="3744912" cy="410527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001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2573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7145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1717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lnSpc>
                <a:spcPct val="120000"/>
              </a:lnSpc>
              <a:spcAft>
                <a:spcPct val="30000"/>
              </a:spcAft>
              <a:buFontTx/>
              <a:buAutoNum type="arabicPeriod"/>
            </a:pPr>
            <a:endParaRPr lang="en-US" altLang="en-US" sz="2400">
              <a:ea typeface="SimHei" panose="02010609060101010101" pitchFamily="49" charset="-122"/>
            </a:endParaRPr>
          </a:p>
        </p:txBody>
      </p:sp>
      <p:sp>
        <p:nvSpPr>
          <p:cNvPr id="344067" name="Rectangle 3"/>
          <p:cNvSpPr>
            <a:spLocks noChangeArrowheads="1"/>
          </p:cNvSpPr>
          <p:nvPr/>
        </p:nvSpPr>
        <p:spPr bwMode="auto">
          <a:xfrm>
            <a:off x="4892376" y="2379756"/>
            <a:ext cx="3744912" cy="410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001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2573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7145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1717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lnSpc>
                <a:spcPct val="120000"/>
              </a:lnSpc>
              <a:spcAft>
                <a:spcPct val="30000"/>
              </a:spcAft>
              <a:buFontTx/>
              <a:buAutoNum type="arabicPeriod"/>
            </a:pPr>
            <a:r>
              <a:rPr lang="zh-TW" altLang="en-US" sz="2400" dirty="0">
                <a:ea typeface="SimHei" panose="02010609060101010101" pitchFamily="49" charset="-122"/>
              </a:rPr>
              <a:t>留在熟悉的故鄉，但人事全非，人煙稀少。</a:t>
            </a:r>
          </a:p>
          <a:p>
            <a:pPr>
              <a:lnSpc>
                <a:spcPct val="120000"/>
              </a:lnSpc>
              <a:spcAft>
                <a:spcPct val="30000"/>
              </a:spcAft>
              <a:buFontTx/>
              <a:buAutoNum type="arabicPeriod"/>
            </a:pPr>
            <a:r>
              <a:rPr lang="zh-TW" altLang="en-US" sz="2400" dirty="0">
                <a:ea typeface="SimHei" panose="02010609060101010101" pitchFamily="49" charset="-122"/>
              </a:rPr>
              <a:t>神已預言，留下者將遭遇災禍，下場淒慘。</a:t>
            </a:r>
          </a:p>
          <a:p>
            <a:pPr>
              <a:lnSpc>
                <a:spcPct val="120000"/>
              </a:lnSpc>
              <a:spcAft>
                <a:spcPct val="30000"/>
              </a:spcAft>
              <a:buFontTx/>
              <a:buAutoNum type="arabicPeriod"/>
            </a:pPr>
            <a:r>
              <a:rPr lang="zh-TW" altLang="en-US" sz="2400" dirty="0">
                <a:ea typeface="SimHei" panose="02010609060101010101" pitchFamily="49" charset="-122"/>
              </a:rPr>
              <a:t>新省長基大利是曾經挺身保護耶利米的亞希甘之子，耶利米留下來，或可助他一臂之力。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58066" y="2365756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往巴比倫</a:t>
            </a:r>
            <a:endParaRPr lang="en-US" sz="2800" b="1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44072" name="Text Box 8"/>
          <p:cNvSpPr txBox="1">
            <a:spLocks noChangeArrowheads="1"/>
          </p:cNvSpPr>
          <p:nvPr/>
        </p:nvSpPr>
        <p:spPr bwMode="auto">
          <a:xfrm>
            <a:off x="2217133" y="458788"/>
            <a:ext cx="485261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imHei" panose="02010609060101010101" pitchFamily="49" charset="-122"/>
              </a:rPr>
              <a:t>耶利米的抉擇：當何去何從？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30522" y="1554038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留在猶大</a:t>
            </a:r>
            <a:endParaRPr lang="en-US" sz="2800" b="1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44071" name="Rectangle 7" descr="Recycled paper"/>
          <p:cNvSpPr>
            <a:spLocks noChangeArrowheads="1"/>
          </p:cNvSpPr>
          <p:nvPr/>
        </p:nvSpPr>
        <p:spPr bwMode="auto">
          <a:xfrm>
            <a:off x="4892376" y="1267732"/>
            <a:ext cx="3744912" cy="86360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400">
                <a:ea typeface="SimHei" panose="02010609060101010101" pitchFamily="49" charset="-122"/>
              </a:rPr>
              <a:t>留在猶大地</a:t>
            </a:r>
          </a:p>
        </p:txBody>
      </p:sp>
      <p:sp>
        <p:nvSpPr>
          <p:cNvPr id="344068" name="Rectangle 4" descr="Newsprint"/>
          <p:cNvSpPr>
            <a:spLocks noChangeArrowheads="1"/>
          </p:cNvSpPr>
          <p:nvPr/>
        </p:nvSpPr>
        <p:spPr bwMode="auto">
          <a:xfrm>
            <a:off x="981775" y="2319982"/>
            <a:ext cx="3744912" cy="410527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001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2573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7145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1717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4">
              <a:lnSpc>
                <a:spcPct val="120000"/>
              </a:lnSpc>
              <a:spcAft>
                <a:spcPct val="30000"/>
              </a:spcAft>
            </a:pPr>
            <a:endParaRPr lang="en-US" altLang="en-US" sz="2400">
              <a:ea typeface="SimHei" panose="02010609060101010101" pitchFamily="49" charset="-122"/>
            </a:endParaRPr>
          </a:p>
        </p:txBody>
      </p:sp>
      <p:sp>
        <p:nvSpPr>
          <p:cNvPr id="344069" name="Rectangle 5"/>
          <p:cNvSpPr>
            <a:spLocks noChangeArrowheads="1"/>
          </p:cNvSpPr>
          <p:nvPr/>
        </p:nvSpPr>
        <p:spPr bwMode="auto">
          <a:xfrm>
            <a:off x="1064620" y="2431230"/>
            <a:ext cx="3744912" cy="410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001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2573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7145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1717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lnSpc>
                <a:spcPct val="120000"/>
              </a:lnSpc>
              <a:spcAft>
                <a:spcPct val="30000"/>
              </a:spcAft>
              <a:buFontTx/>
              <a:buAutoNum type="arabicPeriod"/>
            </a:pPr>
            <a:r>
              <a:rPr lang="zh-TW" altLang="en-US" sz="2400" dirty="0">
                <a:ea typeface="SimHei" panose="02010609060101010101" pitchFamily="49" charset="-122"/>
              </a:rPr>
              <a:t>會受巴比倫政府禮遇和保護，生活優渥。</a:t>
            </a:r>
          </a:p>
          <a:p>
            <a:pPr>
              <a:lnSpc>
                <a:spcPct val="120000"/>
              </a:lnSpc>
              <a:spcAft>
                <a:spcPct val="30000"/>
              </a:spcAft>
              <a:buFontTx/>
              <a:buAutoNum type="arabicPeriod"/>
            </a:pPr>
            <a:r>
              <a:rPr lang="zh-TW" altLang="en-US" sz="2400" dirty="0">
                <a:ea typeface="SimHei" panose="02010609060101010101" pitchFamily="49" charset="-122"/>
              </a:rPr>
              <a:t>神的祝福和恩典與被擄的猶大人同在。</a:t>
            </a:r>
          </a:p>
          <a:p>
            <a:pPr>
              <a:lnSpc>
                <a:spcPct val="120000"/>
              </a:lnSpc>
              <a:spcAft>
                <a:spcPct val="30000"/>
              </a:spcAft>
              <a:buFontTx/>
              <a:buAutoNum type="arabicPeriod"/>
            </a:pPr>
            <a:r>
              <a:rPr lang="zh-TW" altLang="en-US" sz="2400" dirty="0">
                <a:ea typeface="SimHei" panose="02010609060101010101" pitchFamily="49" charset="-122"/>
              </a:rPr>
              <a:t>猶大人多半已被遷往巴比倫，他們需要先知指引方向。</a:t>
            </a:r>
          </a:p>
        </p:txBody>
      </p:sp>
      <p:sp>
        <p:nvSpPr>
          <p:cNvPr id="344070" name="Rectangle 6" descr="Parchment"/>
          <p:cNvSpPr>
            <a:spLocks noChangeArrowheads="1"/>
          </p:cNvSpPr>
          <p:nvPr/>
        </p:nvSpPr>
        <p:spPr bwMode="auto">
          <a:xfrm>
            <a:off x="985610" y="1267732"/>
            <a:ext cx="3744912" cy="86360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400">
                <a:ea typeface="SimHei" panose="02010609060101010101" pitchFamily="49" charset="-122"/>
              </a:rPr>
              <a:t>前往巴比倫</a:t>
            </a:r>
          </a:p>
        </p:txBody>
      </p:sp>
    </p:spTree>
    <p:extLst>
      <p:ext uri="{BB962C8B-B14F-4D97-AF65-F5344CB8AC3E}">
        <p14:creationId xmlns:p14="http://schemas.microsoft.com/office/powerpoint/2010/main" val="518082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4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4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4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44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4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44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4066" grpId="0" animBg="1"/>
      <p:bldP spid="344067" grpId="0"/>
      <p:bldP spid="344071" grpId="0" animBg="1"/>
      <p:bldP spid="344068" grpId="0" animBg="1"/>
      <p:bldP spid="344069" grpId="0"/>
      <p:bldP spid="34407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92" name="Rectangle 16" descr="Newsprint"/>
          <p:cNvSpPr>
            <a:spLocks noChangeArrowheads="1"/>
          </p:cNvSpPr>
          <p:nvPr/>
        </p:nvSpPr>
        <p:spPr bwMode="auto">
          <a:xfrm>
            <a:off x="422275" y="1530350"/>
            <a:ext cx="2519363" cy="10795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40000"/>
              </a:spcAft>
            </a:pPr>
            <a:r>
              <a:rPr lang="zh-TW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猶大省</a:t>
            </a:r>
            <a:r>
              <a:rPr lang="zh-TW" altLang="en-US" sz="24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長官</a:t>
            </a:r>
            <a:r>
              <a:rPr lang="zh-TW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三代</a:t>
            </a:r>
          </a:p>
          <a:p>
            <a:pPr algn="ctr">
              <a:spcAft>
                <a:spcPct val="40000"/>
              </a:spcAft>
            </a:pPr>
            <a:r>
              <a:rPr lang="zh-TW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出身敬虔世家</a:t>
            </a:r>
          </a:p>
        </p:txBody>
      </p:sp>
      <p:sp>
        <p:nvSpPr>
          <p:cNvPr id="331793" name="Rectangle 17" descr="Newsprint"/>
          <p:cNvSpPr>
            <a:spLocks noChangeArrowheads="1"/>
          </p:cNvSpPr>
          <p:nvPr/>
        </p:nvSpPr>
        <p:spPr bwMode="auto">
          <a:xfrm>
            <a:off x="3346450" y="1549400"/>
            <a:ext cx="2519363" cy="10795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40000"/>
              </a:spcAft>
            </a:pPr>
            <a:r>
              <a:rPr lang="zh-TW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猶大王室、大臣</a:t>
            </a:r>
          </a:p>
          <a:p>
            <a:pPr algn="ctr">
              <a:spcAft>
                <a:spcPct val="40000"/>
              </a:spcAft>
            </a:pPr>
            <a:r>
              <a:rPr lang="zh-TW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軍長、投奔亞捫</a:t>
            </a:r>
          </a:p>
        </p:txBody>
      </p:sp>
      <p:sp>
        <p:nvSpPr>
          <p:cNvPr id="331794" name="Rectangle 18" descr="Newsprint"/>
          <p:cNvSpPr>
            <a:spLocks noChangeArrowheads="1"/>
          </p:cNvSpPr>
          <p:nvPr/>
        </p:nvSpPr>
        <p:spPr bwMode="auto">
          <a:xfrm>
            <a:off x="6194425" y="1549400"/>
            <a:ext cx="2519363" cy="10795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40000"/>
              </a:spcAft>
            </a:pPr>
            <a:r>
              <a:rPr lang="zh-TW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軍長、投奔埃及</a:t>
            </a:r>
          </a:p>
        </p:txBody>
      </p:sp>
      <p:sp>
        <p:nvSpPr>
          <p:cNvPr id="331780" name="Rectangle 4" descr="Stationery"/>
          <p:cNvSpPr>
            <a:spLocks noChangeArrowheads="1"/>
          </p:cNvSpPr>
          <p:nvPr/>
        </p:nvSpPr>
        <p:spPr bwMode="auto">
          <a:xfrm>
            <a:off x="420688" y="304800"/>
            <a:ext cx="2519362" cy="115252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TW" altLang="en-US" sz="2000" dirty="0">
                <a:solidFill>
                  <a:srgbClr val="996633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亞希甘之子</a:t>
            </a:r>
          </a:p>
          <a:p>
            <a:pPr algn="ctr">
              <a:spcAft>
                <a:spcPct val="20000"/>
              </a:spcAft>
            </a:pPr>
            <a:r>
              <a:rPr lang="zh-TW" altLang="en-US" sz="28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基大利</a:t>
            </a:r>
          </a:p>
        </p:txBody>
      </p:sp>
      <p:sp>
        <p:nvSpPr>
          <p:cNvPr id="331783" name="Rectangle 7" descr="Stationery"/>
          <p:cNvSpPr>
            <a:spLocks noChangeArrowheads="1"/>
          </p:cNvSpPr>
          <p:nvPr/>
        </p:nvSpPr>
        <p:spPr bwMode="auto">
          <a:xfrm>
            <a:off x="3344863" y="323850"/>
            <a:ext cx="2519362" cy="115252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kumimoji="0" lang="zh-TW" altLang="en-US" sz="2000" dirty="0">
                <a:solidFill>
                  <a:srgbClr val="996633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尼探雅之子</a:t>
            </a:r>
          </a:p>
          <a:p>
            <a:pPr algn="ctr">
              <a:spcAft>
                <a:spcPct val="20000"/>
              </a:spcAft>
            </a:pPr>
            <a:r>
              <a:rPr kumimoji="0" lang="zh-TW" altLang="en-US" sz="28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</a:t>
            </a:r>
            <a:r>
              <a:rPr lang="zh-TW" altLang="en-US" sz="28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實瑪利</a:t>
            </a:r>
          </a:p>
        </p:txBody>
      </p:sp>
      <p:sp>
        <p:nvSpPr>
          <p:cNvPr id="331786" name="Rectangle 10" descr="Stationery"/>
          <p:cNvSpPr>
            <a:spLocks noChangeArrowheads="1"/>
          </p:cNvSpPr>
          <p:nvPr/>
        </p:nvSpPr>
        <p:spPr bwMode="auto">
          <a:xfrm>
            <a:off x="6192838" y="323850"/>
            <a:ext cx="2519362" cy="115252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TW" altLang="en-US" sz="2000" dirty="0">
                <a:solidFill>
                  <a:srgbClr val="996633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加利亞之子</a:t>
            </a:r>
          </a:p>
          <a:p>
            <a:pPr algn="ctr">
              <a:spcAft>
                <a:spcPct val="20000"/>
              </a:spcAft>
            </a:pPr>
            <a:r>
              <a:rPr lang="zh-TW" altLang="en-US" sz="28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約哈難</a:t>
            </a:r>
          </a:p>
        </p:txBody>
      </p:sp>
      <p:sp>
        <p:nvSpPr>
          <p:cNvPr id="331795" name="Rectangle 19" descr="Stationery"/>
          <p:cNvSpPr>
            <a:spLocks noChangeArrowheads="1"/>
          </p:cNvSpPr>
          <p:nvPr/>
        </p:nvSpPr>
        <p:spPr bwMode="auto">
          <a:xfrm>
            <a:off x="381001" y="2682875"/>
            <a:ext cx="2751138" cy="3814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115000"/>
              </a:lnSpc>
              <a:spcAft>
                <a:spcPct val="25000"/>
              </a:spcAft>
            </a:pPr>
            <a:r>
              <a:rPr lang="zh-TW" altLang="en-US" sz="22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心地單純、善良</a:t>
            </a:r>
          </a:p>
          <a:p>
            <a:pPr>
              <a:lnSpc>
                <a:spcPct val="115000"/>
              </a:lnSpc>
              <a:spcAft>
                <a:spcPct val="25000"/>
              </a:spcAft>
            </a:pPr>
            <a:r>
              <a:rPr lang="zh-TW" altLang="en-US" sz="22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拒絕採取政治手段，暗殺潛在政敵</a:t>
            </a:r>
          </a:p>
          <a:p>
            <a:pPr>
              <a:lnSpc>
                <a:spcPct val="115000"/>
              </a:lnSpc>
              <a:spcAft>
                <a:spcPct val="25000"/>
              </a:spcAft>
            </a:pPr>
            <a:r>
              <a:rPr lang="zh-TW" altLang="en-US" sz="2200" dirty="0">
                <a:latin typeface="SimHei" panose="02010609060101010101" pitchFamily="49" charset="-122"/>
                <a:ea typeface="SimHei" panose="02010609060101010101" pitchFamily="49" charset="-122"/>
              </a:rPr>
              <a:t>對人心險惡缺乏認識</a:t>
            </a:r>
          </a:p>
          <a:p>
            <a:pPr>
              <a:lnSpc>
                <a:spcPct val="115000"/>
              </a:lnSpc>
              <a:spcAft>
                <a:spcPct val="25000"/>
              </a:spcAft>
            </a:pPr>
            <a:r>
              <a:rPr lang="zh-TW" altLang="en-US" sz="22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不知人善任</a:t>
            </a:r>
            <a:r>
              <a:rPr lang="zh-TW" altLang="en-US" sz="2200" dirty="0"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</a:p>
          <a:p>
            <a:pPr>
              <a:lnSpc>
                <a:spcPct val="115000"/>
              </a:lnSpc>
              <a:spcAft>
                <a:spcPct val="25000"/>
              </a:spcAft>
            </a:pPr>
            <a:r>
              <a:rPr lang="zh-TW" altLang="en-US" sz="2200" dirty="0">
                <a:latin typeface="SimHei" panose="02010609060101010101" pitchFamily="49" charset="-122"/>
                <a:ea typeface="SimHei" panose="02010609060101010101" pitchFamily="49" charset="-122"/>
              </a:rPr>
              <a:t>忽視神藉約哈難提出的警告</a:t>
            </a:r>
          </a:p>
          <a:p>
            <a:pPr>
              <a:lnSpc>
                <a:spcPct val="115000"/>
              </a:lnSpc>
              <a:spcAft>
                <a:spcPct val="25000"/>
              </a:spcAft>
            </a:pPr>
            <a:r>
              <a:rPr lang="zh-TW" altLang="en-US" sz="2200" dirty="0">
                <a:latin typeface="SimHei" panose="02010609060101010101" pitchFamily="49" charset="-122"/>
                <a:ea typeface="SimHei" panose="02010609060101010101" pitchFamily="49" charset="-122"/>
              </a:rPr>
              <a:t>錯誤信任以實瑪利</a:t>
            </a:r>
          </a:p>
          <a:p>
            <a:pPr>
              <a:lnSpc>
                <a:spcPct val="115000"/>
              </a:lnSpc>
              <a:spcAft>
                <a:spcPct val="25000"/>
              </a:spcAft>
            </a:pPr>
            <a:r>
              <a:rPr lang="zh-TW" altLang="en-US" sz="2200" dirty="0">
                <a:latin typeface="SimHei" panose="02010609060101010101" pitchFamily="49" charset="-122"/>
                <a:ea typeface="SimHei" panose="02010609060101010101" pitchFamily="49" charset="-122"/>
              </a:rPr>
              <a:t>不知求問耶利米</a:t>
            </a:r>
          </a:p>
        </p:txBody>
      </p:sp>
      <p:sp>
        <p:nvSpPr>
          <p:cNvPr id="331796" name="Rectangle 20" descr="Stationery"/>
          <p:cNvSpPr>
            <a:spLocks noChangeArrowheads="1"/>
          </p:cNvSpPr>
          <p:nvPr/>
        </p:nvSpPr>
        <p:spPr bwMode="auto">
          <a:xfrm>
            <a:off x="3384550" y="2854325"/>
            <a:ext cx="2519363" cy="3814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115000"/>
              </a:lnSpc>
              <a:spcAft>
                <a:spcPct val="25000"/>
              </a:spcAft>
            </a:pPr>
            <a:r>
              <a:rPr lang="zh-TW" altLang="en-US" sz="2200" dirty="0">
                <a:latin typeface="SimHei" panose="02010609060101010101" pitchFamily="49" charset="-122"/>
                <a:ea typeface="SimHei" panose="02010609060101010101" pitchFamily="49" charset="-122"/>
              </a:rPr>
              <a:t>虛偽：口蜜腹劍</a:t>
            </a:r>
          </a:p>
          <a:p>
            <a:pPr>
              <a:lnSpc>
                <a:spcPct val="115000"/>
              </a:lnSpc>
              <a:spcAft>
                <a:spcPct val="25000"/>
              </a:spcAft>
            </a:pPr>
            <a:r>
              <a:rPr lang="zh-TW" altLang="en-US" sz="2200" dirty="0">
                <a:latin typeface="SimHei" panose="02010609060101010101" pitchFamily="49" charset="-122"/>
                <a:ea typeface="SimHei" panose="02010609060101010101" pitchFamily="49" charset="-122"/>
              </a:rPr>
              <a:t>殘酷：手段毒辣</a:t>
            </a:r>
          </a:p>
          <a:p>
            <a:pPr>
              <a:lnSpc>
                <a:spcPct val="115000"/>
              </a:lnSpc>
              <a:spcAft>
                <a:spcPct val="25000"/>
              </a:spcAft>
            </a:pPr>
            <a:r>
              <a:rPr lang="zh-TW" altLang="en-US" sz="2200" dirty="0">
                <a:latin typeface="SimHei" panose="02010609060101010101" pitchFamily="49" charset="-122"/>
                <a:ea typeface="SimHei" panose="02010609060101010101" pitchFamily="49" charset="-122"/>
              </a:rPr>
              <a:t>貪婪：擄人奪財</a:t>
            </a:r>
          </a:p>
          <a:p>
            <a:pPr>
              <a:lnSpc>
                <a:spcPct val="115000"/>
              </a:lnSpc>
              <a:spcAft>
                <a:spcPct val="25000"/>
              </a:spcAft>
            </a:pPr>
            <a:r>
              <a:rPr lang="zh-TW" altLang="en-US" sz="2200" dirty="0">
                <a:latin typeface="SimHei" panose="02010609060101010101" pitchFamily="49" charset="-122"/>
                <a:ea typeface="SimHei" panose="02010609060101010101" pitchFamily="49" charset="-122"/>
              </a:rPr>
              <a:t>視百姓如戰利品，不得民心</a:t>
            </a:r>
          </a:p>
          <a:p>
            <a:pPr>
              <a:lnSpc>
                <a:spcPct val="115000"/>
              </a:lnSpc>
              <a:spcAft>
                <a:spcPct val="25000"/>
              </a:spcAft>
            </a:pPr>
            <a:r>
              <a:rPr lang="zh-TW" altLang="en-US" sz="2200" dirty="0">
                <a:latin typeface="SimHei" panose="02010609060101010101" pitchFamily="49" charset="-122"/>
                <a:ea typeface="SimHei" panose="02010609060101010101" pitchFamily="49" charset="-122"/>
              </a:rPr>
              <a:t>屠殺的動機是出於</a:t>
            </a:r>
            <a:r>
              <a:rPr lang="zh-TW" altLang="en-US" sz="22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貪婪</a:t>
            </a:r>
            <a:r>
              <a:rPr lang="zh-TW" altLang="en-US" sz="22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，</a:t>
            </a:r>
            <a:r>
              <a:rPr lang="zh-TW" altLang="en-US" sz="2200" dirty="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嫉妒</a:t>
            </a:r>
            <a:r>
              <a:rPr lang="en-US" altLang="zh-TW" sz="22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,</a:t>
            </a:r>
            <a:r>
              <a:rPr lang="zh-TW" altLang="en-US" sz="22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非</a:t>
            </a:r>
            <a:r>
              <a:rPr lang="zh-TW" altLang="en-US" sz="2200" dirty="0">
                <a:latin typeface="SimHei" panose="02010609060101010101" pitchFamily="49" charset="-122"/>
                <a:ea typeface="SimHei" panose="02010609060101010101" pitchFamily="49" charset="-122"/>
              </a:rPr>
              <a:t>關政治，結果使餘民四散</a:t>
            </a:r>
          </a:p>
        </p:txBody>
      </p:sp>
      <p:sp>
        <p:nvSpPr>
          <p:cNvPr id="331797" name="Rectangle 21" descr="Stationery"/>
          <p:cNvSpPr>
            <a:spLocks noChangeArrowheads="1"/>
          </p:cNvSpPr>
          <p:nvPr/>
        </p:nvSpPr>
        <p:spPr bwMode="auto">
          <a:xfrm>
            <a:off x="6156325" y="2854325"/>
            <a:ext cx="2519363" cy="3814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115000"/>
              </a:lnSpc>
              <a:spcAft>
                <a:spcPct val="25000"/>
              </a:spcAft>
            </a:pPr>
            <a:r>
              <a:rPr lang="zh-TW" altLang="en-US" sz="22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正直：為民著想</a:t>
            </a:r>
          </a:p>
          <a:p>
            <a:pPr>
              <a:lnSpc>
                <a:spcPct val="115000"/>
              </a:lnSpc>
              <a:spcAft>
                <a:spcPct val="25000"/>
              </a:spcAft>
            </a:pPr>
            <a:r>
              <a:rPr lang="zh-TW" altLang="en-US" sz="22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機警：洞燭機先</a:t>
            </a:r>
          </a:p>
          <a:p>
            <a:pPr>
              <a:lnSpc>
                <a:spcPct val="115000"/>
              </a:lnSpc>
              <a:spcAft>
                <a:spcPct val="25000"/>
              </a:spcAft>
            </a:pPr>
            <a:r>
              <a:rPr lang="zh-TW" altLang="en-US" sz="22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果斷：先下手為強</a:t>
            </a:r>
          </a:p>
          <a:p>
            <a:pPr>
              <a:lnSpc>
                <a:spcPct val="115000"/>
              </a:lnSpc>
              <a:spcAft>
                <a:spcPct val="25000"/>
              </a:spcAft>
            </a:pPr>
            <a:r>
              <a:rPr lang="zh-TW" altLang="en-US" sz="22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義氣：發兵救難</a:t>
            </a:r>
          </a:p>
          <a:p>
            <a:pPr>
              <a:lnSpc>
                <a:spcPct val="115000"/>
              </a:lnSpc>
              <a:spcAft>
                <a:spcPct val="25000"/>
              </a:spcAft>
            </a:pPr>
            <a:r>
              <a:rPr lang="zh-TW" altLang="en-US" sz="2200" dirty="0">
                <a:latin typeface="SimHei" panose="02010609060101010101" pitchFamily="49" charset="-122"/>
                <a:ea typeface="SimHei" panose="02010609060101010101" pitchFamily="49" charset="-122"/>
              </a:rPr>
              <a:t>狂傲、</a:t>
            </a:r>
            <a:r>
              <a:rPr lang="zh-TW" altLang="en-US" sz="22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剛愎</a:t>
            </a:r>
            <a:r>
              <a:rPr lang="zh-TW" altLang="en-US" sz="2200" dirty="0">
                <a:latin typeface="SimHei" panose="02010609060101010101" pitchFamily="49" charset="-122"/>
                <a:ea typeface="SimHei" panose="02010609060101010101" pitchFamily="49" charset="-122"/>
              </a:rPr>
              <a:t>、不信靠神：雖求問耶利米，卻</a:t>
            </a:r>
            <a:r>
              <a:rPr lang="zh-TW" altLang="en-US" sz="22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早有定見</a:t>
            </a:r>
            <a:r>
              <a:rPr lang="zh-TW" altLang="en-US" sz="2200" dirty="0">
                <a:latin typeface="SimHei" panose="02010609060101010101" pitchFamily="49" charset="-122"/>
                <a:ea typeface="SimHei" panose="02010609060101010101" pitchFamily="49" charset="-122"/>
              </a:rPr>
              <a:t>，拒絕先知的指引，自以為是</a:t>
            </a:r>
          </a:p>
        </p:txBody>
      </p:sp>
    </p:spTree>
    <p:extLst>
      <p:ext uri="{BB962C8B-B14F-4D97-AF65-F5344CB8AC3E}">
        <p14:creationId xmlns:p14="http://schemas.microsoft.com/office/powerpoint/2010/main" val="758465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1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1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1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1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1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1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1793" grpId="0" animBg="1"/>
      <p:bldP spid="331794" grpId="0" animBg="1"/>
      <p:bldP spid="331783" grpId="0" animBg="1"/>
      <p:bldP spid="331786" grpId="0" animBg="1"/>
      <p:bldP spid="331796" grpId="0"/>
      <p:bldP spid="33179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sandysandmeyer.files.wordpress.com/2011/08/right-way-wrong-way2-430x3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434" y="0"/>
            <a:ext cx="921543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8"/>
          <p:cNvSpPr txBox="1">
            <a:spLocks noChangeArrowheads="1"/>
          </p:cNvSpPr>
          <p:nvPr/>
        </p:nvSpPr>
        <p:spPr bwMode="auto">
          <a:xfrm>
            <a:off x="655033" y="173038"/>
            <a:ext cx="8010526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3200" b="1" dirty="0" smtClean="0">
                <a:solidFill>
                  <a:srgbClr val="FFFF99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imHei" panose="02010609060101010101" pitchFamily="49" charset="-122"/>
              </a:rPr>
              <a:t>人若立志：當遵著祂的旨意行，就必曉得</a:t>
            </a:r>
            <a:r>
              <a:rPr lang="en-US" altLang="zh-TW" sz="3200" b="1" dirty="0" smtClean="0">
                <a:solidFill>
                  <a:srgbClr val="FFFF99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imHei" panose="02010609060101010101" pitchFamily="49" charset="-122"/>
              </a:rPr>
              <a:t>…</a:t>
            </a:r>
          </a:p>
          <a:p>
            <a:r>
              <a:rPr lang="en-US" altLang="zh-TW" sz="3200" b="1" dirty="0">
                <a:solidFill>
                  <a:srgbClr val="FFFF99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imHei" panose="02010609060101010101" pitchFamily="49" charset="-122"/>
              </a:rPr>
              <a:t> </a:t>
            </a:r>
            <a:r>
              <a:rPr lang="en-US" altLang="zh-TW" sz="3200" b="1" dirty="0" smtClean="0">
                <a:solidFill>
                  <a:srgbClr val="FFFF99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imHei" panose="02010609060101010101" pitchFamily="49" charset="-122"/>
              </a:rPr>
              <a:t>                                                    (</a:t>
            </a:r>
            <a:r>
              <a:rPr lang="zh-TW" altLang="en-US" sz="3200" b="1" dirty="0" smtClean="0">
                <a:solidFill>
                  <a:srgbClr val="FFFF99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imHei" panose="02010609060101010101" pitchFamily="49" charset="-122"/>
              </a:rPr>
              <a:t>約</a:t>
            </a:r>
            <a:r>
              <a:rPr lang="en-US" altLang="zh-TW" sz="3200" b="1" dirty="0" smtClean="0">
                <a:solidFill>
                  <a:srgbClr val="FFFF99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imHei" panose="02010609060101010101" pitchFamily="49" charset="-122"/>
              </a:rPr>
              <a:t>7:17)</a:t>
            </a:r>
            <a:endParaRPr lang="zh-TW" altLang="en-US" sz="3200" b="1" dirty="0">
              <a:solidFill>
                <a:srgbClr val="FFFF99"/>
              </a:solidFill>
              <a:effectLst>
                <a:glow rad="101600">
                  <a:srgbClr val="FF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92339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466" name="Picture 2" descr="Image0001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916613" cy="6858000"/>
          </a:xfrm>
          <a:prstGeom prst="rect">
            <a:avLst/>
          </a:prstGeom>
          <a:solidFill>
            <a:srgbClr val="FFFF99"/>
          </a:solidFill>
        </p:spPr>
      </p:pic>
      <p:sp>
        <p:nvSpPr>
          <p:cNvPr id="318467" name="AutoShape 3"/>
          <p:cNvSpPr>
            <a:spLocks noChangeArrowheads="1"/>
          </p:cNvSpPr>
          <p:nvPr/>
        </p:nvSpPr>
        <p:spPr bwMode="auto">
          <a:xfrm>
            <a:off x="1701800" y="381000"/>
            <a:ext cx="762000" cy="381000"/>
          </a:xfrm>
          <a:prstGeom prst="wedgeRectCallout">
            <a:avLst>
              <a:gd name="adj1" fmla="val -208"/>
              <a:gd name="adj2" fmla="val 15375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20000"/>
              </a:spcAft>
            </a:pPr>
            <a:r>
              <a:rPr lang="zh-TW" altLang="en-US">
                <a:solidFill>
                  <a:srgbClr val="0000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密奪</a:t>
            </a:r>
          </a:p>
        </p:txBody>
      </p:sp>
      <p:sp>
        <p:nvSpPr>
          <p:cNvPr id="318468" name="AutoShape 4"/>
          <p:cNvSpPr>
            <a:spLocks noChangeArrowheads="1"/>
          </p:cNvSpPr>
          <p:nvPr/>
        </p:nvSpPr>
        <p:spPr bwMode="auto">
          <a:xfrm>
            <a:off x="546100" y="1058863"/>
            <a:ext cx="914400" cy="381000"/>
          </a:xfrm>
          <a:prstGeom prst="wedgeRectCallout">
            <a:avLst>
              <a:gd name="adj1" fmla="val 88194"/>
              <a:gd name="adj2" fmla="val 18333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20000"/>
              </a:spcAft>
            </a:pPr>
            <a:r>
              <a:rPr lang="zh-TW" altLang="en-US">
                <a:solidFill>
                  <a:srgbClr val="0000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答比匿</a:t>
            </a:r>
          </a:p>
        </p:txBody>
      </p:sp>
      <p:sp>
        <p:nvSpPr>
          <p:cNvPr id="318472" name="AutoShape 8"/>
          <p:cNvSpPr>
            <a:spLocks noChangeArrowheads="1"/>
          </p:cNvSpPr>
          <p:nvPr/>
        </p:nvSpPr>
        <p:spPr bwMode="auto">
          <a:xfrm>
            <a:off x="4511675" y="193675"/>
            <a:ext cx="914400" cy="381000"/>
          </a:xfrm>
          <a:prstGeom prst="wedgeRectCallout">
            <a:avLst>
              <a:gd name="adj1" fmla="val -96009"/>
              <a:gd name="adj2" fmla="val 833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20000"/>
              </a:spcAft>
            </a:pPr>
            <a:r>
              <a:rPr lang="zh-TW" altLang="en-US">
                <a:solidFill>
                  <a:srgbClr val="0000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米斯巴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473200" y="3105150"/>
            <a:ext cx="769441" cy="106695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3800" dirty="0" smtClean="0">
                <a:solidFill>
                  <a:srgbClr val="C0000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埃及</a:t>
            </a:r>
            <a:endParaRPr lang="en-US" sz="3800" dirty="0">
              <a:solidFill>
                <a:srgbClr val="C00000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994401" y="297180"/>
            <a:ext cx="3057525" cy="6334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001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316038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838325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360613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817813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275013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732213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189413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fontAlgn="base">
              <a:spcBef>
                <a:spcPct val="0"/>
              </a:spcBef>
              <a:spcAft>
                <a:spcPct val="30000"/>
              </a:spcAft>
            </a:pPr>
            <a:r>
              <a:rPr lang="zh-TW" altLang="en-US" sz="2400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在答比匿，耶和華的話臨到耶利米說：</a:t>
            </a:r>
          </a:p>
          <a:p>
            <a:pPr fontAlgn="base">
              <a:spcBef>
                <a:spcPct val="0"/>
              </a:spcBef>
              <a:spcAft>
                <a:spcPct val="30000"/>
              </a:spcAft>
            </a:pPr>
            <a:r>
              <a:rPr lang="zh-TW" altLang="en-US" sz="2400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你在猶大人眼前要用手拿幾塊大石頭，藏在砌磚的灰泥中，就是在答比匿法老的宮門那裡，</a:t>
            </a:r>
          </a:p>
          <a:p>
            <a:pPr fontAlgn="base">
              <a:spcBef>
                <a:spcPct val="0"/>
              </a:spcBef>
              <a:spcAft>
                <a:spcPct val="30000"/>
              </a:spcAft>
            </a:pPr>
            <a:r>
              <a:rPr lang="zh-TW" altLang="en-US" sz="2400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對他們說：萬軍之耶和華─以色列的神如此說：我必召我的僕人巴比倫王尼布甲尼撒來。在所藏的石頭上我要安置他的寶座；他必將光華的寶帳支搭在其上</a:t>
            </a:r>
            <a:r>
              <a:rPr lang="zh-TW" altLang="en-US" sz="24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400" dirty="0" smtClean="0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fontAlgn="base">
              <a:spcBef>
                <a:spcPct val="0"/>
              </a:spcBef>
              <a:spcAft>
                <a:spcPct val="30000"/>
              </a:spcAft>
            </a:pPr>
            <a:r>
              <a:rPr lang="en-US" altLang="zh-TW" sz="2400" dirty="0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400" dirty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</a:t>
            </a:r>
            <a:r>
              <a:rPr lang="en-US" altLang="zh-TW" sz="2400" dirty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43:8-10)</a:t>
            </a:r>
          </a:p>
        </p:txBody>
      </p:sp>
      <p:pic>
        <p:nvPicPr>
          <p:cNvPr id="8" name="Picture 4" descr="110_05_0236_BiblePainting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8960" y="2880360"/>
            <a:ext cx="2807653" cy="39776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269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8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18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8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8467" grpId="0" animBg="1"/>
      <p:bldP spid="318468" grpId="0" animBg="1"/>
      <p:bldP spid="318472" grpId="0" animBg="1"/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www.jidujiao.com/zhuanti/xinyangbaoku/Books/NTM_FirmFoundations/images/C0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53" y="0"/>
            <a:ext cx="915445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1095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http://40.media.tumblr.com/tumblr_m2sqn6TMuO1r1ibwko1_128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47625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Baruch-serving-Jeremiah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5" t="32348"/>
          <a:stretch/>
        </p:blipFill>
        <p:spPr bwMode="auto">
          <a:xfrm>
            <a:off x="3981450" y="1905000"/>
            <a:ext cx="4991099" cy="480635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5814" y="5645903"/>
            <a:ext cx="4350871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你為自己圖謀大事麼</a:t>
            </a:r>
            <a:r>
              <a:rPr lang="en-US" altLang="zh-TW" sz="3400" dirty="0" smtClean="0">
                <a:solidFill>
                  <a:srgbClr val="C0000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?</a:t>
            </a:r>
          </a:p>
          <a:p>
            <a:r>
              <a:rPr lang="zh-TW" altLang="en-US" sz="3400" dirty="0" smtClean="0">
                <a:solidFill>
                  <a:srgbClr val="C0000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不要圖謀 </a:t>
            </a:r>
            <a:r>
              <a:rPr lang="en-US" altLang="zh-TW" sz="3400" dirty="0" smtClean="0">
                <a:solidFill>
                  <a:srgbClr val="C0000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(</a:t>
            </a:r>
            <a:r>
              <a:rPr lang="zh-TW" altLang="en-US" sz="3400" dirty="0" smtClean="0">
                <a:solidFill>
                  <a:srgbClr val="C0000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耶</a:t>
            </a:r>
            <a:r>
              <a:rPr lang="en-US" altLang="zh-TW" sz="3400" dirty="0" smtClean="0">
                <a:solidFill>
                  <a:srgbClr val="C0000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45:5)</a:t>
            </a:r>
            <a:endParaRPr lang="en-US" sz="3400" dirty="0">
              <a:solidFill>
                <a:srgbClr val="C00000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8078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新細明體" panose="02020500000000000000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新細明體" panose="02020500000000000000" pitchFamily="18" charset="-12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新細明體" panose="02020500000000000000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新細明體" panose="02020500000000000000" pitchFamily="18" charset="-12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新細明體" panose="02020500000000000000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新細明體" panose="02020500000000000000" pitchFamily="18" charset="-12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新細明體" panose="02020500000000000000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新細明體" panose="02020500000000000000" pitchFamily="18" charset="-12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新細明體" panose="02020500000000000000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新細明體" panose="02020500000000000000" pitchFamily="18" charset="-12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新細明體" panose="02020500000000000000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新細明體" panose="02020500000000000000" pitchFamily="18" charset="-12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6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新細明體" panose="02020500000000000000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新細明體" panose="02020500000000000000" pitchFamily="18" charset="-12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7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新細明體" panose="02020500000000000000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新細明體" panose="02020500000000000000" pitchFamily="18" charset="-12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8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新細明體" panose="02020500000000000000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新細明體" panose="02020500000000000000" pitchFamily="18" charset="-12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2131</TotalTime>
  <Words>2713</Words>
  <Application>Microsoft Office PowerPoint</Application>
  <PresentationFormat>On-screen Show (4:3)</PresentationFormat>
  <Paragraphs>283</Paragraphs>
  <Slides>29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29</vt:i4>
      </vt:variant>
    </vt:vector>
  </HeadingPairs>
  <TitlesOfParts>
    <vt:vector size="47" baseType="lpstr">
      <vt:lpstr>Calibri Light</vt:lpstr>
      <vt:lpstr>文鼎圓立體</vt:lpstr>
      <vt:lpstr>Wingdings</vt:lpstr>
      <vt:lpstr>Arial</vt:lpstr>
      <vt:lpstr>華康榜書體 Std W8</vt:lpstr>
      <vt:lpstr>SimHei</vt:lpstr>
      <vt:lpstr>新細明體</vt:lpstr>
      <vt:lpstr>Calibri</vt:lpstr>
      <vt:lpstr>Office Theme</vt:lpstr>
      <vt:lpstr>Default Design</vt:lpstr>
      <vt:lpstr>1_Default Design</vt:lpstr>
      <vt:lpstr>2_Default Design</vt:lpstr>
      <vt:lpstr>3_Default Design</vt:lpstr>
      <vt:lpstr>4_Default Design</vt:lpstr>
      <vt:lpstr>5_Default Design</vt:lpstr>
      <vt:lpstr>6_Default Design</vt:lpstr>
      <vt:lpstr>7_Default Design</vt:lpstr>
      <vt:lpstr>8_Default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Balex</cp:lastModifiedBy>
  <cp:revision>48</cp:revision>
  <dcterms:created xsi:type="dcterms:W3CDTF">2015-02-07T22:12:24Z</dcterms:created>
  <dcterms:modified xsi:type="dcterms:W3CDTF">2015-02-13T20:07:12Z</dcterms:modified>
</cp:coreProperties>
</file>