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notesMasterIdLst>
    <p:notesMasterId r:id="rId25"/>
  </p:notesMasterIdLst>
  <p:sldIdLst>
    <p:sldId id="257" r:id="rId4"/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69" r:id="rId20"/>
    <p:sldId id="273" r:id="rId21"/>
    <p:sldId id="274" r:id="rId22"/>
    <p:sldId id="276" r:id="rId23"/>
    <p:sldId id="275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文鼎圓立體" panose="02010609010101010101" pitchFamily="49" charset="-120"/>
      <p:regular r:id="rId32"/>
    </p:embeddedFont>
    <p:embeddedFont>
      <p:font typeface="SimHei" panose="02010609060101010101" pitchFamily="49" charset="-122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89571-FF46-4453-A695-45165464A7D8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720A4-51A0-4736-91EB-1CD758C0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4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55B444-68FA-4DD8-B06C-6CC47F3A38D4}" type="slidenum">
              <a:rPr lang="en-US" altLang="zh-TW"/>
              <a:pPr/>
              <a:t>11</a:t>
            </a:fld>
            <a:endParaRPr lang="en-US" altLang="zh-TW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99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D81349-A3C0-44E1-B324-AE456F0921B5}" type="slidenum">
              <a:rPr lang="en-US" altLang="zh-TW"/>
              <a:pPr/>
              <a:t>12</a:t>
            </a:fld>
            <a:endParaRPr lang="en-US" altLang="zh-TW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092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21BD06-855C-40D9-A7B5-C508D5D88E5A}" type="slidenum">
              <a:rPr lang="en-US" altLang="zh-TW"/>
              <a:pPr/>
              <a:t>14</a:t>
            </a:fld>
            <a:endParaRPr lang="en-US" altLang="zh-TW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34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73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23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44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40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8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5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58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019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09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9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52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9F81A-BDE0-495D-8655-303872AFCA1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551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9A834E-F5E1-4131-B5EC-C024FBFDB19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415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53F44-F50D-47E5-80DB-322FE021E6E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764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7C0331-71F1-436C-AEC3-B1AB5307FA4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673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DE82C-5727-4945-A6D8-A4DC3F043BE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7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689CEF-CE89-4ADB-93EC-31669A13DEB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72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87B23D-95BF-4E0A-BB8A-B857058DA31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52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4462E-271E-40CA-822D-C6D8D8FDBD3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124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03ABB-13CF-4125-A6B0-1722DC90E40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670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E68D7-EA5D-43AD-BFE2-FC725CE16B2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522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F4ED9-4924-41DA-955B-A5B64056932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4681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9F81A-BDE0-495D-8655-303872AFCA1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3792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9A834E-F5E1-4131-B5EC-C024FBFDB19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66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53F44-F50D-47E5-80DB-322FE021E6E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864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7C0331-71F1-436C-AEC3-B1AB5307FA4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008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DE82C-5727-4945-A6D8-A4DC3F043BE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250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689CEF-CE89-4ADB-93EC-31669A13DEB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1682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87B23D-95BF-4E0A-BB8A-B857058DA31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0688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4462E-271E-40CA-822D-C6D8D8FDBD3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0576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03ABB-13CF-4125-A6B0-1722DC90E40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9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E68D7-EA5D-43AD-BFE2-FC725CE16B2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183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F4ED9-4924-41DA-955B-A5B64056932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4E533-2071-491A-846C-E1DDD0077390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FF937-B43D-48C4-A1DC-642D798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3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ED253E-B37D-459D-A4E2-FCF0379BE5A3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ED253E-B37D-459D-A4E2-FCF0379BE5A3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62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5" Type="http://schemas.openxmlformats.org/officeDocument/2006/relationships/image" Target="../media/image12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b4Gzy9uuYHc/VAx37jplKaI/AAAAAAAABe8/7ztrvf9W5a4/s1600/jeremiah-the-weeping-proph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809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8845" y="5975797"/>
            <a:ext cx="6340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安慰的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信息 </a:t>
            </a:r>
            <a:r>
              <a:rPr lang="en-US" altLang="zh-TW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-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30 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至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33 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章</a:t>
            </a:r>
            <a:endParaRPr lang="en-US" sz="4000" dirty="0">
              <a:solidFill>
                <a:srgbClr val="C00000"/>
              </a:solidFill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828" y="725714"/>
            <a:ext cx="2408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安慰之書 </a:t>
            </a:r>
            <a:endParaRPr lang="en-US" altLang="zh-TW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希望之書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6676571" y="2191657"/>
            <a:ext cx="1683657" cy="3628571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86052" y="255591"/>
            <a:ext cx="7488691" cy="5392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50000"/>
              </a:spcAft>
            </a:pPr>
            <a:r>
              <a:rPr kumimoji="0" lang="zh-TW" altLang="en-US" sz="28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以賽亞</a:t>
            </a:r>
            <a:r>
              <a:rPr kumimoji="0" lang="zh-TW" altLang="en-US" sz="28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好像一隻展翅上升，在屬天境界中的鷹，眼目注視著太陽。他看見主坐在高高的寶座上；他看見彌賽亞，包括他的降生、他的職事、他的受苦和他的榮耀</a:t>
            </a:r>
            <a:r>
              <a:rPr kumimoji="0"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。</a:t>
            </a:r>
            <a:endParaRPr kumimoji="0"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en-US" altLang="zh-TW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 </a:t>
            </a:r>
            <a:r>
              <a:rPr lang="zh-TW" altLang="en-US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百姓歸回、千禧年、新天新地</a:t>
            </a:r>
            <a:r>
              <a:rPr lang="en-US" altLang="zh-TW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...</a:t>
            </a:r>
            <a:endParaRPr kumimoji="0" lang="zh-TW" altLang="en-US" sz="28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kumimoji="0" lang="zh-TW" altLang="en-US" sz="28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耶利米</a:t>
            </a:r>
            <a:r>
              <a:rPr kumimoji="0" lang="zh-TW" altLang="en-US" sz="28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則像一頭牛，在犁著一片荒涼貧瘠的土地。他的眼睛注視著地，但是偶而也會抬起頭來，看到主的榮耀。 </a:t>
            </a:r>
            <a:endParaRPr kumimoji="0"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en-US" altLang="zh-TW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 </a:t>
            </a:r>
            <a:r>
              <a:rPr lang="zh-TW" altLang="en-US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大部份信息都是眼前的災難審判</a:t>
            </a:r>
            <a:endParaRPr kumimoji="0" lang="zh-TW" altLang="en-US" sz="28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AutoShape 5" descr="Blue tissue paper"/>
          <p:cNvSpPr>
            <a:spLocks noChangeArrowheads="1"/>
          </p:cNvSpPr>
          <p:nvPr/>
        </p:nvSpPr>
        <p:spPr bwMode="auto">
          <a:xfrm>
            <a:off x="6645728" y="4798106"/>
            <a:ext cx="1888671" cy="849730"/>
          </a:xfrm>
          <a:prstGeom prst="wedgeRectCallout">
            <a:avLst>
              <a:gd name="adj1" fmla="val 9708"/>
              <a:gd name="adj2" fmla="val -116519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30-33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endParaRPr lang="en-US" altLang="zh-TW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將來的復興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55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ccowasso.com/wp-content/uploads/2013/09/ho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5942" y="337849"/>
            <a:ext cx="8828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信就是所望之事的實底，是未見之事的確據。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11:1)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5942" y="1021408"/>
            <a:ext cx="84851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我們四面受敵，卻不被困住；心裡作難，卻不至失望；  </a:t>
            </a:r>
          </a:p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遭逼迫，卻不被丟棄；打倒了，卻不至死亡。</a:t>
            </a:r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林後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4:8-9) </a:t>
            </a:r>
            <a:endParaRPr lang="zh-TW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977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exusofcreation1.files.wordpress.com/2013/05/earth-from-space-over-the-horiz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3" b="21473"/>
          <a:stretch/>
        </p:blipFill>
        <p:spPr bwMode="auto">
          <a:xfrm>
            <a:off x="0" y="3587259"/>
            <a:ext cx="9172136" cy="327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virtualizationsoftware.com/wp-content/uploads/2013/07/horiz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97" b="21385"/>
          <a:stretch/>
        </p:blipFill>
        <p:spPr bwMode="auto">
          <a:xfrm>
            <a:off x="1" y="0"/>
            <a:ext cx="9172136" cy="362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97642" y="3737811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七十年後被擄歸回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97642" y="433747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末日從萬國歸回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732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AutoShape 2" descr="red-marble"/>
          <p:cNvSpPr>
            <a:spLocks noChangeArrowheads="1"/>
          </p:cNvSpPr>
          <p:nvPr/>
        </p:nvSpPr>
        <p:spPr bwMode="auto">
          <a:xfrm>
            <a:off x="507751" y="692150"/>
            <a:ext cx="1079500" cy="7207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400">
                <a:solidFill>
                  <a:srgbClr val="FFFFFF"/>
                </a:solidFill>
                <a:latin typeface="SimHei" panose="02010609060101010101" pitchFamily="49" charset="-122"/>
              </a:rPr>
              <a:t>30</a:t>
            </a:r>
            <a:r>
              <a:rPr kumimoji="1" lang="zh-TW" altLang="en-US" sz="24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191492" name="Rectangle 4" descr="Newsprint"/>
          <p:cNvSpPr>
            <a:spLocks noChangeArrowheads="1"/>
          </p:cNvSpPr>
          <p:nvPr/>
        </p:nvSpPr>
        <p:spPr bwMode="auto">
          <a:xfrm>
            <a:off x="1944688" y="692150"/>
            <a:ext cx="1042987" cy="8651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1-3</a:t>
            </a:r>
          </a:p>
        </p:txBody>
      </p:sp>
      <p:sp>
        <p:nvSpPr>
          <p:cNvPr id="191493" name="Rectangle 5" descr="Blue tissue paper"/>
          <p:cNvSpPr>
            <a:spLocks noChangeArrowheads="1"/>
          </p:cNvSpPr>
          <p:nvPr/>
        </p:nvSpPr>
        <p:spPr bwMode="auto">
          <a:xfrm>
            <a:off x="3059113" y="692150"/>
            <a:ext cx="1368425" cy="8651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歸回</a:t>
            </a:r>
          </a:p>
        </p:txBody>
      </p:sp>
      <p:sp>
        <p:nvSpPr>
          <p:cNvPr id="191494" name="Rectangle 6" descr="Brown marble"/>
          <p:cNvSpPr>
            <a:spLocks noChangeArrowheads="1"/>
          </p:cNvSpPr>
          <p:nvPr/>
        </p:nvSpPr>
        <p:spPr bwMode="auto">
          <a:xfrm>
            <a:off x="4498975" y="1052513"/>
            <a:ext cx="1368425" cy="5048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近期</a:t>
            </a:r>
          </a:p>
        </p:txBody>
      </p:sp>
      <p:sp>
        <p:nvSpPr>
          <p:cNvPr id="191495" name="Rectangle 7" descr="Brown marble"/>
          <p:cNvSpPr>
            <a:spLocks noChangeArrowheads="1"/>
          </p:cNvSpPr>
          <p:nvPr/>
        </p:nvSpPr>
        <p:spPr bwMode="auto">
          <a:xfrm>
            <a:off x="5940425" y="1052513"/>
            <a:ext cx="1368425" cy="5048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晚期</a:t>
            </a:r>
          </a:p>
        </p:txBody>
      </p:sp>
      <p:sp>
        <p:nvSpPr>
          <p:cNvPr id="191496" name="Rectangle 8" descr="Brown marble"/>
          <p:cNvSpPr>
            <a:spLocks noChangeArrowheads="1"/>
          </p:cNvSpPr>
          <p:nvPr/>
        </p:nvSpPr>
        <p:spPr bwMode="auto">
          <a:xfrm>
            <a:off x="7380288" y="1052513"/>
            <a:ext cx="1368425" cy="5048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末期</a:t>
            </a:r>
          </a:p>
        </p:txBody>
      </p:sp>
      <p:sp>
        <p:nvSpPr>
          <p:cNvPr id="191497" name="Rectangle 9" descr="Newsprint"/>
          <p:cNvSpPr>
            <a:spLocks noChangeArrowheads="1"/>
          </p:cNvSpPr>
          <p:nvPr/>
        </p:nvSpPr>
        <p:spPr bwMode="auto">
          <a:xfrm>
            <a:off x="1944688" y="1628775"/>
            <a:ext cx="1042987" cy="8651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4-7</a:t>
            </a:r>
          </a:p>
        </p:txBody>
      </p:sp>
      <p:sp>
        <p:nvSpPr>
          <p:cNvPr id="191498" name="Rectangle 10" descr="Pink tissue paper"/>
          <p:cNvSpPr>
            <a:spLocks noChangeArrowheads="1"/>
          </p:cNvSpPr>
          <p:nvPr/>
        </p:nvSpPr>
        <p:spPr bwMode="auto">
          <a:xfrm>
            <a:off x="3059113" y="1628775"/>
            <a:ext cx="1368425" cy="865188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災難</a:t>
            </a:r>
          </a:p>
        </p:txBody>
      </p:sp>
      <p:sp>
        <p:nvSpPr>
          <p:cNvPr id="191499" name="Rectangle 11" descr="Recycled paper"/>
          <p:cNvSpPr>
            <a:spLocks noChangeArrowheads="1"/>
          </p:cNvSpPr>
          <p:nvPr/>
        </p:nvSpPr>
        <p:spPr bwMode="auto">
          <a:xfrm>
            <a:off x="4498975" y="1628775"/>
            <a:ext cx="1368425" cy="865188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巴比倫</a:t>
            </a:r>
          </a:p>
        </p:txBody>
      </p:sp>
      <p:sp>
        <p:nvSpPr>
          <p:cNvPr id="191500" name="Rectangle 12" descr="Recycled paper"/>
          <p:cNvSpPr>
            <a:spLocks noChangeArrowheads="1"/>
          </p:cNvSpPr>
          <p:nvPr/>
        </p:nvSpPr>
        <p:spPr bwMode="auto">
          <a:xfrm>
            <a:off x="5940425" y="1628775"/>
            <a:ext cx="1368425" cy="865188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納粹</a:t>
            </a:r>
          </a:p>
        </p:txBody>
      </p:sp>
      <p:sp>
        <p:nvSpPr>
          <p:cNvPr id="191501" name="Rectangle 13" descr="Recycled paper"/>
          <p:cNvSpPr>
            <a:spLocks noChangeArrowheads="1"/>
          </p:cNvSpPr>
          <p:nvPr/>
        </p:nvSpPr>
        <p:spPr bwMode="auto">
          <a:xfrm>
            <a:off x="7380288" y="1628775"/>
            <a:ext cx="1368425" cy="865188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敵基督</a:t>
            </a:r>
          </a:p>
        </p:txBody>
      </p:sp>
      <p:sp>
        <p:nvSpPr>
          <p:cNvPr id="191502" name="Rectangle 14" descr="Newsprint"/>
          <p:cNvSpPr>
            <a:spLocks noChangeArrowheads="1"/>
          </p:cNvSpPr>
          <p:nvPr/>
        </p:nvSpPr>
        <p:spPr bwMode="auto">
          <a:xfrm>
            <a:off x="1944688" y="2565400"/>
            <a:ext cx="1042987" cy="8651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8-11</a:t>
            </a:r>
          </a:p>
        </p:txBody>
      </p:sp>
      <p:sp>
        <p:nvSpPr>
          <p:cNvPr id="191503" name="Rectangle 15" descr="Blue tissue paper"/>
          <p:cNvSpPr>
            <a:spLocks noChangeArrowheads="1"/>
          </p:cNvSpPr>
          <p:nvPr/>
        </p:nvSpPr>
        <p:spPr bwMode="auto">
          <a:xfrm>
            <a:off x="3060700" y="2565400"/>
            <a:ext cx="1368425" cy="8651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歸回</a:t>
            </a:r>
          </a:p>
        </p:txBody>
      </p:sp>
      <p:sp>
        <p:nvSpPr>
          <p:cNvPr id="191504" name="Rectangle 16" descr="Parchment"/>
          <p:cNvSpPr>
            <a:spLocks noChangeArrowheads="1"/>
          </p:cNvSpPr>
          <p:nvPr/>
        </p:nvSpPr>
        <p:spPr bwMode="auto">
          <a:xfrm>
            <a:off x="4500563" y="2565400"/>
            <a:ext cx="1368425" cy="865188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所羅巴伯</a:t>
            </a:r>
          </a:p>
        </p:txBody>
      </p:sp>
      <p:sp>
        <p:nvSpPr>
          <p:cNvPr id="191505" name="Rectangle 17" descr="Parchment"/>
          <p:cNvSpPr>
            <a:spLocks noChangeArrowheads="1"/>
          </p:cNvSpPr>
          <p:nvPr/>
        </p:nvSpPr>
        <p:spPr bwMode="auto">
          <a:xfrm>
            <a:off x="5940425" y="2565400"/>
            <a:ext cx="1368425" cy="865188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復國</a:t>
            </a:r>
          </a:p>
        </p:txBody>
      </p:sp>
      <p:sp>
        <p:nvSpPr>
          <p:cNvPr id="191506" name="Rectangle 18" descr="Parchment"/>
          <p:cNvSpPr>
            <a:spLocks noChangeArrowheads="1"/>
          </p:cNvSpPr>
          <p:nvPr/>
        </p:nvSpPr>
        <p:spPr bwMode="auto">
          <a:xfrm>
            <a:off x="7380288" y="2565400"/>
            <a:ext cx="1368425" cy="865188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千禧年</a:t>
            </a:r>
          </a:p>
        </p:txBody>
      </p:sp>
      <p:sp>
        <p:nvSpPr>
          <p:cNvPr id="191507" name="Rectangle 19" descr="Newsprint"/>
          <p:cNvSpPr>
            <a:spLocks noChangeArrowheads="1"/>
          </p:cNvSpPr>
          <p:nvPr/>
        </p:nvSpPr>
        <p:spPr bwMode="auto">
          <a:xfrm>
            <a:off x="1944688" y="3500438"/>
            <a:ext cx="1042987" cy="8651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12-15</a:t>
            </a:r>
          </a:p>
        </p:txBody>
      </p:sp>
      <p:sp>
        <p:nvSpPr>
          <p:cNvPr id="191508" name="Rectangle 20" descr="Pink tissue paper"/>
          <p:cNvSpPr>
            <a:spLocks noChangeArrowheads="1"/>
          </p:cNvSpPr>
          <p:nvPr/>
        </p:nvSpPr>
        <p:spPr bwMode="auto">
          <a:xfrm>
            <a:off x="3060700" y="3500438"/>
            <a:ext cx="1368425" cy="86518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災難</a:t>
            </a:r>
          </a:p>
        </p:txBody>
      </p:sp>
      <p:sp>
        <p:nvSpPr>
          <p:cNvPr id="191509" name="Rectangle 21" descr="Recycled paper"/>
          <p:cNvSpPr>
            <a:spLocks noChangeArrowheads="1"/>
          </p:cNvSpPr>
          <p:nvPr/>
        </p:nvSpPr>
        <p:spPr bwMode="auto">
          <a:xfrm>
            <a:off x="4500563" y="3500438"/>
            <a:ext cx="1368425" cy="865187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巴比倫</a:t>
            </a:r>
          </a:p>
        </p:txBody>
      </p:sp>
      <p:sp>
        <p:nvSpPr>
          <p:cNvPr id="191510" name="Rectangle 22" descr="Recycled paper"/>
          <p:cNvSpPr>
            <a:spLocks noChangeArrowheads="1"/>
          </p:cNvSpPr>
          <p:nvPr/>
        </p:nvSpPr>
        <p:spPr bwMode="auto">
          <a:xfrm>
            <a:off x="5940425" y="3500438"/>
            <a:ext cx="1368425" cy="865187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納粹</a:t>
            </a:r>
          </a:p>
        </p:txBody>
      </p:sp>
      <p:sp>
        <p:nvSpPr>
          <p:cNvPr id="191511" name="Rectangle 23" descr="Recycled paper"/>
          <p:cNvSpPr>
            <a:spLocks noChangeArrowheads="1"/>
          </p:cNvSpPr>
          <p:nvPr/>
        </p:nvSpPr>
        <p:spPr bwMode="auto">
          <a:xfrm>
            <a:off x="7380288" y="3500438"/>
            <a:ext cx="1368425" cy="865187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敵基督</a:t>
            </a:r>
          </a:p>
        </p:txBody>
      </p:sp>
      <p:sp>
        <p:nvSpPr>
          <p:cNvPr id="191512" name="Rectangle 24" descr="Newsprint"/>
          <p:cNvSpPr>
            <a:spLocks noChangeArrowheads="1"/>
          </p:cNvSpPr>
          <p:nvPr/>
        </p:nvSpPr>
        <p:spPr bwMode="auto">
          <a:xfrm>
            <a:off x="1944688" y="4437063"/>
            <a:ext cx="1042987" cy="8651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16-22</a:t>
            </a:r>
          </a:p>
        </p:txBody>
      </p:sp>
      <p:sp>
        <p:nvSpPr>
          <p:cNvPr id="191513" name="Rectangle 25" descr="Blue tissue paper"/>
          <p:cNvSpPr>
            <a:spLocks noChangeArrowheads="1"/>
          </p:cNvSpPr>
          <p:nvPr/>
        </p:nvSpPr>
        <p:spPr bwMode="auto">
          <a:xfrm>
            <a:off x="3060700" y="4437063"/>
            <a:ext cx="1368425" cy="8651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歸回</a:t>
            </a:r>
          </a:p>
        </p:txBody>
      </p:sp>
      <p:sp>
        <p:nvSpPr>
          <p:cNvPr id="191514" name="Rectangle 26" descr="Parchment"/>
          <p:cNvSpPr>
            <a:spLocks noChangeArrowheads="1"/>
          </p:cNvSpPr>
          <p:nvPr/>
        </p:nvSpPr>
        <p:spPr bwMode="auto">
          <a:xfrm>
            <a:off x="4500563" y="4437063"/>
            <a:ext cx="1368425" cy="865187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所羅巴伯</a:t>
            </a:r>
          </a:p>
        </p:txBody>
      </p:sp>
      <p:sp>
        <p:nvSpPr>
          <p:cNvPr id="191515" name="Rectangle 27" descr="Parchment"/>
          <p:cNvSpPr>
            <a:spLocks noChangeArrowheads="1"/>
          </p:cNvSpPr>
          <p:nvPr/>
        </p:nvSpPr>
        <p:spPr bwMode="auto">
          <a:xfrm>
            <a:off x="5940425" y="4437063"/>
            <a:ext cx="1368425" cy="865187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復國</a:t>
            </a:r>
          </a:p>
        </p:txBody>
      </p:sp>
      <p:sp>
        <p:nvSpPr>
          <p:cNvPr id="191516" name="Rectangle 28" descr="Parchment"/>
          <p:cNvSpPr>
            <a:spLocks noChangeArrowheads="1"/>
          </p:cNvSpPr>
          <p:nvPr/>
        </p:nvSpPr>
        <p:spPr bwMode="auto">
          <a:xfrm>
            <a:off x="7380288" y="4437063"/>
            <a:ext cx="1368425" cy="865187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千禧年</a:t>
            </a:r>
          </a:p>
        </p:txBody>
      </p:sp>
      <p:sp>
        <p:nvSpPr>
          <p:cNvPr id="191517" name="Rectangle 29" descr="Newsprint"/>
          <p:cNvSpPr>
            <a:spLocks noChangeArrowheads="1"/>
          </p:cNvSpPr>
          <p:nvPr/>
        </p:nvSpPr>
        <p:spPr bwMode="auto">
          <a:xfrm>
            <a:off x="1944688" y="5373688"/>
            <a:ext cx="1042987" cy="8651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23-24</a:t>
            </a:r>
          </a:p>
        </p:txBody>
      </p:sp>
      <p:sp>
        <p:nvSpPr>
          <p:cNvPr id="191518" name="Rectangle 30" descr="Pink tissue paper"/>
          <p:cNvSpPr>
            <a:spLocks noChangeArrowheads="1"/>
          </p:cNvSpPr>
          <p:nvPr/>
        </p:nvSpPr>
        <p:spPr bwMode="auto">
          <a:xfrm>
            <a:off x="3060700" y="5373688"/>
            <a:ext cx="1368425" cy="86518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審判</a:t>
            </a:r>
          </a:p>
        </p:txBody>
      </p:sp>
      <p:sp>
        <p:nvSpPr>
          <p:cNvPr id="191523" name="Rectangle 35" descr="Stationery"/>
          <p:cNvSpPr>
            <a:spLocks noChangeArrowheads="1"/>
          </p:cNvSpPr>
          <p:nvPr/>
        </p:nvSpPr>
        <p:spPr bwMode="auto">
          <a:xfrm>
            <a:off x="4500563" y="5373688"/>
            <a:ext cx="424973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暗示以上預</a:t>
            </a:r>
            <a:r>
              <a:rPr kumimoji="1" lang="zh-TW" altLang="en-US" sz="2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言要在</a:t>
            </a:r>
            <a:r>
              <a:rPr kumimoji="1" lang="zh-TW" altLang="en-US" sz="2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末</a:t>
            </a:r>
            <a:r>
              <a:rPr kumimoji="1" lang="zh-TW" altLang="en-US" sz="2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期</a:t>
            </a:r>
            <a:r>
              <a:rPr kumimoji="1" lang="zh-TW" altLang="en-US" sz="2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才</a:t>
            </a:r>
            <a:r>
              <a:rPr kumimoji="1" lang="zh-TW" altLang="en-US" sz="20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完</a:t>
            </a:r>
            <a:r>
              <a:rPr kumimoji="1" lang="zh-TW" altLang="en-US" sz="2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全應驗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201" y="1581902"/>
            <a:ext cx="1908215" cy="380488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日子將到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三節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雅各遭難的時候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七節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 </a:t>
            </a: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到那日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八節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末後的日子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廿四節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2676" y="98405"/>
            <a:ext cx="31806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History is His-story</a:t>
            </a:r>
          </a:p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歷史是神的故事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844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91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91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9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91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91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91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91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91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9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9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9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9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9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9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9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19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9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9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9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19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19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19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19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19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2" grpId="0" animBg="1"/>
      <p:bldP spid="191493" grpId="0" animBg="1"/>
      <p:bldP spid="191494" grpId="0" animBg="1"/>
      <p:bldP spid="191495" grpId="0" animBg="1"/>
      <p:bldP spid="191496" grpId="0" animBg="1"/>
      <p:bldP spid="191497" grpId="0" animBg="1"/>
      <p:bldP spid="191498" grpId="0" animBg="1"/>
      <p:bldP spid="191499" grpId="0" animBg="1"/>
      <p:bldP spid="191500" grpId="0" animBg="1"/>
      <p:bldP spid="191501" grpId="0" animBg="1"/>
      <p:bldP spid="191502" grpId="0" animBg="1"/>
      <p:bldP spid="191503" grpId="0" animBg="1"/>
      <p:bldP spid="191504" grpId="0" animBg="1"/>
      <p:bldP spid="191505" grpId="0" animBg="1"/>
      <p:bldP spid="191506" grpId="0" animBg="1"/>
      <p:bldP spid="191507" grpId="0" animBg="1"/>
      <p:bldP spid="191508" grpId="0" animBg="1"/>
      <p:bldP spid="191509" grpId="0" animBg="1"/>
      <p:bldP spid="191510" grpId="0" animBg="1"/>
      <p:bldP spid="191511" grpId="0" animBg="1"/>
      <p:bldP spid="191512" grpId="0" animBg="1"/>
      <p:bldP spid="191513" grpId="0" animBg="1"/>
      <p:bldP spid="191514" grpId="0" animBg="1"/>
      <p:bldP spid="191515" grpId="0" animBg="1"/>
      <p:bldP spid="191516" grpId="0" animBg="1"/>
      <p:bldP spid="191517" grpId="0" animBg="1"/>
      <p:bldP spid="191518" grpId="0" animBg="1"/>
      <p:bldP spid="191523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hristart.com/IMAGES-art9ab/clipart/531/prov-1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1" y="136274"/>
            <a:ext cx="8858417" cy="6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0022" y="1989220"/>
            <a:ext cx="66319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因為主所愛的祂必管教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(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希伯來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11:6)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491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tech-ex.com/article_images3/2/510132/5101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98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4.bp.blogspot.com/-psc3xIRyOhY/T2e8ltuGtbI/AAAAAAAAHrI/B1_-ar1W47I/s1600/12trib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764" y="-1"/>
            <a:ext cx="5216236" cy="689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3" descr="Parchment"/>
          <p:cNvSpPr txBox="1">
            <a:spLocks noChangeArrowheads="1"/>
          </p:cNvSpPr>
          <p:nvPr/>
        </p:nvSpPr>
        <p:spPr bwMode="auto">
          <a:xfrm>
            <a:off x="262514" y="205027"/>
            <a:ext cx="3353521" cy="319472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耶和華如此說：在</a:t>
            </a:r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拉瑪</a:t>
            </a: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聽見號咷痛哭的聲音，是拉結哭她兒女，不肯受安慰，因為他們都不在了。</a:t>
            </a:r>
            <a:r>
              <a:rPr lang="en-US" altLang="zh-TW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31:15)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5620" y="3711388"/>
            <a:ext cx="377699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北國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以色列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十支派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於主前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722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年被亞述滅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南國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猶大、便雅憫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229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popcorncandi.files.wordpress.com/2013/07/if-you-love-something-set-it-fr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-121025"/>
            <a:ext cx="9201643" cy="711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michellemarieantellg.files.wordpress.com/2014/04/olovethatwillnotletme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63" y="-121024"/>
            <a:ext cx="9253892" cy="697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82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oadeyemi.com/wp-content/uploads/2014/11/relationshi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24892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5600"/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三</a:t>
            </a:r>
            <a:r>
              <a:rPr lang="zh-TW" altLang="en-US" sz="3000" kern="1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種關係：</a:t>
            </a:r>
            <a:endParaRPr lang="en-US" sz="3000" kern="1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533400"/>
            <a:r>
              <a:rPr lang="en-US" sz="3000" kern="1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</a:t>
            </a:r>
            <a:r>
              <a:rPr 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</a:t>
            </a:r>
            <a:r>
              <a:rPr lang="zh-TW" altLang="en-US" sz="3000" kern="1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與子</a:t>
            </a:r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民 </a:t>
            </a:r>
            <a:r>
              <a:rPr lang="en-US" altLang="zh-TW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</a:t>
            </a:r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kern="1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533400"/>
            <a:r>
              <a:rPr lang="en-US" sz="3000" kern="1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</a:t>
            </a:r>
            <a:r>
              <a:rPr 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父</a:t>
            </a:r>
            <a:r>
              <a:rPr lang="zh-TW" altLang="en-US" sz="3000" kern="1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與</a:t>
            </a:r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子    </a:t>
            </a:r>
            <a:r>
              <a:rPr lang="en-US" altLang="zh-TW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(9</a:t>
            </a:r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kern="1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indent="533400"/>
            <a:r>
              <a:rPr lang="en-US" sz="3000" kern="1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</a:t>
            </a:r>
            <a:r>
              <a:rPr 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牧</a:t>
            </a:r>
            <a:r>
              <a:rPr lang="zh-TW" altLang="en-US" sz="3000" kern="1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人與</a:t>
            </a:r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羊 </a:t>
            </a:r>
            <a:r>
              <a:rPr lang="en-US" altLang="zh-TW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(10</a:t>
            </a:r>
            <a:r>
              <a:rPr lang="zh-TW" altLang="en-US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000" kern="1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kern="1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954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4" name="Picture 4" descr="57970723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007" y="225694"/>
            <a:ext cx="50800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485" name="Text Box 5"/>
          <p:cNvSpPr txBox="1">
            <a:spLocks noChangeArrowheads="1"/>
          </p:cNvSpPr>
          <p:nvPr/>
        </p:nvSpPr>
        <p:spPr bwMode="auto">
          <a:xfrm>
            <a:off x="1083865" y="4154514"/>
            <a:ext cx="7316222" cy="16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以色列民哪，你當為自己設立指路碑，豎起引路柱。你要留心向大路，就是你所去的原路；你當回轉，回轉到你這些城邑。</a:t>
            </a:r>
            <a:r>
              <a:rPr lang="en-US" altLang="zh-TW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31:</a:t>
            </a:r>
            <a:r>
              <a:rPr lang="en-US" altLang="zh-TW" sz="2400" dirty="0">
                <a:solidFill>
                  <a:schemeClr val="bg2"/>
                </a:solidFill>
                <a:latin typeface="SimHei" panose="02010609060101010101" pitchFamily="49" charset="-122"/>
              </a:rPr>
              <a:t>21</a:t>
            </a:r>
            <a:r>
              <a:rPr lang="en-US" altLang="zh-TW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083865" y="5916861"/>
            <a:ext cx="7316222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女子護衛男子</a:t>
            </a:r>
            <a:r>
              <a:rPr lang="en-US" altLang="zh-TW" sz="28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...</a:t>
            </a:r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31:</a:t>
            </a:r>
            <a:r>
              <a:rPr lang="en-US" altLang="zh-TW" sz="2400" dirty="0" smtClean="0">
                <a:solidFill>
                  <a:schemeClr val="bg2"/>
                </a:solidFill>
                <a:latin typeface="SimHei" panose="02010609060101010101" pitchFamily="49" charset="-122"/>
              </a:rPr>
              <a:t>22</a:t>
            </a:r>
            <a:r>
              <a:rPr lang="en-US" altLang="zh-TW" sz="24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514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6" name="Rectangle 4" descr="Stationery"/>
          <p:cNvSpPr>
            <a:spLocks noChangeArrowheads="1"/>
          </p:cNvSpPr>
          <p:nvPr/>
        </p:nvSpPr>
        <p:spPr bwMode="auto">
          <a:xfrm>
            <a:off x="2360454" y="953988"/>
            <a:ext cx="2087562" cy="15827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父親吃了酸葡萄，兒子的牙酸倒</a:t>
            </a: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了</a:t>
            </a:r>
            <a:r>
              <a:rPr lang="en-US" altLang="zh-TW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(29</a:t>
            </a:r>
            <a:r>
              <a:rPr lang="zh-TW" altLang="en-US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節</a:t>
            </a:r>
            <a:r>
              <a:rPr lang="en-US" altLang="zh-TW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89798" name="Rectangle 6" descr="Stationery"/>
          <p:cNvSpPr>
            <a:spLocks noChangeArrowheads="1"/>
          </p:cNvSpPr>
          <p:nvPr/>
        </p:nvSpPr>
        <p:spPr bwMode="auto">
          <a:xfrm>
            <a:off x="4519454" y="953988"/>
            <a:ext cx="3816350" cy="15827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各人必因自己的罪死亡；凡吃酸葡萄的，自己的牙必酸倒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TW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(30</a:t>
            </a:r>
            <a:r>
              <a:rPr lang="zh-TW" altLang="en-US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節</a:t>
            </a:r>
            <a:r>
              <a:rPr lang="en-US" altLang="zh-TW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89799" name="Rectangle 7" descr="Recycled paper"/>
          <p:cNvSpPr>
            <a:spLocks noChangeArrowheads="1"/>
          </p:cNvSpPr>
          <p:nvPr/>
        </p:nvSpPr>
        <p:spPr bwMode="auto">
          <a:xfrm>
            <a:off x="2360454" y="2609750"/>
            <a:ext cx="2087562" cy="15827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因先祖犯罪，連累猶大人被擄。</a:t>
            </a:r>
          </a:p>
        </p:txBody>
      </p:sp>
      <p:sp>
        <p:nvSpPr>
          <p:cNvPr id="289800" name="Rectangle 8" descr="Recycled paper"/>
          <p:cNvSpPr>
            <a:spLocks noChangeArrowheads="1"/>
          </p:cNvSpPr>
          <p:nvPr/>
        </p:nvSpPr>
        <p:spPr bwMode="auto">
          <a:xfrm>
            <a:off x="4519454" y="2609750"/>
            <a:ext cx="3816350" cy="15827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神赦免猶大，不再記念先前的過犯，讓他歸回舊土，一切重新開始。 </a:t>
            </a:r>
          </a:p>
        </p:txBody>
      </p:sp>
      <p:sp>
        <p:nvSpPr>
          <p:cNvPr id="289801" name="Rectangle 9" descr="Parchment"/>
          <p:cNvSpPr>
            <a:spLocks noChangeArrowheads="1"/>
          </p:cNvSpPr>
          <p:nvPr/>
        </p:nvSpPr>
        <p:spPr bwMode="auto">
          <a:xfrm>
            <a:off x="2360454" y="4267100"/>
            <a:ext cx="2087562" cy="15827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因亞當犯罪，其後代都成罪人。 </a:t>
            </a:r>
          </a:p>
        </p:txBody>
      </p:sp>
      <p:sp>
        <p:nvSpPr>
          <p:cNvPr id="289802" name="Rectangle 10" descr="Parchment"/>
          <p:cNvSpPr>
            <a:spLocks noChangeArrowheads="1"/>
          </p:cNvSpPr>
          <p:nvPr/>
        </p:nvSpPr>
        <p:spPr bwMode="auto">
          <a:xfrm>
            <a:off x="4519454" y="4267100"/>
            <a:ext cx="3816350" cy="15827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若有人在基督裡，他就是新造的人，舊事已過，都變成新的了。</a:t>
            </a:r>
            <a:r>
              <a:rPr lang="en-US" altLang="zh-TW" sz="26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林後</a:t>
            </a:r>
            <a:r>
              <a:rPr lang="en-US" altLang="zh-TW" sz="26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5:17) </a:t>
            </a:r>
          </a:p>
        </p:txBody>
      </p:sp>
      <p:sp>
        <p:nvSpPr>
          <p:cNvPr id="289805" name="Rectangle 13" descr="Newsprint"/>
          <p:cNvSpPr>
            <a:spLocks noChangeArrowheads="1"/>
          </p:cNvSpPr>
          <p:nvPr/>
        </p:nvSpPr>
        <p:spPr bwMode="auto">
          <a:xfrm>
            <a:off x="2360454" y="233263"/>
            <a:ext cx="2087562" cy="6477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現在</a:t>
            </a:r>
          </a:p>
        </p:txBody>
      </p:sp>
      <p:sp>
        <p:nvSpPr>
          <p:cNvPr id="289806" name="Rectangle 14" descr="Newsprint"/>
          <p:cNvSpPr>
            <a:spLocks noChangeArrowheads="1"/>
          </p:cNvSpPr>
          <p:nvPr/>
        </p:nvSpPr>
        <p:spPr bwMode="auto">
          <a:xfrm>
            <a:off x="4519454" y="233263"/>
            <a:ext cx="3816350" cy="6477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到那日 </a:t>
            </a:r>
          </a:p>
        </p:txBody>
      </p:sp>
      <p:sp>
        <p:nvSpPr>
          <p:cNvPr id="289807" name="Rectangle 15" descr="Newsprint"/>
          <p:cNvSpPr>
            <a:spLocks noChangeArrowheads="1"/>
          </p:cNvSpPr>
          <p:nvPr/>
        </p:nvSpPr>
        <p:spPr bwMode="auto">
          <a:xfrm>
            <a:off x="703104" y="953988"/>
            <a:ext cx="1584325" cy="15827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耶利米</a:t>
            </a:r>
          </a:p>
          <a:p>
            <a:pPr algn="ctr">
              <a:spcAft>
                <a:spcPct val="20000"/>
              </a:spcAft>
            </a:pPr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的預言</a:t>
            </a:r>
          </a:p>
        </p:txBody>
      </p:sp>
      <p:sp>
        <p:nvSpPr>
          <p:cNvPr id="289808" name="Rectangle 16" descr="Newsprint"/>
          <p:cNvSpPr>
            <a:spLocks noChangeArrowheads="1"/>
          </p:cNvSpPr>
          <p:nvPr/>
        </p:nvSpPr>
        <p:spPr bwMode="auto">
          <a:xfrm>
            <a:off x="703104" y="2609750"/>
            <a:ext cx="1584325" cy="1582738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近期</a:t>
            </a:r>
          </a:p>
        </p:txBody>
      </p:sp>
      <p:sp>
        <p:nvSpPr>
          <p:cNvPr id="289809" name="Rectangle 17" descr="Newsprint"/>
          <p:cNvSpPr>
            <a:spLocks noChangeArrowheads="1"/>
          </p:cNvSpPr>
          <p:nvPr/>
        </p:nvSpPr>
        <p:spPr bwMode="auto">
          <a:xfrm>
            <a:off x="703104" y="4267100"/>
            <a:ext cx="1584325" cy="1582738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600">
                <a:latin typeface="SimHei" panose="02010609060101010101" pitchFamily="49" charset="-122"/>
                <a:ea typeface="SimHei" panose="02010609060101010101" pitchFamily="49" charset="-122"/>
              </a:rPr>
              <a:t>新約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5275" y="5924450"/>
            <a:ext cx="8443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人不再為自己找藉口，願意為自己的道德行為負責任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873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revsantry.files.wordpress.com/2012/03/gods-new-covena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76446" y="422031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福音書前的福音</a:t>
            </a:r>
            <a:endParaRPr lang="en-US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100" name="Picture 4" descr="https://lionelsneeddailyinspiration.files.wordpress.com/2015/01/the-glory-of-the-new-covenant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1" y="4566914"/>
            <a:ext cx="4730262" cy="2291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2" name="Picture 6" descr="http://www.neazoichurch.org/wp-content/uploads/2013/09/Covenant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" y="4362490"/>
            <a:ext cx="4820871" cy="2495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1127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218" name="Picture 2" descr="JerusalemNe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163" y="836613"/>
            <a:ext cx="6389687" cy="558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5219" name="AutoShape 3"/>
          <p:cNvSpPr>
            <a:spLocks noChangeArrowheads="1"/>
          </p:cNvSpPr>
          <p:nvPr/>
        </p:nvSpPr>
        <p:spPr bwMode="auto">
          <a:xfrm>
            <a:off x="5508625" y="404813"/>
            <a:ext cx="1483846" cy="477837"/>
          </a:xfrm>
          <a:prstGeom prst="wedgeRectCallout">
            <a:avLst>
              <a:gd name="adj1" fmla="val 6032"/>
              <a:gd name="adj2" fmla="val 125083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265220" name="AutoShape 4"/>
          <p:cNvSpPr>
            <a:spLocks noChangeArrowheads="1"/>
          </p:cNvSpPr>
          <p:nvPr/>
        </p:nvSpPr>
        <p:spPr bwMode="auto">
          <a:xfrm>
            <a:off x="3924300" y="1989138"/>
            <a:ext cx="835959" cy="477837"/>
          </a:xfrm>
          <a:prstGeom prst="wedgeRectCallout">
            <a:avLst>
              <a:gd name="adj1" fmla="val 21889"/>
              <a:gd name="adj2" fmla="val 110463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角門</a:t>
            </a:r>
          </a:p>
        </p:txBody>
      </p:sp>
      <p:sp>
        <p:nvSpPr>
          <p:cNvPr id="265221" name="AutoShape 5"/>
          <p:cNvSpPr>
            <a:spLocks noChangeArrowheads="1"/>
          </p:cNvSpPr>
          <p:nvPr/>
        </p:nvSpPr>
        <p:spPr bwMode="auto">
          <a:xfrm>
            <a:off x="4391025" y="6092825"/>
            <a:ext cx="1431551" cy="477838"/>
          </a:xfrm>
          <a:prstGeom prst="wedgeRectCallout">
            <a:avLst>
              <a:gd name="adj1" fmla="val 8366"/>
              <a:gd name="adj2" fmla="val -88870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欣嫩子谷</a:t>
            </a:r>
          </a:p>
        </p:txBody>
      </p:sp>
      <p:sp>
        <p:nvSpPr>
          <p:cNvPr id="265222" name="AutoShape 6"/>
          <p:cNvSpPr>
            <a:spLocks noChangeArrowheads="1"/>
          </p:cNvSpPr>
          <p:nvPr/>
        </p:nvSpPr>
        <p:spPr bwMode="auto">
          <a:xfrm>
            <a:off x="7883524" y="3887788"/>
            <a:ext cx="1260475" cy="477837"/>
          </a:xfrm>
          <a:prstGeom prst="wedgeRectCallout">
            <a:avLst>
              <a:gd name="adj1" fmla="val -104625"/>
              <a:gd name="adj2" fmla="val -25417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汲淪溪</a:t>
            </a:r>
          </a:p>
        </p:txBody>
      </p:sp>
      <p:sp>
        <p:nvSpPr>
          <p:cNvPr id="265223" name="AutoShape 7"/>
          <p:cNvSpPr>
            <a:spLocks noChangeArrowheads="1"/>
          </p:cNvSpPr>
          <p:nvPr/>
        </p:nvSpPr>
        <p:spPr bwMode="auto">
          <a:xfrm>
            <a:off x="8027988" y="2276475"/>
            <a:ext cx="936625" cy="477838"/>
          </a:xfrm>
          <a:prstGeom prst="wedgeRectCallout">
            <a:avLst>
              <a:gd name="adj1" fmla="val -117597"/>
              <a:gd name="adj2" fmla="val 27741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265224" name="Rectangle 8" descr="Parchment"/>
          <p:cNvSpPr>
            <a:spLocks noChangeArrowheads="1"/>
          </p:cNvSpPr>
          <p:nvPr/>
        </p:nvSpPr>
        <p:spPr bwMode="auto">
          <a:xfrm>
            <a:off x="0" y="0"/>
            <a:ext cx="3499338" cy="685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265225" name="Text Box 9"/>
          <p:cNvSpPr txBox="1">
            <a:spLocks noChangeArrowheads="1"/>
          </p:cNvSpPr>
          <p:nvPr/>
        </p:nvSpPr>
        <p:spPr bwMode="auto">
          <a:xfrm>
            <a:off x="144217" y="186585"/>
            <a:ext cx="3280509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..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日子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將到，這城必為耶和華建造，從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哈楠業樓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直到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角門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。準繩要往外量出，直到迦立山，又轉到歌亞。</a:t>
            </a:r>
          </a:p>
          <a:p>
            <a:pPr>
              <a:lnSpc>
                <a:spcPct val="120000"/>
              </a:lnSpc>
              <a:spcAft>
                <a:spcPct val="20000"/>
              </a:spcAft>
            </a:pPr>
            <a:endParaRPr lang="en-US" altLang="zh-TW" sz="26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拋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屍的全谷和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倒灰之處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，並一切田地，直到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汲淪溪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，又直到東方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馬門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的拐角，都要歸耶和華為聖，不再拔出，不再傾覆，直到永遠。</a:t>
            </a:r>
            <a:r>
              <a:rPr lang="en-US" altLang="zh-TW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31:38-40)</a:t>
            </a:r>
            <a:endParaRPr lang="en-US" altLang="zh-TW" sz="24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92471" y="374948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神的恩惠</a:t>
            </a:r>
            <a:endParaRPr lang="en-US" sz="24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ular Callout 2"/>
          <p:cNvSpPr/>
          <p:nvPr/>
        </p:nvSpPr>
        <p:spPr bwMode="auto">
          <a:xfrm rot="10800000" flipH="1">
            <a:off x="496592" y="2776550"/>
            <a:ext cx="921590" cy="432640"/>
          </a:xfrm>
          <a:prstGeom prst="wedgeRectCallout">
            <a:avLst>
              <a:gd name="adj1" fmla="val -28129"/>
              <a:gd name="adj2" fmla="val 10290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8503" y="2709309"/>
            <a:ext cx="851515" cy="508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6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癩</a:t>
            </a:r>
            <a:r>
              <a:rPr lang="zh-TW" altLang="en-US" sz="2600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病</a:t>
            </a:r>
          </a:p>
        </p:txBody>
      </p:sp>
      <p:sp>
        <p:nvSpPr>
          <p:cNvPr id="14" name="Rectangular Callout 13"/>
          <p:cNvSpPr/>
          <p:nvPr/>
        </p:nvSpPr>
        <p:spPr bwMode="auto">
          <a:xfrm rot="10800000" flipH="1">
            <a:off x="2254822" y="2738537"/>
            <a:ext cx="921590" cy="432640"/>
          </a:xfrm>
          <a:prstGeom prst="wedgeRectCallout">
            <a:avLst>
              <a:gd name="adj1" fmla="val 14185"/>
              <a:gd name="adj2" fmla="val 9358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92661" y="2690038"/>
            <a:ext cx="85151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6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低下</a:t>
            </a:r>
            <a:endParaRPr lang="zh-TW" altLang="en-US" sz="2600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0074" y="6331744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倒灰之處</a:t>
            </a:r>
            <a:endParaRPr lang="en-US" sz="24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6572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14" grpId="0" animBg="1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 descr="kings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4979" name="Freeform 3"/>
          <p:cNvSpPr>
            <a:spLocks/>
          </p:cNvSpPr>
          <p:nvPr/>
        </p:nvSpPr>
        <p:spPr bwMode="auto">
          <a:xfrm>
            <a:off x="5219700" y="2736850"/>
            <a:ext cx="2525713" cy="1081088"/>
          </a:xfrm>
          <a:custGeom>
            <a:avLst/>
            <a:gdLst>
              <a:gd name="T0" fmla="*/ 16 w 1591"/>
              <a:gd name="T1" fmla="*/ 225 h 681"/>
              <a:gd name="T2" fmla="*/ 270 w 1591"/>
              <a:gd name="T3" fmla="*/ 228 h 681"/>
              <a:gd name="T4" fmla="*/ 371 w 1591"/>
              <a:gd name="T5" fmla="*/ 190 h 681"/>
              <a:gd name="T6" fmla="*/ 436 w 1591"/>
              <a:gd name="T7" fmla="*/ 152 h 681"/>
              <a:gd name="T8" fmla="*/ 479 w 1591"/>
              <a:gd name="T9" fmla="*/ 78 h 681"/>
              <a:gd name="T10" fmla="*/ 558 w 1591"/>
              <a:gd name="T11" fmla="*/ 11 h 681"/>
              <a:gd name="T12" fmla="*/ 658 w 1591"/>
              <a:gd name="T13" fmla="*/ 0 h 681"/>
              <a:gd name="T14" fmla="*/ 814 w 1591"/>
              <a:gd name="T15" fmla="*/ 80 h 681"/>
              <a:gd name="T16" fmla="*/ 916 w 1591"/>
              <a:gd name="T17" fmla="*/ 131 h 681"/>
              <a:gd name="T18" fmla="*/ 1014 w 1591"/>
              <a:gd name="T19" fmla="*/ 183 h 681"/>
              <a:gd name="T20" fmla="*/ 1085 w 1591"/>
              <a:gd name="T21" fmla="*/ 183 h 681"/>
              <a:gd name="T22" fmla="*/ 1166 w 1591"/>
              <a:gd name="T23" fmla="*/ 142 h 681"/>
              <a:gd name="T24" fmla="*/ 1245 w 1591"/>
              <a:gd name="T25" fmla="*/ 181 h 681"/>
              <a:gd name="T26" fmla="*/ 1336 w 1591"/>
              <a:gd name="T27" fmla="*/ 225 h 681"/>
              <a:gd name="T28" fmla="*/ 1415 w 1591"/>
              <a:gd name="T29" fmla="*/ 233 h 681"/>
              <a:gd name="T30" fmla="*/ 1542 w 1591"/>
              <a:gd name="T31" fmla="*/ 209 h 681"/>
              <a:gd name="T32" fmla="*/ 1543 w 1591"/>
              <a:gd name="T33" fmla="*/ 360 h 681"/>
              <a:gd name="T34" fmla="*/ 1543 w 1591"/>
              <a:gd name="T35" fmla="*/ 447 h 681"/>
              <a:gd name="T36" fmla="*/ 1564 w 1591"/>
              <a:gd name="T37" fmla="*/ 533 h 681"/>
              <a:gd name="T38" fmla="*/ 1591 w 1591"/>
              <a:gd name="T39" fmla="*/ 623 h 681"/>
              <a:gd name="T40" fmla="*/ 1529 w 1591"/>
              <a:gd name="T41" fmla="*/ 614 h 681"/>
              <a:gd name="T42" fmla="*/ 1470 w 1591"/>
              <a:gd name="T43" fmla="*/ 614 h 681"/>
              <a:gd name="T44" fmla="*/ 1393 w 1591"/>
              <a:gd name="T45" fmla="*/ 471 h 681"/>
              <a:gd name="T46" fmla="*/ 1321 w 1591"/>
              <a:gd name="T47" fmla="*/ 450 h 681"/>
              <a:gd name="T48" fmla="*/ 1247 w 1591"/>
              <a:gd name="T49" fmla="*/ 467 h 681"/>
              <a:gd name="T50" fmla="*/ 1211 w 1591"/>
              <a:gd name="T51" fmla="*/ 500 h 681"/>
              <a:gd name="T52" fmla="*/ 1121 w 1591"/>
              <a:gd name="T53" fmla="*/ 548 h 681"/>
              <a:gd name="T54" fmla="*/ 1085 w 1591"/>
              <a:gd name="T55" fmla="*/ 564 h 681"/>
              <a:gd name="T56" fmla="*/ 1004 w 1591"/>
              <a:gd name="T57" fmla="*/ 553 h 681"/>
              <a:gd name="T58" fmla="*/ 899 w 1591"/>
              <a:gd name="T59" fmla="*/ 531 h 681"/>
              <a:gd name="T60" fmla="*/ 815 w 1591"/>
              <a:gd name="T61" fmla="*/ 534 h 681"/>
              <a:gd name="T62" fmla="*/ 728 w 1591"/>
              <a:gd name="T63" fmla="*/ 564 h 681"/>
              <a:gd name="T64" fmla="*/ 645 w 1591"/>
              <a:gd name="T65" fmla="*/ 631 h 681"/>
              <a:gd name="T66" fmla="*/ 537 w 1591"/>
              <a:gd name="T67" fmla="*/ 681 h 681"/>
              <a:gd name="T68" fmla="*/ 453 w 1591"/>
              <a:gd name="T69" fmla="*/ 675 h 681"/>
              <a:gd name="T70" fmla="*/ 369 w 1591"/>
              <a:gd name="T71" fmla="*/ 634 h 681"/>
              <a:gd name="T72" fmla="*/ 333 w 1591"/>
              <a:gd name="T73" fmla="*/ 584 h 681"/>
              <a:gd name="T74" fmla="*/ 236 w 1591"/>
              <a:gd name="T75" fmla="*/ 511 h 681"/>
              <a:gd name="T76" fmla="*/ 144 w 1591"/>
              <a:gd name="T77" fmla="*/ 492 h 681"/>
              <a:gd name="T78" fmla="*/ 81 w 1591"/>
              <a:gd name="T79" fmla="*/ 384 h 681"/>
              <a:gd name="T80" fmla="*/ 0 w 1591"/>
              <a:gd name="T81" fmla="*/ 281 h 681"/>
              <a:gd name="T82" fmla="*/ 16 w 1591"/>
              <a:gd name="T83" fmla="*/ 225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91" h="681">
                <a:moveTo>
                  <a:pt x="16" y="225"/>
                </a:moveTo>
                <a:lnTo>
                  <a:pt x="270" y="228"/>
                </a:lnTo>
                <a:lnTo>
                  <a:pt x="371" y="190"/>
                </a:lnTo>
                <a:lnTo>
                  <a:pt x="436" y="152"/>
                </a:lnTo>
                <a:lnTo>
                  <a:pt x="479" y="78"/>
                </a:lnTo>
                <a:lnTo>
                  <a:pt x="558" y="11"/>
                </a:lnTo>
                <a:lnTo>
                  <a:pt x="658" y="0"/>
                </a:lnTo>
                <a:lnTo>
                  <a:pt x="814" y="80"/>
                </a:lnTo>
                <a:lnTo>
                  <a:pt x="916" y="131"/>
                </a:lnTo>
                <a:lnTo>
                  <a:pt x="1014" y="183"/>
                </a:lnTo>
                <a:lnTo>
                  <a:pt x="1085" y="183"/>
                </a:lnTo>
                <a:lnTo>
                  <a:pt x="1166" y="142"/>
                </a:lnTo>
                <a:lnTo>
                  <a:pt x="1245" y="181"/>
                </a:lnTo>
                <a:lnTo>
                  <a:pt x="1336" y="225"/>
                </a:lnTo>
                <a:lnTo>
                  <a:pt x="1415" y="233"/>
                </a:lnTo>
                <a:lnTo>
                  <a:pt x="1542" y="209"/>
                </a:lnTo>
                <a:lnTo>
                  <a:pt x="1543" y="360"/>
                </a:lnTo>
                <a:lnTo>
                  <a:pt x="1543" y="447"/>
                </a:lnTo>
                <a:lnTo>
                  <a:pt x="1564" y="533"/>
                </a:lnTo>
                <a:lnTo>
                  <a:pt x="1591" y="623"/>
                </a:lnTo>
                <a:lnTo>
                  <a:pt x="1529" y="614"/>
                </a:lnTo>
                <a:lnTo>
                  <a:pt x="1470" y="614"/>
                </a:lnTo>
                <a:lnTo>
                  <a:pt x="1393" y="471"/>
                </a:lnTo>
                <a:lnTo>
                  <a:pt x="1321" y="450"/>
                </a:lnTo>
                <a:lnTo>
                  <a:pt x="1247" y="467"/>
                </a:lnTo>
                <a:lnTo>
                  <a:pt x="1211" y="500"/>
                </a:lnTo>
                <a:lnTo>
                  <a:pt x="1121" y="548"/>
                </a:lnTo>
                <a:lnTo>
                  <a:pt x="1085" y="564"/>
                </a:lnTo>
                <a:lnTo>
                  <a:pt x="1004" y="553"/>
                </a:lnTo>
                <a:lnTo>
                  <a:pt x="899" y="531"/>
                </a:lnTo>
                <a:lnTo>
                  <a:pt x="815" y="534"/>
                </a:lnTo>
                <a:lnTo>
                  <a:pt x="728" y="564"/>
                </a:lnTo>
                <a:lnTo>
                  <a:pt x="645" y="631"/>
                </a:lnTo>
                <a:lnTo>
                  <a:pt x="537" y="681"/>
                </a:lnTo>
                <a:lnTo>
                  <a:pt x="453" y="675"/>
                </a:lnTo>
                <a:lnTo>
                  <a:pt x="369" y="634"/>
                </a:lnTo>
                <a:lnTo>
                  <a:pt x="333" y="584"/>
                </a:lnTo>
                <a:lnTo>
                  <a:pt x="236" y="511"/>
                </a:lnTo>
                <a:lnTo>
                  <a:pt x="144" y="492"/>
                </a:lnTo>
                <a:lnTo>
                  <a:pt x="81" y="384"/>
                </a:lnTo>
                <a:lnTo>
                  <a:pt x="0" y="281"/>
                </a:lnTo>
                <a:lnTo>
                  <a:pt x="16" y="225"/>
                </a:lnTo>
                <a:close/>
              </a:path>
            </a:pathLst>
          </a:custGeom>
          <a:solidFill>
            <a:srgbClr val="6633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4980" name="Oval 4"/>
          <p:cNvSpPr>
            <a:spLocks noChangeArrowheads="1"/>
          </p:cNvSpPr>
          <p:nvPr/>
        </p:nvSpPr>
        <p:spPr bwMode="auto">
          <a:xfrm>
            <a:off x="5881688" y="3630613"/>
            <a:ext cx="182562" cy="1825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4981" name="Oval 5"/>
          <p:cNvSpPr>
            <a:spLocks noChangeArrowheads="1"/>
          </p:cNvSpPr>
          <p:nvPr/>
        </p:nvSpPr>
        <p:spPr bwMode="auto">
          <a:xfrm>
            <a:off x="6080125" y="3454400"/>
            <a:ext cx="111125" cy="1095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4982" name="AutoShape 6"/>
          <p:cNvSpPr>
            <a:spLocks noChangeArrowheads="1"/>
          </p:cNvSpPr>
          <p:nvPr/>
        </p:nvSpPr>
        <p:spPr bwMode="auto">
          <a:xfrm>
            <a:off x="4598988" y="3729038"/>
            <a:ext cx="1123950" cy="457200"/>
          </a:xfrm>
          <a:prstGeom prst="wedgeRectCallout">
            <a:avLst>
              <a:gd name="adj1" fmla="val 63134"/>
              <a:gd name="adj2" fmla="val -42361"/>
            </a:avLst>
          </a:prstGeom>
          <a:solidFill>
            <a:srgbClr val="FFFFFF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耶路撒冷</a:t>
            </a:r>
          </a:p>
        </p:txBody>
      </p:sp>
      <p:sp>
        <p:nvSpPr>
          <p:cNvPr id="254983" name="AutoShape 7"/>
          <p:cNvSpPr>
            <a:spLocks noChangeArrowheads="1"/>
          </p:cNvSpPr>
          <p:nvPr/>
        </p:nvSpPr>
        <p:spPr bwMode="auto">
          <a:xfrm>
            <a:off x="6292850" y="3740150"/>
            <a:ext cx="928688" cy="457200"/>
          </a:xfrm>
          <a:prstGeom prst="wedgeRectCallout">
            <a:avLst>
              <a:gd name="adj1" fmla="val -61625"/>
              <a:gd name="adj2" fmla="val -93750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亞拿突</a:t>
            </a:r>
          </a:p>
        </p:txBody>
      </p:sp>
      <p:sp>
        <p:nvSpPr>
          <p:cNvPr id="254984" name="AutoShape 8"/>
          <p:cNvSpPr>
            <a:spLocks noChangeArrowheads="1"/>
          </p:cNvSpPr>
          <p:nvPr/>
        </p:nvSpPr>
        <p:spPr bwMode="auto">
          <a:xfrm>
            <a:off x="5429250" y="2087563"/>
            <a:ext cx="1219200" cy="457200"/>
          </a:xfrm>
          <a:prstGeom prst="wedgeRectCallout">
            <a:avLst>
              <a:gd name="adj1" fmla="val 15625"/>
              <a:gd name="adj2" fmla="val 132986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便雅憫地</a:t>
            </a:r>
          </a:p>
        </p:txBody>
      </p:sp>
      <p:sp>
        <p:nvSpPr>
          <p:cNvPr id="254987" name="Text Box 11" descr="Parchment"/>
          <p:cNvSpPr txBox="1">
            <a:spLocks noChangeArrowheads="1"/>
          </p:cNvSpPr>
          <p:nvPr/>
        </p:nvSpPr>
        <p:spPr bwMode="auto">
          <a:xfrm>
            <a:off x="352425" y="255588"/>
            <a:ext cx="2724150" cy="45561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耶利米說：耶和華的話臨到我說：</a:t>
            </a:r>
          </a:p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「你叔叔沙龍的兒子哈拿篾必來見你，說：</a:t>
            </a:r>
            <a:r>
              <a:rPr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『</a:t>
            </a:r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我在亞拿突的那塊地，求你買來；因你買這地是合乎贖回之理。</a:t>
            </a:r>
            <a:r>
              <a:rPr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』</a:t>
            </a:r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」</a:t>
            </a:r>
            <a:r>
              <a:rPr lang="en-US" altLang="zh-TW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32:6-7)</a:t>
            </a:r>
          </a:p>
        </p:txBody>
      </p:sp>
      <p:sp>
        <p:nvSpPr>
          <p:cNvPr id="10" name="Text Box 9" descr="Parchment"/>
          <p:cNvSpPr txBox="1">
            <a:spLocks noChangeArrowheads="1"/>
          </p:cNvSpPr>
          <p:nvPr/>
        </p:nvSpPr>
        <p:spPr bwMode="auto">
          <a:xfrm>
            <a:off x="352425" y="255588"/>
            <a:ext cx="2724150" cy="57975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我叔叔的兒子哈拿篾果然照耶和華的話來到護衛兵的院內，對我說：「我在便雅憫境內、亞拿突的那塊地，求你買來；因你買來是合乎承受之理，是你當贖的。你為自己買來吧！」我─耶利米就知道這是耶和華的話。</a:t>
            </a:r>
            <a:r>
              <a:rPr lang="en-US" altLang="zh-TW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32:8)</a:t>
            </a:r>
          </a:p>
        </p:txBody>
      </p:sp>
    </p:spTree>
    <p:extLst>
      <p:ext uri="{BB962C8B-B14F-4D97-AF65-F5344CB8AC3E}">
        <p14:creationId xmlns:p14="http://schemas.microsoft.com/office/powerpoint/2010/main" val="212680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8" name="Picture 4" descr="no-matter-what-jeremiah-buys-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" r="674"/>
          <a:stretch>
            <a:fillRect/>
          </a:stretch>
        </p:blipFill>
        <p:spPr bwMode="auto">
          <a:xfrm>
            <a:off x="0" y="0"/>
            <a:ext cx="472916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6309" name="Text Box 5"/>
          <p:cNvSpPr txBox="1">
            <a:spLocks noChangeArrowheads="1"/>
          </p:cNvSpPr>
          <p:nvPr/>
        </p:nvSpPr>
        <p:spPr bwMode="auto">
          <a:xfrm>
            <a:off x="5167966" y="264459"/>
            <a:ext cx="3639858" cy="431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我便向我叔叔的兒子哈拿篾買了亞拿突的那塊地，平了十七舍客勒銀子給他。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r>
              <a:rPr lang="zh-TW" altLang="en-US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我在契上畫押，將契封緘，又請見證人來，並用天平將銀子平給他。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32:9-10)</a:t>
            </a:r>
          </a:p>
        </p:txBody>
      </p:sp>
    </p:spTree>
    <p:extLst>
      <p:ext uri="{BB962C8B-B14F-4D97-AF65-F5344CB8AC3E}">
        <p14:creationId xmlns:p14="http://schemas.microsoft.com/office/powerpoint/2010/main" val="74064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1.staticflickr.com/5/4008/4621985308_8a88f3889d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thefellowshipsite.org/uploads/7/4/1/7/7417809/jerremiah_32.17_pic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77" y="-1"/>
            <a:ext cx="916407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6450" y="2433918"/>
            <a:ext cx="71224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主耶和華啊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在你沒有難成的事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31:17)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9222" name="Picture 6" descr="http://wallpaper4god.com/en/wp-content/uploads/2013/09/Jeremiah-32_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8" y="249849"/>
            <a:ext cx="8726619" cy="640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7070" y="344631"/>
            <a:ext cx="58112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我是耶和華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豈有我難成的事嗎？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04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personalitytutor.com/files/2012/05/Leadership-Sty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3560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199" y="311728"/>
            <a:ext cx="50561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冒險者            持守者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(Risk-taker)       (Care-taker)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622" y="1700675"/>
            <a:ext cx="51507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Prisoners of circumstances</a:t>
            </a: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不要成為困境中的囚犯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5366" name="Picture 6" descr="http://www.asiagathering.hk/wp-content/uploads/2012/07/OneHeartOneWayCov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01"/>
          <a:stretch/>
        </p:blipFill>
        <p:spPr bwMode="auto">
          <a:xfrm>
            <a:off x="0" y="0"/>
            <a:ext cx="5652655" cy="686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24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rgbClr val="92D050"/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cityside.org.nz/userfiles/image/nigel%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709" y="0"/>
            <a:ext cx="5174673" cy="689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4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hotos.geni.com/p13/3f/9e/d5/3c/53444839a32fc584/the_diasporas_of_the_tribes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" y="0"/>
            <a:ext cx="9141260" cy="696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s://mapshop.com/classroom/HISTORY/World-History/w40_Jewish_Dispersi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" y="-1"/>
            <a:ext cx="917829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emp.trincoll.edu/~lpolate/mic/museums/nahum_goldmann_files/jewish%2520diaspor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8" y="0"/>
            <a:ext cx="9127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61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ecx.images-amazon.com/images/I/41B9HEB3HH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4"/>
          <a:stretch/>
        </p:blipFill>
        <p:spPr bwMode="auto">
          <a:xfrm>
            <a:off x="0" y="0"/>
            <a:ext cx="4904509" cy="685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0489" y="2182091"/>
            <a:ext cx="26933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“JER 333”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6" name="Picture 8" descr="http://www.melissamashburn.net/wp-content/uploads/2013/08/textgram_1373034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891" y="661"/>
            <a:ext cx="513310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10891" y="5590309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求告我</a:t>
            </a:r>
            <a:r>
              <a:rPr lang="en-US" altLang="zh-TW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將你所不知道，</a:t>
            </a:r>
            <a:endParaRPr lang="en-US" altLang="zh-TW" sz="3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又大又難的事指示你</a:t>
            </a:r>
            <a:endParaRPr lang="en-US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720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481</TotalTime>
  <Words>1237</Words>
  <Application>Microsoft Office PowerPoint</Application>
  <PresentationFormat>On-screen Show (4:3)</PresentationFormat>
  <Paragraphs>108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Calibri</vt:lpstr>
      <vt:lpstr>Arial</vt:lpstr>
      <vt:lpstr>華康黑體 Std W7</vt:lpstr>
      <vt:lpstr>Calibri Light</vt:lpstr>
      <vt:lpstr>華康黑體 Std W9</vt:lpstr>
      <vt:lpstr>文鼎圓立體</vt:lpstr>
      <vt:lpstr>新細明體</vt:lpstr>
      <vt:lpstr>SimHei</vt:lpstr>
      <vt:lpstr>Office Theme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27</cp:revision>
  <dcterms:created xsi:type="dcterms:W3CDTF">2015-01-29T22:56:11Z</dcterms:created>
  <dcterms:modified xsi:type="dcterms:W3CDTF">2015-02-07T04:55:45Z</dcterms:modified>
</cp:coreProperties>
</file>