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9"/>
  </p:notesMasterIdLst>
  <p:sldIdLst>
    <p:sldId id="257" r:id="rId4"/>
    <p:sldId id="269" r:id="rId5"/>
    <p:sldId id="272" r:id="rId6"/>
    <p:sldId id="258" r:id="rId7"/>
    <p:sldId id="259" r:id="rId8"/>
    <p:sldId id="261" r:id="rId9"/>
    <p:sldId id="262" r:id="rId10"/>
    <p:sldId id="270" r:id="rId11"/>
    <p:sldId id="271" r:id="rId12"/>
    <p:sldId id="256" r:id="rId13"/>
    <p:sldId id="263" r:id="rId14"/>
    <p:sldId id="264" r:id="rId15"/>
    <p:sldId id="265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9" d="100"/>
          <a:sy n="69" d="100"/>
        </p:scale>
        <p:origin x="144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A8E40-444F-46CB-B5EB-27E51DEB5AFA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D6508-0501-4152-8219-03469BD74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3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6DE38-FD3B-49DC-8DBE-2E1B4195D6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24E8-4374-4268-98D3-18D68F4D537D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4C90-032D-48E1-8659-919BFDAC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4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24E8-4374-4268-98D3-18D68F4D537D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4C90-032D-48E1-8659-919BFDAC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954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24E8-4374-4268-98D3-18D68F4D537D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4C90-032D-48E1-8659-919BFDAC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88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24E8-4374-4268-98D3-18D68F4D537D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4C90-032D-48E1-8659-919BFDAC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13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24E8-4374-4268-98D3-18D68F4D537D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4C90-032D-48E1-8659-919BFDAC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4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24E8-4374-4268-98D3-18D68F4D537D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4C90-032D-48E1-8659-919BFDAC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497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24E8-4374-4268-98D3-18D68F4D537D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4C90-032D-48E1-8659-919BFDAC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79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24E8-4374-4268-98D3-18D68F4D537D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4C90-032D-48E1-8659-919BFDAC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96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24E8-4374-4268-98D3-18D68F4D537D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4C90-032D-48E1-8659-919BFDAC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0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24E8-4374-4268-98D3-18D68F4D537D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4C90-032D-48E1-8659-919BFDAC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1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24E8-4374-4268-98D3-18D68F4D537D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4C90-032D-48E1-8659-919BFDAC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3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B4EC58-A3B7-444B-A4BF-D2699B2F4E82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924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67577-6EE1-4355-A7DE-4ADFDDB3BCF7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990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3A7D0-9A61-4C81-BCD5-74F5E1F3DB8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6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0F78C7-6B48-4974-8608-7645D45AACD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597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1D916C-D872-4485-8F14-2040E1BDF054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819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8671E2-7EC5-48B3-8F5E-F5EF11EC41D0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4584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523646-4173-4F50-8F69-31D310A936F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564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A808FB-7688-4315-B701-7BB5ED67AE32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684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ACE23-092E-46BE-81BD-FA5440815876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2693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60183-E443-4207-B96A-764E8AFCFDA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4280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879C6-1DE7-4BC1-8008-A38BD8221C4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7122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657C0-DF37-4AAC-AD77-E623632B4268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3915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A14E2-11BC-4889-B84F-DB897CC951FB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9273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24528-D983-4446-9D57-A0318F7C8B51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70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59208-A66D-41EC-B717-0B9245699526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96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BB53D-33A4-4F46-B99E-CD9CEF3028BE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5395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09E147-88F2-4C6B-A800-07D9BA146BCB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7473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18B53-93E3-46B9-8A93-CBB506C99C6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4024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891D9-B42F-4141-9091-6E216A5ABB27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3339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318BE-D884-4767-B861-AB665DA9774D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8261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B1C6D-A134-4205-B16F-F3E2D19941FD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8389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353DBE-AAB2-455C-9712-DC2F7268477D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068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224E8-4374-4268-98D3-18D68F4D537D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44C90-032D-48E1-8659-919BFDAC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9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6010C0-1A7C-4A7C-86F1-4BCC0B6E8554}" type="slidenum">
              <a:rPr lang="zh-TW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31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89A46C-7C00-43E9-B8AC-6009800CDEDD}" type="slidenum">
              <a:rPr lang="zh-TW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52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8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b4Gzy9uuYHc/VAx37jplKaI/AAAAAAAABe8/7ztrvf9W5a4/s1600/jeremiah-the-weeping-proph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6809" cy="597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26524" y="5975797"/>
            <a:ext cx="6340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最早期的信息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- 2 </a:t>
            </a:r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至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6 </a:t>
            </a:r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章</a:t>
            </a:r>
            <a:endParaRPr lang="en-US" sz="4000" dirty="0">
              <a:solidFill>
                <a:srgbClr val="C00000"/>
              </a:solidFill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789" y="296214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約西亞當政，宗教改革期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610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biblegeography.holylight.org.tw/images/index/condensedbible/map/10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 rot="17482002">
            <a:off x="3626604" y="3719594"/>
            <a:ext cx="464949" cy="37195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2136078">
            <a:off x="5189351" y="4584917"/>
            <a:ext cx="464949" cy="37195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707438" y="4756084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創</a:t>
            </a:r>
            <a:r>
              <a: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25:13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anose="02000800000000000000" pitchFamily="50" charset="-120"/>
              <a:ea typeface="華康圓體 Std W8" panose="02000800000000000000" pitchFamily="50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08008" y="4141361"/>
            <a:ext cx="2012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創</a:t>
            </a:r>
            <a:r>
              <a: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10:4, 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結</a:t>
            </a:r>
            <a:r>
              <a: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27:6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anose="02000800000000000000" pitchFamily="50" charset="-120"/>
              <a:ea typeface="華康圓體 Std W8" panose="02000800000000000000" pitchFamily="50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07423" y="4510693"/>
            <a:ext cx="208521" cy="357521"/>
          </a:xfrm>
          <a:prstGeom prst="rect">
            <a:avLst/>
          </a:prstGeom>
          <a:solidFill>
            <a:srgbClr val="FF000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59077" y="3374264"/>
            <a:ext cx="378071" cy="198758"/>
          </a:xfrm>
          <a:prstGeom prst="rect">
            <a:avLst/>
          </a:prstGeom>
          <a:solidFill>
            <a:srgbClr val="FF000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310087" y="4273327"/>
            <a:ext cx="546802" cy="852089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36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68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exodus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85" y="0"/>
            <a:ext cx="6423025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1398735" y="4073525"/>
            <a:ext cx="109538" cy="1095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726" name="Oval 6"/>
          <p:cNvSpPr>
            <a:spLocks noChangeArrowheads="1"/>
          </p:cNvSpPr>
          <p:nvPr/>
        </p:nvSpPr>
        <p:spPr bwMode="auto">
          <a:xfrm>
            <a:off x="2424260" y="2919413"/>
            <a:ext cx="109538" cy="1095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727" name="AutoShape 7"/>
          <p:cNvSpPr>
            <a:spLocks noChangeArrowheads="1"/>
          </p:cNvSpPr>
          <p:nvPr/>
        </p:nvSpPr>
        <p:spPr bwMode="auto">
          <a:xfrm>
            <a:off x="1651148" y="4432300"/>
            <a:ext cx="676275" cy="428625"/>
          </a:xfrm>
          <a:prstGeom prst="wedgeRectCallout">
            <a:avLst>
              <a:gd name="adj1" fmla="val -64319"/>
              <a:gd name="adj2" fmla="val -1066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挪弗</a:t>
            </a:r>
          </a:p>
        </p:txBody>
      </p:sp>
      <p:sp>
        <p:nvSpPr>
          <p:cNvPr id="30728" name="AutoShape 8"/>
          <p:cNvSpPr>
            <a:spLocks noChangeArrowheads="1"/>
          </p:cNvSpPr>
          <p:nvPr/>
        </p:nvSpPr>
        <p:spPr bwMode="auto">
          <a:xfrm>
            <a:off x="2295673" y="1912938"/>
            <a:ext cx="947737" cy="428625"/>
          </a:xfrm>
          <a:prstGeom prst="wedgeRectCallout">
            <a:avLst>
              <a:gd name="adj1" fmla="val -29231"/>
              <a:gd name="adj2" fmla="val 175926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答比匿</a:t>
            </a:r>
          </a:p>
        </p:txBody>
      </p:sp>
      <p:sp>
        <p:nvSpPr>
          <p:cNvPr id="30729" name="AutoShape 9"/>
          <p:cNvSpPr>
            <a:spLocks noChangeArrowheads="1"/>
          </p:cNvSpPr>
          <p:nvPr/>
        </p:nvSpPr>
        <p:spPr bwMode="auto">
          <a:xfrm>
            <a:off x="1503510" y="5284788"/>
            <a:ext cx="947738" cy="428625"/>
          </a:xfrm>
          <a:prstGeom prst="wedgeRectCallout">
            <a:avLst>
              <a:gd name="adj1" fmla="val -82662"/>
              <a:gd name="adj2" fmla="val -6037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尼羅河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11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86815-a-swift-camel_l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925" y="399898"/>
            <a:ext cx="4440238" cy="479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968375" y="5263998"/>
            <a:ext cx="7773988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10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0335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9256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47925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你看你谷中的路，就知道你所行的如何。你是</a:t>
            </a:r>
            <a:r>
              <a:rPr lang="zh-TW" altLang="en-US" sz="30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快行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的</a:t>
            </a:r>
            <a:r>
              <a:rPr lang="zh-TW" altLang="en-US" sz="30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獨峯駝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zh-TW" altLang="en-US" sz="30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狂奔亂走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2:23)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253355" y="225795"/>
            <a:ext cx="2427852" cy="334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200" dirty="0">
                <a:solidFill>
                  <a:srgbClr val="996633"/>
                </a:solidFill>
                <a:ea typeface="SimHei" panose="02010609060101010101" pitchFamily="49" charset="-122"/>
              </a:rPr>
              <a:t>快行獨峰駝</a:t>
            </a:r>
            <a:r>
              <a:rPr lang="en-US" altLang="zh-TW" sz="2200" dirty="0">
                <a:solidFill>
                  <a:srgbClr val="996633"/>
                </a:solidFill>
                <a:ea typeface="SimHei" panose="02010609060101010101" pitchFamily="49" charset="-122"/>
              </a:rPr>
              <a:t>(</a:t>
            </a:r>
            <a:r>
              <a:rPr lang="en-US" altLang="zh-TW" sz="2200" dirty="0" err="1">
                <a:solidFill>
                  <a:srgbClr val="996633"/>
                </a:solidFill>
                <a:ea typeface="SimHei" panose="02010609060101010101" pitchFamily="49" charset="-122"/>
              </a:rPr>
              <a:t>deloul</a:t>
            </a:r>
            <a:r>
              <a:rPr lang="en-US" altLang="zh-TW" sz="2200" dirty="0">
                <a:solidFill>
                  <a:srgbClr val="996633"/>
                </a:solidFill>
                <a:ea typeface="SimHei" panose="02010609060101010101" pitchFamily="49" charset="-122"/>
              </a:rPr>
              <a:t>)</a:t>
            </a:r>
            <a:r>
              <a:rPr lang="zh-TW" altLang="en-US" sz="2200" dirty="0">
                <a:solidFill>
                  <a:srgbClr val="996633"/>
                </a:solidFill>
                <a:ea typeface="SimHei" panose="02010609060101010101" pitchFamily="49" charset="-122"/>
              </a:rPr>
              <a:t>有修長而結實的腿，卻沒有多餘的脂肪。其雙肩寬闊，肉峰雖硬實卻小巧。這種牲口並不好看，阿拉伯人卻非常喜歡。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6473825" y="326873"/>
            <a:ext cx="2268538" cy="3302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200" dirty="0">
                <a:solidFill>
                  <a:srgbClr val="996633"/>
                </a:solidFill>
                <a:ea typeface="SimHei" panose="02010609060101010101" pitchFamily="49" charset="-122"/>
              </a:rPr>
              <a:t>普通駱駝時速約三英哩，快行獨峰駝的時速能達九至十英哩。但其行動令騎者難以忍受，需用兩條皮帶把騎者緊緊繫住。</a:t>
            </a:r>
          </a:p>
        </p:txBody>
      </p:sp>
      <p:sp>
        <p:nvSpPr>
          <p:cNvPr id="31753" name="AutoShape 9" descr="Parchment"/>
          <p:cNvSpPr>
            <a:spLocks noChangeArrowheads="1"/>
          </p:cNvSpPr>
          <p:nvPr/>
        </p:nvSpPr>
        <p:spPr bwMode="auto">
          <a:xfrm>
            <a:off x="836909" y="4386110"/>
            <a:ext cx="1101430" cy="585788"/>
          </a:xfrm>
          <a:prstGeom prst="wedgeRectCallout">
            <a:avLst>
              <a:gd name="adj1" fmla="val 59245"/>
              <a:gd name="adj2" fmla="val 113958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800" dirty="0">
                <a:ea typeface="SimHei" panose="02010609060101010101" pitchFamily="49" charset="-122"/>
              </a:rPr>
              <a:t>逆境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02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/>
      <p:bldP spid="31751" grpId="0"/>
      <p:bldP spid="3175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80800_donkey_l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61915"/>
            <a:ext cx="4495800" cy="432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950913" y="4584452"/>
            <a:ext cx="7712640" cy="1680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10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0335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9256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47925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你是</a:t>
            </a:r>
            <a:r>
              <a:rPr lang="zh-TW" altLang="en-US" sz="30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野驢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，慣在曠野，</a:t>
            </a:r>
            <a:r>
              <a:rPr lang="zh-TW" altLang="en-US" sz="30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慾心發動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就吸風；起性的時候誰能使牠轉去呢？凡尋找牠的必不致疲乏；在牠的月分必能尋見。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2:24)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58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418454" y="3617043"/>
            <a:ext cx="5933034" cy="1265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58775" indent="-3587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  <a:buFontTx/>
              <a:buBlip>
                <a:blip r:embed="rId2"/>
              </a:buBlip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靈界</a:t>
            </a:r>
            <a:r>
              <a:rPr lang="en-US" altLang="zh-TW" sz="3000" dirty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看不見的</a:t>
            </a:r>
            <a:r>
              <a:rPr lang="en-US" altLang="zh-TW" sz="3000" dirty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：偶像</a:t>
            </a:r>
          </a:p>
          <a:p>
            <a:pPr>
              <a:lnSpc>
                <a:spcPct val="120000"/>
              </a:lnSpc>
              <a:spcAft>
                <a:spcPct val="30000"/>
              </a:spcAft>
              <a:buFontTx/>
              <a:buBlip>
                <a:blip r:embed="rId2"/>
              </a:buBlip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物質界</a:t>
            </a:r>
            <a:r>
              <a:rPr lang="en-US" altLang="zh-TW" sz="3000" dirty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看得見的</a:t>
            </a:r>
            <a:r>
              <a:rPr lang="en-US" altLang="zh-TW" sz="3000" dirty="0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：亞述、埃及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418454" y="2882163"/>
            <a:ext cx="287771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000" dirty="0">
                <a:ea typeface="SimHei" panose="02010609060101010101" pitchFamily="49" charset="-122"/>
              </a:rPr>
              <a:t>以色列人的倚靠</a:t>
            </a:r>
          </a:p>
        </p:txBody>
      </p:sp>
      <p:sp>
        <p:nvSpPr>
          <p:cNvPr id="47112" name="AutoShape 8"/>
          <p:cNvSpPr>
            <a:spLocks/>
          </p:cNvSpPr>
          <p:nvPr/>
        </p:nvSpPr>
        <p:spPr bwMode="auto">
          <a:xfrm>
            <a:off x="6475003" y="3842475"/>
            <a:ext cx="109537" cy="804863"/>
          </a:xfrm>
          <a:prstGeom prst="rightBrace">
            <a:avLst>
              <a:gd name="adj1" fmla="val 61232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000"/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6679195" y="4016306"/>
            <a:ext cx="954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000" dirty="0">
                <a:solidFill>
                  <a:srgbClr val="FF0000"/>
                </a:solidFill>
                <a:ea typeface="SimHei" panose="02010609060101010101" pitchFamily="49" charset="-122"/>
              </a:rPr>
              <a:t>淫亂</a:t>
            </a:r>
          </a:p>
        </p:txBody>
      </p:sp>
      <p:sp>
        <p:nvSpPr>
          <p:cNvPr id="2" name="Rectangle 1"/>
          <p:cNvSpPr/>
          <p:nvPr/>
        </p:nvSpPr>
        <p:spPr>
          <a:xfrm>
            <a:off x="418454" y="294468"/>
            <a:ext cx="8462075" cy="2465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你為何東跑西奔要更換你的路呢？你必因</a:t>
            </a: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埃及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蒙羞，像從前因</a:t>
            </a: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亞述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蒙羞一樣。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2:36)</a:t>
            </a: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以法蓮好像鴿子愚蠢無知；他們求告</a:t>
            </a: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埃及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，投奔</a:t>
            </a: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亞述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</a:t>
            </a:r>
            <a:r>
              <a:rPr lang="zh-TW" altLang="en-US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何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7:11</a:t>
            </a:r>
            <a:r>
              <a:rPr lang="en-US" altLang="zh-TW" sz="3000" dirty="0">
                <a:solidFill>
                  <a:schemeClr val="bg2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12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6574" y="772960"/>
            <a:ext cx="50102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2800" dirty="0" smtClean="0">
                <a:solidFill>
                  <a:srgbClr val="0070C0"/>
                </a:solidFill>
                <a:ea typeface="華康儷中黑" panose="02010601000101010101" pitchFamily="1" charset="-120"/>
              </a:rPr>
              <a:t>背道</a:t>
            </a:r>
            <a:r>
              <a:rPr lang="zh-TW" altLang="en-US" sz="28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zh-TW" altLang="en-US" sz="2800" dirty="0" smtClean="0">
                <a:ea typeface="華康儷中黑" panose="02010601000101010101" pitchFamily="1" charset="-120"/>
              </a:rPr>
              <a:t>：</a:t>
            </a:r>
            <a:r>
              <a:rPr lang="en-US" altLang="zh-TW" sz="2800" dirty="0" smtClean="0">
                <a:ea typeface="華康儷中黑" panose="02010601000101010101" pitchFamily="1" charset="-120"/>
              </a:rPr>
              <a:t>6, 11, 12, 14, 22 </a:t>
            </a:r>
            <a:r>
              <a:rPr lang="zh-TW" altLang="en-US" sz="2800" dirty="0" smtClean="0">
                <a:ea typeface="華康儷中黑" panose="02010601000101010101" pitchFamily="1" charset="-120"/>
              </a:rPr>
              <a:t>節</a:t>
            </a:r>
            <a:endParaRPr lang="en-US" altLang="zh-TW" sz="2800" dirty="0" smtClean="0">
              <a:ea typeface="華康儷中黑" panose="02010601000101010101" pitchFamily="1" charset="-120"/>
            </a:endParaRPr>
          </a:p>
          <a:p>
            <a:r>
              <a:rPr lang="zh-TW" altLang="en-US" sz="28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2800" dirty="0" smtClean="0">
                <a:solidFill>
                  <a:srgbClr val="0070C0"/>
                </a:solidFill>
                <a:ea typeface="華康儷中黑" panose="02010601000101010101" pitchFamily="1" charset="-120"/>
              </a:rPr>
              <a:t>歸向</a:t>
            </a:r>
            <a:r>
              <a:rPr lang="zh-TW" altLang="en-US" sz="28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zh-TW" altLang="en-US" sz="2800" dirty="0" smtClean="0">
                <a:ea typeface="華康儷中黑" panose="02010601000101010101" pitchFamily="1" charset="-120"/>
              </a:rPr>
              <a:t>：</a:t>
            </a:r>
            <a:r>
              <a:rPr lang="en-US" altLang="zh-TW" sz="2800" dirty="0" smtClean="0">
                <a:ea typeface="華康儷中黑" panose="02010601000101010101" pitchFamily="1" charset="-120"/>
              </a:rPr>
              <a:t>1, 7, 10 </a:t>
            </a:r>
            <a:r>
              <a:rPr lang="zh-TW" altLang="en-US" sz="2800" dirty="0" smtClean="0">
                <a:ea typeface="華康儷中黑" panose="02010601000101010101" pitchFamily="1" charset="-120"/>
              </a:rPr>
              <a:t>節</a:t>
            </a:r>
            <a:endParaRPr lang="en-US" sz="2800" dirty="0">
              <a:ea typeface="華康儷中黑" panose="02010601000101010101" pitchFamily="1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619" y="249740"/>
            <a:ext cx="3539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ea typeface="華康儷中黑" panose="02010601000101010101" pitchFamily="1" charset="-120"/>
              </a:rPr>
              <a:t>三</a:t>
            </a:r>
            <a:r>
              <a:rPr lang="en-US" altLang="zh-TW" sz="2800" dirty="0" smtClean="0">
                <a:ea typeface="華康儷中黑" panose="02010601000101010101" pitchFamily="1" charset="-120"/>
              </a:rPr>
              <a:t>. </a:t>
            </a:r>
            <a:r>
              <a:rPr lang="zh-TW" altLang="en-US" sz="2800" u="sng" dirty="0" smtClean="0">
                <a:ea typeface="華康儷中黑" panose="02010601000101010101" pitchFamily="1" charset="-120"/>
              </a:rPr>
              <a:t>呼</a:t>
            </a:r>
            <a:r>
              <a:rPr lang="zh-TW" altLang="en-US" sz="2800" u="sng" dirty="0" smtClean="0">
                <a:ea typeface="華康儷中黑" panose="02010601000101010101" pitchFamily="1" charset="-120"/>
              </a:rPr>
              <a:t>籲回歸</a:t>
            </a:r>
            <a:r>
              <a:rPr lang="zh-TW" altLang="en-US" sz="2800" dirty="0" smtClean="0">
                <a:ea typeface="華康儷中黑" panose="02010601000101010101" pitchFamily="1" charset="-120"/>
              </a:rPr>
              <a:t> </a:t>
            </a:r>
            <a:r>
              <a:rPr lang="en-US" altLang="zh-TW" sz="2800" dirty="0" smtClean="0">
                <a:ea typeface="華康儷中黑" panose="02010601000101010101" pitchFamily="1" charset="-120"/>
              </a:rPr>
              <a:t>(3:1-25)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6574" y="1825284"/>
            <a:ext cx="52004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ea typeface="華康儷中黑" panose="02010601000101010101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2800" dirty="0" smtClean="0">
                <a:ea typeface="華康儷中黑" panose="02010601000101010101" pitchFamily="1" charset="-120"/>
              </a:rPr>
              <a:t>立約的愛情 </a:t>
            </a:r>
            <a:r>
              <a:rPr lang="en-US" altLang="zh-TW" sz="2600" dirty="0" smtClean="0">
                <a:ea typeface="華康儷中黑" panose="02010601000101010101" pitchFamily="1" charset="-120"/>
              </a:rPr>
              <a:t>(</a:t>
            </a:r>
            <a:r>
              <a:rPr lang="en-US" altLang="zh-TW" sz="2600" dirty="0" smtClean="0">
                <a:ea typeface="華康儷中黑" panose="02010601000101010101" pitchFamily="1" charset="-120"/>
              </a:rPr>
              <a:t>Covenantal </a:t>
            </a:r>
            <a:r>
              <a:rPr lang="en-US" altLang="zh-TW" sz="2600" dirty="0" smtClean="0">
                <a:ea typeface="華康儷中黑" panose="02010601000101010101" pitchFamily="1" charset="-120"/>
              </a:rPr>
              <a:t>Love)</a:t>
            </a:r>
          </a:p>
          <a:p>
            <a:r>
              <a:rPr lang="en-US" altLang="zh-TW" sz="2600" dirty="0">
                <a:ea typeface="華康儷中黑" panose="02010601000101010101" pitchFamily="1" charset="-120"/>
              </a:rPr>
              <a:t> </a:t>
            </a:r>
            <a:r>
              <a:rPr lang="en-US" altLang="zh-TW" sz="2600" dirty="0" smtClean="0">
                <a:ea typeface="華康儷中黑" panose="02010601000101010101" pitchFamily="1" charset="-120"/>
              </a:rPr>
              <a:t> </a:t>
            </a:r>
            <a:r>
              <a:rPr lang="zh-TW" altLang="en-US" sz="2600" dirty="0" smtClean="0">
                <a:ea typeface="華康儷中黑" panose="02010601000101010101" pitchFamily="1" charset="-120"/>
              </a:rPr>
              <a:t>兩面：應許、審判</a:t>
            </a:r>
            <a:endParaRPr lang="en-US" altLang="zh-TW" sz="2600" dirty="0" smtClean="0">
              <a:ea typeface="華康儷中黑" panose="02010601000101010101" pitchFamily="1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7305" y="2776174"/>
            <a:ext cx="83519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ea typeface="華康儷中黑" panose="02010601000101010101" pitchFamily="1" charset="-120"/>
                <a:sym typeface="Wingdings" panose="05000000000000000000" pitchFamily="2" charset="2"/>
              </a:rPr>
              <a:t>背道的病</a:t>
            </a:r>
            <a:r>
              <a:rPr lang="zh-TW" altLang="en-US" sz="2800" dirty="0" smtClean="0">
                <a:ea typeface="華康儷中黑" panose="02010601000101010101" pitchFamily="1" charset="-120"/>
              </a:rPr>
              <a:t> </a:t>
            </a:r>
            <a:r>
              <a:rPr lang="en-US" altLang="zh-TW" sz="2600" dirty="0" smtClean="0">
                <a:ea typeface="華康儷中黑" panose="02010601000101010101" pitchFamily="1" charset="-120"/>
              </a:rPr>
              <a:t>(22</a:t>
            </a:r>
            <a:r>
              <a:rPr lang="zh-TW" altLang="en-US" sz="2600" dirty="0" smtClean="0">
                <a:ea typeface="華康儷中黑" panose="02010601000101010101" pitchFamily="1" charset="-120"/>
              </a:rPr>
              <a:t>節</a:t>
            </a:r>
            <a:r>
              <a:rPr lang="en-US" altLang="zh-TW" sz="2600" dirty="0" smtClean="0">
                <a:ea typeface="華康儷中黑" panose="02010601000101010101" pitchFamily="1" charset="-120"/>
              </a:rPr>
              <a:t>)</a:t>
            </a:r>
          </a:p>
          <a:p>
            <a:r>
              <a:rPr lang="en-US" altLang="zh-TW" sz="2600" dirty="0">
                <a:ea typeface="華康儷中黑" panose="02010601000101010101" pitchFamily="1" charset="-120"/>
              </a:rPr>
              <a:t> </a:t>
            </a:r>
            <a:r>
              <a:rPr lang="en-US" altLang="zh-TW" sz="2600" dirty="0" smtClean="0">
                <a:ea typeface="華康儷中黑" panose="02010601000101010101" pitchFamily="1" charset="-120"/>
              </a:rPr>
              <a:t> </a:t>
            </a:r>
            <a:r>
              <a:rPr lang="zh-TW" altLang="en-US" sz="2600" dirty="0" smtClean="0">
                <a:ea typeface="華康儷中黑" panose="02010601000101010101" pitchFamily="1" charset="-120"/>
              </a:rPr>
              <a:t>罪是病態 </a:t>
            </a:r>
            <a:r>
              <a:rPr lang="en-US" altLang="zh-TW" sz="2600" dirty="0" smtClean="0">
                <a:ea typeface="華康儷中黑" panose="02010601000101010101" pitchFamily="1" charset="-120"/>
              </a:rPr>
              <a:t>(</a:t>
            </a:r>
            <a:r>
              <a:rPr lang="zh-TW" altLang="en-US" sz="2600" dirty="0" smtClean="0">
                <a:ea typeface="華康儷中黑" panose="02010601000101010101" pitchFamily="1" charset="-120"/>
              </a:rPr>
              <a:t>參詩 </a:t>
            </a:r>
            <a:r>
              <a:rPr lang="en-US" altLang="zh-TW" sz="2600" dirty="0" smtClean="0">
                <a:ea typeface="華康儷中黑" panose="02010601000101010101" pitchFamily="1" charset="-120"/>
              </a:rPr>
              <a:t>41:4, </a:t>
            </a:r>
            <a:r>
              <a:rPr lang="zh-TW" altLang="en-US" sz="2600" dirty="0" smtClean="0">
                <a:ea typeface="華康儷中黑" panose="02010601000101010101" pitchFamily="1" charset="-120"/>
              </a:rPr>
              <a:t>賽 </a:t>
            </a:r>
            <a:r>
              <a:rPr lang="en-US" altLang="zh-TW" sz="2600" dirty="0" smtClean="0">
                <a:ea typeface="華康儷中黑" panose="02010601000101010101" pitchFamily="1" charset="-120"/>
              </a:rPr>
              <a:t>1:5-6, </a:t>
            </a:r>
            <a:r>
              <a:rPr lang="zh-TW" altLang="en-US" sz="2600" dirty="0" smtClean="0">
                <a:ea typeface="華康儷中黑" panose="02010601000101010101" pitchFamily="1" charset="-120"/>
              </a:rPr>
              <a:t>耶 </a:t>
            </a:r>
            <a:r>
              <a:rPr lang="en-US" altLang="zh-TW" sz="2600" dirty="0" smtClean="0">
                <a:ea typeface="華康儷中黑" panose="02010601000101010101" pitchFamily="1" charset="-120"/>
              </a:rPr>
              <a:t>8:22, 30:12, </a:t>
            </a:r>
            <a:r>
              <a:rPr lang="zh-TW" altLang="en-US" sz="2600" dirty="0" smtClean="0">
                <a:ea typeface="華康儷中黑" panose="02010601000101010101" pitchFamily="1" charset="-120"/>
              </a:rPr>
              <a:t>可 </a:t>
            </a:r>
            <a:r>
              <a:rPr lang="en-US" altLang="zh-TW" sz="2600" dirty="0" smtClean="0">
                <a:ea typeface="華康儷中黑" panose="02010601000101010101" pitchFamily="1" charset="-120"/>
              </a:rPr>
              <a:t>2:17)</a:t>
            </a:r>
          </a:p>
        </p:txBody>
      </p:sp>
    </p:spTree>
    <p:extLst>
      <p:ext uri="{BB962C8B-B14F-4D97-AF65-F5344CB8AC3E}">
        <p14:creationId xmlns:p14="http://schemas.microsoft.com/office/powerpoint/2010/main" val="95952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hebarnyouthcenter.com/uploads/1/3/9/2/13929438/1917212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2320"/>
            <a:ext cx="9144000" cy="607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8454" y="259100"/>
            <a:ext cx="75697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ea typeface="華康儷中黑" panose="02010601000101010101" pitchFamily="1" charset="-120"/>
              </a:rPr>
              <a:t>合我心意的牧者 </a:t>
            </a:r>
            <a:r>
              <a:rPr lang="en-US" altLang="zh-TW" sz="3000" dirty="0" smtClean="0">
                <a:ea typeface="華康儷中黑" panose="02010601000101010101" pitchFamily="1" charset="-120"/>
              </a:rPr>
              <a:t>(15</a:t>
            </a:r>
            <a:r>
              <a:rPr lang="zh-TW" altLang="en-US" sz="3000" dirty="0" smtClean="0">
                <a:ea typeface="華康儷中黑" panose="02010601000101010101" pitchFamily="1" charset="-120"/>
              </a:rPr>
              <a:t>節</a:t>
            </a:r>
            <a:r>
              <a:rPr lang="en-US" altLang="zh-TW" sz="3000" dirty="0" smtClean="0">
                <a:ea typeface="華康儷中黑" panose="02010601000101010101" pitchFamily="1" charset="-120"/>
              </a:rPr>
              <a:t>) = </a:t>
            </a:r>
            <a:r>
              <a:rPr lang="zh-TW" altLang="en-US" sz="3000" dirty="0" smtClean="0">
                <a:ea typeface="華康儷中黑" panose="02010601000101010101" pitchFamily="1" charset="-120"/>
              </a:rPr>
              <a:t>知識、智慧、牧養</a:t>
            </a:r>
            <a:endParaRPr lang="en-US" sz="3000" dirty="0">
              <a:ea typeface="華康儷中黑" panose="02010601000101010101" pitchFamily="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6031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3246" y="422938"/>
            <a:ext cx="8300434" cy="1680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zh-TW" altLang="en-US" sz="3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你們這</a:t>
            </a: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背道</a:t>
            </a:r>
            <a:r>
              <a:rPr lang="zh-TW" altLang="en-US" sz="3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的兒女啊，回來吧！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我要醫治你們</a:t>
            </a: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背道的病</a:t>
            </a:r>
            <a:r>
              <a:rPr lang="zh-TW" altLang="en-US" sz="3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。看哪，我們來到你這裡，因你是耶和華─我們的神。</a:t>
            </a:r>
            <a:r>
              <a:rPr lang="en-US" altLang="zh-TW" sz="30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TW" altLang="en-US" sz="30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  <a:r>
              <a:rPr lang="en-US" altLang="zh-TW" sz="30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3:22)</a:t>
            </a:r>
            <a:endParaRPr lang="zh-TW" altLang="en-US" sz="3000" dirty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0110" y="2501127"/>
            <a:ext cx="8763889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zh-TW" altLang="en-US" sz="3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聖經常以病態來形容罪：表示不能自醫，需被拯救</a:t>
            </a:r>
            <a:endParaRPr lang="en-US" altLang="zh-TW" sz="3000" dirty="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3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TW" altLang="en-US" sz="3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例：詩</a:t>
            </a:r>
            <a:r>
              <a:rPr lang="en-US" altLang="zh-TW" sz="3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41:4</a:t>
            </a:r>
            <a:r>
              <a:rPr lang="zh-TW" altLang="en-US" sz="3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，賽</a:t>
            </a:r>
            <a:r>
              <a:rPr lang="en-US" altLang="zh-TW" sz="3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1:5-6</a:t>
            </a:r>
            <a:r>
              <a:rPr lang="zh-TW" altLang="en-US" sz="3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，耶</a:t>
            </a:r>
            <a:r>
              <a:rPr lang="en-US" altLang="zh-TW" sz="3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8:22,30:12</a:t>
            </a:r>
            <a:r>
              <a:rPr lang="zh-TW" altLang="en-US" sz="3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，可</a:t>
            </a:r>
            <a:r>
              <a:rPr lang="en-US" altLang="zh-TW" sz="3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2:17..)</a:t>
            </a:r>
            <a:endParaRPr lang="zh-TW" altLang="en-US" sz="3000" dirty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05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5" descr="Brown marble"/>
          <p:cNvSpPr>
            <a:spLocks noChangeArrowheads="1"/>
          </p:cNvSpPr>
          <p:nvPr/>
        </p:nvSpPr>
        <p:spPr bwMode="auto">
          <a:xfrm>
            <a:off x="476250" y="863600"/>
            <a:ext cx="4535488" cy="6826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ea typeface="SimHei" panose="02010609060101010101" pitchFamily="49" charset="-122"/>
              </a:rPr>
              <a:t>巴比倫帝國</a:t>
            </a:r>
          </a:p>
        </p:txBody>
      </p:sp>
      <p:pic>
        <p:nvPicPr>
          <p:cNvPr id="41990" name="Picture 6" descr="striding-lion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546225"/>
            <a:ext cx="4535488" cy="210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1" name="Picture 7" descr="ancient-chaldean-man-lion-from-babyl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75" y="738188"/>
            <a:ext cx="3328988" cy="296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1092200" y="4306888"/>
            <a:ext cx="6959600" cy="1680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3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</a:t>
            </a:r>
            <a:r>
              <a:rPr lang="zh-TW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獅子</a:t>
            </a:r>
            <a:r>
              <a:rPr lang="zh-TW" altLang="en-US" sz="3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從密林中上來，是毀壞列國的。他已經動身出離本處，要使你的地荒涼，使你的城邑變為荒場無人居住。</a:t>
            </a:r>
            <a:r>
              <a:rPr lang="en-US" altLang="zh-TW" sz="30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30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</a:t>
            </a:r>
            <a:r>
              <a:rPr lang="en-US" altLang="zh-TW" sz="3000" dirty="0">
                <a:solidFill>
                  <a:srgbClr val="80808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7</a:t>
            </a:r>
            <a:r>
              <a:rPr lang="en-US" altLang="zh-TW" sz="30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zh-TW" altLang="en-US" sz="3000" dirty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46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045_01_0108_VN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50" y="271453"/>
            <a:ext cx="6692900" cy="472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906517" y="5080322"/>
            <a:ext cx="7757036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3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有一陣熱風從曠野淨光的高處向我的眾民颳來，不是為簸揚，也不是為揚淨。</a:t>
            </a:r>
            <a:r>
              <a:rPr lang="en-US" altLang="zh-TW" sz="30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30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4:11)</a:t>
            </a:r>
          </a:p>
        </p:txBody>
      </p:sp>
      <p:sp>
        <p:nvSpPr>
          <p:cNvPr id="50182" name="AutoShape 6" descr="Recycled paper"/>
          <p:cNvSpPr>
            <a:spLocks noChangeArrowheads="1"/>
          </p:cNvSpPr>
          <p:nvPr/>
        </p:nvSpPr>
        <p:spPr bwMode="auto">
          <a:xfrm>
            <a:off x="2417736" y="3233728"/>
            <a:ext cx="1203352" cy="476250"/>
          </a:xfrm>
          <a:prstGeom prst="wedgeRectCallout">
            <a:avLst>
              <a:gd name="adj1" fmla="val 105787"/>
              <a:gd name="adj2" fmla="val -63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/>
                </a:solidFill>
                <a:ea typeface="SimHei" panose="02010609060101010101" pitchFamily="49" charset="-122"/>
              </a:rPr>
              <a:t>穀粒</a:t>
            </a:r>
          </a:p>
        </p:txBody>
      </p:sp>
      <p:sp>
        <p:nvSpPr>
          <p:cNvPr id="50183" name="AutoShape 7" descr="Recycled paper"/>
          <p:cNvSpPr>
            <a:spLocks noChangeArrowheads="1"/>
          </p:cNvSpPr>
          <p:nvPr/>
        </p:nvSpPr>
        <p:spPr bwMode="auto">
          <a:xfrm>
            <a:off x="1069383" y="1917690"/>
            <a:ext cx="1015005" cy="476250"/>
          </a:xfrm>
          <a:prstGeom prst="wedgeRectCallout">
            <a:avLst>
              <a:gd name="adj1" fmla="val 105787"/>
              <a:gd name="adj2" fmla="val -63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/>
                </a:solidFill>
                <a:ea typeface="SimHei" panose="02010609060101010101" pitchFamily="49" charset="-122"/>
              </a:rPr>
              <a:t>糠皮</a:t>
            </a:r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 flipH="1">
            <a:off x="5267325" y="1076315"/>
            <a:ext cx="1279525" cy="2555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6692900" y="765165"/>
            <a:ext cx="5437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333399"/>
                </a:solidFill>
                <a:ea typeface="SimHei" panose="02010609060101010101" pitchFamily="49" charset="-122"/>
              </a:rPr>
              <a:t>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03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868362" y="5297488"/>
            <a:ext cx="7405687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有一陣熱風從曠野淨光的高處向我的眾民颳來，不是為簸揚，也不是為揚淨。</a:t>
            </a:r>
            <a:r>
              <a:rPr lang="en-US" altLang="zh-TW" sz="28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8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4:11)</a:t>
            </a:r>
          </a:p>
        </p:txBody>
      </p:sp>
      <p:pic>
        <p:nvPicPr>
          <p:cNvPr id="51208" name="Picture 8" descr="Hurricane-Foll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539750"/>
            <a:ext cx="8008937" cy="475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4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kings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3" name="Oval 5"/>
          <p:cNvSpPr>
            <a:spLocks noChangeArrowheads="1"/>
          </p:cNvSpPr>
          <p:nvPr/>
        </p:nvSpPr>
        <p:spPr bwMode="auto">
          <a:xfrm>
            <a:off x="5867400" y="3609975"/>
            <a:ext cx="220663" cy="2190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3254" name="Oval 6"/>
          <p:cNvSpPr>
            <a:spLocks noChangeArrowheads="1"/>
          </p:cNvSpPr>
          <p:nvPr/>
        </p:nvSpPr>
        <p:spPr bwMode="auto">
          <a:xfrm>
            <a:off x="5773738" y="4546600"/>
            <a:ext cx="128587" cy="128588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3255" name="Oval 7"/>
          <p:cNvSpPr>
            <a:spLocks noChangeArrowheads="1"/>
          </p:cNvSpPr>
          <p:nvPr/>
        </p:nvSpPr>
        <p:spPr bwMode="auto">
          <a:xfrm>
            <a:off x="5837238" y="3903663"/>
            <a:ext cx="128587" cy="128587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3256" name="AutoShape 8"/>
          <p:cNvSpPr>
            <a:spLocks noChangeArrowheads="1"/>
          </p:cNvSpPr>
          <p:nvPr/>
        </p:nvSpPr>
        <p:spPr bwMode="auto">
          <a:xfrm>
            <a:off x="4344988" y="3476625"/>
            <a:ext cx="1211262" cy="476250"/>
          </a:xfrm>
          <a:prstGeom prst="wedgeRectCallout">
            <a:avLst>
              <a:gd name="adj1" fmla="val 74769"/>
              <a:gd name="adj2" fmla="val 7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53257" name="AutoShape 9"/>
          <p:cNvSpPr>
            <a:spLocks noChangeArrowheads="1"/>
          </p:cNvSpPr>
          <p:nvPr/>
        </p:nvSpPr>
        <p:spPr bwMode="auto">
          <a:xfrm>
            <a:off x="6294438" y="3857625"/>
            <a:ext cx="1211262" cy="476250"/>
          </a:xfrm>
          <a:prstGeom prst="wedgeRectCallout">
            <a:avLst>
              <a:gd name="adj1" fmla="val -75949"/>
              <a:gd name="adj2" fmla="val -26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</a:rPr>
              <a:t>伯哈基琳</a:t>
            </a:r>
          </a:p>
        </p:txBody>
      </p:sp>
      <p:sp>
        <p:nvSpPr>
          <p:cNvPr id="53258" name="AutoShape 10"/>
          <p:cNvSpPr>
            <a:spLocks noChangeArrowheads="1"/>
          </p:cNvSpPr>
          <p:nvPr/>
        </p:nvSpPr>
        <p:spPr bwMode="auto">
          <a:xfrm>
            <a:off x="6230938" y="4508500"/>
            <a:ext cx="966787" cy="476250"/>
          </a:xfrm>
          <a:prstGeom prst="wedgeRectCallout">
            <a:avLst>
              <a:gd name="adj1" fmla="val -82514"/>
              <a:gd name="adj2" fmla="val -26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</a:rPr>
              <a:t>提哥亞</a:t>
            </a: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195263" y="141288"/>
            <a:ext cx="2776537" cy="315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便雅憫人哪，你們要逃出</a:t>
            </a:r>
            <a:r>
              <a:rPr lang="zh-TW" altLang="en-US" sz="240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耶路撒冷</a:t>
            </a:r>
            <a:r>
              <a:rPr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，在</a:t>
            </a:r>
            <a:r>
              <a:rPr lang="zh-TW" altLang="en-US" sz="240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提哥亞</a:t>
            </a:r>
            <a:r>
              <a:rPr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吹角，在</a:t>
            </a:r>
            <a:r>
              <a:rPr lang="zh-TW" altLang="en-US" sz="240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伯哈基琳</a:t>
            </a:r>
            <a:r>
              <a:rPr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立號旗；因為有災禍與大毀滅從北方張望。</a:t>
            </a:r>
            <a:r>
              <a:rPr lang="en-US" altLang="zh-TW" sz="240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6:1)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54372" y="6433105"/>
            <a:ext cx="1826141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36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AutoShape 5" descr="Sand"/>
          <p:cNvSpPr>
            <a:spLocks noChangeArrowheads="1"/>
          </p:cNvSpPr>
          <p:nvPr/>
        </p:nvSpPr>
        <p:spPr bwMode="auto">
          <a:xfrm>
            <a:off x="1243013" y="1344613"/>
            <a:ext cx="1609725" cy="135255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b="1" dirty="0">
                <a:solidFill>
                  <a:srgbClr val="FFFFFF"/>
                </a:solidFill>
                <a:ea typeface="SimHei" panose="02010609060101010101" pitchFamily="49" charset="-122"/>
              </a:rPr>
              <a:t>鉛礦</a:t>
            </a:r>
          </a:p>
        </p:txBody>
      </p:sp>
      <p:sp>
        <p:nvSpPr>
          <p:cNvPr id="54278" name="AutoShape 6" descr="Cork"/>
          <p:cNvSpPr>
            <a:spLocks noChangeArrowheads="1"/>
          </p:cNvSpPr>
          <p:nvPr/>
        </p:nvSpPr>
        <p:spPr bwMode="auto">
          <a:xfrm>
            <a:off x="3767138" y="1344613"/>
            <a:ext cx="1609725" cy="135255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4279" name="AutoShape 7" descr="Newsprint"/>
          <p:cNvSpPr>
            <a:spLocks noChangeArrowheads="1"/>
          </p:cNvSpPr>
          <p:nvPr/>
        </p:nvSpPr>
        <p:spPr bwMode="auto">
          <a:xfrm>
            <a:off x="3857625" y="1636713"/>
            <a:ext cx="1427163" cy="1060450"/>
          </a:xfrm>
          <a:custGeom>
            <a:avLst/>
            <a:gdLst>
              <a:gd name="G0" fmla="+- 4757 0 0"/>
              <a:gd name="G1" fmla="+- 21600 0 4757"/>
              <a:gd name="G2" fmla="*/ 4757 1 2"/>
              <a:gd name="G3" fmla="+- 21600 0 G2"/>
              <a:gd name="G4" fmla="+/ 4757 21600 2"/>
              <a:gd name="G5" fmla="+/ G1 0 2"/>
              <a:gd name="G6" fmla="*/ 21600 21600 4757"/>
              <a:gd name="G7" fmla="*/ G6 1 2"/>
              <a:gd name="G8" fmla="+- 21600 0 G7"/>
              <a:gd name="G9" fmla="*/ 21600 1 2"/>
              <a:gd name="G10" fmla="+- 4757 0 G9"/>
              <a:gd name="G11" fmla="?: G10 G8 0"/>
              <a:gd name="G12" fmla="?: G10 G7 21600"/>
              <a:gd name="T0" fmla="*/ 19221 w 21600"/>
              <a:gd name="T1" fmla="*/ 10800 h 21600"/>
              <a:gd name="T2" fmla="*/ 10800 w 21600"/>
              <a:gd name="T3" fmla="*/ 21600 h 21600"/>
              <a:gd name="T4" fmla="*/ 2379 w 21600"/>
              <a:gd name="T5" fmla="*/ 10800 h 21600"/>
              <a:gd name="T6" fmla="*/ 10800 w 21600"/>
              <a:gd name="T7" fmla="*/ 0 h 21600"/>
              <a:gd name="T8" fmla="*/ 4179 w 21600"/>
              <a:gd name="T9" fmla="*/ 4179 h 21600"/>
              <a:gd name="T10" fmla="*/ 17421 w 21600"/>
              <a:gd name="T11" fmla="*/ 1742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4757" y="21600"/>
                </a:lnTo>
                <a:lnTo>
                  <a:pt x="16843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/>
                </a:solidFill>
                <a:ea typeface="SimHei" panose="02010609060101010101" pitchFamily="49" charset="-122"/>
              </a:rPr>
              <a:t>銀</a:t>
            </a:r>
          </a:p>
        </p:txBody>
      </p:sp>
      <p:sp>
        <p:nvSpPr>
          <p:cNvPr id="54280" name="AutoShape 8" descr="Newsprint"/>
          <p:cNvSpPr>
            <a:spLocks noChangeArrowheads="1"/>
          </p:cNvSpPr>
          <p:nvPr/>
        </p:nvSpPr>
        <p:spPr bwMode="auto">
          <a:xfrm>
            <a:off x="6326188" y="1636713"/>
            <a:ext cx="1427162" cy="1060450"/>
          </a:xfrm>
          <a:custGeom>
            <a:avLst/>
            <a:gdLst>
              <a:gd name="G0" fmla="+- 4757 0 0"/>
              <a:gd name="G1" fmla="+- 21600 0 4757"/>
              <a:gd name="G2" fmla="*/ 4757 1 2"/>
              <a:gd name="G3" fmla="+- 21600 0 G2"/>
              <a:gd name="G4" fmla="+/ 4757 21600 2"/>
              <a:gd name="G5" fmla="+/ G1 0 2"/>
              <a:gd name="G6" fmla="*/ 21600 21600 4757"/>
              <a:gd name="G7" fmla="*/ G6 1 2"/>
              <a:gd name="G8" fmla="+- 21600 0 G7"/>
              <a:gd name="G9" fmla="*/ 21600 1 2"/>
              <a:gd name="G10" fmla="+- 4757 0 G9"/>
              <a:gd name="G11" fmla="?: G10 G8 0"/>
              <a:gd name="G12" fmla="?: G10 G7 21600"/>
              <a:gd name="T0" fmla="*/ 19221 w 21600"/>
              <a:gd name="T1" fmla="*/ 10800 h 21600"/>
              <a:gd name="T2" fmla="*/ 10800 w 21600"/>
              <a:gd name="T3" fmla="*/ 21600 h 21600"/>
              <a:gd name="T4" fmla="*/ 2379 w 21600"/>
              <a:gd name="T5" fmla="*/ 10800 h 21600"/>
              <a:gd name="T6" fmla="*/ 10800 w 21600"/>
              <a:gd name="T7" fmla="*/ 0 h 21600"/>
              <a:gd name="T8" fmla="*/ 4179 w 21600"/>
              <a:gd name="T9" fmla="*/ 4179 h 21600"/>
              <a:gd name="T10" fmla="*/ 17421 w 21600"/>
              <a:gd name="T11" fmla="*/ 1742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4757" y="21600"/>
                </a:lnTo>
                <a:lnTo>
                  <a:pt x="16843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/>
                </a:solidFill>
                <a:ea typeface="SimHei" panose="02010609060101010101" pitchFamily="49" charset="-122"/>
              </a:rPr>
              <a:t>銀</a:t>
            </a:r>
          </a:p>
        </p:txBody>
      </p:sp>
      <p:sp>
        <p:nvSpPr>
          <p:cNvPr id="54281" name="AutoShape 9"/>
          <p:cNvSpPr>
            <a:spLocks noChangeArrowheads="1"/>
          </p:cNvSpPr>
          <p:nvPr/>
        </p:nvSpPr>
        <p:spPr bwMode="auto">
          <a:xfrm>
            <a:off x="3071813" y="1855788"/>
            <a:ext cx="476250" cy="5492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4282" name="AutoShape 10"/>
          <p:cNvSpPr>
            <a:spLocks noChangeArrowheads="1"/>
          </p:cNvSpPr>
          <p:nvPr/>
        </p:nvSpPr>
        <p:spPr bwMode="auto">
          <a:xfrm>
            <a:off x="5595938" y="1855788"/>
            <a:ext cx="476250" cy="5492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4283" name="AutoShape 11" descr="Sand"/>
          <p:cNvSpPr>
            <a:spLocks noChangeArrowheads="1"/>
          </p:cNvSpPr>
          <p:nvPr/>
        </p:nvSpPr>
        <p:spPr bwMode="auto">
          <a:xfrm>
            <a:off x="1243013" y="4508500"/>
            <a:ext cx="1609725" cy="135255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b="1" dirty="0">
                <a:solidFill>
                  <a:srgbClr val="FFFFFF"/>
                </a:solidFill>
                <a:ea typeface="SimHei" panose="02010609060101010101" pitchFamily="49" charset="-122"/>
              </a:rPr>
              <a:t>鉛礦</a:t>
            </a:r>
          </a:p>
        </p:txBody>
      </p:sp>
      <p:sp>
        <p:nvSpPr>
          <p:cNvPr id="54284" name="AutoShape 12" descr="Cork"/>
          <p:cNvSpPr>
            <a:spLocks noChangeArrowheads="1"/>
          </p:cNvSpPr>
          <p:nvPr/>
        </p:nvSpPr>
        <p:spPr bwMode="auto">
          <a:xfrm>
            <a:off x="3767138" y="4508500"/>
            <a:ext cx="1609725" cy="135255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4285" name="AutoShape 13" descr="Parchment"/>
          <p:cNvSpPr>
            <a:spLocks noChangeArrowheads="1"/>
          </p:cNvSpPr>
          <p:nvPr/>
        </p:nvSpPr>
        <p:spPr bwMode="auto">
          <a:xfrm>
            <a:off x="3857625" y="4800600"/>
            <a:ext cx="1427163" cy="1060450"/>
          </a:xfrm>
          <a:custGeom>
            <a:avLst/>
            <a:gdLst>
              <a:gd name="G0" fmla="+- 4757 0 0"/>
              <a:gd name="G1" fmla="+- 21600 0 4757"/>
              <a:gd name="G2" fmla="*/ 4757 1 2"/>
              <a:gd name="G3" fmla="+- 21600 0 G2"/>
              <a:gd name="G4" fmla="+/ 4757 21600 2"/>
              <a:gd name="G5" fmla="+/ G1 0 2"/>
              <a:gd name="G6" fmla="*/ 21600 21600 4757"/>
              <a:gd name="G7" fmla="*/ G6 1 2"/>
              <a:gd name="G8" fmla="+- 21600 0 G7"/>
              <a:gd name="G9" fmla="*/ 21600 1 2"/>
              <a:gd name="G10" fmla="+- 4757 0 G9"/>
              <a:gd name="G11" fmla="?: G10 G8 0"/>
              <a:gd name="G12" fmla="?: G10 G7 21600"/>
              <a:gd name="T0" fmla="*/ 19221 w 21600"/>
              <a:gd name="T1" fmla="*/ 10800 h 21600"/>
              <a:gd name="T2" fmla="*/ 10800 w 21600"/>
              <a:gd name="T3" fmla="*/ 21600 h 21600"/>
              <a:gd name="T4" fmla="*/ 2379 w 21600"/>
              <a:gd name="T5" fmla="*/ 10800 h 21600"/>
              <a:gd name="T6" fmla="*/ 10800 w 21600"/>
              <a:gd name="T7" fmla="*/ 0 h 21600"/>
              <a:gd name="T8" fmla="*/ 4179 w 21600"/>
              <a:gd name="T9" fmla="*/ 4179 h 21600"/>
              <a:gd name="T10" fmla="*/ 17421 w 21600"/>
              <a:gd name="T11" fmla="*/ 1742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4757" y="21600"/>
                </a:lnTo>
                <a:lnTo>
                  <a:pt x="16843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z="2800" dirty="0">
                <a:solidFill>
                  <a:srgbClr val="000000"/>
                </a:solidFill>
                <a:ea typeface="SimHei" panose="02010609060101010101" pitchFamily="49" charset="-122"/>
              </a:rPr>
              <a:t>銀</a:t>
            </a:r>
            <a:r>
              <a:rPr lang="en-US" altLang="zh-TW" sz="2800" dirty="0">
                <a:solidFill>
                  <a:srgbClr val="000000"/>
                </a:solidFill>
                <a:ea typeface="新細明體" panose="02020500000000000000" pitchFamily="18" charset="-120"/>
              </a:rPr>
              <a:t>+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z="2800" dirty="0">
                <a:solidFill>
                  <a:srgbClr val="000000"/>
                </a:solidFill>
                <a:ea typeface="SimHei" panose="02010609060101010101" pitchFamily="49" charset="-122"/>
              </a:rPr>
              <a:t>銅鐵</a:t>
            </a:r>
          </a:p>
        </p:txBody>
      </p:sp>
      <p:sp>
        <p:nvSpPr>
          <p:cNvPr id="54286" name="AutoShape 14" descr="Parchment"/>
          <p:cNvSpPr>
            <a:spLocks noChangeArrowheads="1"/>
          </p:cNvSpPr>
          <p:nvPr/>
        </p:nvSpPr>
        <p:spPr bwMode="auto">
          <a:xfrm>
            <a:off x="6326188" y="4800600"/>
            <a:ext cx="1427162" cy="1060450"/>
          </a:xfrm>
          <a:custGeom>
            <a:avLst/>
            <a:gdLst>
              <a:gd name="G0" fmla="+- 4757 0 0"/>
              <a:gd name="G1" fmla="+- 21600 0 4757"/>
              <a:gd name="G2" fmla="*/ 4757 1 2"/>
              <a:gd name="G3" fmla="+- 21600 0 G2"/>
              <a:gd name="G4" fmla="+/ 4757 21600 2"/>
              <a:gd name="G5" fmla="+/ G1 0 2"/>
              <a:gd name="G6" fmla="*/ 21600 21600 4757"/>
              <a:gd name="G7" fmla="*/ G6 1 2"/>
              <a:gd name="G8" fmla="+- 21600 0 G7"/>
              <a:gd name="G9" fmla="*/ 21600 1 2"/>
              <a:gd name="G10" fmla="+- 4757 0 G9"/>
              <a:gd name="G11" fmla="?: G10 G8 0"/>
              <a:gd name="G12" fmla="?: G10 G7 21600"/>
              <a:gd name="T0" fmla="*/ 19221 w 21600"/>
              <a:gd name="T1" fmla="*/ 10800 h 21600"/>
              <a:gd name="T2" fmla="*/ 10800 w 21600"/>
              <a:gd name="T3" fmla="*/ 21600 h 21600"/>
              <a:gd name="T4" fmla="*/ 2379 w 21600"/>
              <a:gd name="T5" fmla="*/ 10800 h 21600"/>
              <a:gd name="T6" fmla="*/ 10800 w 21600"/>
              <a:gd name="T7" fmla="*/ 0 h 21600"/>
              <a:gd name="T8" fmla="*/ 4179 w 21600"/>
              <a:gd name="T9" fmla="*/ 4179 h 21600"/>
              <a:gd name="T10" fmla="*/ 17421 w 21600"/>
              <a:gd name="T11" fmla="*/ 1742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4757" y="21600"/>
                </a:lnTo>
                <a:lnTo>
                  <a:pt x="16843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z="28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銀</a:t>
            </a:r>
            <a:r>
              <a:rPr lang="en-US" altLang="zh-TW" sz="28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+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z="28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銅鐵</a:t>
            </a:r>
          </a:p>
        </p:txBody>
      </p:sp>
      <p:sp>
        <p:nvSpPr>
          <p:cNvPr id="54287" name="AutoShape 15"/>
          <p:cNvSpPr>
            <a:spLocks noChangeArrowheads="1"/>
          </p:cNvSpPr>
          <p:nvPr/>
        </p:nvSpPr>
        <p:spPr bwMode="auto">
          <a:xfrm>
            <a:off x="3071813" y="5019675"/>
            <a:ext cx="476250" cy="5492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4288" name="AutoShape 16"/>
          <p:cNvSpPr>
            <a:spLocks noChangeArrowheads="1"/>
          </p:cNvSpPr>
          <p:nvPr/>
        </p:nvSpPr>
        <p:spPr bwMode="auto">
          <a:xfrm>
            <a:off x="5595938" y="5019675"/>
            <a:ext cx="476250" cy="5492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4289" name="Line 17"/>
          <p:cNvSpPr>
            <a:spLocks noChangeShapeType="1"/>
          </p:cNvSpPr>
          <p:nvPr/>
        </p:nvSpPr>
        <p:spPr bwMode="auto">
          <a:xfrm>
            <a:off x="3876675" y="1014413"/>
            <a:ext cx="257175" cy="439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4290" name="Text Box 18"/>
          <p:cNvSpPr txBox="1">
            <a:spLocks noChangeArrowheads="1"/>
          </p:cNvSpPr>
          <p:nvPr/>
        </p:nvSpPr>
        <p:spPr bwMode="auto">
          <a:xfrm>
            <a:off x="3168650" y="484188"/>
            <a:ext cx="151836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>
                <a:solidFill>
                  <a:srgbClr val="000000"/>
                </a:solidFill>
                <a:ea typeface="SimHei" panose="02010609060101010101" pitchFamily="49" charset="-122"/>
              </a:rPr>
              <a:t>一氧化鉛</a:t>
            </a:r>
          </a:p>
        </p:txBody>
      </p:sp>
      <p:sp>
        <p:nvSpPr>
          <p:cNvPr id="54291" name="Line 19"/>
          <p:cNvSpPr>
            <a:spLocks noChangeShapeType="1"/>
          </p:cNvSpPr>
          <p:nvPr/>
        </p:nvSpPr>
        <p:spPr bwMode="auto">
          <a:xfrm>
            <a:off x="3889375" y="4178300"/>
            <a:ext cx="257175" cy="439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4292" name="Text Box 20"/>
          <p:cNvSpPr txBox="1">
            <a:spLocks noChangeArrowheads="1"/>
          </p:cNvSpPr>
          <p:nvPr/>
        </p:nvSpPr>
        <p:spPr bwMode="auto">
          <a:xfrm>
            <a:off x="3181350" y="3648075"/>
            <a:ext cx="151836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>
                <a:solidFill>
                  <a:srgbClr val="000000"/>
                </a:solidFill>
                <a:ea typeface="SimHei" panose="02010609060101010101" pitchFamily="49" charset="-122"/>
              </a:rPr>
              <a:t>一氧化鉛</a:t>
            </a:r>
          </a:p>
        </p:txBody>
      </p:sp>
      <p:sp>
        <p:nvSpPr>
          <p:cNvPr id="54293" name="Line 21"/>
          <p:cNvSpPr>
            <a:spLocks noChangeShapeType="1"/>
          </p:cNvSpPr>
          <p:nvPr/>
        </p:nvSpPr>
        <p:spPr bwMode="auto">
          <a:xfrm flipH="1" flipV="1">
            <a:off x="7461250" y="5349875"/>
            <a:ext cx="476250" cy="4746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4294" name="Text Box 22"/>
          <p:cNvSpPr txBox="1">
            <a:spLocks noChangeArrowheads="1"/>
          </p:cNvSpPr>
          <p:nvPr/>
        </p:nvSpPr>
        <p:spPr bwMode="auto">
          <a:xfrm>
            <a:off x="7900988" y="575786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0000"/>
                </a:solidFill>
                <a:ea typeface="SimHei" panose="02010609060101010101" pitchFamily="49" charset="-122"/>
              </a:rPr>
              <a:t>銀渣</a:t>
            </a:r>
          </a:p>
        </p:txBody>
      </p:sp>
      <p:sp>
        <p:nvSpPr>
          <p:cNvPr id="54295" name="Text Box 23"/>
          <p:cNvSpPr txBox="1">
            <a:spLocks noChangeArrowheads="1"/>
          </p:cNvSpPr>
          <p:nvPr/>
        </p:nvSpPr>
        <p:spPr bwMode="auto">
          <a:xfrm>
            <a:off x="1455405" y="2843213"/>
            <a:ext cx="118494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固體</a:t>
            </a:r>
            <a:r>
              <a:rPr lang="en-US" altLang="zh-TW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54296" name="Text Box 24"/>
          <p:cNvSpPr txBox="1">
            <a:spLocks noChangeArrowheads="1"/>
          </p:cNvSpPr>
          <p:nvPr/>
        </p:nvSpPr>
        <p:spPr bwMode="auto">
          <a:xfrm>
            <a:off x="4003529" y="2855913"/>
            <a:ext cx="114646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液體</a:t>
            </a:r>
            <a:r>
              <a:rPr lang="en-US" altLang="zh-TW" sz="20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54297" name="Text Box 25"/>
          <p:cNvSpPr txBox="1">
            <a:spLocks noChangeArrowheads="1"/>
          </p:cNvSpPr>
          <p:nvPr/>
        </p:nvSpPr>
        <p:spPr bwMode="auto">
          <a:xfrm>
            <a:off x="6491141" y="2855913"/>
            <a:ext cx="114646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固體</a:t>
            </a:r>
            <a:r>
              <a:rPr lang="en-US" altLang="zh-TW" sz="20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54298" name="Text Box 26"/>
          <p:cNvSpPr txBox="1">
            <a:spLocks noChangeArrowheads="1"/>
          </p:cNvSpPr>
          <p:nvPr/>
        </p:nvSpPr>
        <p:spPr bwMode="auto">
          <a:xfrm>
            <a:off x="1453818" y="5989638"/>
            <a:ext cx="118494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固體</a:t>
            </a:r>
            <a:r>
              <a:rPr lang="en-US" altLang="zh-TW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54299" name="Text Box 27"/>
          <p:cNvSpPr txBox="1">
            <a:spLocks noChangeArrowheads="1"/>
          </p:cNvSpPr>
          <p:nvPr/>
        </p:nvSpPr>
        <p:spPr bwMode="auto">
          <a:xfrm>
            <a:off x="3982705" y="6002338"/>
            <a:ext cx="118494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液體</a:t>
            </a:r>
            <a:r>
              <a:rPr lang="en-US" altLang="zh-TW" sz="2600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54300" name="Text Box 28"/>
          <p:cNvSpPr txBox="1">
            <a:spLocks noChangeArrowheads="1"/>
          </p:cNvSpPr>
          <p:nvPr/>
        </p:nvSpPr>
        <p:spPr bwMode="auto">
          <a:xfrm>
            <a:off x="6489554" y="6002338"/>
            <a:ext cx="114646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600" dirty="0" smtClean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 smtClean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固體</a:t>
            </a:r>
            <a:r>
              <a:rPr lang="en-US" altLang="zh-TW" sz="2000" dirty="0" smtClean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000" dirty="0">
              <a:solidFill>
                <a:srgbClr val="333399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42670" y="77164"/>
            <a:ext cx="1826141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C6600"/>
                </a:solidFill>
              </a:rPr>
              <a:t>來源：聖經簡報站</a:t>
            </a:r>
            <a:endParaRPr lang="en-US" sz="16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07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384</TotalTime>
  <Words>858</Words>
  <Application>Microsoft Office PowerPoint</Application>
  <PresentationFormat>On-screen Show (4:3)</PresentationFormat>
  <Paragraphs>67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SimHei</vt:lpstr>
      <vt:lpstr>文鼎圓立體</vt:lpstr>
      <vt:lpstr>新細明體</vt:lpstr>
      <vt:lpstr>華康儷中黑</vt:lpstr>
      <vt:lpstr>華康圓體 Std W8</vt:lpstr>
      <vt:lpstr>華康榜書體 Std W8</vt:lpstr>
      <vt:lpstr>華康雅藝體 Std W6</vt:lpstr>
      <vt:lpstr>Arial</vt:lpstr>
      <vt:lpstr>Calibri</vt:lpstr>
      <vt:lpstr>Calibri Light</vt:lpstr>
      <vt:lpstr>Wingdings</vt:lpstr>
      <vt:lpstr>Office Theme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24</cp:revision>
  <dcterms:created xsi:type="dcterms:W3CDTF">2014-11-12T00:11:01Z</dcterms:created>
  <dcterms:modified xsi:type="dcterms:W3CDTF">2014-12-13T00:11:28Z</dcterms:modified>
</cp:coreProperties>
</file>