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18"/>
  </p:notesMasterIdLst>
  <p:sldIdLst>
    <p:sldId id="257" r:id="rId5"/>
    <p:sldId id="266" r:id="rId6"/>
    <p:sldId id="258" r:id="rId7"/>
    <p:sldId id="259" r:id="rId8"/>
    <p:sldId id="267" r:id="rId9"/>
    <p:sldId id="260" r:id="rId10"/>
    <p:sldId id="261" r:id="rId11"/>
    <p:sldId id="262" r:id="rId12"/>
    <p:sldId id="263" r:id="rId13"/>
    <p:sldId id="264" r:id="rId14"/>
    <p:sldId id="256" r:id="rId15"/>
    <p:sldId id="268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712" autoAdjust="0"/>
  </p:normalViewPr>
  <p:slideViewPr>
    <p:cSldViewPr snapToGrid="0">
      <p:cViewPr>
        <p:scale>
          <a:sx n="59" d="100"/>
          <a:sy n="59" d="100"/>
        </p:scale>
        <p:origin x="174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AC74E-3AD7-46B0-9E9C-FDB9264A605F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B87CC-7412-4F33-A159-592ED3666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22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CB8C7A-1CB0-4C63-BBDA-0284D613B4D6}" type="slidenum">
              <a:rPr lang="en-US" altLang="zh-TW"/>
              <a:pPr/>
              <a:t>7</a:t>
            </a:fld>
            <a:endParaRPr lang="en-US" altLang="zh-TW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02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8C1511-49A0-4724-A67B-0103747C68B1}" type="slidenum">
              <a:rPr lang="en-US" altLang="zh-TW">
                <a:solidFill>
                  <a:srgbClr val="000000"/>
                </a:solidFill>
              </a:rPr>
              <a:pPr/>
              <a:t>8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6925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11F493-5951-4647-B47B-B6EFEFB9A201}" type="slidenum">
              <a:rPr lang="en-US" altLang="zh-TW"/>
              <a:pPr/>
              <a:t>9</a:t>
            </a:fld>
            <a:endParaRPr lang="en-US" altLang="zh-TW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459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36388-AEE4-49F5-B560-CE1E77DBD7C7}" type="slidenum">
              <a:rPr lang="en-US" altLang="zh-TW"/>
              <a:pPr/>
              <a:t>10</a:t>
            </a:fld>
            <a:endParaRPr lang="en-US" altLang="zh-TW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742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59A1-E214-48EC-B850-BC72E53AE3C8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10B8-A0E6-4FB2-A2A1-1AF5B016F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59A1-E214-48EC-B850-BC72E53AE3C8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10B8-A0E6-4FB2-A2A1-1AF5B016F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75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59A1-E214-48EC-B850-BC72E53AE3C8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10B8-A0E6-4FB2-A2A1-1AF5B016F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85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59A1-E214-48EC-B850-BC72E53AE3C8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10B8-A0E6-4FB2-A2A1-1AF5B016F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5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59A1-E214-48EC-B850-BC72E53AE3C8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10B8-A0E6-4FB2-A2A1-1AF5B016F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80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59A1-E214-48EC-B850-BC72E53AE3C8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10B8-A0E6-4FB2-A2A1-1AF5B016F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09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59A1-E214-48EC-B850-BC72E53AE3C8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10B8-A0E6-4FB2-A2A1-1AF5B016F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09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59A1-E214-48EC-B850-BC72E53AE3C8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10B8-A0E6-4FB2-A2A1-1AF5B016F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63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59A1-E214-48EC-B850-BC72E53AE3C8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10B8-A0E6-4FB2-A2A1-1AF5B016F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73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59A1-E214-48EC-B850-BC72E53AE3C8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10B8-A0E6-4FB2-A2A1-1AF5B016F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59A1-E214-48EC-B850-BC72E53AE3C8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10B8-A0E6-4FB2-A2A1-1AF5B016F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79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9CCE0-DC11-455F-A0E6-0067702BA96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561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D6668F-B038-4C24-96FB-2ADCB5099D9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644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BBCAE-B29C-409A-8B43-C2602DD12E5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862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2810C-D982-470E-B06A-0D1F356968B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474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BC507B-1C7B-440C-8913-408A2201C9C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458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0F74C8-5333-4DDC-8594-53EE0E0C49D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202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B564F2-28BF-46C5-8199-EE5D9E87D8C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522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98B5C7-2FDD-4DF4-9068-165FB96CBB5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765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5FE61-0E0A-4119-A49D-C6A2CFA7A10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636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8C1EA-F1B2-4707-84B3-A13CB0B6F4F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929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C821B-7448-4B03-B316-5F4E1EBA48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1711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9CCE0-DC11-455F-A0E6-0067702BA96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586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D6668F-B038-4C24-96FB-2ADCB5099D9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7480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BBCAE-B29C-409A-8B43-C2602DD12E5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2348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2810C-D982-470E-B06A-0D1F356968B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092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BC507B-1C7B-440C-8913-408A2201C9C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9096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0F74C8-5333-4DDC-8594-53EE0E0C49D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5333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B564F2-28BF-46C5-8199-EE5D9E87D8C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9698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98B5C7-2FDD-4DF4-9068-165FB96CBB5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4753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5FE61-0E0A-4119-A49D-C6A2CFA7A10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089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8C1EA-F1B2-4707-84B3-A13CB0B6F4F0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7954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C821B-7448-4B03-B316-5F4E1EBA48BE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1725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A2A19-DAA9-4928-84D2-B5A5730798D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9569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ADA029-BCCC-4953-A18F-24C9C1788FEA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8030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3CD145-BAB0-4882-A187-9091CE5F806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796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4DCF8-CF1B-4A37-86D5-BF1391CF18F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0830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AD5F8-2AEE-4DAC-9729-1E2BD720598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586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E6D62D-5554-41B3-BF3C-EC394461E4C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0023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E6984-607D-4E4F-A812-71EB5F19893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8420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FF6D3-3F7D-406F-B431-23FFD2711FF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4249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AB2E2-D3BB-4BED-8B07-937D8887C22A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5060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F9200-8498-423A-B5E5-13458821FD6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0132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1682EC-0DF3-461F-8820-BEA6445855F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20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159A1-E214-48EC-B850-BC72E53AE3C8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610B8-A0E6-4FB2-A2A1-1AF5B016F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92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539A46-DD91-442C-A044-DF05CFFE16B7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0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539A46-DD91-442C-A044-DF05CFFE16B7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24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1D976D0-5CC2-4C01-B2C9-4AB9ACF80161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469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b4Gzy9uuYHc/VAx37jplKaI/AAAAAAAABe8/7ztrvf9W5a4/s1600/jeremiah-the-weeping-proph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6809" cy="597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85649" y="5975797"/>
            <a:ext cx="68531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窰匠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家</a:t>
            </a:r>
            <a:r>
              <a:rPr lang="zh-TW" altLang="en-US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的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信息 </a:t>
            </a:r>
            <a:r>
              <a:rPr lang="en-US" altLang="zh-TW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-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18 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至 </a:t>
            </a:r>
            <a:r>
              <a:rPr lang="en-US" altLang="zh-TW" sz="4000" dirty="0" smtClean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20 </a:t>
            </a:r>
            <a:r>
              <a:rPr lang="zh-TW" altLang="en-US" sz="4000" dirty="0">
                <a:solidFill>
                  <a:srgbClr val="C00000"/>
                </a:solidFill>
                <a:latin typeface="文鼎圓立體" panose="02010609010101010101" pitchFamily="49" charset="-120"/>
                <a:ea typeface="文鼎圓立體" panose="02010609010101010101" pitchFamily="49" charset="-120"/>
                <a:cs typeface="文鼎圓立體" panose="02010609010101010101" pitchFamily="49" charset="-120"/>
              </a:rPr>
              <a:t>章</a:t>
            </a:r>
            <a:endParaRPr lang="en-US" sz="4000" dirty="0">
              <a:solidFill>
                <a:srgbClr val="C00000"/>
              </a:solidFill>
              <a:latin typeface="文鼎圓立體" panose="02010609010101010101" pitchFamily="49" charset="-120"/>
              <a:ea typeface="文鼎圓立體" panose="02010609010101010101" pitchFamily="49" charset="-120"/>
              <a:cs typeface="文鼎圓立體" panose="02010609010101010101" pitchFamily="49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03" y="160679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「約雅敬當政時期？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1549831" y="906134"/>
            <a:ext cx="914400" cy="9144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83043" y="1820534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60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上帝的主權</a:t>
            </a:r>
            <a:endParaRPr lang="en-US" sz="6000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4818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.tumblr.com/27417dfc26fade893be2dcada72888e8/tumblr_inline_mudhh8d0Nz1re7j8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78" b="28135"/>
          <a:stretch/>
        </p:blipFill>
        <p:spPr bwMode="auto">
          <a:xfrm>
            <a:off x="0" y="4122549"/>
            <a:ext cx="9144000" cy="273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engtest.net/2010/user_images/29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12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51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8" name="Picture 6" descr="word_jeremi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5975350" cy="505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7" name="Picture 5" descr="p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549275"/>
            <a:ext cx="3059112" cy="2214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319881" y="5056246"/>
            <a:ext cx="8475776" cy="1588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耶和華的話臨到耶利米說：你起來，下到窰匠的家裡去，我在那裡要使你聽我的話。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我就下到窰匠的家裡去，正遇他轉輪做器皿。</a:t>
            </a:r>
            <a:r>
              <a:rPr lang="en-US" altLang="zh-TW" sz="26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6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18:1-3)</a:t>
            </a:r>
          </a:p>
        </p:txBody>
      </p:sp>
      <p:pic>
        <p:nvPicPr>
          <p:cNvPr id="5" name="Picture 6" descr="cla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788" y="314016"/>
            <a:ext cx="3163661" cy="281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15673" y="5153879"/>
            <a:ext cx="8475776" cy="17041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窰匠用泥做的器皿，在他手中做壞了，他又用這泥另做別的器皿；窰匠看怎樣好，就怎樣做。</a:t>
            </a:r>
            <a:r>
              <a:rPr lang="en-US" altLang="zh-TW" sz="28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8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18:4)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endParaRPr lang="en-US" altLang="zh-TW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7" name="Picture 5" descr="4da31-img_456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256" y="284987"/>
            <a:ext cx="4266876" cy="28452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29769" y="5070352"/>
            <a:ext cx="8475776" cy="15748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耶和華說：以色列家啊，我待你們，豈不能照這窰匠弄泥嗎？以色列家啊，泥在窰匠的手中怎樣，你們在我的手中也怎樣。</a:t>
            </a:r>
            <a:r>
              <a:rPr lang="en-US" altLang="zh-TW" sz="28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8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8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18:</a:t>
            </a:r>
            <a:r>
              <a:rPr lang="en-US" altLang="zh-TW" sz="2800" dirty="0" smtClean="0">
                <a:solidFill>
                  <a:schemeClr val="bg2"/>
                </a:solidFill>
                <a:latin typeface="SimHei" panose="02010609060101010101" pitchFamily="49" charset="-122"/>
              </a:rPr>
              <a:t>5-6</a:t>
            </a:r>
            <a:r>
              <a:rPr lang="en-US" altLang="zh-TW" sz="28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29769" y="4971382"/>
            <a:ext cx="8475776" cy="17727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8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受造之物豈能對造他的說：你為什麼這樣造我呢？</a:t>
            </a:r>
          </a:p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2800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窰匠難道沒有權柄從一團泥裡拿一塊做成貴重的器皿，又拿一塊做成卑賤的器皿嗎？</a:t>
            </a:r>
            <a:r>
              <a:rPr lang="en-US" altLang="zh-TW" sz="26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羅</a:t>
            </a:r>
            <a:r>
              <a:rPr lang="en-US" altLang="zh-TW" sz="26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TW" sz="2600" dirty="0" smtClean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9:20-21)</a:t>
            </a:r>
            <a:endParaRPr lang="en-US" altLang="zh-TW" sz="2600" dirty="0">
              <a:solidFill>
                <a:srgbClr val="80808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031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9" grpId="0"/>
      <p:bldP spid="6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AutoShape 4" descr="Stationery"/>
          <p:cNvSpPr>
            <a:spLocks noChangeArrowheads="1"/>
          </p:cNvSpPr>
          <p:nvPr/>
        </p:nvSpPr>
        <p:spPr bwMode="auto">
          <a:xfrm>
            <a:off x="971550" y="1620838"/>
            <a:ext cx="3384550" cy="2162175"/>
          </a:xfrm>
          <a:prstGeom prst="downArrowCallout">
            <a:avLst>
              <a:gd name="adj1" fmla="val 39134"/>
              <a:gd name="adj2" fmla="val 39134"/>
              <a:gd name="adj3" fmla="val 16667"/>
              <a:gd name="adj4" fmla="val 6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窰匠弄泥</a:t>
            </a:r>
          </a:p>
        </p:txBody>
      </p:sp>
      <p:sp>
        <p:nvSpPr>
          <p:cNvPr id="49157" name="AutoShape 5" descr="Stationery"/>
          <p:cNvSpPr>
            <a:spLocks noChangeArrowheads="1"/>
          </p:cNvSpPr>
          <p:nvPr/>
        </p:nvSpPr>
        <p:spPr bwMode="auto">
          <a:xfrm>
            <a:off x="4787900" y="1620838"/>
            <a:ext cx="3384550" cy="2162175"/>
          </a:xfrm>
          <a:prstGeom prst="downArrowCallout">
            <a:avLst>
              <a:gd name="adj1" fmla="val 39134"/>
              <a:gd name="adj2" fmla="val 39134"/>
              <a:gd name="adj3" fmla="val 16667"/>
              <a:gd name="adj4" fmla="val 6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人轉意，神後悔 </a:t>
            </a:r>
          </a:p>
        </p:txBody>
      </p:sp>
      <p:sp>
        <p:nvSpPr>
          <p:cNvPr id="49160" name="Rectangle 8" descr="Brown marble"/>
          <p:cNvSpPr>
            <a:spLocks noChangeArrowheads="1"/>
          </p:cNvSpPr>
          <p:nvPr/>
        </p:nvSpPr>
        <p:spPr bwMode="auto">
          <a:xfrm>
            <a:off x="971550" y="841375"/>
            <a:ext cx="3384550" cy="7921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kumimoji="1" lang="en-US" altLang="zh-TW" sz="28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18:1-6</a:t>
            </a:r>
          </a:p>
        </p:txBody>
      </p:sp>
      <p:sp>
        <p:nvSpPr>
          <p:cNvPr id="49161" name="Rectangle 9" descr="Brown marble"/>
          <p:cNvSpPr>
            <a:spLocks noChangeArrowheads="1"/>
          </p:cNvSpPr>
          <p:nvPr/>
        </p:nvSpPr>
        <p:spPr bwMode="auto">
          <a:xfrm>
            <a:off x="4787900" y="841375"/>
            <a:ext cx="3384550" cy="7921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kumimoji="1" lang="en-US" altLang="zh-TW" sz="2800">
                <a:solidFill>
                  <a:srgbClr val="FFFF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18:7-1</a:t>
            </a:r>
            <a:r>
              <a:rPr kumimoji="1" lang="en-US" altLang="zh-TW" sz="2800">
                <a:solidFill>
                  <a:srgbClr val="FFFFFF"/>
                </a:solidFill>
                <a:latin typeface="SimHei" panose="02010609060101010101" pitchFamily="49" charset="-122"/>
              </a:rPr>
              <a:t>0</a:t>
            </a:r>
          </a:p>
        </p:txBody>
      </p:sp>
      <p:sp>
        <p:nvSpPr>
          <p:cNvPr id="49162" name="Oval 10" descr="Bouquet"/>
          <p:cNvSpPr>
            <a:spLocks noChangeArrowheads="1"/>
          </p:cNvSpPr>
          <p:nvPr/>
        </p:nvSpPr>
        <p:spPr bwMode="auto">
          <a:xfrm>
            <a:off x="963613" y="3921125"/>
            <a:ext cx="3386137" cy="1422400"/>
          </a:xfrm>
          <a:prstGeom prst="ellips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ea typeface="SimHei" panose="02010609060101010101" pitchFamily="49" charset="-122"/>
              </a:rPr>
              <a:t>神的至高主權</a:t>
            </a:r>
          </a:p>
        </p:txBody>
      </p:sp>
      <p:sp>
        <p:nvSpPr>
          <p:cNvPr id="49163" name="Oval 11" descr="Bouquet"/>
          <p:cNvSpPr>
            <a:spLocks noChangeArrowheads="1"/>
          </p:cNvSpPr>
          <p:nvPr/>
        </p:nvSpPr>
        <p:spPr bwMode="auto">
          <a:xfrm>
            <a:off x="4789488" y="3925888"/>
            <a:ext cx="3386137" cy="1422400"/>
          </a:xfrm>
          <a:prstGeom prst="ellips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ea typeface="SimHei" panose="02010609060101010101" pitchFamily="49" charset="-122"/>
              </a:rPr>
              <a:t>人的自由意志</a:t>
            </a:r>
          </a:p>
        </p:txBody>
      </p:sp>
      <p:pic>
        <p:nvPicPr>
          <p:cNvPr id="49165" name="Picture 13" descr="previe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01"/>
          <a:stretch>
            <a:fillRect/>
          </a:stretch>
        </p:blipFill>
        <p:spPr bwMode="auto">
          <a:xfrm>
            <a:off x="4091554" y="5141913"/>
            <a:ext cx="840810" cy="15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64" name="Text Box 12"/>
          <p:cNvSpPr txBox="1">
            <a:spLocks noChangeArrowheads="1"/>
          </p:cNvSpPr>
          <p:nvPr/>
        </p:nvSpPr>
        <p:spPr bwMode="auto">
          <a:xfrm>
            <a:off x="3590925" y="5661025"/>
            <a:ext cx="1962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800">
                <a:solidFill>
                  <a:srgbClr val="000000"/>
                </a:solidFill>
                <a:ea typeface="SimHei" panose="02010609060101010101" pitchFamily="49" charset="-122"/>
              </a:rPr>
              <a:t>真理的兩面</a:t>
            </a:r>
          </a:p>
        </p:txBody>
      </p:sp>
    </p:spTree>
    <p:extLst>
      <p:ext uri="{BB962C8B-B14F-4D97-AF65-F5344CB8AC3E}">
        <p14:creationId xmlns:p14="http://schemas.microsoft.com/office/powerpoint/2010/main" val="71700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kizie.com/wp-content/uploads/2011/01/Innsbruck-village-chur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p.patheos.com.s3.amazonaws.com/blogs/goodletters/files/2013/06/ponderingprayer-300x2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9"/>
          <a:stretch/>
        </p:blipFill>
        <p:spPr bwMode="auto">
          <a:xfrm>
            <a:off x="3130340" y="0"/>
            <a:ext cx="2883319" cy="27339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aily Devotional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80" y="519471"/>
            <a:ext cx="3844131" cy="32034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62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hecosmiccathedral.files.wordpress.com/2013/02/jeremiah_lament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5" y="0"/>
            <a:ext cx="9150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1443" y="278969"/>
            <a:ext cx="470192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先知的自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白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(18:18-23)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pic>
        <p:nvPicPr>
          <p:cNvPr id="3074" name="Picture 2" descr="http://imageweb-cdn.magnoliasoft.net/bridgeman/fullsize/llm4542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39" y="0"/>
            <a:ext cx="91756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21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af2f6d2d88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04475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4866467" y="166848"/>
            <a:ext cx="4308529" cy="6320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耶和華如此說：你去買窰匠的瓦瓶，又帶百姓中的長老和祭司中的長老，出去到欣嫩子谷、</a:t>
            </a:r>
            <a:r>
              <a:rPr lang="zh-TW" altLang="en-US" sz="26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哈珥西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（就是</a:t>
            </a:r>
            <a:r>
              <a:rPr lang="zh-TW" altLang="en-US" sz="26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瓦片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的意思）的門口那裡，宣告我所吩咐你的話，</a:t>
            </a:r>
            <a:r>
              <a:rPr lang="en-US" altLang="zh-TW" sz="2600" dirty="0">
                <a:latin typeface="SimHei" panose="02010609060101010101" pitchFamily="49" charset="-122"/>
                <a:ea typeface="SimHei" panose="02010609060101010101" pitchFamily="49" charset="-122"/>
              </a:rPr>
              <a:t>…</a:t>
            </a:r>
          </a:p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你要在同去的人眼前打碎那瓶，對他們說：萬軍之耶和華如此說：我要照樣打碎這民和這城，正如人打碎窰匠的瓦器，以致不能再囫圇。並且人要在</a:t>
            </a:r>
            <a:r>
              <a:rPr lang="zh-TW" altLang="en-US" sz="26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陀斐特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葬埋屍首，甚至無處可葬。</a:t>
            </a:r>
            <a:r>
              <a:rPr lang="en-US" altLang="zh-TW" sz="26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600" dirty="0" smtClean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19:1-2,10-11)</a:t>
            </a:r>
            <a:endParaRPr lang="en-US" altLang="zh-TW" sz="26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5" name="Picture 2" descr="http://christianimagesource.com/prophet_jeremiah__image_2_sjpg224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81"/>
            <a:ext cx="4804474" cy="685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0" name="Picture 6" descr="pottey broken piec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365" y="4771191"/>
            <a:ext cx="2741612" cy="2055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6325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Jerusalem-Davi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9938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6" name="AutoShape 4"/>
          <p:cNvSpPr>
            <a:spLocks noChangeArrowheads="1"/>
          </p:cNvSpPr>
          <p:nvPr/>
        </p:nvSpPr>
        <p:spPr bwMode="auto">
          <a:xfrm>
            <a:off x="2590800" y="6096000"/>
            <a:ext cx="1295400" cy="544513"/>
          </a:xfrm>
          <a:prstGeom prst="wedgeRectCallout">
            <a:avLst>
              <a:gd name="adj1" fmla="val -74880"/>
              <a:gd name="adj2" fmla="val -4708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000">
                <a:solidFill>
                  <a:srgbClr val="00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欣嫩子谷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228600" y="76200"/>
            <a:ext cx="4146550" cy="4572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>
                <a:solidFill>
                  <a:srgbClr val="FFFFFF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大衛和所羅門時代的耶路撒冷</a:t>
            </a:r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4957763" y="5046663"/>
            <a:ext cx="3419526" cy="108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58775" indent="-3587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6302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spcBef>
                <a:spcPct val="0"/>
              </a:spcBef>
              <a:spcAft>
                <a:spcPct val="30000"/>
              </a:spcAft>
              <a:buFontTx/>
              <a:buBlip>
                <a:blip r:embed="rId5"/>
              </a:buBlip>
            </a:pPr>
            <a:r>
              <a:rPr kumimoji="0" lang="zh-TW" altLang="en-US" sz="2800" dirty="0">
                <a:solidFill>
                  <a:srgbClr val="6633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欣嫩：悲嘆，哀悼</a:t>
            </a:r>
          </a:p>
          <a:p>
            <a:pPr fontAlgn="base">
              <a:spcBef>
                <a:spcPct val="0"/>
              </a:spcBef>
              <a:spcAft>
                <a:spcPct val="30000"/>
              </a:spcAft>
              <a:buFontTx/>
              <a:buBlip>
                <a:blip r:embed="rId5"/>
              </a:buBlip>
            </a:pPr>
            <a:r>
              <a:rPr kumimoji="0" lang="zh-TW" altLang="en-US" sz="2800" dirty="0">
                <a:solidFill>
                  <a:srgbClr val="6633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陀斐特：火燒之處</a:t>
            </a:r>
          </a:p>
        </p:txBody>
      </p:sp>
      <p:sp>
        <p:nvSpPr>
          <p:cNvPr id="64520" name="Text Box 8" descr="Newsprint"/>
          <p:cNvSpPr txBox="1">
            <a:spLocks noChangeArrowheads="1"/>
          </p:cNvSpPr>
          <p:nvPr/>
        </p:nvSpPr>
        <p:spPr bwMode="auto">
          <a:xfrm>
            <a:off x="4808538" y="304800"/>
            <a:ext cx="4191000" cy="453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>
                    <a:alphaModFix amt="70000"/>
                  </a:blip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他們在欣嫩子谷建築陀斐特的邱壇，好在火中焚燒自己的兒女。這並不是我所吩咐的，也不是我心所起的意。</a:t>
            </a:r>
          </a:p>
          <a:p>
            <a:pPr fontAlgn="base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</a:pPr>
            <a:r>
              <a:rPr lang="zh-TW" altLang="en-US" sz="2600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耶和華說：因此，日子將到，這地方不再稱為陀斐特和欣嫩子谷，反倒稱為殺戮谷。因為要在陀斐特葬埋屍首，甚至無處可葬。</a:t>
            </a:r>
            <a:r>
              <a:rPr lang="en-US" altLang="zh-TW" sz="26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TW" altLang="en-US" sz="26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  <a:r>
              <a:rPr lang="en-US" altLang="zh-TW" sz="2600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7:31-32)</a:t>
            </a:r>
          </a:p>
        </p:txBody>
      </p:sp>
    </p:spTree>
    <p:extLst>
      <p:ext uri="{BB962C8B-B14F-4D97-AF65-F5344CB8AC3E}">
        <p14:creationId xmlns:p14="http://schemas.microsoft.com/office/powerpoint/2010/main" val="29666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5035671" y="233698"/>
            <a:ext cx="3877132" cy="317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祭司音麥的兒子</a:t>
            </a:r>
            <a:r>
              <a:rPr lang="zh-TW" altLang="en-US" sz="26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巴施戶珥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作耶和華殿的總管，聽見耶利米預言這些事，他就</a:t>
            </a:r>
            <a:r>
              <a:rPr lang="zh-TW" altLang="en-US" sz="26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打先知耶利米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，用耶和華殿裡便雅憫高門內的枷，</a:t>
            </a:r>
            <a:r>
              <a:rPr lang="zh-TW" altLang="en-US" sz="26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將他枷在那裡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r>
              <a:rPr lang="en-US" altLang="zh-TW" sz="26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en-US" altLang="zh-TW" sz="2600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20:1-2)</a:t>
            </a:r>
          </a:p>
        </p:txBody>
      </p:sp>
      <p:pic>
        <p:nvPicPr>
          <p:cNvPr id="48132" name="Picture 4" descr="jer20-stock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605" y="4014061"/>
            <a:ext cx="6434900" cy="286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ol.jw.org/es/wol/mp/r4/lp-s/jr/2010/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0969" cy="431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7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51099" y="908050"/>
            <a:ext cx="9549409" cy="577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58775" indent="-3587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223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TW" altLang="en-US" sz="2600" dirty="0">
                <a:ea typeface="SimHei" panose="02010609060101010101" pitchFamily="49" charset="-122"/>
              </a:rPr>
              <a:t>他愛神，卻生在一個人心遠離神的亂世。</a:t>
            </a:r>
          </a:p>
          <a:p>
            <a:pPr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TW" altLang="en-US" sz="2600" dirty="0">
                <a:ea typeface="SimHei" panose="02010609060101010101" pitchFamily="49" charset="-122"/>
              </a:rPr>
              <a:t>他愛人，感情豐富，熱切為同胞代禱，人卻以惡報善。</a:t>
            </a:r>
          </a:p>
          <a:p>
            <a:pPr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TW" altLang="en-US" sz="2600" dirty="0">
                <a:ea typeface="SimHei" panose="02010609060101010101" pitchFamily="49" charset="-122"/>
              </a:rPr>
              <a:t>他個性溫和怯懦，神卻使他在遍地與人相爭相競。</a:t>
            </a:r>
          </a:p>
          <a:p>
            <a:pPr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TW" altLang="en-US" sz="2600" dirty="0">
                <a:ea typeface="SimHei" panose="02010609060101010101" pitchFamily="49" charset="-122"/>
              </a:rPr>
              <a:t>神讓他看見的，盡是無可避免的可怕災難，終至亡國。</a:t>
            </a:r>
          </a:p>
          <a:p>
            <a:pPr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TW" altLang="en-US" sz="2600" dirty="0">
                <a:ea typeface="SimHei" panose="02010609060101010101" pitchFamily="49" charset="-122"/>
              </a:rPr>
              <a:t>神要他宣講的，盡是刺耳難聽的信息，惹人恨惡。</a:t>
            </a:r>
          </a:p>
          <a:p>
            <a:pPr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TW" altLang="en-US" sz="2600" dirty="0">
                <a:ea typeface="SimHei" panose="02010609060101010101" pitchFamily="49" charset="-122"/>
              </a:rPr>
              <a:t>他終日成為笑柄，人人戲弄他，凌辱他。</a:t>
            </a:r>
          </a:p>
          <a:p>
            <a:pPr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TW" altLang="en-US" sz="2600" dirty="0">
                <a:ea typeface="SimHei" panose="02010609060101010101" pitchFamily="49" charset="-122"/>
              </a:rPr>
              <a:t>他還遭誤解，被視為賣國賊。</a:t>
            </a:r>
          </a:p>
          <a:p>
            <a:pPr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TW" altLang="en-US" sz="2600" dirty="0">
                <a:ea typeface="SimHei" panose="02010609060101010101" pitchFamily="49" charset="-122"/>
              </a:rPr>
              <a:t>他被辱罵、毆打、枷鎖、監禁、折磨，幾乎喪</a:t>
            </a:r>
            <a:r>
              <a:rPr lang="zh-TW" altLang="en-US" sz="2600" dirty="0" smtClean="0">
                <a:ea typeface="SimHei" panose="02010609060101010101" pitchFamily="49" charset="-122"/>
              </a:rPr>
              <a:t>命</a:t>
            </a:r>
            <a:r>
              <a:rPr lang="en-US" altLang="zh-TW" sz="2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600" dirty="0">
                <a:latin typeface="SimHei" panose="02010609060101010101" pitchFamily="49" charset="-122"/>
                <a:ea typeface="SimHei" panose="02010609060101010101" pitchFamily="49" charset="-122"/>
              </a:rPr>
              <a:t>最終殉道</a:t>
            </a:r>
            <a:r>
              <a:rPr lang="en-US" altLang="zh-TW" sz="26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pPr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TW" altLang="en-US" sz="2600" dirty="0">
                <a:ea typeface="SimHei" panose="02010609060101010101" pitchFamily="49" charset="-122"/>
              </a:rPr>
              <a:t>連他的父家、親族、知己，都以奸詐待他，企圖謀害他。</a:t>
            </a:r>
          </a:p>
          <a:p>
            <a:pPr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TW" altLang="en-US" sz="2600" dirty="0">
                <a:ea typeface="SimHei" panose="02010609060101010101" pitchFamily="49" charset="-122"/>
              </a:rPr>
              <a:t>神命令他不得娶妻生子，終生獨身。</a:t>
            </a:r>
          </a:p>
          <a:p>
            <a:pPr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TW" altLang="en-US" sz="2600" dirty="0">
                <a:ea typeface="SimHei" panose="02010609060101010101" pitchFamily="49" charset="-122"/>
              </a:rPr>
              <a:t>神命令他不得參加婚喪喜慶，猶如自絕於親友</a:t>
            </a:r>
            <a:r>
              <a:rPr lang="zh-TW" altLang="en-US" sz="2600" dirty="0" smtClean="0">
                <a:ea typeface="SimHei" panose="02010609060101010101" pitchFamily="49" charset="-122"/>
              </a:rPr>
              <a:t>。</a:t>
            </a:r>
            <a:endParaRPr lang="zh-TW" altLang="en-US" sz="2600" dirty="0">
              <a:ea typeface="SimHei" panose="02010609060101010101" pitchFamily="49" charset="-122"/>
            </a:endParaRPr>
          </a:p>
          <a:p>
            <a:pPr>
              <a:spcAft>
                <a:spcPct val="20000"/>
              </a:spcAft>
              <a:buFontTx/>
              <a:buBlip>
                <a:blip r:embed="rId4"/>
              </a:buBlip>
            </a:pPr>
            <a:r>
              <a:rPr lang="zh-TW" altLang="en-US" sz="2600" dirty="0">
                <a:ea typeface="SimHei" panose="02010609060101010101" pitchFamily="49" charset="-122"/>
              </a:rPr>
              <a:t>他的痛苦，持續一生。</a:t>
            </a:r>
          </a:p>
        </p:txBody>
      </p:sp>
      <p:sp>
        <p:nvSpPr>
          <p:cNvPr id="65542" name="Oval 6" descr="Walnut"/>
          <p:cNvSpPr>
            <a:spLocks noChangeArrowheads="1"/>
          </p:cNvSpPr>
          <p:nvPr/>
        </p:nvSpPr>
        <p:spPr bwMode="auto">
          <a:xfrm>
            <a:off x="692150" y="139485"/>
            <a:ext cx="2224088" cy="768565"/>
          </a:xfrm>
          <a:prstGeom prst="ellips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600" dirty="0">
                <a:solidFill>
                  <a:schemeClr val="bg1"/>
                </a:solidFill>
                <a:ea typeface="SimHei" panose="02010609060101010101" pitchFamily="49" charset="-122"/>
              </a:rPr>
              <a:t>耶利米的痛苦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00400" y="203382"/>
            <a:ext cx="54617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使命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傳道人 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VS. 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職業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傳道人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863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faithtablockport.com/hp_wordpress/wp-content/uploads/2013/04/Servants-Heart-Religious-Stock-Photo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447" y="139487"/>
            <a:ext cx="4475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 (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工作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vs. Ministry 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事奉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3545" y="678205"/>
            <a:ext cx="8141716" cy="892552"/>
          </a:xfrm>
          <a:prstGeom prst="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2600" b="1" dirty="0" smtClean="0">
                <a:solidFill>
                  <a:srgbClr val="002060"/>
                </a:solidFill>
              </a:rPr>
              <a:t>If you are doing it just because no one else will, it’s a JOB.</a:t>
            </a:r>
          </a:p>
          <a:p>
            <a:r>
              <a:rPr lang="en-US" altLang="zh-TW" sz="2600" b="1" dirty="0" smtClean="0">
                <a:solidFill>
                  <a:srgbClr val="C00000"/>
                </a:solidFill>
              </a:rPr>
              <a:t>If you are doing it to serve the Lord, it’s a MINISTRY.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545" y="1616705"/>
            <a:ext cx="8135945" cy="892552"/>
          </a:xfrm>
          <a:prstGeom prst="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2600" b="1" dirty="0" smtClean="0">
                <a:solidFill>
                  <a:srgbClr val="002060"/>
                </a:solidFill>
              </a:rPr>
              <a:t>If you quit because somebody criticized you, it was a JOB.</a:t>
            </a:r>
          </a:p>
          <a:p>
            <a:r>
              <a:rPr lang="en-US" altLang="zh-TW" sz="2600" b="1" dirty="0" smtClean="0">
                <a:solidFill>
                  <a:srgbClr val="C00000"/>
                </a:solidFill>
              </a:rPr>
              <a:t>If you keep on serving, it’s a MINISTRY.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3545" y="2480624"/>
            <a:ext cx="8387168" cy="1692771"/>
          </a:xfrm>
          <a:prstGeom prst="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2600" b="1" dirty="0" smtClean="0">
                <a:solidFill>
                  <a:srgbClr val="002060"/>
                </a:solidFill>
              </a:rPr>
              <a:t>If you’ll do it only as long as it does not interfere with your</a:t>
            </a:r>
          </a:p>
          <a:p>
            <a:r>
              <a:rPr lang="en-US" altLang="zh-TW" sz="2600" b="1" dirty="0">
                <a:solidFill>
                  <a:srgbClr val="002060"/>
                </a:solidFill>
              </a:rPr>
              <a:t>o</a:t>
            </a:r>
            <a:r>
              <a:rPr lang="en-US" altLang="zh-TW" sz="2600" b="1" dirty="0" smtClean="0">
                <a:solidFill>
                  <a:srgbClr val="002060"/>
                </a:solidFill>
              </a:rPr>
              <a:t>ther activities, it’s a JOB.</a:t>
            </a:r>
          </a:p>
          <a:p>
            <a:r>
              <a:rPr lang="en-US" altLang="zh-TW" sz="2600" b="1" dirty="0" smtClean="0">
                <a:solidFill>
                  <a:srgbClr val="C00000"/>
                </a:solidFill>
              </a:rPr>
              <a:t>If you’re committed to staying with it even when it means</a:t>
            </a:r>
          </a:p>
          <a:p>
            <a:r>
              <a:rPr lang="en-US" altLang="zh-TW" sz="2600" b="1" dirty="0" smtClean="0">
                <a:solidFill>
                  <a:srgbClr val="C00000"/>
                </a:solidFill>
              </a:rPr>
              <a:t>Letting go of other things, it’s a MINISTRY.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544" y="4233337"/>
            <a:ext cx="6625468" cy="892552"/>
          </a:xfrm>
          <a:prstGeom prst="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2600" b="1" dirty="0" smtClean="0">
                <a:solidFill>
                  <a:srgbClr val="002060"/>
                </a:solidFill>
              </a:rPr>
              <a:t>If your concern is success, it’s a JOB.</a:t>
            </a:r>
          </a:p>
          <a:p>
            <a:r>
              <a:rPr lang="en-US" altLang="zh-TW" sz="2600" b="1" dirty="0" smtClean="0">
                <a:solidFill>
                  <a:srgbClr val="C00000"/>
                </a:solidFill>
              </a:rPr>
              <a:t>If your concern is faithfulness, it’s a MINISTRY.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3544" y="5185831"/>
            <a:ext cx="8174225" cy="89255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7030A0"/>
                </a:solidFill>
              </a:rPr>
              <a:t>An average church is filled with people doing JOBs.</a:t>
            </a:r>
          </a:p>
          <a:p>
            <a:r>
              <a:rPr lang="en-US" sz="2600" b="1" dirty="0" smtClean="0">
                <a:solidFill>
                  <a:srgbClr val="7030A0"/>
                </a:solidFill>
              </a:rPr>
              <a:t>A great church is filled with people involved in MINISTRY.</a:t>
            </a:r>
          </a:p>
        </p:txBody>
      </p:sp>
    </p:spTree>
    <p:extLst>
      <p:ext uri="{BB962C8B-B14F-4D97-AF65-F5344CB8AC3E}">
        <p14:creationId xmlns:p14="http://schemas.microsoft.com/office/powerpoint/2010/main" val="367926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6" grpId="0" animBg="1"/>
      <p:bldP spid="7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pitts.emory.edu/woodcuts/1853BiblD/0001148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54"/>
          <a:stretch/>
        </p:blipFill>
        <p:spPr bwMode="auto">
          <a:xfrm>
            <a:off x="0" y="0"/>
            <a:ext cx="9144000" cy="68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96344" y="6057900"/>
            <a:ext cx="5584371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利</a:t>
            </a:r>
            <a:r>
              <a:rPr lang="en-US" altLang="zh-TW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24:10-16, 20:9) </a:t>
            </a:r>
            <a:r>
              <a:rPr lang="zh-TW" altLang="en-US" sz="28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不可咒詛父母</a:t>
            </a:r>
            <a:endParaRPr lang="en-US" sz="28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21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entralbrethren.org/wp-content/uploads/2014/08/weeping-ang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5947" y="356461"/>
            <a:ext cx="68018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自白哀歌的結構：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(</a:t>
            </a:r>
            <a:r>
              <a:rPr lang="zh-TW" alt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按楊牧谷牧師分析</a:t>
            </a:r>
            <a:r>
              <a:rPr lang="en-US" altLang="zh-TW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)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474" y="1082909"/>
            <a:ext cx="32944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追述神昔日恩典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抗議現今的苦況</a:t>
            </a:r>
            <a:endParaRPr lang="en-US" altLang="zh-TW" sz="3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確信而感恩讚美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78117" y="1040961"/>
            <a:ext cx="50353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5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方向確定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 </a:t>
            </a:r>
            <a:r>
              <a:rPr lang="en-US" altLang="zh-TW" sz="3200" dirty="0" smtClean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(Orientation)</a:t>
            </a:r>
          </a:p>
          <a:p>
            <a:r>
              <a:rPr lang="zh-TW" altLang="en-US" sz="3200" dirty="0" smtClean="0">
                <a:solidFill>
                  <a:schemeClr val="accent5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  <a:sym typeface="Wingdings" panose="05000000000000000000" pitchFamily="2" charset="2"/>
              </a:rPr>
              <a:t>方向迷失 </a:t>
            </a:r>
            <a:r>
              <a:rPr lang="en-US" altLang="zh-TW" sz="3200" dirty="0" smtClean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  <a:sym typeface="Wingdings" panose="05000000000000000000" pitchFamily="2" charset="2"/>
              </a:rPr>
              <a:t>(Disorientation)</a:t>
            </a:r>
            <a:endParaRPr lang="en-US" altLang="zh-TW" sz="3200" dirty="0" smtClean="0">
              <a:solidFill>
                <a:srgbClr val="FF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  <a:p>
            <a:r>
              <a:rPr lang="zh-TW" altLang="en-US" sz="3200" dirty="0" smtClean="0">
                <a:solidFill>
                  <a:schemeClr val="accent5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  <a:sym typeface="Wingdings" panose="05000000000000000000" pitchFamily="2" charset="2"/>
              </a:rPr>
              <a:t>方向重尋 </a:t>
            </a:r>
            <a:r>
              <a:rPr lang="en-US" altLang="zh-TW" sz="3200" dirty="0" smtClean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  <a:sym typeface="Wingdings" panose="05000000000000000000" pitchFamily="2" charset="2"/>
              </a:rPr>
              <a:t>(Reorientation)</a:t>
            </a:r>
            <a:endParaRPr lang="en-US" sz="3200" dirty="0">
              <a:solidFill>
                <a:srgbClr val="FF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4" name="Right Arrow 3"/>
          <p:cNvSpPr/>
          <p:nvPr/>
        </p:nvSpPr>
        <p:spPr bwMode="auto">
          <a:xfrm>
            <a:off x="3571717" y="1601039"/>
            <a:ext cx="406400" cy="5334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124258"/>
            <a:ext cx="85217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“Question your question, </a:t>
            </a:r>
          </a:p>
          <a:p>
            <a:r>
              <a:rPr lang="en-US" altLang="zh-TW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 </a:t>
            </a:r>
            <a:r>
              <a:rPr lang="en-US" altLang="zh-TW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  until your question </a:t>
            </a:r>
            <a:r>
              <a:rPr lang="en-US" altLang="zh-TW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q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uestions you”</a:t>
            </a:r>
          </a:p>
          <a:p>
            <a:r>
              <a:rPr lang="zh-TW" altLang="en-US" sz="2800" dirty="0" smtClean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「反問自己的問題，直至自己的問題反問自己</a:t>
            </a:r>
            <a:r>
              <a:rPr lang="en-US" altLang="zh-TW" sz="3200" baseline="30000" dirty="0" smtClean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」</a:t>
            </a:r>
            <a:endParaRPr lang="en-US" sz="3200" dirty="0">
              <a:solidFill>
                <a:srgbClr val="FF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3474" y="4835591"/>
            <a:ext cx="80329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Theologicial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training is not necessary getting </a:t>
            </a:r>
          </a:p>
          <a:p>
            <a:r>
              <a:rPr lang="en-US" sz="2800" b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 answers to our questions, but learning </a:t>
            </a:r>
          </a:p>
          <a:p>
            <a:r>
              <a:rPr lang="en-US" sz="2800" b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ask the </a:t>
            </a:r>
            <a:r>
              <a:rPr lang="en-US" sz="2800" b="1" i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questions. </a:t>
            </a:r>
            <a:endParaRPr lang="en-US" sz="2800" b="1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941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561</TotalTime>
  <Words>1191</Words>
  <Application>Microsoft Office PowerPoint</Application>
  <PresentationFormat>On-screen Show (4:3)</PresentationFormat>
  <Paragraphs>71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9" baseType="lpstr">
      <vt:lpstr>SimHei</vt:lpstr>
      <vt:lpstr>文鼎圓立體</vt:lpstr>
      <vt:lpstr>新細明體</vt:lpstr>
      <vt:lpstr>華康POP1體 Std W7</vt:lpstr>
      <vt:lpstr>華康明體 Std W12</vt:lpstr>
      <vt:lpstr>華康榜書體 Std W8</vt:lpstr>
      <vt:lpstr>華康雅藝體 Std W6</vt:lpstr>
      <vt:lpstr>華康黑體 Std W9</vt:lpstr>
      <vt:lpstr>Arial</vt:lpstr>
      <vt:lpstr>Calibri</vt:lpstr>
      <vt:lpstr>Calibri Light</vt:lpstr>
      <vt:lpstr>Wingdings</vt:lpstr>
      <vt:lpstr>Office Theme</vt:lpstr>
      <vt:lpstr>Default Design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25</cp:revision>
  <dcterms:created xsi:type="dcterms:W3CDTF">2015-01-10T01:13:19Z</dcterms:created>
  <dcterms:modified xsi:type="dcterms:W3CDTF">2015-01-16T23:27:04Z</dcterms:modified>
</cp:coreProperties>
</file>