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26"/>
  </p:notesMasterIdLst>
  <p:sldIdLst>
    <p:sldId id="257" r:id="rId5"/>
    <p:sldId id="258" r:id="rId6"/>
    <p:sldId id="259" r:id="rId7"/>
    <p:sldId id="256" r:id="rId8"/>
    <p:sldId id="267" r:id="rId9"/>
    <p:sldId id="268" r:id="rId10"/>
    <p:sldId id="260" r:id="rId11"/>
    <p:sldId id="274" r:id="rId12"/>
    <p:sldId id="261" r:id="rId13"/>
    <p:sldId id="270" r:id="rId14"/>
    <p:sldId id="262" r:id="rId15"/>
    <p:sldId id="269" r:id="rId16"/>
    <p:sldId id="264" r:id="rId17"/>
    <p:sldId id="275" r:id="rId18"/>
    <p:sldId id="265" r:id="rId19"/>
    <p:sldId id="271" r:id="rId20"/>
    <p:sldId id="263" r:id="rId21"/>
    <p:sldId id="273" r:id="rId22"/>
    <p:sldId id="272" r:id="rId23"/>
    <p:sldId id="266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2EC11-B8B3-4C82-A9C9-8BC61B7D29BD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F694B-2879-41AB-A982-8F357EF3E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76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403D88-121F-4C7B-B238-56A6FE168E8B}" type="slidenum">
              <a:rPr lang="en-US" altLang="zh-TW">
                <a:solidFill>
                  <a:srgbClr val="000000"/>
                </a:solidFill>
              </a:rPr>
              <a:pPr/>
              <a:t>3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709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2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9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5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8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82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25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62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47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79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104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750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46E45-BDEC-4C9B-BF97-849B7AA6860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8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000057-6CD6-40C6-9991-73CDA2C5C69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484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62A9DA-D9DD-4A78-97D2-53A3322C008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65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AC78B-33FA-4649-BE3F-0F261E55BB1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87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4A4ECE-5D29-4EE7-A338-85C3E05C5C8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546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0406E2-3760-4AF2-B59F-7D0C9360F25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106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A1397-7CAB-4D8E-9579-6995030C2FE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452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4BED3-D425-40EC-8571-E2F736585CA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874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B7B8CF-8A19-453D-BF2A-FB6FE667387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431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B3778-6B9C-4527-9F7C-256A9D6B0FF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08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1DAB52-D55D-4469-9CFF-BAE6793C3D3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7787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22E38-3045-4405-B3FA-7C69886C569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009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7730E-5770-46F6-84DB-592E069101F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2105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52142-6D16-45B9-AAD9-E66D19E94112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7836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ED9B5-9FDB-444F-B38D-E38EECEA7F1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9194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027F7-E1F3-48ED-A097-08CC493FFF36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5799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6821C-2CFA-496F-BEE2-2454D2017B0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4615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E861F-42C7-4D06-A154-FD45F97AB06B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964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5D6147-ADBF-4482-BDD9-47FB4EDA9191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4191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38A08-5B08-41AD-AB44-62C5C0B9562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6543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42379-BD09-481F-AE66-4B32286EF68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3490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32044-3EE1-477F-B734-2369D38D033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636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A515A3-FC1A-46AF-AF42-C77C43F29B3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89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424AE-402C-44EE-B144-43EE2C1F899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6192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2D0448-3D7B-4C8D-BFD2-692CA1168F4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4150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CC3A15-CF28-4839-AA35-E9C7C85B7C4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6327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4DEB0-66D4-44D7-8ACC-D454A5C9DC2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3691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91927F-953B-4780-B032-6A793AF85D0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2847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86D6C-B937-4F92-997C-61C23BB7EED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4109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2B262-BBC8-4DBD-8968-934F0C56C6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765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39FA8-3541-4192-9548-8763625339D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2293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8EAD89-6498-4CB2-8412-C3EA51C450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9626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6C381-E29B-4A81-BE8E-20D93A8AD90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2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ACF8B-FB91-463B-BA35-5C950B041B8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D9D6D-0ED0-4C08-BF7A-9CAFB4F74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4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9CB027-272B-4133-A6DD-542AFE478298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01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30F8C-AA9F-484A-9806-24DD02A6CD5C}" type="slidenum">
              <a:rPr lang="zh-TW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568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1355B2-3607-4BAF-AD83-33B5186DFCB7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80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b4Gzy9uuYHc/VAx37jplKaI/AAAAAAAABe8/7ztrvf9W5a4/s1600/jeremiah-the-weeping-proph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6809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85649" y="5975797"/>
            <a:ext cx="6853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給領袖的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信息 </a:t>
            </a:r>
            <a:r>
              <a:rPr lang="en-US" altLang="zh-TW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-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21 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至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24 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章</a:t>
            </a:r>
            <a:endParaRPr lang="en-US" sz="4000" dirty="0">
              <a:solidFill>
                <a:srgbClr val="C00000"/>
              </a:solidFill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192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 descr="Brown marble"/>
          <p:cNvSpPr>
            <a:spLocks noChangeArrowheads="1"/>
          </p:cNvSpPr>
          <p:nvPr/>
        </p:nvSpPr>
        <p:spPr bwMode="auto">
          <a:xfrm>
            <a:off x="476250" y="430213"/>
            <a:ext cx="5111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章</a:t>
            </a:r>
          </a:p>
        </p:txBody>
      </p:sp>
      <p:sp>
        <p:nvSpPr>
          <p:cNvPr id="3075" name="Rectangle 3" descr="Brown marble"/>
          <p:cNvSpPr>
            <a:spLocks noChangeArrowheads="1"/>
          </p:cNvSpPr>
          <p:nvPr/>
        </p:nvSpPr>
        <p:spPr bwMode="auto">
          <a:xfrm>
            <a:off x="987425" y="430213"/>
            <a:ext cx="14636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時間</a:t>
            </a:r>
          </a:p>
        </p:txBody>
      </p:sp>
      <p:sp>
        <p:nvSpPr>
          <p:cNvPr id="3076" name="Rectangle 4" descr="Brown marble"/>
          <p:cNvSpPr>
            <a:spLocks noChangeArrowheads="1"/>
          </p:cNvSpPr>
          <p:nvPr/>
        </p:nvSpPr>
        <p:spPr bwMode="auto">
          <a:xfrm>
            <a:off x="2451100" y="430213"/>
            <a:ext cx="20478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內容</a:t>
            </a:r>
          </a:p>
        </p:txBody>
      </p:sp>
      <p:sp>
        <p:nvSpPr>
          <p:cNvPr id="3077" name="Rectangle 5" descr="Recycled paper"/>
          <p:cNvSpPr>
            <a:spLocks noChangeArrowheads="1"/>
          </p:cNvSpPr>
          <p:nvPr/>
        </p:nvSpPr>
        <p:spPr bwMode="auto">
          <a:xfrm>
            <a:off x="476250" y="868363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078" name="Rectangle 6" descr="Newsprint"/>
          <p:cNvSpPr>
            <a:spLocks noChangeArrowheads="1"/>
          </p:cNvSpPr>
          <p:nvPr/>
        </p:nvSpPr>
        <p:spPr bwMode="auto">
          <a:xfrm>
            <a:off x="987425" y="868363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約西亞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3079" name="Rectangle 7" descr="Parchment"/>
          <p:cNvSpPr>
            <a:spLocks noChangeArrowheads="1"/>
          </p:cNvSpPr>
          <p:nvPr/>
        </p:nvSpPr>
        <p:spPr bwMode="auto">
          <a:xfrm>
            <a:off x="2451100" y="868363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耶利米蒙召</a:t>
            </a:r>
          </a:p>
        </p:txBody>
      </p:sp>
      <p:sp>
        <p:nvSpPr>
          <p:cNvPr id="3080" name="Rectangle 8" descr="Recycled paper"/>
          <p:cNvSpPr>
            <a:spLocks noChangeArrowheads="1"/>
          </p:cNvSpPr>
          <p:nvPr/>
        </p:nvSpPr>
        <p:spPr bwMode="auto">
          <a:xfrm>
            <a:off x="476250" y="130810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081" name="Rectangle 9" descr="Newsprint"/>
          <p:cNvSpPr>
            <a:spLocks noChangeArrowheads="1"/>
          </p:cNvSpPr>
          <p:nvPr/>
        </p:nvSpPr>
        <p:spPr bwMode="auto">
          <a:xfrm>
            <a:off x="987425" y="1308100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Rectangle 10" descr="Parchment"/>
          <p:cNvSpPr>
            <a:spLocks noChangeArrowheads="1"/>
          </p:cNvSpPr>
          <p:nvPr/>
        </p:nvSpPr>
        <p:spPr bwMode="auto">
          <a:xfrm>
            <a:off x="2451100" y="1308100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Rectangle 11" descr="Recycled paper"/>
          <p:cNvSpPr>
            <a:spLocks noChangeArrowheads="1"/>
          </p:cNvSpPr>
          <p:nvPr/>
        </p:nvSpPr>
        <p:spPr bwMode="auto">
          <a:xfrm>
            <a:off x="476250" y="174625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084" name="Rectangle 12" descr="Newsprint"/>
          <p:cNvSpPr>
            <a:spLocks noChangeArrowheads="1"/>
          </p:cNvSpPr>
          <p:nvPr/>
        </p:nvSpPr>
        <p:spPr bwMode="auto">
          <a:xfrm>
            <a:off x="987425" y="1746250"/>
            <a:ext cx="1463675" cy="17541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約西亞</a:t>
            </a:r>
          </a:p>
        </p:txBody>
      </p:sp>
      <p:sp>
        <p:nvSpPr>
          <p:cNvPr id="3085" name="Rectangle 13" descr="Parchment"/>
          <p:cNvSpPr>
            <a:spLocks noChangeArrowheads="1"/>
          </p:cNvSpPr>
          <p:nvPr/>
        </p:nvSpPr>
        <p:spPr bwMode="auto">
          <a:xfrm>
            <a:off x="2451100" y="1746250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" name="Rectangle 14" descr="Recycled paper"/>
          <p:cNvSpPr>
            <a:spLocks noChangeArrowheads="1"/>
          </p:cNvSpPr>
          <p:nvPr/>
        </p:nvSpPr>
        <p:spPr bwMode="auto">
          <a:xfrm>
            <a:off x="476250" y="21859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087" name="Rectangle 15" descr="Parchment"/>
          <p:cNvSpPr>
            <a:spLocks noChangeArrowheads="1"/>
          </p:cNvSpPr>
          <p:nvPr/>
        </p:nvSpPr>
        <p:spPr bwMode="auto">
          <a:xfrm>
            <a:off x="2451100" y="21859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dirty="0" smtClean="0"/>
              <a:t>             </a:t>
            </a:r>
            <a:r>
              <a:rPr lang="zh-TW" altLang="en-US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最早期信息</a:t>
            </a:r>
            <a:endParaRPr lang="en-US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88" name="Rectangle 16" descr="Recycled paper"/>
          <p:cNvSpPr>
            <a:spLocks noChangeArrowheads="1"/>
          </p:cNvSpPr>
          <p:nvPr/>
        </p:nvSpPr>
        <p:spPr bwMode="auto">
          <a:xfrm>
            <a:off x="476250" y="26241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089" name="Rectangle 17" descr="Parchment"/>
          <p:cNvSpPr>
            <a:spLocks noChangeArrowheads="1"/>
          </p:cNvSpPr>
          <p:nvPr/>
        </p:nvSpPr>
        <p:spPr bwMode="auto">
          <a:xfrm>
            <a:off x="2451100" y="262413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0" name="Rectangle 18" descr="Recycled paper"/>
          <p:cNvSpPr>
            <a:spLocks noChangeArrowheads="1"/>
          </p:cNvSpPr>
          <p:nvPr/>
        </p:nvSpPr>
        <p:spPr bwMode="auto">
          <a:xfrm>
            <a:off x="476250" y="30622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091" name="Rectangle 19" descr="Parchment"/>
          <p:cNvSpPr>
            <a:spLocks noChangeArrowheads="1"/>
          </p:cNvSpPr>
          <p:nvPr/>
        </p:nvSpPr>
        <p:spPr bwMode="auto">
          <a:xfrm>
            <a:off x="2451100" y="30622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Rectangle 20" descr="Recycled paper"/>
          <p:cNvSpPr>
            <a:spLocks noChangeArrowheads="1"/>
          </p:cNvSpPr>
          <p:nvPr/>
        </p:nvSpPr>
        <p:spPr bwMode="auto">
          <a:xfrm>
            <a:off x="476250" y="35004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093" name="Rectangle 21" descr="Newsprint"/>
          <p:cNvSpPr>
            <a:spLocks noChangeArrowheads="1"/>
          </p:cNvSpPr>
          <p:nvPr/>
        </p:nvSpPr>
        <p:spPr bwMode="auto">
          <a:xfrm>
            <a:off x="987425" y="3500438"/>
            <a:ext cx="1463675" cy="17240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約雅敬登基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094" name="Rectangle 22" descr="Parchment"/>
          <p:cNvSpPr>
            <a:spLocks noChangeArrowheads="1"/>
          </p:cNvSpPr>
          <p:nvPr/>
        </p:nvSpPr>
        <p:spPr bwMode="auto">
          <a:xfrm>
            <a:off x="2451100" y="3500438"/>
            <a:ext cx="2047875" cy="17208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Aft>
                <a:spcPct val="30000"/>
              </a:spcAft>
            </a:pPr>
            <a:r>
              <a:rPr kumimoji="0" lang="zh-TW" altLang="en-US" dirty="0" smtClean="0">
                <a:solidFill>
                  <a:srgbClr val="C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             聖</a:t>
            </a:r>
            <a:r>
              <a:rPr kumimoji="0" lang="zh-TW" altLang="en-US" dirty="0" smtClean="0">
                <a:solidFill>
                  <a:srgbClr val="C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殿前信息</a:t>
            </a:r>
            <a:endParaRPr kumimoji="0" lang="zh-TW" altLang="en-US" dirty="0">
              <a:solidFill>
                <a:srgbClr val="C00000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>
              <a:spcAft>
                <a:spcPct val="30000"/>
              </a:spcAft>
            </a:pPr>
            <a:r>
              <a:rPr kumimoji="0" lang="en-US" altLang="zh-TW" dirty="0" smtClean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      (</a:t>
            </a:r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下接</a:t>
            </a:r>
            <a:r>
              <a:rPr kumimoji="0" lang="en-US" altLang="zh-TW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26</a:t>
            </a:r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章</a:t>
            </a:r>
            <a:r>
              <a:rPr kumimoji="0" lang="en-US" altLang="zh-TW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095" name="Rectangle 23" descr="Recycled paper"/>
          <p:cNvSpPr>
            <a:spLocks noChangeArrowheads="1"/>
          </p:cNvSpPr>
          <p:nvPr/>
        </p:nvSpPr>
        <p:spPr bwMode="auto">
          <a:xfrm>
            <a:off x="476250" y="390525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096" name="Rectangle 24" descr="Recycled paper"/>
          <p:cNvSpPr>
            <a:spLocks noChangeArrowheads="1"/>
          </p:cNvSpPr>
          <p:nvPr/>
        </p:nvSpPr>
        <p:spPr bwMode="auto">
          <a:xfrm>
            <a:off x="476250" y="4343400"/>
            <a:ext cx="511175" cy="4429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097" name="Rectangle 25" descr="Recycled paper"/>
          <p:cNvSpPr>
            <a:spLocks noChangeArrowheads="1"/>
          </p:cNvSpPr>
          <p:nvPr/>
        </p:nvSpPr>
        <p:spPr bwMode="auto">
          <a:xfrm>
            <a:off x="476250" y="47831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098" name="Rectangle 26" descr="Recycled paper"/>
          <p:cNvSpPr>
            <a:spLocks noChangeArrowheads="1"/>
          </p:cNvSpPr>
          <p:nvPr/>
        </p:nvSpPr>
        <p:spPr bwMode="auto">
          <a:xfrm>
            <a:off x="476250" y="52212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3099" name="Rectangle 27" descr="Newsprint"/>
          <p:cNvSpPr>
            <a:spLocks noChangeArrowheads="1"/>
          </p:cNvSpPr>
          <p:nvPr/>
        </p:nvSpPr>
        <p:spPr bwMode="auto">
          <a:xfrm>
            <a:off x="987425" y="5221288"/>
            <a:ext cx="1463675" cy="8778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dirty="0">
                <a:solidFill>
                  <a:srgbClr val="C00000"/>
                </a:solidFill>
              </a:rPr>
              <a:t> 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r>
              <a:rPr lang="zh-TW" altLang="en-US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背約信息</a:t>
            </a:r>
            <a:endParaRPr lang="en-US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00" name="Rectangle 28" descr="Parchment"/>
          <p:cNvSpPr>
            <a:spLocks noChangeArrowheads="1"/>
          </p:cNvSpPr>
          <p:nvPr/>
        </p:nvSpPr>
        <p:spPr bwMode="auto">
          <a:xfrm>
            <a:off x="2451100" y="52212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>
                <a:ea typeface="SimHei" panose="02010609060101010101" pitchFamily="49" charset="-122"/>
              </a:rPr>
              <a:t>同鄉欲謀害先知</a:t>
            </a:r>
          </a:p>
        </p:txBody>
      </p:sp>
      <p:sp>
        <p:nvSpPr>
          <p:cNvPr id="3101" name="Rectangle 29" descr="Recycled paper"/>
          <p:cNvSpPr>
            <a:spLocks noChangeArrowheads="1"/>
          </p:cNvSpPr>
          <p:nvPr/>
        </p:nvSpPr>
        <p:spPr bwMode="auto">
          <a:xfrm>
            <a:off x="476250" y="5661025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102" name="Rectangle 30" descr="Parchment"/>
          <p:cNvSpPr>
            <a:spLocks noChangeArrowheads="1"/>
          </p:cNvSpPr>
          <p:nvPr/>
        </p:nvSpPr>
        <p:spPr bwMode="auto">
          <a:xfrm>
            <a:off x="2451100" y="5661025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與神爭辯</a:t>
            </a:r>
          </a:p>
        </p:txBody>
      </p:sp>
      <p:sp>
        <p:nvSpPr>
          <p:cNvPr id="3103" name="Rectangle 31" descr="Recycled paper"/>
          <p:cNvSpPr>
            <a:spLocks noChangeArrowheads="1"/>
          </p:cNvSpPr>
          <p:nvPr/>
        </p:nvSpPr>
        <p:spPr bwMode="auto">
          <a:xfrm>
            <a:off x="476250" y="6099175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104" name="Rectangle 32" descr="Parchment"/>
          <p:cNvSpPr>
            <a:spLocks noChangeArrowheads="1"/>
          </p:cNvSpPr>
          <p:nvPr/>
        </p:nvSpPr>
        <p:spPr bwMode="auto">
          <a:xfrm>
            <a:off x="2451100" y="6099175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麻布腰帶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/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酒罈</a:t>
            </a:r>
          </a:p>
        </p:txBody>
      </p:sp>
      <p:sp>
        <p:nvSpPr>
          <p:cNvPr id="3105" name="Rectangle 33" descr="Brown marble"/>
          <p:cNvSpPr>
            <a:spLocks noChangeArrowheads="1"/>
          </p:cNvSpPr>
          <p:nvPr/>
        </p:nvSpPr>
        <p:spPr bwMode="auto">
          <a:xfrm>
            <a:off x="4645025" y="430213"/>
            <a:ext cx="5111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章</a:t>
            </a:r>
          </a:p>
        </p:txBody>
      </p:sp>
      <p:sp>
        <p:nvSpPr>
          <p:cNvPr id="3106" name="Rectangle 34" descr="Brown marble"/>
          <p:cNvSpPr>
            <a:spLocks noChangeArrowheads="1"/>
          </p:cNvSpPr>
          <p:nvPr/>
        </p:nvSpPr>
        <p:spPr bwMode="auto">
          <a:xfrm>
            <a:off x="5156200" y="430213"/>
            <a:ext cx="14636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時間</a:t>
            </a:r>
          </a:p>
        </p:txBody>
      </p:sp>
      <p:sp>
        <p:nvSpPr>
          <p:cNvPr id="3107" name="Rectangle 35" descr="Brown marble"/>
          <p:cNvSpPr>
            <a:spLocks noChangeArrowheads="1"/>
          </p:cNvSpPr>
          <p:nvPr/>
        </p:nvSpPr>
        <p:spPr bwMode="auto">
          <a:xfrm>
            <a:off x="6619875" y="430213"/>
            <a:ext cx="2047875" cy="438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內容</a:t>
            </a:r>
          </a:p>
        </p:txBody>
      </p:sp>
      <p:sp>
        <p:nvSpPr>
          <p:cNvPr id="3108" name="Rectangle 36" descr="Recycled paper"/>
          <p:cNvSpPr>
            <a:spLocks noChangeArrowheads="1"/>
          </p:cNvSpPr>
          <p:nvPr/>
        </p:nvSpPr>
        <p:spPr bwMode="auto">
          <a:xfrm>
            <a:off x="4645025" y="868363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3109" name="Rectangle 37" descr="Newsprint"/>
          <p:cNvSpPr>
            <a:spLocks noChangeArrowheads="1"/>
          </p:cNvSpPr>
          <p:nvPr/>
        </p:nvSpPr>
        <p:spPr bwMode="auto">
          <a:xfrm>
            <a:off x="5156200" y="868363"/>
            <a:ext cx="1463675" cy="8794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10" name="Rectangle 38" descr="Parchment"/>
          <p:cNvSpPr>
            <a:spLocks noChangeArrowheads="1"/>
          </p:cNvSpPr>
          <p:nvPr/>
        </p:nvSpPr>
        <p:spPr bwMode="auto">
          <a:xfrm>
            <a:off x="6619875" y="868363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旱災</a:t>
            </a:r>
          </a:p>
        </p:txBody>
      </p:sp>
      <p:sp>
        <p:nvSpPr>
          <p:cNvPr id="3111" name="Rectangle 39" descr="Recycled paper"/>
          <p:cNvSpPr>
            <a:spLocks noChangeArrowheads="1"/>
          </p:cNvSpPr>
          <p:nvPr/>
        </p:nvSpPr>
        <p:spPr bwMode="auto">
          <a:xfrm>
            <a:off x="4645025" y="130810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3112" name="Rectangle 40" descr="Parchment"/>
          <p:cNvSpPr>
            <a:spLocks noChangeArrowheads="1"/>
          </p:cNvSpPr>
          <p:nvPr/>
        </p:nvSpPr>
        <p:spPr bwMode="auto">
          <a:xfrm>
            <a:off x="6619875" y="1308100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代求無用</a:t>
            </a:r>
          </a:p>
        </p:txBody>
      </p:sp>
      <p:sp>
        <p:nvSpPr>
          <p:cNvPr id="3113" name="Rectangle 41" descr="Recycled paper"/>
          <p:cNvSpPr>
            <a:spLocks noChangeArrowheads="1"/>
          </p:cNvSpPr>
          <p:nvPr/>
        </p:nvSpPr>
        <p:spPr bwMode="auto">
          <a:xfrm>
            <a:off x="4645025" y="174625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3114" name="Rectangle 42" descr="Newsprint"/>
          <p:cNvSpPr>
            <a:spLocks noChangeArrowheads="1"/>
          </p:cNvSpPr>
          <p:nvPr/>
        </p:nvSpPr>
        <p:spPr bwMode="auto">
          <a:xfrm>
            <a:off x="5156200" y="1746250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災</a:t>
            </a:r>
            <a:r>
              <a:rPr lang="zh-TW" altLang="en-US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禍信</a:t>
            </a:r>
            <a:r>
              <a:rPr lang="zh-TW" altLang="en-US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息</a:t>
            </a:r>
            <a:endParaRPr lang="en-US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15" name="Rectangle 43" descr="Parchment"/>
          <p:cNvSpPr>
            <a:spLocks noChangeArrowheads="1"/>
          </p:cNvSpPr>
          <p:nvPr/>
        </p:nvSpPr>
        <p:spPr bwMode="auto">
          <a:xfrm>
            <a:off x="6619875" y="1746250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不可娶妻生子</a:t>
            </a:r>
          </a:p>
        </p:txBody>
      </p:sp>
      <p:sp>
        <p:nvSpPr>
          <p:cNvPr id="3116" name="Rectangle 44" descr="Recycled paper"/>
          <p:cNvSpPr>
            <a:spLocks noChangeArrowheads="1"/>
          </p:cNvSpPr>
          <p:nvPr/>
        </p:nvSpPr>
        <p:spPr bwMode="auto">
          <a:xfrm>
            <a:off x="4645025" y="21859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3117" name="Rectangle 45" descr="Newsprint"/>
          <p:cNvSpPr>
            <a:spLocks noChangeArrowheads="1"/>
          </p:cNvSpPr>
          <p:nvPr/>
        </p:nvSpPr>
        <p:spPr bwMode="auto">
          <a:xfrm>
            <a:off x="5156200" y="2185988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18" name="Rectangle 46" descr="Parchment"/>
          <p:cNvSpPr>
            <a:spLocks noChangeArrowheads="1"/>
          </p:cNvSpPr>
          <p:nvPr/>
        </p:nvSpPr>
        <p:spPr bwMode="auto">
          <a:xfrm>
            <a:off x="6619875" y="21859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>
                <a:ea typeface="SimHei" panose="02010609060101010101" pitchFamily="49" charset="-122"/>
              </a:rPr>
              <a:t>籲守安息日</a:t>
            </a:r>
          </a:p>
        </p:txBody>
      </p:sp>
      <p:sp>
        <p:nvSpPr>
          <p:cNvPr id="3119" name="Rectangle 47" descr="Recycled paper"/>
          <p:cNvSpPr>
            <a:spLocks noChangeArrowheads="1"/>
          </p:cNvSpPr>
          <p:nvPr/>
        </p:nvSpPr>
        <p:spPr bwMode="auto">
          <a:xfrm>
            <a:off x="4645025" y="26241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3120" name="Rectangle 48" descr="Newsprint"/>
          <p:cNvSpPr>
            <a:spLocks noChangeArrowheads="1"/>
          </p:cNvSpPr>
          <p:nvPr/>
        </p:nvSpPr>
        <p:spPr bwMode="auto">
          <a:xfrm>
            <a:off x="5157788" y="2624138"/>
            <a:ext cx="1463675" cy="12827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窰匠信息</a:t>
            </a:r>
            <a:endParaRPr lang="en-US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21" name="Rectangle 49" descr="Parchment"/>
          <p:cNvSpPr>
            <a:spLocks noChangeArrowheads="1"/>
          </p:cNvSpPr>
          <p:nvPr/>
        </p:nvSpPr>
        <p:spPr bwMode="auto">
          <a:xfrm>
            <a:off x="6619875" y="262413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窯匠弄泥</a:t>
            </a:r>
          </a:p>
        </p:txBody>
      </p:sp>
      <p:sp>
        <p:nvSpPr>
          <p:cNvPr id="3122" name="Rectangle 50" descr="Recycled paper"/>
          <p:cNvSpPr>
            <a:spLocks noChangeArrowheads="1"/>
          </p:cNvSpPr>
          <p:nvPr/>
        </p:nvSpPr>
        <p:spPr bwMode="auto">
          <a:xfrm>
            <a:off x="4645025" y="30622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3123" name="Rectangle 51" descr="Parchment"/>
          <p:cNvSpPr>
            <a:spLocks noChangeArrowheads="1"/>
          </p:cNvSpPr>
          <p:nvPr/>
        </p:nvSpPr>
        <p:spPr bwMode="auto">
          <a:xfrm>
            <a:off x="6619875" y="30622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打碎瓦瓶</a:t>
            </a:r>
          </a:p>
        </p:txBody>
      </p:sp>
      <p:sp>
        <p:nvSpPr>
          <p:cNvPr id="3124" name="Rectangle 52" descr="Recycled paper"/>
          <p:cNvSpPr>
            <a:spLocks noChangeArrowheads="1"/>
          </p:cNvSpPr>
          <p:nvPr/>
        </p:nvSpPr>
        <p:spPr bwMode="auto">
          <a:xfrm>
            <a:off x="4645025" y="35004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125" name="Rectangle 53" descr="Parchment"/>
          <p:cNvSpPr>
            <a:spLocks noChangeArrowheads="1"/>
          </p:cNvSpPr>
          <p:nvPr/>
        </p:nvSpPr>
        <p:spPr bwMode="auto">
          <a:xfrm>
            <a:off x="6619875" y="350043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巴施戶珥枷鎖先知</a:t>
            </a:r>
          </a:p>
        </p:txBody>
      </p:sp>
      <p:sp>
        <p:nvSpPr>
          <p:cNvPr id="3126" name="Rectangle 54" descr="Recycled paper"/>
          <p:cNvSpPr>
            <a:spLocks noChangeArrowheads="1"/>
          </p:cNvSpPr>
          <p:nvPr/>
        </p:nvSpPr>
        <p:spPr bwMode="auto">
          <a:xfrm>
            <a:off x="4645025" y="3905250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3127" name="Rectangle 55" descr="Newsprint"/>
          <p:cNvSpPr>
            <a:spLocks noChangeArrowheads="1"/>
          </p:cNvSpPr>
          <p:nvPr/>
        </p:nvSpPr>
        <p:spPr bwMode="auto">
          <a:xfrm>
            <a:off x="5157788" y="3905250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西底</a:t>
            </a:r>
            <a:r>
              <a:rPr kumimoji="0" lang="zh-TW" altLang="en-US" dirty="0" smtClean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家   </a:t>
            </a:r>
            <a:r>
              <a:rPr kumimoji="0"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領</a:t>
            </a:r>
            <a:endParaRPr kumimoji="0" lang="zh-TW" altLang="en-US" sz="24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8" name="Rectangle 56" descr="Parchment"/>
          <p:cNvSpPr>
            <a:spLocks noChangeArrowheads="1"/>
          </p:cNvSpPr>
          <p:nvPr/>
        </p:nvSpPr>
        <p:spPr bwMode="auto">
          <a:xfrm>
            <a:off x="6619875" y="3905250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求問耶利</a:t>
            </a:r>
            <a:r>
              <a:rPr kumimoji="0" lang="zh-TW" altLang="en-US" dirty="0" smtClean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米    </a:t>
            </a:r>
            <a:endParaRPr kumimoji="0"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29" name="Rectangle 57" descr="Recycled paper"/>
          <p:cNvSpPr>
            <a:spLocks noChangeArrowheads="1"/>
          </p:cNvSpPr>
          <p:nvPr/>
        </p:nvSpPr>
        <p:spPr bwMode="auto">
          <a:xfrm>
            <a:off x="4645025" y="4343400"/>
            <a:ext cx="511175" cy="4397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3130" name="Rectangle 58" descr="Newsprint"/>
          <p:cNvSpPr>
            <a:spLocks noChangeArrowheads="1"/>
          </p:cNvSpPr>
          <p:nvPr/>
        </p:nvSpPr>
        <p:spPr bwMode="auto">
          <a:xfrm>
            <a:off x="5157788" y="4343400"/>
            <a:ext cx="1463675" cy="4397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 dirty="0">
                <a:ea typeface="SimHei" panose="02010609060101010101" pitchFamily="49" charset="-122"/>
                <a:cs typeface="Arial" panose="020B0604020202020204" pitchFamily="34" charset="0"/>
              </a:rPr>
              <a:t>約雅</a:t>
            </a:r>
            <a:r>
              <a:rPr kumimoji="0" lang="zh-TW" altLang="en-US" dirty="0" smtClean="0">
                <a:ea typeface="SimHei" panose="02010609060101010101" pitchFamily="49" charset="-122"/>
                <a:cs typeface="Arial" panose="020B0604020202020204" pitchFamily="34" charset="0"/>
              </a:rPr>
              <a:t>敬     </a:t>
            </a:r>
            <a:r>
              <a:rPr kumimoji="0" lang="zh-TW" altLang="en-US" sz="2400" dirty="0" smtClean="0">
                <a:solidFill>
                  <a:srgbClr val="00206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 袖</a:t>
            </a:r>
            <a:endParaRPr kumimoji="0" lang="zh-TW" altLang="en-US" sz="2400" dirty="0">
              <a:solidFill>
                <a:srgbClr val="002060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31" name="Rectangle 59" descr="Parchment"/>
          <p:cNvSpPr>
            <a:spLocks noChangeArrowheads="1"/>
          </p:cNvSpPr>
          <p:nvPr/>
        </p:nvSpPr>
        <p:spPr bwMode="auto">
          <a:xfrm>
            <a:off x="6619875" y="4343400"/>
            <a:ext cx="2047875" cy="4397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論猶大三惡王</a:t>
            </a:r>
          </a:p>
        </p:txBody>
      </p:sp>
      <p:sp>
        <p:nvSpPr>
          <p:cNvPr id="3132" name="Rectangle 60" descr="Recycled paper"/>
          <p:cNvSpPr>
            <a:spLocks noChangeArrowheads="1"/>
          </p:cNvSpPr>
          <p:nvPr/>
        </p:nvSpPr>
        <p:spPr bwMode="auto">
          <a:xfrm>
            <a:off x="4645025" y="478313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3133" name="Rectangle 61" descr="Newsprint"/>
          <p:cNvSpPr>
            <a:spLocks noChangeArrowheads="1"/>
          </p:cNvSpPr>
          <p:nvPr/>
        </p:nvSpPr>
        <p:spPr bwMode="auto">
          <a:xfrm>
            <a:off x="5156200" y="4783138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   </a:t>
            </a:r>
            <a:r>
              <a:rPr lang="zh-TW" altLang="en-US" sz="16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信</a:t>
            </a:r>
            <a:endParaRPr lang="en-US" sz="24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134" name="Rectangle 62" descr="Parchment"/>
          <p:cNvSpPr>
            <a:spLocks noChangeArrowheads="1"/>
          </p:cNvSpPr>
          <p:nvPr/>
        </p:nvSpPr>
        <p:spPr bwMode="auto">
          <a:xfrm>
            <a:off x="6619875" y="478313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ea typeface="SimHei" panose="02010609060101010101" pitchFamily="49" charset="-122"/>
                <a:cs typeface="Arial" panose="020B0604020202020204" pitchFamily="34" charset="0"/>
              </a:rPr>
              <a:t>論假先知</a:t>
            </a:r>
          </a:p>
        </p:txBody>
      </p:sp>
      <p:sp>
        <p:nvSpPr>
          <p:cNvPr id="3135" name="Rectangle 63" descr="Recycled paper"/>
          <p:cNvSpPr>
            <a:spLocks noChangeArrowheads="1"/>
          </p:cNvSpPr>
          <p:nvPr/>
        </p:nvSpPr>
        <p:spPr bwMode="auto">
          <a:xfrm>
            <a:off x="4645025" y="5221288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3136" name="Rectangle 64" descr="Newsprint"/>
          <p:cNvSpPr>
            <a:spLocks noChangeArrowheads="1"/>
          </p:cNvSpPr>
          <p:nvPr/>
        </p:nvSpPr>
        <p:spPr bwMode="auto">
          <a:xfrm>
            <a:off x="5157788" y="5221288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西底</a:t>
            </a:r>
            <a:r>
              <a:rPr kumimoji="0" lang="zh-TW" altLang="en-US" dirty="0" smtClean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家   </a:t>
            </a:r>
            <a:r>
              <a:rPr kumimoji="0" lang="zh-TW" altLang="en-US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息</a:t>
            </a:r>
            <a:endParaRPr kumimoji="0" lang="zh-TW" altLang="en-US" sz="24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37" name="Rectangle 65" descr="Parchment"/>
          <p:cNvSpPr>
            <a:spLocks noChangeArrowheads="1"/>
          </p:cNvSpPr>
          <p:nvPr/>
        </p:nvSpPr>
        <p:spPr bwMode="auto">
          <a:xfrm>
            <a:off x="6619875" y="522128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兩筐無花果</a:t>
            </a:r>
          </a:p>
        </p:txBody>
      </p:sp>
      <p:sp>
        <p:nvSpPr>
          <p:cNvPr id="3138" name="Rectangle 66" descr="Recycled paper"/>
          <p:cNvSpPr>
            <a:spLocks noChangeArrowheads="1"/>
          </p:cNvSpPr>
          <p:nvPr/>
        </p:nvSpPr>
        <p:spPr bwMode="auto">
          <a:xfrm>
            <a:off x="4645025" y="5661025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3139" name="Rectangle 67" descr="Newsprint"/>
          <p:cNvSpPr>
            <a:spLocks noChangeArrowheads="1"/>
          </p:cNvSpPr>
          <p:nvPr/>
        </p:nvSpPr>
        <p:spPr bwMode="auto">
          <a:xfrm>
            <a:off x="5157788" y="5659438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約雅敬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3140" name="Rectangle 68" descr="Parchment"/>
          <p:cNvSpPr>
            <a:spLocks noChangeArrowheads="1"/>
          </p:cNvSpPr>
          <p:nvPr/>
        </p:nvSpPr>
        <p:spPr bwMode="auto">
          <a:xfrm>
            <a:off x="6619875" y="5659438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預言被擄</a:t>
            </a:r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70</a:t>
            </a:r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3141" name="Rectangle 69" descr="Recycled paper"/>
          <p:cNvSpPr>
            <a:spLocks noChangeArrowheads="1"/>
          </p:cNvSpPr>
          <p:nvPr/>
        </p:nvSpPr>
        <p:spPr bwMode="auto">
          <a:xfrm>
            <a:off x="4645025" y="6099175"/>
            <a:ext cx="511175" cy="4381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en-US" altLang="zh-TW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3142" name="Rectangle 70" descr="Newsprint"/>
          <p:cNvSpPr>
            <a:spLocks noChangeArrowheads="1"/>
          </p:cNvSpPr>
          <p:nvPr/>
        </p:nvSpPr>
        <p:spPr bwMode="auto">
          <a:xfrm>
            <a:off x="5157788" y="6099175"/>
            <a:ext cx="1463675" cy="4381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約雅敬登基</a:t>
            </a:r>
          </a:p>
        </p:txBody>
      </p:sp>
      <p:sp>
        <p:nvSpPr>
          <p:cNvPr id="3143" name="Rectangle 71" descr="Parchment"/>
          <p:cNvSpPr>
            <a:spLocks noChangeArrowheads="1"/>
          </p:cNvSpPr>
          <p:nvPr/>
        </p:nvSpPr>
        <p:spPr bwMode="auto">
          <a:xfrm>
            <a:off x="6619875" y="6099175"/>
            <a:ext cx="2047875" cy="4381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民欲治死耶利米</a:t>
            </a:r>
          </a:p>
        </p:txBody>
      </p:sp>
      <p:sp>
        <p:nvSpPr>
          <p:cNvPr id="3144" name="Rectangle 72" descr="Newsprint"/>
          <p:cNvSpPr>
            <a:spLocks noChangeArrowheads="1"/>
          </p:cNvSpPr>
          <p:nvPr/>
        </p:nvSpPr>
        <p:spPr bwMode="auto">
          <a:xfrm>
            <a:off x="987425" y="6097588"/>
            <a:ext cx="1463675" cy="4397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ight Brace 2"/>
          <p:cNvSpPr/>
          <p:nvPr/>
        </p:nvSpPr>
        <p:spPr>
          <a:xfrm>
            <a:off x="2481038" y="1306513"/>
            <a:ext cx="581479" cy="2193925"/>
          </a:xfrm>
          <a:prstGeom prst="rightBrace">
            <a:avLst>
              <a:gd name="adj1" fmla="val 8333"/>
              <a:gd name="adj2" fmla="val 50662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e 3"/>
          <p:cNvSpPr/>
          <p:nvPr/>
        </p:nvSpPr>
        <p:spPr>
          <a:xfrm>
            <a:off x="2177141" y="5254173"/>
            <a:ext cx="258535" cy="1286328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eft Brace 74"/>
          <p:cNvSpPr/>
          <p:nvPr/>
        </p:nvSpPr>
        <p:spPr>
          <a:xfrm>
            <a:off x="6386287" y="1008969"/>
            <a:ext cx="220886" cy="1622197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Left Brace 76"/>
          <p:cNvSpPr/>
          <p:nvPr/>
        </p:nvSpPr>
        <p:spPr>
          <a:xfrm>
            <a:off x="6386287" y="2699202"/>
            <a:ext cx="247878" cy="1130756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45025" y="3905023"/>
            <a:ext cx="4022725" cy="1754416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Arrow 1"/>
          <p:cNvSpPr/>
          <p:nvPr/>
        </p:nvSpPr>
        <p:spPr>
          <a:xfrm rot="20216980">
            <a:off x="5156897" y="3645879"/>
            <a:ext cx="438438" cy="39289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95971" y="3498850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隔約</a:t>
            </a:r>
            <a:r>
              <a:rPr lang="en-US" altLang="zh-TW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</a:t>
            </a:r>
            <a:r>
              <a:rPr lang="zh-TW" altLang="en-US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endParaRPr lang="en-US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0" name="Right Brace 79"/>
          <p:cNvSpPr/>
          <p:nvPr/>
        </p:nvSpPr>
        <p:spPr>
          <a:xfrm>
            <a:off x="2468128" y="3561216"/>
            <a:ext cx="581479" cy="1630153"/>
          </a:xfrm>
          <a:prstGeom prst="rightBrace">
            <a:avLst>
              <a:gd name="adj1" fmla="val 8333"/>
              <a:gd name="adj2" fmla="val 50662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2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 descr="Bouquet"/>
          <p:cNvSpPr>
            <a:spLocks noChangeArrowheads="1"/>
          </p:cNvSpPr>
          <p:nvPr/>
        </p:nvSpPr>
        <p:spPr bwMode="auto">
          <a:xfrm>
            <a:off x="2495550" y="2143125"/>
            <a:ext cx="5160963" cy="339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en-US">
              <a:solidFill>
                <a:srgbClr val="000000"/>
              </a:solidFill>
            </a:endParaRP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7494588" y="1633538"/>
            <a:ext cx="733425" cy="5111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被擄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6149975" y="1633538"/>
            <a:ext cx="1346200" cy="5111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西底家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4686300" y="1633538"/>
            <a:ext cx="1465263" cy="511175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約雅敬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914400" y="1633538"/>
            <a:ext cx="3775075" cy="5111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約西亞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4219575" y="9271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約哈斯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5681663" y="9271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約雅斤</a:t>
            </a:r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>
            <a:off x="4689475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sp>
        <p:nvSpPr>
          <p:cNvPr id="68618" name="Line 10"/>
          <p:cNvSpPr>
            <a:spLocks noChangeShapeType="1"/>
          </p:cNvSpPr>
          <p:nvPr/>
        </p:nvSpPr>
        <p:spPr bwMode="auto">
          <a:xfrm>
            <a:off x="6151563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srgbClr val="000000"/>
              </a:solidFill>
            </a:endParaRPr>
          </a:p>
        </p:txBody>
      </p:sp>
      <p:grpSp>
        <p:nvGrpSpPr>
          <p:cNvPr id="68619" name="Group 11"/>
          <p:cNvGrpSpPr>
            <a:grpSpLocks/>
          </p:cNvGrpSpPr>
          <p:nvPr/>
        </p:nvGrpSpPr>
        <p:grpSpPr bwMode="auto">
          <a:xfrm>
            <a:off x="692150" y="625475"/>
            <a:ext cx="7615238" cy="349250"/>
            <a:chOff x="436" y="538"/>
            <a:chExt cx="4797" cy="220"/>
          </a:xfrm>
        </p:grpSpPr>
        <p:sp>
          <p:nvSpPr>
            <p:cNvPr id="68620" name="Rectangle 12"/>
            <p:cNvSpPr>
              <a:spLocks noChangeArrowheads="1"/>
            </p:cNvSpPr>
            <p:nvPr/>
          </p:nvSpPr>
          <p:spPr bwMode="auto">
            <a:xfrm>
              <a:off x="576" y="538"/>
              <a:ext cx="460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1" name="Rectangle 13"/>
            <p:cNvSpPr>
              <a:spLocks noChangeArrowheads="1"/>
            </p:cNvSpPr>
            <p:nvPr/>
          </p:nvSpPr>
          <p:spPr bwMode="auto">
            <a:xfrm>
              <a:off x="576" y="538"/>
              <a:ext cx="3841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2" name="Rectangle 14"/>
            <p:cNvSpPr>
              <a:spLocks noChangeArrowheads="1"/>
            </p:cNvSpPr>
            <p:nvPr/>
          </p:nvSpPr>
          <p:spPr bwMode="auto">
            <a:xfrm>
              <a:off x="576" y="538"/>
              <a:ext cx="3069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3" name="Rectangle 15"/>
            <p:cNvSpPr>
              <a:spLocks noChangeArrowheads="1"/>
            </p:cNvSpPr>
            <p:nvPr/>
          </p:nvSpPr>
          <p:spPr bwMode="auto">
            <a:xfrm>
              <a:off x="576" y="538"/>
              <a:ext cx="2303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4" name="Rectangle 16"/>
            <p:cNvSpPr>
              <a:spLocks noChangeArrowheads="1"/>
            </p:cNvSpPr>
            <p:nvPr/>
          </p:nvSpPr>
          <p:spPr bwMode="auto">
            <a:xfrm>
              <a:off x="576" y="538"/>
              <a:ext cx="153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5" name="Rectangle 17"/>
            <p:cNvSpPr>
              <a:spLocks noChangeArrowheads="1"/>
            </p:cNvSpPr>
            <p:nvPr/>
          </p:nvSpPr>
          <p:spPr bwMode="auto">
            <a:xfrm>
              <a:off x="576" y="538"/>
              <a:ext cx="766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8626" name="Rectangle 18"/>
            <p:cNvSpPr>
              <a:spLocks noChangeArrowheads="1"/>
            </p:cNvSpPr>
            <p:nvPr/>
          </p:nvSpPr>
          <p:spPr bwMode="auto">
            <a:xfrm>
              <a:off x="436" y="643"/>
              <a:ext cx="4797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665163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640</a:t>
            </a: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1889125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630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3105150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620</a:t>
            </a:r>
          </a:p>
        </p:txBody>
      </p: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4321175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610</a:t>
            </a:r>
          </a:p>
        </p:txBody>
      </p:sp>
      <p:sp>
        <p:nvSpPr>
          <p:cNvPr id="68631" name="Text Box 23"/>
          <p:cNvSpPr txBox="1">
            <a:spLocks noChangeArrowheads="1"/>
          </p:cNvSpPr>
          <p:nvPr/>
        </p:nvSpPr>
        <p:spPr bwMode="auto">
          <a:xfrm>
            <a:off x="5532438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68632" name="Text Box 24"/>
          <p:cNvSpPr txBox="1">
            <a:spLocks noChangeArrowheads="1"/>
          </p:cNvSpPr>
          <p:nvPr/>
        </p:nvSpPr>
        <p:spPr bwMode="auto">
          <a:xfrm>
            <a:off x="6761163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590</a:t>
            </a:r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7977188" y="247650"/>
            <a:ext cx="49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580</a:t>
            </a:r>
          </a:p>
        </p:txBody>
      </p:sp>
      <p:sp>
        <p:nvSpPr>
          <p:cNvPr id="68634" name="Text Box 26"/>
          <p:cNvSpPr txBox="1">
            <a:spLocks noChangeArrowheads="1"/>
          </p:cNvSpPr>
          <p:nvPr/>
        </p:nvSpPr>
        <p:spPr bwMode="auto">
          <a:xfrm>
            <a:off x="207963" y="249238"/>
            <a:ext cx="444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BC</a:t>
            </a:r>
          </a:p>
        </p:txBody>
      </p:sp>
      <p:sp>
        <p:nvSpPr>
          <p:cNvPr id="68635" name="Text Box 27"/>
          <p:cNvSpPr txBox="1">
            <a:spLocks noChangeArrowheads="1"/>
          </p:cNvSpPr>
          <p:nvPr/>
        </p:nvSpPr>
        <p:spPr bwMode="auto">
          <a:xfrm>
            <a:off x="3641725" y="2127250"/>
            <a:ext cx="155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耶利米的職事</a:t>
            </a:r>
          </a:p>
        </p:txBody>
      </p:sp>
      <p:sp>
        <p:nvSpPr>
          <p:cNvPr id="50" name="Rectangle 28"/>
          <p:cNvSpPr>
            <a:spLocks noChangeArrowheads="1"/>
          </p:cNvSpPr>
          <p:nvPr/>
        </p:nvSpPr>
        <p:spPr bwMode="auto">
          <a:xfrm>
            <a:off x="3956363" y="3018671"/>
            <a:ext cx="1379537" cy="7778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約西亞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(31</a:t>
            </a:r>
            <a:r>
              <a:rPr lang="zh-TW" altLang="en-US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1" name="Rectangle 29"/>
          <p:cNvSpPr>
            <a:spLocks noChangeArrowheads="1"/>
          </p:cNvSpPr>
          <p:nvPr/>
        </p:nvSpPr>
        <p:spPr bwMode="auto">
          <a:xfrm>
            <a:off x="3956363" y="4228346"/>
            <a:ext cx="1379537" cy="7794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約哈斯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(3</a:t>
            </a:r>
            <a:r>
              <a:rPr lang="zh-TW" altLang="en-US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2" name="Rectangle 30"/>
          <p:cNvSpPr>
            <a:spLocks noChangeArrowheads="1"/>
          </p:cNvSpPr>
          <p:nvPr/>
        </p:nvSpPr>
        <p:spPr bwMode="auto">
          <a:xfrm>
            <a:off x="1854513" y="4228346"/>
            <a:ext cx="1379537" cy="779463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約雅敬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(11</a:t>
            </a:r>
            <a:r>
              <a:rPr lang="zh-TW" altLang="en-US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3" name="Rectangle 31"/>
          <p:cNvSpPr>
            <a:spLocks noChangeArrowheads="1"/>
          </p:cNvSpPr>
          <p:nvPr/>
        </p:nvSpPr>
        <p:spPr bwMode="auto">
          <a:xfrm>
            <a:off x="6056625" y="4228346"/>
            <a:ext cx="1379538" cy="779463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西底家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(11</a:t>
            </a:r>
            <a:r>
              <a:rPr lang="zh-TW" altLang="en-US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4" name="Rectangle 32"/>
          <p:cNvSpPr>
            <a:spLocks noChangeArrowheads="1"/>
          </p:cNvSpPr>
          <p:nvPr/>
        </p:nvSpPr>
        <p:spPr bwMode="auto">
          <a:xfrm>
            <a:off x="1854513" y="5309434"/>
            <a:ext cx="1379537" cy="7778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約雅斤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(3</a:t>
            </a:r>
            <a:r>
              <a:rPr lang="zh-TW" altLang="en-US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TW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55" name="AutoShape 33" descr="Stationery"/>
          <p:cNvCxnSpPr>
            <a:cxnSpLocks noChangeShapeType="1"/>
            <a:stCxn id="50" idx="2"/>
            <a:endCxn id="52" idx="0"/>
          </p:cNvCxnSpPr>
          <p:nvPr/>
        </p:nvCxnSpPr>
        <p:spPr bwMode="auto">
          <a:xfrm rot="5400000">
            <a:off x="3380100" y="2961521"/>
            <a:ext cx="431800" cy="21018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AutoShape 34" descr="Stationery"/>
          <p:cNvCxnSpPr>
            <a:cxnSpLocks noChangeShapeType="1"/>
            <a:stCxn id="50" idx="2"/>
            <a:endCxn id="51" idx="0"/>
          </p:cNvCxnSpPr>
          <p:nvPr/>
        </p:nvCxnSpPr>
        <p:spPr bwMode="auto">
          <a:xfrm rot="5400000">
            <a:off x="4431025" y="4012446"/>
            <a:ext cx="431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AutoShape 35" descr="Stationery"/>
          <p:cNvCxnSpPr>
            <a:cxnSpLocks noChangeShapeType="1"/>
            <a:stCxn id="50" idx="2"/>
            <a:endCxn id="53" idx="0"/>
          </p:cNvCxnSpPr>
          <p:nvPr/>
        </p:nvCxnSpPr>
        <p:spPr bwMode="auto">
          <a:xfrm rot="16200000" flipH="1">
            <a:off x="5481157" y="2962314"/>
            <a:ext cx="431800" cy="21002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AutoShape 36" descr="Stationery"/>
          <p:cNvCxnSpPr>
            <a:cxnSpLocks noChangeShapeType="1"/>
            <a:stCxn id="52" idx="2"/>
            <a:endCxn id="54" idx="0"/>
          </p:cNvCxnSpPr>
          <p:nvPr/>
        </p:nvCxnSpPr>
        <p:spPr bwMode="auto">
          <a:xfrm rot="5400000">
            <a:off x="2394262" y="5158622"/>
            <a:ext cx="301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Text Box 37"/>
          <p:cNvSpPr txBox="1">
            <a:spLocks noChangeArrowheads="1"/>
          </p:cNvSpPr>
          <p:nvPr/>
        </p:nvSpPr>
        <p:spPr bwMode="auto">
          <a:xfrm>
            <a:off x="3972749" y="5039559"/>
            <a:ext cx="1338828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被擄到埃及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死於埃及</a:t>
            </a:r>
          </a:p>
        </p:txBody>
      </p:sp>
      <p:sp>
        <p:nvSpPr>
          <p:cNvPr id="60" name="Text Box 38"/>
          <p:cNvSpPr txBox="1">
            <a:spLocks noChangeArrowheads="1"/>
          </p:cNvSpPr>
          <p:nvPr/>
        </p:nvSpPr>
        <p:spPr bwMode="auto">
          <a:xfrm>
            <a:off x="139482" y="5326896"/>
            <a:ext cx="156966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被擄到巴比倫</a:t>
            </a:r>
          </a:p>
          <a:p>
            <a:pPr algn="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晚年獲優待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7498075" y="4141262"/>
            <a:ext cx="1569660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眾子被殺</a:t>
            </a:r>
          </a:p>
          <a:p>
            <a:pPr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雙眼被剜</a:t>
            </a:r>
          </a:p>
          <a:p>
            <a:pPr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被擄到巴比倫</a:t>
            </a:r>
          </a:p>
        </p:txBody>
      </p:sp>
      <p:sp>
        <p:nvSpPr>
          <p:cNvPr id="62" name="Text Box 40"/>
          <p:cNvSpPr txBox="1">
            <a:spLocks noChangeArrowheads="1"/>
          </p:cNvSpPr>
          <p:nvPr/>
        </p:nvSpPr>
        <p:spPr bwMode="auto">
          <a:xfrm>
            <a:off x="372299" y="4228346"/>
            <a:ext cx="1338828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被銅鍊綑鎖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dirty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如驢般埋葬</a:t>
            </a:r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3781738" y="4299784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>
                <a:solidFill>
                  <a:srgbClr val="FFFFFF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64" name="Oval 42"/>
          <p:cNvSpPr>
            <a:spLocks noChangeArrowheads="1"/>
          </p:cNvSpPr>
          <p:nvPr/>
        </p:nvSpPr>
        <p:spPr bwMode="auto">
          <a:xfrm>
            <a:off x="1692588" y="4280734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>
                <a:solidFill>
                  <a:srgbClr val="FFFFFF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65" name="Oval 43"/>
          <p:cNvSpPr>
            <a:spLocks noChangeArrowheads="1"/>
          </p:cNvSpPr>
          <p:nvPr/>
        </p:nvSpPr>
        <p:spPr bwMode="auto">
          <a:xfrm>
            <a:off x="5897875" y="4290259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>
                <a:solidFill>
                  <a:srgbClr val="FFFFFF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66" name="Oval 44"/>
          <p:cNvSpPr>
            <a:spLocks noChangeArrowheads="1"/>
          </p:cNvSpPr>
          <p:nvPr/>
        </p:nvSpPr>
        <p:spPr bwMode="auto">
          <a:xfrm>
            <a:off x="1689413" y="5391984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>
                <a:solidFill>
                  <a:srgbClr val="FFFFFF"/>
                </a:solidFill>
                <a:cs typeface="Arial" panose="020B0604020202020204" pitchFamily="34" charset="0"/>
              </a:rPr>
              <a:t>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970400" y="3529846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6600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長子</a:t>
            </a:r>
            <a:endParaRPr lang="en-US" sz="2400" dirty="0">
              <a:solidFill>
                <a:srgbClr val="660033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517760" y="4675794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6600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次子</a:t>
            </a:r>
            <a:endParaRPr lang="en-US" sz="2400" dirty="0">
              <a:solidFill>
                <a:srgbClr val="660033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603793" y="4652914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6600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幼子</a:t>
            </a:r>
            <a:endParaRPr lang="en-US" sz="2400" dirty="0">
              <a:solidFill>
                <a:srgbClr val="660033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182836" y="5642719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6600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孫子</a:t>
            </a:r>
            <a:endParaRPr lang="en-US" sz="2400" dirty="0">
              <a:solidFill>
                <a:srgbClr val="660033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778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4.bp.blogspot.com/-h9KCOWRc8DQ/U0vbLRd6sAI/AAAAAAAAAtM/dP2yyCTUxu8/s1600/jerusalemtemp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99" y="0"/>
            <a:ext cx="9149699" cy="516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9830" y="5185230"/>
            <a:ext cx="897708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希西家王聽見就撕裂衣服，披上麻布，進了耶和華的殿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... </a:t>
            </a:r>
          </a:p>
          <a:p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希西家王的臣僕就去見以賽亞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...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耶和華如此說：不要懼怕。</a:t>
            </a:r>
            <a:endParaRPr lang="en-US" altLang="zh-TW" sz="26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以賽亞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37:1,5,6)</a:t>
            </a:r>
            <a:endParaRPr lang="en-US" sz="2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6914" y="155588"/>
            <a:ext cx="897708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西底家反叛巴比倫王</a:t>
            </a:r>
            <a:r>
              <a:rPr lang="zh-TW" alt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，不願再進貢，巴比倫軍圍攻耶路撒泠</a:t>
            </a:r>
            <a:r>
              <a:rPr lang="zh-TW" alt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TW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參</a:t>
            </a:r>
            <a:r>
              <a:rPr lang="zh-TW" alt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志下 </a:t>
            </a:r>
            <a:r>
              <a:rPr lang="en-US" altLang="zh-TW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36:13)</a:t>
            </a:r>
            <a:endParaRPr lang="en-US" sz="2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994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ol.jw.org/es/wol/mp/r4/lp-s/my/2004/4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9830" y="4706260"/>
            <a:ext cx="897708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希西家從使者手裡接過書信來，看完了，就上耶和華的殿，將書信在耶和華面前展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開。希西家向耶和華禱告說：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...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和華啊，求你側耳而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聽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...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現在求你救我們脫離亞述王的手，使天下萬國都知道惟有你是耶和華。」 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以賽亞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37:14-20)</a:t>
            </a:r>
            <a:endParaRPr lang="en-US" sz="2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21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cottshifferstudio.com/p7hg_img_8/fullsize/Mother_and_Child_at_the_Beach_f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54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rved Down Arrow 2"/>
          <p:cNvSpPr/>
          <p:nvPr/>
        </p:nvSpPr>
        <p:spPr>
          <a:xfrm flipH="1">
            <a:off x="2554514" y="1944920"/>
            <a:ext cx="4020459" cy="1059542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9654" y="1683662"/>
            <a:ext cx="3918857" cy="1204684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0569454"/>
              </a:avLst>
            </a:prstTxWarp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將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上帝拉到自己這邊來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2910889" y="3196769"/>
            <a:ext cx="3373798" cy="765629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0802" y="2935509"/>
            <a:ext cx="3373798" cy="107405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把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自己拉到上帝那邊去</a:t>
            </a:r>
            <a:endParaRPr lang="en-US" sz="3600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325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cdmdirect.com/wp-content/uploads/2010/03/Choi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0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5430" y="263471"/>
            <a:ext cx="2656496" cy="15696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永生？滅亡？</a:t>
            </a:r>
            <a:endParaRPr lang="en-US" altLang="zh-TW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窄門？寬門？</a:t>
            </a:r>
            <a:endParaRPr lang="en-US" altLang="zh-TW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上帝？瑪門？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346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dwellingintheword.files.wordpress.com/2011/03/lawrencesama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06588" y="2051751"/>
            <a:ext cx="6813765" cy="498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://doctorwoodhead.com/wp-content/uploads/2012/12/poussin-1623_jerusale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0" cy="669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69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img3.ph.126.net/Y1PWcHD0-yRa5IgZaE0JBQ==/57174681610167022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630" y="309436"/>
            <a:ext cx="4493917" cy="5997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6" name="Picture 2" descr="http://img.bimg.126.net/photo/7Cy4lgUIuf2hsfQ_yMEqQA==/28983478352064935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" y="2693602"/>
            <a:ext cx="5540718" cy="4149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http://i8.photobucket.com/albums/a7/Inara47/Surrend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31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457200" y="2701925"/>
            <a:ext cx="7772400" cy="1016000"/>
            <a:chOff x="288" y="1680"/>
            <a:chExt cx="4896" cy="640"/>
          </a:xfrm>
        </p:grpSpPr>
        <p:pic>
          <p:nvPicPr>
            <p:cNvPr id="10243" name="Picture 3" descr="kings1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800" y="1894"/>
              <a:ext cx="22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396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219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847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624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3362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3885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4439" y="1894"/>
              <a:ext cx="28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384175" y="307098"/>
            <a:ext cx="8318500" cy="105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北國共歷</a:t>
            </a:r>
            <a:r>
              <a:rPr lang="zh-TW" altLang="en-US" sz="26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九朝十九王</a:t>
            </a: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，無一好王。國祚</a:t>
            </a:r>
            <a:r>
              <a:rPr lang="en-US" altLang="zh-TW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209</a:t>
            </a: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年，於</a:t>
            </a:r>
            <a:r>
              <a:rPr lang="en-US" altLang="zh-TW" sz="26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722</a:t>
            </a:r>
            <a:r>
              <a:rPr lang="en-US" altLang="zh-TW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BC</a:t>
            </a: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亡於亞述，十支派被擄。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0" y="304641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CC0000"/>
                </a:solidFill>
                <a:ea typeface="SimHei" panose="02010609060101010101" pitchFamily="49" charset="-122"/>
              </a:rPr>
              <a:t>南國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8274050" y="2936875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巴比倫</a:t>
            </a:r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>
            <a:off x="8185150" y="3032125"/>
            <a:ext cx="152400" cy="228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384175" y="4485598"/>
            <a:ext cx="8568871" cy="182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南國</a:t>
            </a:r>
            <a:r>
              <a:rPr lang="zh-TW" altLang="en-US" sz="26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一脈相傳</a:t>
            </a: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，其間僅一度被一后篡位，其他共計</a:t>
            </a:r>
            <a:r>
              <a:rPr lang="zh-TW" altLang="en-US" sz="26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十九王</a:t>
            </a: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，好壞參半。國祚</a:t>
            </a:r>
            <a:r>
              <a:rPr lang="en-US" altLang="zh-TW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345</a:t>
            </a: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年，於</a:t>
            </a:r>
            <a:r>
              <a:rPr lang="en-US" altLang="zh-TW" sz="26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586</a:t>
            </a:r>
            <a:r>
              <a:rPr lang="en-US" altLang="zh-TW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BC</a:t>
            </a: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亡於巴比倫。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endParaRPr lang="zh-TW" altLang="en-US" sz="900" dirty="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南國首批被擄者</a:t>
            </a:r>
            <a:r>
              <a:rPr lang="en-US" altLang="zh-TW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(605BC)</a:t>
            </a: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，有部分在七十年後</a:t>
            </a:r>
            <a:r>
              <a:rPr lang="en-US" altLang="zh-TW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(536BC)</a:t>
            </a: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歸回故土。</a:t>
            </a:r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 flipH="1" flipV="1">
            <a:off x="874713" y="3257550"/>
            <a:ext cx="15875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 flipH="1" flipV="1">
            <a:off x="1657350" y="3257550"/>
            <a:ext cx="26988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 flipV="1">
            <a:off x="2660650" y="3257550"/>
            <a:ext cx="23813" cy="1873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620713" y="33877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808080"/>
                </a:solidFill>
                <a:ea typeface="SimHei" panose="02010609060101010101" pitchFamily="49" charset="-122"/>
              </a:rPr>
              <a:t>壞王</a:t>
            </a:r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1401763" y="3378200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808080"/>
                </a:solidFill>
                <a:ea typeface="SimHei" panose="02010609060101010101" pitchFamily="49" charset="-122"/>
              </a:rPr>
              <a:t>好王</a:t>
            </a:r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2424113" y="3379788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808080"/>
                </a:solidFill>
                <a:ea typeface="SimHei" panose="02010609060101010101" pitchFamily="49" charset="-122"/>
              </a:rPr>
              <a:t>篡位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457200" y="1571625"/>
            <a:ext cx="7772400" cy="1397000"/>
            <a:chOff x="288" y="968"/>
            <a:chExt cx="4896" cy="880"/>
          </a:xfrm>
        </p:grpSpPr>
        <p:pic>
          <p:nvPicPr>
            <p:cNvPr id="10264" name="Picture 24" descr="kings1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4" y="1505"/>
              <a:ext cx="340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747" y="1505"/>
              <a:ext cx="22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211" y="1505"/>
              <a:ext cx="22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704" y="1505"/>
              <a:ext cx="22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0269" name="Text Box 29"/>
            <p:cNvSpPr txBox="1">
              <a:spLocks noChangeArrowheads="1"/>
            </p:cNvSpPr>
            <p:nvPr/>
          </p:nvSpPr>
          <p:spPr bwMode="auto">
            <a:xfrm>
              <a:off x="2410" y="1505"/>
              <a:ext cx="452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70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469900" y="4198938"/>
            <a:ext cx="3719513" cy="1095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4189413" y="4198938"/>
            <a:ext cx="4573587" cy="10953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4246563" y="3789363"/>
            <a:ext cx="1809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東周</a:t>
            </a:r>
            <a:r>
              <a:rPr lang="en-US" altLang="zh-TW" sz="1600" smtClean="0">
                <a:solidFill>
                  <a:srgbClr val="808080"/>
                </a:solidFill>
                <a:ea typeface="SimHei" panose="02010609060101010101" pitchFamily="49" charset="-122"/>
              </a:rPr>
              <a:t>(</a:t>
            </a:r>
            <a:r>
              <a:rPr lang="en-US" altLang="zh-TW" sz="1600" smtClean="0">
                <a:solidFill>
                  <a:srgbClr val="808080"/>
                </a:solidFill>
                <a:ea typeface="新細明體" panose="02020500000000000000" pitchFamily="18" charset="-120"/>
              </a:rPr>
              <a:t>770-221 BC</a:t>
            </a:r>
            <a:r>
              <a:rPr lang="en-US" altLang="zh-TW" sz="1600" smtClean="0">
                <a:solidFill>
                  <a:srgbClr val="808080"/>
                </a:solidFill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550863" y="3789363"/>
            <a:ext cx="19224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西周</a:t>
            </a:r>
            <a:r>
              <a:rPr lang="en-US" altLang="zh-TW" sz="1600" smtClean="0">
                <a:solidFill>
                  <a:srgbClr val="808080"/>
                </a:solidFill>
                <a:ea typeface="新細明體" panose="02020500000000000000" pitchFamily="18" charset="-120"/>
              </a:rPr>
              <a:t>(1046-771 BC)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0" y="377031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CC0000"/>
                </a:solidFill>
                <a:ea typeface="SimHei" panose="02010609060101010101" pitchFamily="49" charset="-122"/>
              </a:rPr>
              <a:t>中國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0" y="2193925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CC0000"/>
                </a:solidFill>
                <a:ea typeface="SimHei" panose="02010609060101010101" pitchFamily="49" charset="-122"/>
              </a:rPr>
              <a:t>北國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5343525" y="23177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亞述</a:t>
            </a:r>
          </a:p>
        </p:txBody>
      </p:sp>
      <p:sp>
        <p:nvSpPr>
          <p:cNvPr id="10277" name="AutoShape 37"/>
          <p:cNvSpPr>
            <a:spLocks noChangeArrowheads="1"/>
          </p:cNvSpPr>
          <p:nvPr/>
        </p:nvSpPr>
        <p:spPr bwMode="auto">
          <a:xfrm>
            <a:off x="5246688" y="2403475"/>
            <a:ext cx="152400" cy="228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grpSp>
        <p:nvGrpSpPr>
          <p:cNvPr id="10278" name="Group 38"/>
          <p:cNvGrpSpPr>
            <a:grpSpLocks/>
          </p:cNvGrpSpPr>
          <p:nvPr/>
        </p:nvGrpSpPr>
        <p:grpSpPr bwMode="auto">
          <a:xfrm>
            <a:off x="327025" y="1612900"/>
            <a:ext cx="7745413" cy="311150"/>
            <a:chOff x="206" y="1847"/>
            <a:chExt cx="4879" cy="196"/>
          </a:xfrm>
        </p:grpSpPr>
        <p:sp>
          <p:nvSpPr>
            <p:cNvPr id="10279" name="Text Box 39"/>
            <p:cNvSpPr txBox="1">
              <a:spLocks noChangeArrowheads="1"/>
            </p:cNvSpPr>
            <p:nvPr/>
          </p:nvSpPr>
          <p:spPr bwMode="auto">
            <a:xfrm>
              <a:off x="696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000000"/>
                  </a:solidFill>
                  <a:ea typeface="新細明體" panose="02020500000000000000" pitchFamily="18" charset="-120"/>
                </a:rPr>
                <a:t>900</a:t>
              </a:r>
            </a:p>
          </p:txBody>
        </p:sp>
        <p:sp>
          <p:nvSpPr>
            <p:cNvPr id="10280" name="Text Box 40"/>
            <p:cNvSpPr txBox="1">
              <a:spLocks noChangeArrowheads="1"/>
            </p:cNvSpPr>
            <p:nvPr/>
          </p:nvSpPr>
          <p:spPr bwMode="auto">
            <a:xfrm>
              <a:off x="1374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808080"/>
                  </a:solidFill>
                  <a:ea typeface="新細明體" panose="02020500000000000000" pitchFamily="18" charset="-120"/>
                </a:rPr>
                <a:t>850</a:t>
              </a:r>
            </a:p>
          </p:txBody>
        </p:sp>
        <p:sp>
          <p:nvSpPr>
            <p:cNvPr id="10281" name="Text Box 41"/>
            <p:cNvSpPr txBox="1">
              <a:spLocks noChangeArrowheads="1"/>
            </p:cNvSpPr>
            <p:nvPr/>
          </p:nvSpPr>
          <p:spPr bwMode="auto">
            <a:xfrm>
              <a:off x="2042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000000"/>
                  </a:solidFill>
                  <a:ea typeface="新細明體" panose="02020500000000000000" pitchFamily="18" charset="-120"/>
                </a:rPr>
                <a:t>800</a:t>
              </a:r>
            </a:p>
          </p:txBody>
        </p:sp>
        <p:sp>
          <p:nvSpPr>
            <p:cNvPr id="10282" name="Text Box 42"/>
            <p:cNvSpPr txBox="1">
              <a:spLocks noChangeArrowheads="1"/>
            </p:cNvSpPr>
            <p:nvPr/>
          </p:nvSpPr>
          <p:spPr bwMode="auto">
            <a:xfrm>
              <a:off x="2744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808080"/>
                  </a:solidFill>
                  <a:ea typeface="新細明體" panose="02020500000000000000" pitchFamily="18" charset="-120"/>
                </a:rPr>
                <a:t>750</a:t>
              </a:r>
            </a:p>
          </p:txBody>
        </p:sp>
        <p:sp>
          <p:nvSpPr>
            <p:cNvPr id="10283" name="Text Box 43"/>
            <p:cNvSpPr txBox="1">
              <a:spLocks noChangeArrowheads="1"/>
            </p:cNvSpPr>
            <p:nvPr/>
          </p:nvSpPr>
          <p:spPr bwMode="auto">
            <a:xfrm>
              <a:off x="3421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000000"/>
                  </a:solidFill>
                  <a:ea typeface="新細明體" panose="02020500000000000000" pitchFamily="18" charset="-120"/>
                </a:rPr>
                <a:t>700</a:t>
              </a:r>
            </a:p>
          </p:txBody>
        </p:sp>
        <p:sp>
          <p:nvSpPr>
            <p:cNvPr id="10284" name="Text Box 44"/>
            <p:cNvSpPr txBox="1">
              <a:spLocks noChangeArrowheads="1"/>
            </p:cNvSpPr>
            <p:nvPr/>
          </p:nvSpPr>
          <p:spPr bwMode="auto">
            <a:xfrm>
              <a:off x="4098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808080"/>
                  </a:solidFill>
                  <a:ea typeface="新細明體" panose="02020500000000000000" pitchFamily="18" charset="-120"/>
                </a:rPr>
                <a:t>650</a:t>
              </a:r>
            </a:p>
          </p:txBody>
        </p:sp>
        <p:sp>
          <p:nvSpPr>
            <p:cNvPr id="10285" name="Text Box 45"/>
            <p:cNvSpPr txBox="1">
              <a:spLocks noChangeArrowheads="1"/>
            </p:cNvSpPr>
            <p:nvPr/>
          </p:nvSpPr>
          <p:spPr bwMode="auto">
            <a:xfrm>
              <a:off x="4783" y="1851"/>
              <a:ext cx="30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000000"/>
                  </a:solidFill>
                  <a:ea typeface="新細明體" panose="02020500000000000000" pitchFamily="18" charset="-120"/>
                </a:rPr>
                <a:t>600</a:t>
              </a:r>
            </a:p>
          </p:txBody>
        </p:sp>
        <p:sp>
          <p:nvSpPr>
            <p:cNvPr id="10286" name="Text Box 46"/>
            <p:cNvSpPr txBox="1">
              <a:spLocks noChangeArrowheads="1"/>
            </p:cNvSpPr>
            <p:nvPr/>
          </p:nvSpPr>
          <p:spPr bwMode="auto">
            <a:xfrm>
              <a:off x="206" y="1847"/>
              <a:ext cx="2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1400" smtClean="0">
                  <a:solidFill>
                    <a:srgbClr val="000000"/>
                  </a:solidFill>
                  <a:ea typeface="新細明體" panose="02020500000000000000" pitchFamily="18" charset="-120"/>
                </a:rPr>
                <a:t>BC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08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catosdomain.com/wp-content/uploads/2013/06/ex-abuse-p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27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6853" y="4788976"/>
            <a:ext cx="84090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corrupts.  Absolute power corrupts absolutely.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36959" y="534297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權力濫用</a:t>
            </a:r>
            <a:endParaRPr lang="en-US" sz="32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851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-media-cache-ak0.pinimg.com/736x/bb/51/88/bb5188778a9493ca9a62ddcc2488d4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5294810" cy="661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-media-cache-ak0.pinimg.com/236x/70/9e/7f/709e7f60a3cd06b1191f65d42d8b139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289" y="1"/>
            <a:ext cx="3918711" cy="282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minuteintheword.com/wp-content/uploads/2013/10/Balm-of-Gile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289" y="2822802"/>
            <a:ext cx="3936671" cy="403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79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87" y="125380"/>
            <a:ext cx="9144000" cy="6607240"/>
          </a:xfrm>
          <a:prstGeom prst="rect">
            <a:avLst/>
          </a:prstGeom>
        </p:spPr>
      </p:pic>
      <p:cxnSp>
        <p:nvCxnSpPr>
          <p:cNvPr id="2061" name="AutoShape 13"/>
          <p:cNvCxnSpPr>
            <a:cxnSpLocks noChangeShapeType="1"/>
          </p:cNvCxnSpPr>
          <p:nvPr/>
        </p:nvCxnSpPr>
        <p:spPr bwMode="auto">
          <a:xfrm>
            <a:off x="7027505" y="3540684"/>
            <a:ext cx="0" cy="600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715494" y="3732790"/>
            <a:ext cx="1145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>
                <a:solidFill>
                  <a:srgbClr val="000000"/>
                </a:solidFill>
              </a:rPr>
              <a:t>(</a:t>
            </a:r>
            <a:r>
              <a:rPr lang="zh-TW" altLang="en-US" sz="1400" dirty="0">
                <a:solidFill>
                  <a:srgbClr val="000000"/>
                </a:solidFill>
              </a:rPr>
              <a:t>參耶 </a:t>
            </a:r>
            <a:r>
              <a:rPr lang="en-US" altLang="zh-TW" sz="1400" dirty="0">
                <a:solidFill>
                  <a:srgbClr val="000000"/>
                </a:solidFill>
              </a:rPr>
              <a:t>22:11)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63467" y="3732790"/>
            <a:ext cx="1189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>
                <a:solidFill>
                  <a:srgbClr val="000000"/>
                </a:solidFill>
              </a:rPr>
              <a:t>(</a:t>
            </a:r>
            <a:r>
              <a:rPr lang="zh-TW" altLang="en-US" sz="1400" dirty="0">
                <a:solidFill>
                  <a:srgbClr val="000000"/>
                </a:solidFill>
              </a:rPr>
              <a:t>參志下</a:t>
            </a:r>
            <a:r>
              <a:rPr lang="en-US" altLang="zh-TW" sz="1400" dirty="0">
                <a:solidFill>
                  <a:srgbClr val="000000"/>
                </a:solidFill>
              </a:rPr>
              <a:t>36:4)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25458" y="5194068"/>
            <a:ext cx="1289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>
                <a:solidFill>
                  <a:srgbClr val="000000"/>
                </a:solidFill>
              </a:rPr>
              <a:t>(</a:t>
            </a:r>
            <a:r>
              <a:rPr lang="zh-TW" altLang="en-US" sz="1400" dirty="0">
                <a:solidFill>
                  <a:srgbClr val="000000"/>
                </a:solidFill>
              </a:rPr>
              <a:t>參王下</a:t>
            </a:r>
            <a:r>
              <a:rPr lang="en-US" altLang="zh-TW" sz="1400" dirty="0">
                <a:solidFill>
                  <a:srgbClr val="000000"/>
                </a:solidFill>
              </a:rPr>
              <a:t>24:17)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45506" y="446483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0070C0"/>
                </a:solidFill>
              </a:rPr>
              <a:t>又名「哥尼雅</a:t>
            </a:r>
            <a:r>
              <a:rPr lang="zh-TW" altLang="en-US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94336" y="5896903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0070C0"/>
                </a:solidFill>
              </a:rPr>
              <a:t>(</a:t>
            </a:r>
            <a:r>
              <a:rPr lang="zh-TW" altLang="en-US" dirty="0">
                <a:solidFill>
                  <a:srgbClr val="0070C0"/>
                </a:solidFill>
              </a:rPr>
              <a:t>耶 </a:t>
            </a:r>
            <a:r>
              <a:rPr lang="en-US" altLang="zh-TW" dirty="0">
                <a:solidFill>
                  <a:srgbClr val="0070C0"/>
                </a:solidFill>
              </a:rPr>
              <a:t>40, 41</a:t>
            </a:r>
            <a:r>
              <a:rPr lang="zh-TW" altLang="en-US" dirty="0">
                <a:solidFill>
                  <a:srgbClr val="0070C0"/>
                </a:solidFill>
              </a:rPr>
              <a:t>章</a:t>
            </a:r>
            <a:r>
              <a:rPr lang="en-US" altLang="zh-TW" dirty="0">
                <a:solidFill>
                  <a:srgbClr val="0070C0"/>
                </a:solidFill>
              </a:rPr>
              <a:t>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29442" y="6424843"/>
            <a:ext cx="1218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>
                <a:solidFill>
                  <a:srgbClr val="000000"/>
                </a:solidFill>
              </a:rPr>
              <a:t>(</a:t>
            </a:r>
            <a:r>
              <a:rPr lang="zh-TW" altLang="en-US" sz="1400" dirty="0">
                <a:solidFill>
                  <a:srgbClr val="000000"/>
                </a:solidFill>
              </a:rPr>
              <a:t>參耶 </a:t>
            </a:r>
            <a:r>
              <a:rPr lang="en-US" altLang="zh-TW" sz="1400" dirty="0">
                <a:solidFill>
                  <a:srgbClr val="000000"/>
                </a:solidFill>
              </a:rPr>
              <a:t>43:5-7)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60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message4muslims.org.uk/wp-content/uploads/2010/09/Israel-SImage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37" y="0"/>
            <a:ext cx="6224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77640" y="5135880"/>
            <a:ext cx="1172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</a:t>
            </a:r>
            <a:r>
              <a:rPr lang="zh-TW" altLang="en-US" sz="2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亞巴林</a:t>
            </a:r>
            <a:endParaRPr lang="en-US" sz="22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09160" y="1187156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</a:t>
            </a:r>
            <a:r>
              <a:rPr lang="zh-TW" altLang="en-US" sz="2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巴珊</a:t>
            </a:r>
            <a:endParaRPr lang="en-US" sz="22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6342" y="162393"/>
            <a:ext cx="1172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</a:t>
            </a:r>
            <a:r>
              <a:rPr lang="zh-TW" altLang="en-US" sz="22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利巴嫩</a:t>
            </a:r>
            <a:endParaRPr lang="en-US" sz="2200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681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shannonassociates.com/artists/barrett/fs/Lost-Lamb_1093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82" y="-1"/>
            <a:ext cx="915518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41606" y="188686"/>
            <a:ext cx="671850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盜賊來無非要偷竊、殺害、毀壞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，我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來了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endParaRPr lang="en-US" altLang="zh-TW" sz="2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要叫羊得生命，並且更豐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盛</a:t>
            </a:r>
            <a:r>
              <a:rPr lang="en-US" altLang="zh-TW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是好牧人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endParaRPr lang="en-US" altLang="zh-TW" sz="2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好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牧人為羊捨命 </a:t>
            </a:r>
            <a:r>
              <a:rPr lang="en-US" altLang="zh-TW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約</a:t>
            </a:r>
            <a:r>
              <a:rPr lang="en-US" altLang="zh-TW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10:10-11)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18857" y="2505669"/>
            <a:ext cx="487986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耶穌是牧長，大牧人 </a:t>
            </a:r>
            <a:r>
              <a:rPr lang="en-US" altLang="zh-TW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彼前</a:t>
            </a:r>
            <a:r>
              <a:rPr lang="en-US" altLang="zh-TW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5:4)</a:t>
            </a:r>
          </a:p>
        </p:txBody>
      </p:sp>
    </p:spTree>
    <p:extLst>
      <p:ext uri="{BB962C8B-B14F-4D97-AF65-F5344CB8AC3E}">
        <p14:creationId xmlns:p14="http://schemas.microsoft.com/office/powerpoint/2010/main" val="332363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data:image/jpeg;base64,/9j/4AAQSkZJRgABAQAAAQABAAD/2wCEAAkGBhQSERQUExQWFRUWGBgYGBgXGBcXGBYXFBgXFxUYFxcYHCYfFxojGRcVHy8gIycpLCwsGB4xNTAqNSYrLCkBCQoKBQUFDQUFDSkYEhgpKSkpKSkpKSkpKSkpKSkpKSkpKSkpKSkpKSkpKSkpKSkpKSkpKSkpKSkpKSkpKSkpKf/AABEIAPUAzgMBIgACEQEDEQH/xAAcAAACAgMBAQAAAAAAAAAAAAAEBQMGAAIHAQj/xAA9EAACAQIEBAUCAwcDBQADAQABAhEAAwQSITEFQVFhBhMicYEykaGxwQcUI0LR4fBSYnIVM0OC8SQlUxf/xAAUAQEAAAAAAAAAAAAAAAAAAAAA/8QAFBEBAAAAAAAAAAAAAAAAAAAAAP/aAAwDAQACEQMRAD8A7jWVlIsTxxtYAHSPzoGrY5Q2WdefatnxIAmqraxhmaKuYokGgnxvipV0CmepI/Ki8P4gtsBMgwOWk86p2JwxLSdPfQVD/wBWtW/quDTpr9utBf14rbPM/Y16eJp3+1UJfGeF0/iNr1A+dKbcM4ravz5VwMemzR1jnQWT/q6Rz+1aNxxOhpO6GKhZTQP7fGkJgyB1/r0rMTxlF+n1H8PvSNLRqTye9A2w/G1I9Wh+4okcRt/6hSMYf/Ioi3hJ5j33oDDxtQToe22teNxxeSt+AoduHH+Uqfkihnw7LMofzoGKccWNQw/Ghv8ArrZvpEcp/rS17sVDcv0D1uPD/T76/lpUycctkakjtH9KqxxNaHEUD/FeJwPoWe50/AVAvi087evLXT8qTBCakXDxQNcH4huF/UFyn4j2NObnFLYA9Uz01qroIrfzBQWNOLIWCiTPPlRtVJbwEVacPdzIrdQDQbXBofaqjctTVwqqcTUW3Yd5HsaAaAOlF2WFIr2M1qXDYugW+MQ/moFaFdOmxBP9qo/FLDo0QZ5EkgEiuncRwgvW8sww1U9D/eqbxpS6eoQ6nKw/pzoKBjMYVPrU+41/vFF8H44UdSjkagggxBoXiQOoy68qrF9mRwQI1+9B9NeHvEH7zbUkjPseQYj2296bMp5qR8VxXwb4jUQQ0dQSN+evKr5c8W+aMttpA0EQTPOgseK4gqaTqeVQW+K9THxpSTDXp1Ov+fhTCzj1jb8RQFrxAMwlh96dWWgH2+/T3quWwjc9fsf6TTXBX9Imf813+mgeWdBv0/HatmslhUdnX40/zoaItGJ6dtvvQDPgwVhxmB5GJ95pJxLgeT1KxK8z09+1WP8AeRNatjFmJHf+9BzzGcQt2wSWze2xqt8Q8YldEIHxJph+0Hh62LrOrEI3qEAnKeYAA2rlXEMRcdpDHJ9j9qC4XfEt4/8AkbWpsP4vxCEDNPv0rnhuvP1HTqaOwpdogmfufkcxQdX4T44V2y3RB6j+lWQkEBlaVOx/rXJcLhZC827DWuj+HMI9qzlc7kGDuPegZZjVu4Kf4Cex/M1Uoq1cAabI7Ej8Z/WgJs40NcdBMoATPPNO32qt+LGBcZTJiGHSNqccWm2y3lEkSrDqp2+x/Oq82HLkkjUmT80CBkM7VJbkVYBw8aaVG2CE0Cu3fNBcZ4Ubql00fp/q+eXvTv8AcNa3FjSg47xvAkSIII3B0I+KqPEMEZMn2Maf/a+hcdwW3eGW6gbvsw9jSPF/s2wbrE3geocE/YiDQcGw7tbuA94PSO9X/h2L8iwHZXMkkHLtXviH9nj4f+Ip822P5ogjsw/UUh4uzvblmMJHtB0gCgv/AId8TrdMD1Tpz231pmmKGYx3iuNcK4k9m9KAtBH9xXRuHeILd+cshhuCCCP8NBa7OI25e36inODxMnQ66bfqKqQutPb5kmm+BxJka/50NBfMNiJ1+8a6jSmgUQRSDhdyYjtp89edPUMqaAe4gkxy061WuIY7yw7toBrtvpVjvqYnnoSNNR+lc38d4W/igbdvS0GJdVnPcA3APIDpzmgV+NsSeI4Fntj+Lhjn9LCWQ6MCoOkb89jXLUtOZnXnFdK4D4RvIS1p/JV9wZkgCII79K2//wA611vDWdl796DnuF4MWOvp203nrVg4fwskxbQtGmm/35dattnwTaQyWZx00UfhTqygQQogdBQBcB4L5IzPBf4MdhTnPQvmVnmUBfmVbvDw/gL3Lfmao2c1e+AD/wDHt+xP3JNBvxe1Nv2INJl2qx3VlSOxqoC7QGXLhoYEzUoYdaj8wTQSi1UqWoqO3iBXj3ZFB7eVZoW6gmtq88oc6DV7KsrK2oYQw6g1y/i3AktXrtkHMCAR/wAW1E966XjMelpSTJPIDWT+g71ReJ5Xdrh+p4nrC6AUFYXg6D6VAGmkVNhMAbbFwDqY05iiguViSdKLS4CAOf5dqAxLkxttz5UxwjQR+VLrSaD/ACaY4ZOpFBd+B3J2Pt2qyj6aqHh+4NOXf+1W+wNPegGvbEaUrvYUKx0gH1dNzqKcX7W8HvSriOIzLHzQLMYczGP8FBNZNP8AhWBD2g3MzUr8LFBVbiGofJNWd+HCh2wC0CIYc1KmDNNUwUVL5NAsXAVceEpFlB0H6mkUbVYcB/219v1oNOJki20TVVe3Vxv2gylTsRyqqXWAZgAQAdjuPegEuXYoc4iTROIWdhQVxDQMsOuk165NZwskg0Y9gczQB2lJobiV7IKZ4jGrbECPc1U+I8QLsdqCPF4lmG+X2pJjL0CKnvXJ0La0HdgtrsNSaBdctHtr+VTWFI1/+V5ibnMVmExMrQMsJdzED7fFM7EbzHM0n4aQbm/Iz1pf414u1q2vl7E6xuQOVB0DgmNl/SSfjT3q4YHjqsQh+rn/AFr5/wDC3jxs4XNlPIEf5NWvBcaui+QYCgZs86RqxoOzXroIMGSBqBSF7RObuNPmql4Q8XviccqoG8uGDMwjOOw5DpV0DRedeSgj8JoNfD+IyKynkSR80fdxi0huYiG/z7V4lxmFAyuYkGtS9LpNei+ZigbYVcxOnKiWwM1rwogDvTEOKBY/DaYYVIQCpDXooMqvcawsOWmc36aVYarHEcfmY9AYHtQDW0mp/wBzFCo8nSim0FBGtvLNDXMXDEEgdK9v4sKNaQYu8rHMTtQZxe4ZnNIPPl7Upa+p0BBaicViQRqfbr9qWtjLYEQAfxP9qAe9eIYqAPpBzH3P3MVUvFPFXQ5VnXVjrMVZvKBOadYJ30AOmY9OwqleIL+e8qzI2J/zc0E+H4o9sAuSyGNQNgab8O4glxpUz19utKmQMYtqzEbR/LGmo56VDYwT22JUZGXdToP7zQXvBIJmdSCK14nw1bqFX22NV/gfGmLZX0DbE6b7T3mi+KcVe3oRHfkfagRXvBgW5/DfYyIMHTl3q6cMxNopAOdzkAltBG4YDmKo546M6sXAjWNzUnAuP2lv3G1AZsxAG/f2oO7eDOCWll0jOzSSJHtvTF72W5dJM+o/A2FVjwnxebT35iyiyXb0j09+sx96E4N4lOJdizAEmVA/m56xtQP7ySSOe47gb0bwLE5s6tAIJI7il9+5JEmBpPseQjck0NcxK2v4sEspMHqWH0gcwIoLFjAAKWo4mgLfFvOtq4BAYbHlW1i0xoHdvE5djWyY89aAsKZ1miSo50DfDcTnemNm7mEiqi7xVj4K02VPv+ZoJsdfCoSdtvaRp+NVa7tTvxDdIRRyJ1+BoP8AOlJVw5IoPMOI1rTGYvKCTRL2sok7VX+LYvOdNhQD4jGZtetA3GAGsH2B3r17QWYPeSfyofEFRJEiRvymgHd4YsBI7cv7d6Hu8RRN9D7TMbaxrUi4jSNDlnadSOg5mlPiTFzh3jN02gj45UFd4v4ke6xW0QFG5OhPue2tRYHAmAzRn1PYfftGtA8EQFADynMOnOT2pst6bgPT1ARpJ019xQEBxhcjujfxJC/G8Ct14xbvXCsEGIHSRqNeRirR/wBMTGYYWmJVwQbbnXK3TTcVQeOWcRYugukFD9S/SxHOgm4tiDZ001WRptrrRmC4oGGS5sfpza7iSD3o7GYVcTazlQCoAPMGdfyqt3SLegM6j4HX5/SgNxPC7U/T9qa+HcBh1fM9sECOcA9Ae1VbEY46ECZg6HSBptyk054rfS1gpS2PNPpZ9SVLch/60Fq8YeJkxNlbC3Ldu0hByLsSNgQOQPKqi3ETYxdm7Y9ZnKV1CaiOX3JobhGKXFHyrdljdcBQqx5YaMuc/wCkRqfarVifBdqxbFpGBu21zM+v1/zZW2jlQdGwmOUokMHJWdBqI0LAcuwrzFWf4WsALvOuh1AXufwmubfsx4o/7xfRzKQAB/ogkSvzp3mun3yGRgCFy7neBHIde1BtwNFu/SAAsAKNh1FWJMCFG1UvDcVZGRLYAJj5nrV3t4vPbDUAjoJoXEKdqmSSaNS1MTQLlwhinvBx/CUdCfzNBX7oGgo3hP0H/kf0oIuN2yyoOWbX7GKjt2AoiJppcIA1pNjseloEsQOg50CTxRxEL6BtzqtBQZ3I/Si8fjTcuFtCOnMUCb2uhA/zpQRgawQMvIflNCXrW+UnTadZojGFTq0gcwOVKcWViI9M6ifUNgYPSgFxxIbONDqBEwoPP3oLFFsk3GzZspUcoO5P4VtjmXJADLq2WCWnL1HQ1HxHAO4VnkQBKDQEGCBH+kUFOsuFvuDAGYr7lO1NXuZZOo1nU7xWmO4GEVLi+ppckkQSfqEjrRlhAykcjBB9x+c6UFn8P8WXLyn9P0qXi/EEcMsTn39vnY1VbVsqYtnLG5IPyO4o3DyCZM6Sx5k+21Ax4coS0bYjUyef/Ef1HKq9xfhecHSIHaQRqdedPuHJoxPM+8Tz7UHjWzHQA6/b3oK3w/hssoaQJgjmBzk+9WuzwtLtxc0Mv8w1iQN/aBoKhwGEDPEbnfrsCfvTu1hzaYdJ9XISJietBlrBLbcrZAQRHpEaDb86m4heyW8oOo5jvvvsaH88qzQJJzEKTv117UvbPdkvIgEgmMxA5a6/NAiwOEuLjALLkB2tgk/UWYlcum+5J9q7bdVMPbIcws6ga5hsp7mAx+1cmtXrdm8C5KtlVkPNmkKY6kax/wAq6LxLGq11JEiElZ0KqBI7yYJ9qCa3g8uS46lWeSANf4Q1PzDKJ70dwPiRz3LT6EGRGwjSB7VumaAJBc+lY2VGYl2jkAT+AoLhLK1wlB9N1QTP8plR+IBP/KgsOFt+qKapY0qDCHTT71ObvIUA+Iww3ozhf0fJqO5azCpOGWsqH3NBri8EWJYuxABhFgaxvJ3PTYVzDG3jnYvmzTs2rb11t3ABJIAGpJ0AHc1QPH+Xz7Z39IPKNM0a9D1oEF1zHpjMOvXoY2+aG89GIdgCw0JE6H43rQPIYKcp6mZJ3jXX451GFcWwpIW4FlSYEkakrHITt3oJzjNSCNJiY016dO/xQmKuIBl0QwSJ11MQZ6bzXn7tlAZHJJ9MTmljvP5z2rW6yqrZ8rmCZ1jTcGfyFAqXGARoCORB5gajuY/OhMZjLznKohVC3HB11n6ZrBZLnzAq20BBI2YidWHRjsKGW1q7O3qKk5Tyyt6SY6iJHegMxbkow6BTA/1mVYDtEGguCj0wfqX0kfjRN0zcYElZKW0I+kNGsnmCNKXYdvJv3UgjRTBEbCD9v1oGt0QD0Gp6dvat7Vg+Xmbnr7Tt8+1RXXzKRJ1j/O9NLDjyxrqP0H50A1655duCNd++vWlaXZMxz9h3o3itsuoK6sT9qGGGKLuNO9Adw+7Djn2/MfNWTiNokIQeRE6Enppz161WOFWyzjTSYnl9+lX8YYG0B0MDr/WgqLYacp39UbbMNJ60TxLBuLWUHfQ6CSc0mWo23hfW5P0yDG2unP8Azc06Cpkg6kTPSNyPiKDnPjK8EGDYWwbofblAGh99fuKvGHtEtmbbyoUxMeWJcx1OaarHD8B++s9wgggl0X3zFYjcafjG9W/iyThVCnK1xVCkaQxBZlnlOWPmgP4df8xItgBoAztuWYSfzH2rXgWGy3baKITOFPVnWSx9gNqrl3G5XHIG3b7SzD1DTnKgfFWnglpnxloDZJdydBmA5D5oL5aw4VYFQXLYFGEUHjlIWg0OMAorC3AyyO9Vh3JarDwpItgdzQbcSw63LTI5IVhBjfU8q5VxzBhbhR7hNuyCLakkCc0sCo5zXW77gKxbYAk+wGtcbxuONx2uqP8AuTLNsrTrpz+KBdcxB9TZCP8AbuLhmFgcomZqO1ctsfNXXlBmVcell12kE0cmJ/3ARsDpmjeJ/wA1oQ4VchbQO0FgDykmY9ooIrSFL2zid52jmD8RqO9b43Aghw59OblvmI3EbRpW9gqDKMZTY78iomegOvxWtvG6ghlJUkzESDzjryoAMSTkUZRyDCZhUGr+2gitGt237H1NG05xET0gVNjeJW7eUGF0yjQknny6GTSnzCWChs8nUgelc26ZuaAQZ70E2IxNpSgguoBK5TIhtM2u5nakPHAyrh8UGOoy9YKaMmu8ARrTdLjFrhAAGUiY1i2fUq9Of4UJxvh3mnyrR9TkHKdAzgErlnYkTNBpcx4W4BsrfO+01YcDynXr016VT8XbJtI5EMsAiYiDB/KrTgb2g9hr76igrvibjrG8y2yURTGmhJ5k0pN64SJJPOZqbxJa8u+4jc5vhtQRQdu+ymQde1A/8N+ImsXVDGbZPq1ggcyDXdThLdu1C7sAw5ctNR1FfPfBsKb95EP1OwEe51PwJNd1x2KAgAyFXL8KIjvJoEeIx0OAZmY5DXlFF8Wu+Vhbj5YBSNpJn0wCd9Tz96rHC0/eccYBKIYiYE84/Sj+LucZjLuGcstjDJIykgtcyls08xML96DbwFw58MUt3QRNojSZhiWmdjuatV7CLctIEklc3aSoBtyNh69D7nrS3wtiC6lLhnJlWDugGunsJ969OOexaLwMyhmAPNgwC+0mKAHjfD1WxMDMLmRyJnLMGOnrIP8A6103w9wy3ZWQczuAWJ32Gg7VQMVcVrC24zMzrbSAfXcdg7uehEmulNhwAMtAbnHWg+JXxlgVgwk84rZ8AI11oEti3qCdKsGFHpFLruDphglhB80G9+yHUqdiINca8RYe1avXLdsgLbfJ6SzFVG4YHnM612e4SAYEnpXEMbim8x3C/wDcuL5gYQxLhlf1HkPVQAXMYQQ7hiBDggAwsxtscwoqXRCwVTCZdf5Vc+mI9zQBtMxKb2wqc99fSSf+OnxRlrC5VQxIViSATqdlDDnGpoNsWEtLbtqpO4J0EgiSSe4n7VXLt4qQCEBn0qN1XUAGNpMEe4q0Yy2xtoUBZxmEtAXLqAI5ETuetJBgPJQ5gA5WSX1IY+ka/lQLWI8wgJOVGjMSYIktmH8zCPxphYk5ra7eWGaNp3IHWYGlD4n+EC0woJB5klreYsepkwB2orh1wsAwldfUNpCIQDPKdD7mgxLiiAVEbabKeY96TeJbzXFUImp/iEkEMoTQEEfTRS4c3DNtfSDLsx+oj+YL/tBgdTUOJwhcuWaAVcAbE5NmMd6BXwriHmJDn1DRup6HtPWm3Db8DK267Gd15exFVPFE2r4VdNEkbjaR+dOcFi8w1oJ+PlbmXMDI+lhrAPIjmPypIMHJ3/WnjYRLmhle42HvUI8KkmRcX37UDrwfbS0c2rXNpMSB/tH8tWXiOKJBCH1H0qN4JH8vQAST9qq3D+BRs7MeswPgVdsBgVsWmdj9G5booE6/0oN+B8PXCWo0IiWbXeCQ3UTBHak+FxL/ALwG/luqg7gn1ETzEmleM8S4jEXblu0ALLekNH1ExqPaPwq2cN4YLS+ogizLMSdWaJJ7Cgk4xf8AJvFl9OZCGI2hdiR1EkE/0qDieO8y1lA1m00jbVgCoO7ExPsKGxLX8hvtAJYW4aSVFxvpgdVMz3qNcOjZF2CqhHqA8si7/MSdCVjvrQXXw/wJgZ/8a5QgI1LwCzA9Nfzq5Ya0coBERUWdVChYAGgrZuJhdDrQGqsV7Q6Yqdga8fGgb0EzLpWmHafiohjAans7aUHt24FEmfgE/gK4viri37zloWXuQmoOUuTbzzsRvXabjQCegrj+Ixi5rkk+q5mYsADqTBHYbUC7928tS7sxEsAumncjnEn8KiTHBMpLkKSVU7NA5uNtyINENcnlmhjmcxAA5g8+lR4qGQlrYKuMojfUx+WvxQQ+XGYO5LMdTv8ASAA0DkRHyKFS2t22yXGnLqWOmTJMST9S68qLODa2bYDRCmCY2kQk+w3969/cC6MEIaQsGNirEsSR8KKBZxCzl0ubNlUtEBeaBQOZ27a1LawZ8vIxjKLckRzBCZfg/hTXFYAugXmroYgEym47+ljrz06VsvDblu8tlkByuQrT/wCKJTOvXfbf4oEGJOS1osxCbjXX6oHKNZqDilv0uUALAgyNRly5Y7weXOrDj+D6oYEqGKAzJLkmOhUj86W4/DlQGRSoW4qANoCWBJYAbxBjoaDnGJslb4DGQYYH3XT7UfhkIk7g9PwqTxXbFq9bZBCFRHbky6b6meorSynPken6UBeCxGf32I9qeYKxMVXMMpR53B37GuheFsApys/QQP1oJMJbFkFmiQdAfiJ+9B43D3OJEpJtosqyqdyDrPXf7Udx3Atfxi20+hCLjkmBAG1HcHxuRUBQKTdLSBHpPU+1BLwrgVtbAlcuQxts1rXX3P50Ja4icouMArXGvKwP0rlId5HQA6VY8VhSLV4aAMZjf6yFn8RVbxbgJfB+pAUMQSHbKlwj/wBPzoG14G5h3adSfNIg+kDL5e/UAR7UDwLhK3ri2ysAZ3uMIJgmSOgZjGvLlUuGBC5HnXKwg6GBlRW7RA+atnh7gy4e3lCwzep55s247AbAUDl8NO2mgrMLhvX6tu9FWbwyxGsVDexUCBvQMx2qK/hVYa1BhsJpIYia2vsyqRvI3oFOKwoVvS5p1gmlB2EfIpNheGMdaeYezlUDeg2ubGOlcYxttnOU6j+ZzvC6ssdyIrs906GelcYVQy3CzQGILe8lfiaALE3Sra7RmyuRIOwC5TtzoVL4zGTD6AKZHrQz6QNJjet9AqW1SCqhkaZzFLkNJO8kiPagzezwxlYLZf8AcM0y8e8UDK/Zzfw8pUu5YPyVR6mVef8AtoxcEoYAHKpnLqYDZYGvPXlQti1c9TE/9vKFB0ALEkmDq0kR8im4wdlbpzBmIdCwhhlzrJCztBgxzBPSg9wVhLCm2zS6AsqEE5iR9LcgN+e1FYq09oNdUjNduAGRHlqyrBED0nNImtrqDKtxD5jfxGZoIzKTltlumwHxRFzDS1y47sUe2L0basMoMbD/AE/Heg3xGGgSieplRcsiRoIYcpEN6u9JeK4Fmtk7sLgcSIzKupLjmQI1GojpViw5Fy2pcSuR1YbGCAuUdxBaTzrkfG+JXEa5Ny4RaVra52lLls6hQd7bR86b0CbxtkbE3VtyD5xYruP4ign2YEGeVaBgoAidOXbnW3BsC166XaSXGhO513PevcVw9l1MiCQfeg3w92SusHYdfb2q2cG4hCgDdd47GqX5smP8/sac8MuZNQdRyOx5EHvQWpeJf/s0GYZXtaZtRIbnTbA4vzH8q6oDW3Yhl5Qdj1iqF4hfy2s3wDKOCxB5NuD/ALZirzw+zKpiEIJj1gbMG5g9qBsMQVuXFOv0/jBB/WkOPTzcQ7CBqFgcyBEn3I1prxa+PKuNbYFwRoNwQRqe0GkuBvHzUadEZWYxIMMZEDqKC6+EPC72yLt9YO4QkMZJ+o9NOVXa44jlQz3idv8AJoe6pIOoHvQT+dmEBSDyNS2twMvz1oBOIuBlRVPfWieG3nJIuRO4I0oDwsVjLNe1lB4qxXtZWUAPGsUbdl3EekSQeY2PzXJcfhGOGuXU5CSNyQGVgPk/ma6R44R2wjhDBMA/OgPwao1p7bYdVZRsQ2UxqkDXlqZmgQ4gDMxMrBygSPSXGcAnmuaYNLLdosoVToRBJGol9R9zvR3FhohBXJ9Bg+pmiZIG0bDrAoT95KujwDlklRscgzSeZmBI60DbD4/1vmRpDKoiNys8+c0wt8SQs2TOQiBbmb685IOY9Y9X3pbhrw8sXnJAcZnjXKw2MdtNuVFYcZrjXE9BLI+g3QAC4B1GxjpNA0wq3QbyrqotsAANAJzKR29TMO4qG1edwgFwuhthXXbL5YlB1HOe9QJxB1xGHMEXGt3FbSFgk+WO4jYe1EcATLcY7ljm94ENp1Bg/egY274KsyiVWGEdYhgeun61yf8AaHwjyMQGH/bZw2X+UrodhuB1711TAPCuw5etQdcytuCOoNUj9omEm2rg5skoJ/2kuu+xGoNAUPLuILqAKSVYgbiRlbblsfk0n4jbzFzsTMTz/wBpI2PMTtQ/hvFZktlT+O5jY9OlPMZbjUL7BhBGkleukyPegpN20ByIP+aHvRPD7o9Q6GR3/vW/H5G400K9SO8dKSLiSpnl21+DQWbFcQXy3BhvTGvXYTVk8EYpm4fdRoARQB1IOUCa5picWzCV1kgEROhJiP1rpPArZt20UoRmNvNmGuRQGtsvYyDPSgbW3CM0gSxJYnURlCk94igeG4i2LwNuR6og/wAysSoqa9CtmGqqSumszI+dSD7UR4I4eL+NCsBksy5IB9UEZAOgk6jtQdatKtq2CdAqiSewoO7x21B0JB2gb1Hx3NcNq0h0ZiX/AOKcvaaYtgFKgEDToOlANwrKyBhqCJ6fhR7oPaOfSgrdg2zP8uugH5Umv8Sa+0fSonQb/NA8biyLMt+H+TQR4mZJz6bgRIj4rThHDgdW9UbTThsMsRA+KAbCcUDAZhE8+X9qODTS69KEhRmzbA7AiicBZyptB59z1oBfEFhmtegFiGBgcxrNcj4lxllzKAAvmXIU6EZdj77/AGrtGNuFbbsupCsR7gEikuF8PWMRhrYuIrCDBEHMGYkENE67yDzoOJcQ4goXIuvpW6YExtDSdtzpRGDwpYnWZRyCdSA7Q6t2215V2Sx4BwNtiww6a75pKgAQAFJgACs8MeEbOGtyFl3Uh8xzaMc2XoQNp50HNPDHDLt4hLahj5fr2A3KEyfj7U+4b4JxLKFYInlsVJaSZCAqywIImB8mugcO4HZsT5SZZLNuTGb6gJ2GkxR0UHIuJ8LupiLIuLkMXBpqMxOcMp5qcsAcq8wuIdAx0zyxkD0rmOpHcAgx1rquL4bbuEF0DQNJ9wdOh0qurwhkW4hsZgzN61ILFT9Jjk0aHrQVZcMVIG/8rdG/mA9u/egvFXDFuWLyifUA6mNQ0w8d41q3XOCljbWLgVJDuywPSRlMSSfTpPUU84d4cS2cxJuNMgnQD2A7UHzFg8O9nzE1kbdyP5h3iK6PxrhVy06G4hRmRCATJICqGnqwaQf6V0fxB4Hwt21iGFhPNdGOeNQ4EqwPI5gNqrPi7DPxDieHwY9HkWXvXH1ElwoCjtmy6926UHNvEeHYqdJjpv76b+9U69ZMhQP/AJXYvEHhi9g09Y83zFyB0BhHYwe4kbHuRQfGv2P37TJetst1cpLhQQVgEjKupIO2nPlQcuxWDK2yBoTH4a10bwnib2Jw9m/dOYKBZLR//NYQE82y0o4p+z3HsVveQ4ttmGgDMsQFLWx6hPL/ACeufs08OKnBrFpt7iG4xiDmuEsNDzXQf+tBTeJWyGKjSCp9/TrTr9n963hEZ3YE3DvzjeB81Uf2gvfsOy5Whna3nAOUvAMAjnk1iifCtp2NoNzGvSRtQdd4Pe84+dyiFH+kd+5pvS3hHDhbWVaVYA/PaOVMgKCp+MvE9zDMES2GBAObXQydPsJpfwC815w0/VqR0qy43w1buli5Yy2aJ0HpyxFR4Hw8tm4jruFCtyBCiFaOTQBNA2tWYUCvMQ7gelQx94qRXB2INbUAZZsyyN9yOUcqLAr2soMrxVjQVlZQeOs/50M1tWVlBlZWVlBlZWVlBlaWrWXQbdOnYdq8rKDciov3RM/mZVz5cuaBmyzOWd4nWK9rKCSK9rKygixFosjKrFSQQGESpIgETzG9Q8IwPk2LVosX8u2iZju2RQuY9zE1lZQRcR4BYxChb1tXUP5mVhIL5Sskc9GP4VrZ8OYdWDLZtgggiFAgrsRFZWUBuGsBFCjYT+JJ/WpaysoMrwid6ysoMCxtXtZWUGVlZWUH/9k="/>
          <p:cNvSpPr>
            <a:spLocks noChangeAspect="1" noChangeArrowheads="1"/>
          </p:cNvSpPr>
          <p:nvPr/>
        </p:nvSpPr>
        <p:spPr bwMode="auto">
          <a:xfrm>
            <a:off x="155575" y="-144463"/>
            <a:ext cx="2326368" cy="232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0" name="Picture 6" descr="http://upliftingchrist.files.wordpress.com/2012/08/false-proph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8" y="0"/>
            <a:ext cx="91323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48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122-2-baskets-of-figs.jpg (400×26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93" y="-1"/>
            <a:ext cx="916019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91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ultural-china.com/chinaWH/images/arbigimages/cfca3627ea9ce881f4c0803e5b2eba9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86" y="0"/>
            <a:ext cx="91569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7885" y="17417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塞翁</a:t>
            </a:r>
            <a:r>
              <a:rPr lang="zh-CN" altLang="en-US" sz="3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失</a:t>
            </a:r>
            <a:r>
              <a:rPr lang="zh-TW" altLang="en-US" sz="3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馬</a:t>
            </a:r>
            <a:r>
              <a:rPr lang="zh-CN" altLang="en-US" sz="3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zh-CN" altLang="en-US" sz="3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焉知非</a:t>
            </a:r>
            <a:r>
              <a:rPr lang="zh-CN" altLang="en-US" sz="3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福</a:t>
            </a:r>
            <a:endParaRPr lang="en-US" altLang="zh-CN" sz="3000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sz="3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塞</a:t>
            </a:r>
            <a:r>
              <a:rPr lang="zh-CN" altLang="en-US" sz="3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翁</a:t>
            </a:r>
            <a:r>
              <a:rPr lang="zh-CN" altLang="en-US" sz="3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得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馬</a:t>
            </a:r>
            <a:r>
              <a:rPr lang="zh-CN" altLang="en-US" sz="3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zh-CN" altLang="en-US" sz="3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焉知</a:t>
            </a:r>
            <a:r>
              <a:rPr lang="zh-CN" altLang="en-US" sz="3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禍</a:t>
            </a:r>
            <a:endParaRPr lang="en-US" sz="30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873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propheticverses.com/images/img01/img0101/img0101d/24jer3421zedekiah-king-of-juda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09" y="371475"/>
            <a:ext cx="4833079" cy="623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26744" y="371475"/>
            <a:ext cx="351891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被擄的人中：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w"/>
            </a:pP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以西結</a:t>
            </a:r>
            <a:endParaRPr lang="en-US" altLang="zh-TW" sz="2800" dirty="0" smtClean="0">
              <a:latin typeface="SimHei" panose="02010609060101010101" pitchFamily="49" charset="-122"/>
              <a:ea typeface="SimHei" panose="02010609060101010101" pitchFamily="49" charset="-122"/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w"/>
            </a:pP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但以理及三位朋友</a:t>
            </a:r>
            <a:endParaRPr lang="en-US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672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ocbf.ca/2012/sites/default/files/img/devotion/0503_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08" y="0"/>
            <a:ext cx="91752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85143" y="638630"/>
            <a:ext cx="64130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ebdings" panose="05030102010509060703" pitchFamily="18" charset="2"/>
              </a:rPr>
              <a:t> </a:t>
            </a: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Believe that good can come out of it</a:t>
            </a:r>
          </a:p>
          <a:p>
            <a:r>
              <a:rPr lang="zh-TW" altLang="en-US" sz="3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 </a:t>
            </a:r>
            <a:r>
              <a:rPr lang="zh-TW" altLang="en-US" sz="3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我要眷顧</a:t>
            </a:r>
            <a:r>
              <a:rPr lang="en-US" altLang="zh-TW" sz="3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  <a:r>
              <a:rPr lang="zh-TW" altLang="en-US" sz="3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使他們得好處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(24:6)</a:t>
            </a:r>
            <a:r>
              <a:rPr lang="en-US" sz="3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0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5142" y="1654293"/>
            <a:ext cx="47564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ebdings" panose="05030102010509060703" pitchFamily="18" charset="2"/>
              </a:rPr>
              <a:t></a:t>
            </a: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teachable heart</a:t>
            </a:r>
          </a:p>
          <a:p>
            <a:r>
              <a:rPr lang="zh-TW" altLang="en-US" sz="3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 </a:t>
            </a:r>
            <a:r>
              <a:rPr lang="zh-TW" altLang="en-US" sz="3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賜</a:t>
            </a:r>
            <a:r>
              <a:rPr lang="zh-TW" altLang="en-US" sz="3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他們認識我的心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(24:7)</a:t>
            </a:r>
            <a:r>
              <a:rPr lang="en-US" sz="3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0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5142" y="2761681"/>
            <a:ext cx="47564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ebdings" panose="05030102010509060703" pitchFamily="18" charset="2"/>
              </a:rPr>
              <a:t></a:t>
            </a: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ebdings" panose="05030102010509060703" pitchFamily="18" charset="2"/>
              </a:rPr>
              <a:t>An</a:t>
            </a: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obedient heart</a:t>
            </a:r>
          </a:p>
          <a:p>
            <a:r>
              <a:rPr lang="zh-TW" altLang="en-US" sz="3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 </a:t>
            </a:r>
            <a:r>
              <a:rPr lang="zh-TW" altLang="en-US" sz="3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他們要一心歸向我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00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(24:7)</a:t>
            </a:r>
            <a:r>
              <a:rPr lang="en-US" sz="300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0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0220" y="14443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向被擄投降的人學習：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801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mytomnet.com/wp-content/uploads/2012/03/10267148_1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5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61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558</TotalTime>
  <Words>964</Words>
  <Application>Microsoft Office PowerPoint</Application>
  <PresentationFormat>On-screen Show (4:3)</PresentationFormat>
  <Paragraphs>183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SimHei</vt:lpstr>
      <vt:lpstr>文鼎圓立體</vt:lpstr>
      <vt:lpstr>新細明體</vt:lpstr>
      <vt:lpstr>華康雅藝體 Std W6</vt:lpstr>
      <vt:lpstr>華康龍門石碑 Std W9</vt:lpstr>
      <vt:lpstr>Arial</vt:lpstr>
      <vt:lpstr>Arial Narrow</vt:lpstr>
      <vt:lpstr>Calibri</vt:lpstr>
      <vt:lpstr>Calibri Light</vt:lpstr>
      <vt:lpstr>Webdings</vt:lpstr>
      <vt:lpstr>Wingdings</vt:lpstr>
      <vt:lpstr>Office Theme</vt:lpstr>
      <vt:lpstr>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33</cp:revision>
  <dcterms:created xsi:type="dcterms:W3CDTF">2015-01-11T01:16:48Z</dcterms:created>
  <dcterms:modified xsi:type="dcterms:W3CDTF">2015-01-22T00:56:57Z</dcterms:modified>
</cp:coreProperties>
</file>