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57" r:id="rId4"/>
    <p:sldId id="259" r:id="rId5"/>
    <p:sldId id="258" r:id="rId6"/>
    <p:sldId id="256" r:id="rId7"/>
    <p:sldId id="260" r:id="rId8"/>
    <p:sldId id="261" r:id="rId9"/>
    <p:sldId id="262" r:id="rId10"/>
    <p:sldId id="264" r:id="rId11"/>
    <p:sldId id="281" r:id="rId12"/>
    <p:sldId id="265" r:id="rId13"/>
    <p:sldId id="282" r:id="rId14"/>
    <p:sldId id="28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7E7"/>
    <a:srgbClr val="FFFFCC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CCE2-F009-497C-B8B7-0B30FB7F67DD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D65BF-44AD-4605-AF01-0ECE9B17E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824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CCE2-F009-497C-B8B7-0B30FB7F67DD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D65BF-44AD-4605-AF01-0ECE9B17E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15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CCE2-F009-497C-B8B7-0B30FB7F67DD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D65BF-44AD-4605-AF01-0ECE9B17E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45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CCE2-F009-497C-B8B7-0B30FB7F67DD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D65BF-44AD-4605-AF01-0ECE9B17E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768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CCE2-F009-497C-B8B7-0B30FB7F67DD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D65BF-44AD-4605-AF01-0ECE9B17E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659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CCE2-F009-497C-B8B7-0B30FB7F67DD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D65BF-44AD-4605-AF01-0ECE9B17E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44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CCE2-F009-497C-B8B7-0B30FB7F67DD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D65BF-44AD-4605-AF01-0ECE9B17E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347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CCE2-F009-497C-B8B7-0B30FB7F67DD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D65BF-44AD-4605-AF01-0ECE9B17E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197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CCE2-F009-497C-B8B7-0B30FB7F67DD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D65BF-44AD-4605-AF01-0ECE9B17E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167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CCE2-F009-497C-B8B7-0B30FB7F67DD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D65BF-44AD-4605-AF01-0ECE9B17E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21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CCE2-F009-497C-B8B7-0B30FB7F67DD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D65BF-44AD-4605-AF01-0ECE9B17E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281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F22E38-3045-4405-B3FA-7C69886C5690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137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B7730E-5770-46F6-84DB-592E069101FC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4451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C52142-6D16-45B9-AAD9-E66D19E94112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1424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0ED9B5-9FDB-444F-B38D-E38EECEA7F10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735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2027F7-E1F3-48ED-A097-08CC493FFF36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3422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06821C-2CFA-496F-BEE2-2454D2017B03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8223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8E861F-42C7-4D06-A154-FD45F97AB06B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4269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5D6147-ADBF-4482-BDD9-47FB4EDA9191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4107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C38A08-5B08-41AD-AB44-62C5C0B9562C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1689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E42379-BD09-481F-AE66-4B32286EF685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3255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632044-3EE1-477F-B734-2369D38D033A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4465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F22E38-3045-4405-B3FA-7C69886C5690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7694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B7730E-5770-46F6-84DB-592E069101FC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6710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C52142-6D16-45B9-AAD9-E66D19E94112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3028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0ED9B5-9FDB-444F-B38D-E38EECEA7F10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5235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2027F7-E1F3-48ED-A097-08CC493FFF36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3956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06821C-2CFA-496F-BEE2-2454D2017B03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5506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8E861F-42C7-4D06-A154-FD45F97AB06B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7013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5D6147-ADBF-4482-BDD9-47FB4EDA9191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9326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C38A08-5B08-41AD-AB44-62C5C0B9562C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794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E42379-BD09-481F-AE66-4B32286EF685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9603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632044-3EE1-477F-B734-2369D38D033A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274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FCCE2-F009-497C-B8B7-0B30FB7F67DD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D65BF-44AD-4605-AF01-0ECE9B17E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100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TW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TW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B30F8C-AA9F-484A-9806-24DD02A6CD5C}" type="slidenum">
              <a:rPr lang="zh-TW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409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TW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TW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B30F8C-AA9F-484A-9806-24DD02A6CD5C}" type="slidenum">
              <a:rPr lang="zh-TW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986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fc02.deviantart.net/fs23/i/2007/317/7/e/Jeremiah__Sistine_Chapel_by_VertioFoSh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4778065"/>
            <a:ext cx="9144000" cy="9130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ts val="6400"/>
              </a:lnSpc>
            </a:pPr>
            <a:r>
              <a:rPr lang="zh-TW" altLang="en-U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     </a:t>
            </a:r>
            <a:r>
              <a:rPr lang="en-US" altLang="zh-TW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『</a:t>
            </a:r>
            <a:r>
              <a:rPr lang="zh-TW" alt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耶利米書概論</a:t>
            </a:r>
            <a:r>
              <a:rPr lang="en-US" altLang="zh-TW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』</a:t>
            </a:r>
            <a:endParaRPr lang="en-US" altLang="zh-TW" sz="6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4997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457200" y="247650"/>
            <a:ext cx="7772400" cy="1397000"/>
            <a:chOff x="288" y="968"/>
            <a:chExt cx="4896" cy="880"/>
          </a:xfrm>
        </p:grpSpPr>
        <p:pic>
          <p:nvPicPr>
            <p:cNvPr id="16387" name="Picture 3" descr="kings1a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968"/>
              <a:ext cx="4896" cy="8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388" name="Text Box 4"/>
            <p:cNvSpPr txBox="1">
              <a:spLocks noChangeArrowheads="1"/>
            </p:cNvSpPr>
            <p:nvPr/>
          </p:nvSpPr>
          <p:spPr bwMode="auto">
            <a:xfrm>
              <a:off x="384" y="1505"/>
              <a:ext cx="340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700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耶羅波安</a:t>
              </a:r>
            </a:p>
          </p:txBody>
        </p:sp>
        <p:sp>
          <p:nvSpPr>
            <p:cNvPr id="16389" name="Text Box 5"/>
            <p:cNvSpPr txBox="1">
              <a:spLocks noChangeArrowheads="1"/>
            </p:cNvSpPr>
            <p:nvPr/>
          </p:nvSpPr>
          <p:spPr bwMode="auto">
            <a:xfrm>
              <a:off x="747" y="1505"/>
              <a:ext cx="228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700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巴沙</a:t>
              </a:r>
            </a:p>
          </p:txBody>
        </p:sp>
        <p:sp>
          <p:nvSpPr>
            <p:cNvPr id="16390" name="Text Box 6"/>
            <p:cNvSpPr txBox="1">
              <a:spLocks noChangeArrowheads="1"/>
            </p:cNvSpPr>
            <p:nvPr/>
          </p:nvSpPr>
          <p:spPr bwMode="auto">
            <a:xfrm>
              <a:off x="1211" y="1505"/>
              <a:ext cx="228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700" smtClean="0">
                  <a:solidFill>
                    <a:srgbClr val="000000"/>
                  </a:solidFill>
                  <a:ea typeface="SimHei" panose="02010609060101010101" pitchFamily="49" charset="-122"/>
                </a:rPr>
                <a:t>亞哈</a:t>
              </a:r>
            </a:p>
          </p:txBody>
        </p:sp>
        <p:sp>
          <p:nvSpPr>
            <p:cNvPr id="16391" name="Text Box 7"/>
            <p:cNvSpPr txBox="1">
              <a:spLocks noChangeArrowheads="1"/>
            </p:cNvSpPr>
            <p:nvPr/>
          </p:nvSpPr>
          <p:spPr bwMode="auto">
            <a:xfrm>
              <a:off x="1704" y="1505"/>
              <a:ext cx="228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700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耶戶</a:t>
              </a:r>
            </a:p>
          </p:txBody>
        </p:sp>
        <p:sp>
          <p:nvSpPr>
            <p:cNvPr id="16392" name="Text Box 8"/>
            <p:cNvSpPr txBox="1">
              <a:spLocks noChangeArrowheads="1"/>
            </p:cNvSpPr>
            <p:nvPr/>
          </p:nvSpPr>
          <p:spPr bwMode="auto">
            <a:xfrm>
              <a:off x="2410" y="1505"/>
              <a:ext cx="452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700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耶羅波安二世</a:t>
              </a:r>
            </a:p>
          </p:txBody>
        </p:sp>
      </p:grpSp>
      <p:grpSp>
        <p:nvGrpSpPr>
          <p:cNvPr id="16393" name="Group 9"/>
          <p:cNvGrpSpPr>
            <a:grpSpLocks/>
          </p:cNvGrpSpPr>
          <p:nvPr/>
        </p:nvGrpSpPr>
        <p:grpSpPr bwMode="auto">
          <a:xfrm>
            <a:off x="457200" y="1377950"/>
            <a:ext cx="7772400" cy="1016000"/>
            <a:chOff x="288" y="1680"/>
            <a:chExt cx="4896" cy="640"/>
          </a:xfrm>
        </p:grpSpPr>
        <p:pic>
          <p:nvPicPr>
            <p:cNvPr id="16394" name="Picture 10" descr="kings1b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680"/>
              <a:ext cx="4896" cy="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395" name="Text Box 11"/>
            <p:cNvSpPr txBox="1">
              <a:spLocks noChangeArrowheads="1"/>
            </p:cNvSpPr>
            <p:nvPr/>
          </p:nvSpPr>
          <p:spPr bwMode="auto">
            <a:xfrm>
              <a:off x="800" y="1894"/>
              <a:ext cx="228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700" smtClean="0">
                  <a:solidFill>
                    <a:srgbClr val="000000"/>
                  </a:solidFill>
                  <a:ea typeface="SimHei" panose="02010609060101010101" pitchFamily="49" charset="-122"/>
                </a:rPr>
                <a:t>亞撒</a:t>
              </a:r>
            </a:p>
          </p:txBody>
        </p:sp>
        <p:sp>
          <p:nvSpPr>
            <p:cNvPr id="16396" name="Text Box 12"/>
            <p:cNvSpPr txBox="1">
              <a:spLocks noChangeArrowheads="1"/>
            </p:cNvSpPr>
            <p:nvPr/>
          </p:nvSpPr>
          <p:spPr bwMode="auto">
            <a:xfrm>
              <a:off x="396" y="1894"/>
              <a:ext cx="284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700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羅波安</a:t>
              </a:r>
            </a:p>
          </p:txBody>
        </p:sp>
        <p:sp>
          <p:nvSpPr>
            <p:cNvPr id="16397" name="Text Box 13"/>
            <p:cNvSpPr txBox="1">
              <a:spLocks noChangeArrowheads="1"/>
            </p:cNvSpPr>
            <p:nvPr/>
          </p:nvSpPr>
          <p:spPr bwMode="auto">
            <a:xfrm>
              <a:off x="1219" y="1894"/>
              <a:ext cx="284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700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約沙法</a:t>
              </a:r>
            </a:p>
          </p:txBody>
        </p:sp>
        <p:sp>
          <p:nvSpPr>
            <p:cNvPr id="16398" name="Text Box 14"/>
            <p:cNvSpPr txBox="1">
              <a:spLocks noChangeArrowheads="1"/>
            </p:cNvSpPr>
            <p:nvPr/>
          </p:nvSpPr>
          <p:spPr bwMode="auto">
            <a:xfrm>
              <a:off x="1847" y="1894"/>
              <a:ext cx="284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700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約阿施</a:t>
              </a:r>
            </a:p>
          </p:txBody>
        </p:sp>
        <p:sp>
          <p:nvSpPr>
            <p:cNvPr id="16399" name="Text Box 15"/>
            <p:cNvSpPr txBox="1">
              <a:spLocks noChangeArrowheads="1"/>
            </p:cNvSpPr>
            <p:nvPr/>
          </p:nvSpPr>
          <p:spPr bwMode="auto">
            <a:xfrm>
              <a:off x="2624" y="1894"/>
              <a:ext cx="284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700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烏西雅</a:t>
              </a:r>
            </a:p>
          </p:txBody>
        </p:sp>
        <p:sp>
          <p:nvSpPr>
            <p:cNvPr id="16400" name="Text Box 16"/>
            <p:cNvSpPr txBox="1">
              <a:spLocks noChangeArrowheads="1"/>
            </p:cNvSpPr>
            <p:nvPr/>
          </p:nvSpPr>
          <p:spPr bwMode="auto">
            <a:xfrm>
              <a:off x="3362" y="1894"/>
              <a:ext cx="284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700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希西家</a:t>
              </a:r>
            </a:p>
          </p:txBody>
        </p:sp>
        <p:sp>
          <p:nvSpPr>
            <p:cNvPr id="16401" name="Text Box 17"/>
            <p:cNvSpPr txBox="1">
              <a:spLocks noChangeArrowheads="1"/>
            </p:cNvSpPr>
            <p:nvPr/>
          </p:nvSpPr>
          <p:spPr bwMode="auto">
            <a:xfrm>
              <a:off x="3885" y="1894"/>
              <a:ext cx="284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700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瑪拿西</a:t>
              </a:r>
            </a:p>
          </p:txBody>
        </p:sp>
        <p:sp>
          <p:nvSpPr>
            <p:cNvPr id="16402" name="Text Box 18"/>
            <p:cNvSpPr txBox="1">
              <a:spLocks noChangeArrowheads="1"/>
            </p:cNvSpPr>
            <p:nvPr/>
          </p:nvSpPr>
          <p:spPr bwMode="auto">
            <a:xfrm>
              <a:off x="4439" y="1894"/>
              <a:ext cx="284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700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約西亞</a:t>
              </a:r>
            </a:p>
          </p:txBody>
        </p:sp>
      </p:grpSp>
      <p:sp>
        <p:nvSpPr>
          <p:cNvPr id="16405" name="Text Box 21"/>
          <p:cNvSpPr txBox="1">
            <a:spLocks noChangeArrowheads="1"/>
          </p:cNvSpPr>
          <p:nvPr/>
        </p:nvSpPr>
        <p:spPr bwMode="auto">
          <a:xfrm>
            <a:off x="0" y="1722438"/>
            <a:ext cx="641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CC0000"/>
                </a:solidFill>
                <a:ea typeface="SimHei" panose="02010609060101010101" pitchFamily="49" charset="-122"/>
              </a:rPr>
              <a:t>南國</a:t>
            </a:r>
          </a:p>
        </p:txBody>
      </p:sp>
      <p:sp>
        <p:nvSpPr>
          <p:cNvPr id="16406" name="Text Box 22"/>
          <p:cNvSpPr txBox="1">
            <a:spLocks noChangeArrowheads="1"/>
          </p:cNvSpPr>
          <p:nvPr/>
        </p:nvSpPr>
        <p:spPr bwMode="auto">
          <a:xfrm>
            <a:off x="8274050" y="1612900"/>
            <a:ext cx="869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dirty="0" smtClean="0">
                <a:solidFill>
                  <a:srgbClr val="C00000"/>
                </a:solidFill>
                <a:ea typeface="SimHei" panose="02010609060101010101" pitchFamily="49" charset="-122"/>
              </a:rPr>
              <a:t>巴比倫</a:t>
            </a:r>
          </a:p>
        </p:txBody>
      </p:sp>
      <p:sp>
        <p:nvSpPr>
          <p:cNvPr id="16407" name="AutoShape 23"/>
          <p:cNvSpPr>
            <a:spLocks noChangeArrowheads="1"/>
          </p:cNvSpPr>
          <p:nvPr/>
        </p:nvSpPr>
        <p:spPr bwMode="auto">
          <a:xfrm>
            <a:off x="8185150" y="1708150"/>
            <a:ext cx="152400" cy="2286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5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08" name="Line 24"/>
          <p:cNvSpPr>
            <a:spLocks noChangeShapeType="1"/>
          </p:cNvSpPr>
          <p:nvPr/>
        </p:nvSpPr>
        <p:spPr bwMode="auto">
          <a:xfrm flipH="1" flipV="1">
            <a:off x="874713" y="1933575"/>
            <a:ext cx="15875" cy="196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09" name="Line 25"/>
          <p:cNvSpPr>
            <a:spLocks noChangeShapeType="1"/>
          </p:cNvSpPr>
          <p:nvPr/>
        </p:nvSpPr>
        <p:spPr bwMode="auto">
          <a:xfrm flipH="1" flipV="1">
            <a:off x="1657350" y="1933575"/>
            <a:ext cx="26988" cy="196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10" name="Line 26"/>
          <p:cNvSpPr>
            <a:spLocks noChangeShapeType="1"/>
          </p:cNvSpPr>
          <p:nvPr/>
        </p:nvSpPr>
        <p:spPr bwMode="auto">
          <a:xfrm flipH="1" flipV="1">
            <a:off x="2660650" y="1933575"/>
            <a:ext cx="23813" cy="187325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11" name="Text Box 27"/>
          <p:cNvSpPr txBox="1">
            <a:spLocks noChangeArrowheads="1"/>
          </p:cNvSpPr>
          <p:nvPr/>
        </p:nvSpPr>
        <p:spPr bwMode="auto">
          <a:xfrm>
            <a:off x="620713" y="2063750"/>
            <a:ext cx="53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 smtClean="0">
                <a:solidFill>
                  <a:srgbClr val="808080"/>
                </a:solidFill>
                <a:ea typeface="SimHei" panose="02010609060101010101" pitchFamily="49" charset="-122"/>
              </a:rPr>
              <a:t>壞王</a:t>
            </a:r>
          </a:p>
        </p:txBody>
      </p:sp>
      <p:sp>
        <p:nvSpPr>
          <p:cNvPr id="16412" name="Text Box 28"/>
          <p:cNvSpPr txBox="1">
            <a:spLocks noChangeArrowheads="1"/>
          </p:cNvSpPr>
          <p:nvPr/>
        </p:nvSpPr>
        <p:spPr bwMode="auto">
          <a:xfrm>
            <a:off x="1401763" y="2054225"/>
            <a:ext cx="53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 smtClean="0">
                <a:solidFill>
                  <a:srgbClr val="808080"/>
                </a:solidFill>
                <a:ea typeface="SimHei" panose="02010609060101010101" pitchFamily="49" charset="-122"/>
              </a:rPr>
              <a:t>好王</a:t>
            </a:r>
          </a:p>
        </p:txBody>
      </p:sp>
      <p:sp>
        <p:nvSpPr>
          <p:cNvPr id="16413" name="Text Box 29"/>
          <p:cNvSpPr txBox="1">
            <a:spLocks noChangeArrowheads="1"/>
          </p:cNvSpPr>
          <p:nvPr/>
        </p:nvSpPr>
        <p:spPr bwMode="auto">
          <a:xfrm>
            <a:off x="2347913" y="2106613"/>
            <a:ext cx="6921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000" smtClean="0">
                <a:solidFill>
                  <a:srgbClr val="000000"/>
                </a:solidFill>
                <a:ea typeface="SimHei" panose="02010609060101010101" pitchFamily="49" charset="-122"/>
              </a:rPr>
              <a:t>亞他利雅</a:t>
            </a:r>
          </a:p>
        </p:txBody>
      </p:sp>
      <p:sp>
        <p:nvSpPr>
          <p:cNvPr id="16414" name="Text Box 30"/>
          <p:cNvSpPr txBox="1">
            <a:spLocks noChangeArrowheads="1"/>
          </p:cNvSpPr>
          <p:nvPr/>
        </p:nvSpPr>
        <p:spPr bwMode="auto">
          <a:xfrm>
            <a:off x="0" y="869950"/>
            <a:ext cx="64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CC0000"/>
                </a:solidFill>
                <a:ea typeface="SimHei" panose="02010609060101010101" pitchFamily="49" charset="-122"/>
              </a:rPr>
              <a:t>北國</a:t>
            </a:r>
          </a:p>
        </p:txBody>
      </p:sp>
      <p:sp>
        <p:nvSpPr>
          <p:cNvPr id="16415" name="Text Box 31"/>
          <p:cNvSpPr txBox="1">
            <a:spLocks noChangeArrowheads="1"/>
          </p:cNvSpPr>
          <p:nvPr/>
        </p:nvSpPr>
        <p:spPr bwMode="auto">
          <a:xfrm>
            <a:off x="5337702" y="993775"/>
            <a:ext cx="15151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dirty="0" smtClean="0">
                <a:solidFill>
                  <a:srgbClr val="C00000"/>
                </a:solidFill>
                <a:ea typeface="SimHei" panose="02010609060101010101" pitchFamily="49" charset="-122"/>
              </a:rPr>
              <a:t>亞述 </a:t>
            </a:r>
            <a:r>
              <a:rPr lang="en-US" altLang="zh-TW" sz="1600" dirty="0" smtClean="0">
                <a:solidFill>
                  <a:srgbClr val="000000"/>
                </a:solidFill>
                <a:ea typeface="SimHei" panose="02010609060101010101" pitchFamily="49" charset="-122"/>
              </a:rPr>
              <a:t>722 B.C</a:t>
            </a:r>
            <a:r>
              <a:rPr lang="en-US" altLang="zh-TW" dirty="0" smtClean="0">
                <a:solidFill>
                  <a:srgbClr val="000000"/>
                </a:solidFill>
                <a:ea typeface="SimHei" panose="02010609060101010101" pitchFamily="49" charset="-122"/>
              </a:rPr>
              <a:t>.</a:t>
            </a:r>
            <a:endParaRPr lang="zh-TW" altLang="en-US" dirty="0" smtClean="0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16416" name="AutoShape 32"/>
          <p:cNvSpPr>
            <a:spLocks noChangeArrowheads="1"/>
          </p:cNvSpPr>
          <p:nvPr/>
        </p:nvSpPr>
        <p:spPr bwMode="auto">
          <a:xfrm>
            <a:off x="5246688" y="1079500"/>
            <a:ext cx="152400" cy="2286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5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grpSp>
        <p:nvGrpSpPr>
          <p:cNvPr id="16417" name="Group 33"/>
          <p:cNvGrpSpPr>
            <a:grpSpLocks/>
          </p:cNvGrpSpPr>
          <p:nvPr/>
        </p:nvGrpSpPr>
        <p:grpSpPr bwMode="auto">
          <a:xfrm>
            <a:off x="327025" y="288925"/>
            <a:ext cx="7745413" cy="311150"/>
            <a:chOff x="206" y="1847"/>
            <a:chExt cx="4879" cy="196"/>
          </a:xfrm>
        </p:grpSpPr>
        <p:sp>
          <p:nvSpPr>
            <p:cNvPr id="16418" name="Text Box 34"/>
            <p:cNvSpPr txBox="1">
              <a:spLocks noChangeArrowheads="1"/>
            </p:cNvSpPr>
            <p:nvPr/>
          </p:nvSpPr>
          <p:spPr bwMode="auto">
            <a:xfrm>
              <a:off x="696" y="1851"/>
              <a:ext cx="302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z="1400" smtClean="0">
                  <a:solidFill>
                    <a:srgbClr val="000000"/>
                  </a:solidFill>
                  <a:ea typeface="新細明體" panose="02020500000000000000" pitchFamily="18" charset="-120"/>
                </a:rPr>
                <a:t>900</a:t>
              </a:r>
            </a:p>
          </p:txBody>
        </p:sp>
        <p:sp>
          <p:nvSpPr>
            <p:cNvPr id="16419" name="Text Box 35"/>
            <p:cNvSpPr txBox="1">
              <a:spLocks noChangeArrowheads="1"/>
            </p:cNvSpPr>
            <p:nvPr/>
          </p:nvSpPr>
          <p:spPr bwMode="auto">
            <a:xfrm>
              <a:off x="1374" y="1851"/>
              <a:ext cx="302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z="1400" smtClean="0">
                  <a:solidFill>
                    <a:srgbClr val="808080"/>
                  </a:solidFill>
                  <a:ea typeface="新細明體" panose="02020500000000000000" pitchFamily="18" charset="-120"/>
                </a:rPr>
                <a:t>850</a:t>
              </a:r>
            </a:p>
          </p:txBody>
        </p:sp>
        <p:sp>
          <p:nvSpPr>
            <p:cNvPr id="16420" name="Text Box 36"/>
            <p:cNvSpPr txBox="1">
              <a:spLocks noChangeArrowheads="1"/>
            </p:cNvSpPr>
            <p:nvPr/>
          </p:nvSpPr>
          <p:spPr bwMode="auto">
            <a:xfrm>
              <a:off x="2042" y="1851"/>
              <a:ext cx="302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z="1400" smtClean="0">
                  <a:solidFill>
                    <a:srgbClr val="000000"/>
                  </a:solidFill>
                  <a:ea typeface="新細明體" panose="02020500000000000000" pitchFamily="18" charset="-120"/>
                </a:rPr>
                <a:t>800</a:t>
              </a:r>
            </a:p>
          </p:txBody>
        </p:sp>
        <p:sp>
          <p:nvSpPr>
            <p:cNvPr id="16421" name="Text Box 37"/>
            <p:cNvSpPr txBox="1">
              <a:spLocks noChangeArrowheads="1"/>
            </p:cNvSpPr>
            <p:nvPr/>
          </p:nvSpPr>
          <p:spPr bwMode="auto">
            <a:xfrm>
              <a:off x="2744" y="1851"/>
              <a:ext cx="302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z="1400" smtClean="0">
                  <a:solidFill>
                    <a:srgbClr val="808080"/>
                  </a:solidFill>
                  <a:ea typeface="新細明體" panose="02020500000000000000" pitchFamily="18" charset="-120"/>
                </a:rPr>
                <a:t>750</a:t>
              </a:r>
            </a:p>
          </p:txBody>
        </p:sp>
        <p:sp>
          <p:nvSpPr>
            <p:cNvPr id="16422" name="Text Box 38"/>
            <p:cNvSpPr txBox="1">
              <a:spLocks noChangeArrowheads="1"/>
            </p:cNvSpPr>
            <p:nvPr/>
          </p:nvSpPr>
          <p:spPr bwMode="auto">
            <a:xfrm>
              <a:off x="3421" y="1851"/>
              <a:ext cx="302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z="1400" smtClean="0">
                  <a:solidFill>
                    <a:srgbClr val="000000"/>
                  </a:solidFill>
                  <a:ea typeface="新細明體" panose="02020500000000000000" pitchFamily="18" charset="-120"/>
                </a:rPr>
                <a:t>700</a:t>
              </a:r>
            </a:p>
          </p:txBody>
        </p:sp>
        <p:sp>
          <p:nvSpPr>
            <p:cNvPr id="16423" name="Text Box 39"/>
            <p:cNvSpPr txBox="1">
              <a:spLocks noChangeArrowheads="1"/>
            </p:cNvSpPr>
            <p:nvPr/>
          </p:nvSpPr>
          <p:spPr bwMode="auto">
            <a:xfrm>
              <a:off x="4098" y="1851"/>
              <a:ext cx="302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z="1400" smtClean="0">
                  <a:solidFill>
                    <a:srgbClr val="808080"/>
                  </a:solidFill>
                  <a:ea typeface="新細明體" panose="02020500000000000000" pitchFamily="18" charset="-120"/>
                </a:rPr>
                <a:t>650</a:t>
              </a:r>
            </a:p>
          </p:txBody>
        </p:sp>
        <p:sp>
          <p:nvSpPr>
            <p:cNvPr id="16424" name="Text Box 40"/>
            <p:cNvSpPr txBox="1">
              <a:spLocks noChangeArrowheads="1"/>
            </p:cNvSpPr>
            <p:nvPr/>
          </p:nvSpPr>
          <p:spPr bwMode="auto">
            <a:xfrm>
              <a:off x="4783" y="1851"/>
              <a:ext cx="302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z="1400" smtClean="0">
                  <a:solidFill>
                    <a:srgbClr val="000000"/>
                  </a:solidFill>
                  <a:ea typeface="新細明體" panose="02020500000000000000" pitchFamily="18" charset="-120"/>
                </a:rPr>
                <a:t>600</a:t>
              </a:r>
            </a:p>
          </p:txBody>
        </p:sp>
        <p:sp>
          <p:nvSpPr>
            <p:cNvPr id="16425" name="Text Box 41"/>
            <p:cNvSpPr txBox="1">
              <a:spLocks noChangeArrowheads="1"/>
            </p:cNvSpPr>
            <p:nvPr/>
          </p:nvSpPr>
          <p:spPr bwMode="auto">
            <a:xfrm>
              <a:off x="206" y="1847"/>
              <a:ext cx="27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z="1400" smtClean="0">
                  <a:solidFill>
                    <a:srgbClr val="000000"/>
                  </a:solidFill>
                  <a:ea typeface="新細明體" panose="02020500000000000000" pitchFamily="18" charset="-120"/>
                </a:rPr>
                <a:t>BC</a:t>
              </a:r>
            </a:p>
          </p:txBody>
        </p:sp>
      </p:grpSp>
      <p:sp>
        <p:nvSpPr>
          <p:cNvPr id="16426" name="Rectangle 42"/>
          <p:cNvSpPr>
            <a:spLocks noChangeArrowheads="1"/>
          </p:cNvSpPr>
          <p:nvPr/>
        </p:nvSpPr>
        <p:spPr bwMode="auto">
          <a:xfrm>
            <a:off x="2574925" y="792163"/>
            <a:ext cx="906463" cy="173037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800" smtClean="0">
                <a:solidFill>
                  <a:srgbClr val="000000"/>
                </a:solidFill>
                <a:ea typeface="SimHei" panose="02010609060101010101" pitchFamily="49" charset="-122"/>
              </a:rPr>
              <a:t>哈薛</a:t>
            </a:r>
          </a:p>
        </p:txBody>
      </p:sp>
      <p:sp>
        <p:nvSpPr>
          <p:cNvPr id="16427" name="Text Box 43"/>
          <p:cNvSpPr txBox="1">
            <a:spLocks noChangeArrowheads="1"/>
          </p:cNvSpPr>
          <p:nvPr/>
        </p:nvSpPr>
        <p:spPr bwMode="auto">
          <a:xfrm>
            <a:off x="1987550" y="704850"/>
            <a:ext cx="53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 smtClean="0">
                <a:solidFill>
                  <a:srgbClr val="CC0000"/>
                </a:solidFill>
                <a:ea typeface="SimHei" panose="02010609060101010101" pitchFamily="49" charset="-122"/>
              </a:rPr>
              <a:t>亞蘭</a:t>
            </a:r>
          </a:p>
        </p:txBody>
      </p:sp>
      <p:sp>
        <p:nvSpPr>
          <p:cNvPr id="16428" name="Rectangle 44" descr="Brown marble"/>
          <p:cNvSpPr>
            <a:spLocks noChangeArrowheads="1"/>
          </p:cNvSpPr>
          <p:nvPr/>
        </p:nvSpPr>
        <p:spPr bwMode="auto">
          <a:xfrm>
            <a:off x="3841750" y="3094038"/>
            <a:ext cx="215900" cy="13176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29" name="Rectangle 45" descr="blue-marble4"/>
          <p:cNvSpPr>
            <a:spLocks noChangeArrowheads="1"/>
          </p:cNvSpPr>
          <p:nvPr/>
        </p:nvSpPr>
        <p:spPr bwMode="auto">
          <a:xfrm>
            <a:off x="7239000" y="3679825"/>
            <a:ext cx="882650" cy="131763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30" name="Rectangle 46" descr="red-marble"/>
          <p:cNvSpPr>
            <a:spLocks noChangeArrowheads="1"/>
          </p:cNvSpPr>
          <p:nvPr/>
        </p:nvSpPr>
        <p:spPr bwMode="auto">
          <a:xfrm>
            <a:off x="7950200" y="3963988"/>
            <a:ext cx="473075" cy="131762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31" name="Rectangle 47" descr="red-marble"/>
          <p:cNvSpPr>
            <a:spLocks noChangeArrowheads="1"/>
          </p:cNvSpPr>
          <p:nvPr/>
        </p:nvSpPr>
        <p:spPr bwMode="auto">
          <a:xfrm>
            <a:off x="7688263" y="4283075"/>
            <a:ext cx="1455737" cy="131763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32" name="Rectangle 48" descr="Brown marble"/>
          <p:cNvSpPr>
            <a:spLocks noChangeArrowheads="1"/>
          </p:cNvSpPr>
          <p:nvPr/>
        </p:nvSpPr>
        <p:spPr bwMode="auto">
          <a:xfrm>
            <a:off x="8067675" y="3297238"/>
            <a:ext cx="42863" cy="13176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33" name="Rectangle 49" descr="blue-marble4"/>
          <p:cNvSpPr>
            <a:spLocks noChangeArrowheads="1"/>
          </p:cNvSpPr>
          <p:nvPr/>
        </p:nvSpPr>
        <p:spPr bwMode="auto">
          <a:xfrm>
            <a:off x="2719388" y="3105150"/>
            <a:ext cx="323850" cy="131763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34" name="Rectangle 50" descr="Brown marble"/>
          <p:cNvSpPr>
            <a:spLocks noChangeArrowheads="1"/>
          </p:cNvSpPr>
          <p:nvPr/>
        </p:nvSpPr>
        <p:spPr bwMode="auto">
          <a:xfrm>
            <a:off x="6718300" y="2413000"/>
            <a:ext cx="646113" cy="1317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35" name="Rectangle 51" descr="blue-marble4"/>
          <p:cNvSpPr>
            <a:spLocks noChangeArrowheads="1"/>
          </p:cNvSpPr>
          <p:nvPr/>
        </p:nvSpPr>
        <p:spPr bwMode="auto">
          <a:xfrm>
            <a:off x="6934200" y="2713038"/>
            <a:ext cx="646113" cy="131762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36" name="Rectangle 52" descr="blue-marble4"/>
          <p:cNvSpPr>
            <a:spLocks noChangeArrowheads="1"/>
          </p:cNvSpPr>
          <p:nvPr/>
        </p:nvSpPr>
        <p:spPr bwMode="auto">
          <a:xfrm>
            <a:off x="7607300" y="3008313"/>
            <a:ext cx="231775" cy="131762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37" name="Text Box 53"/>
          <p:cNvSpPr txBox="1">
            <a:spLocks noChangeArrowheads="1"/>
          </p:cNvSpPr>
          <p:nvPr/>
        </p:nvSpPr>
        <p:spPr bwMode="auto">
          <a:xfrm>
            <a:off x="2187575" y="3001963"/>
            <a:ext cx="5905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anose="02010609060101010101" pitchFamily="49" charset="-122"/>
              </a:rPr>
              <a:t>約珥</a:t>
            </a:r>
          </a:p>
        </p:txBody>
      </p:sp>
      <p:sp>
        <p:nvSpPr>
          <p:cNvPr id="16438" name="Text Box 54"/>
          <p:cNvSpPr txBox="1">
            <a:spLocks noChangeArrowheads="1"/>
          </p:cNvSpPr>
          <p:nvPr/>
        </p:nvSpPr>
        <p:spPr bwMode="auto">
          <a:xfrm>
            <a:off x="3295650" y="2984500"/>
            <a:ext cx="5905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anose="02010609060101010101" pitchFamily="49" charset="-122"/>
              </a:rPr>
              <a:t>約拿</a:t>
            </a:r>
          </a:p>
        </p:txBody>
      </p:sp>
      <p:sp>
        <p:nvSpPr>
          <p:cNvPr id="16439" name="Rectangle 55" descr="Green marble"/>
          <p:cNvSpPr>
            <a:spLocks noChangeArrowheads="1"/>
          </p:cNvSpPr>
          <p:nvPr/>
        </p:nvSpPr>
        <p:spPr bwMode="auto">
          <a:xfrm>
            <a:off x="4213225" y="3398838"/>
            <a:ext cx="231775" cy="131762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40" name="Text Box 56"/>
          <p:cNvSpPr txBox="1">
            <a:spLocks noChangeArrowheads="1"/>
          </p:cNvSpPr>
          <p:nvPr/>
        </p:nvSpPr>
        <p:spPr bwMode="auto">
          <a:xfrm>
            <a:off x="3449638" y="3268663"/>
            <a:ext cx="793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anose="02010609060101010101" pitchFamily="49" charset="-122"/>
              </a:rPr>
              <a:t>阿摩司</a:t>
            </a:r>
          </a:p>
        </p:txBody>
      </p:sp>
      <p:sp>
        <p:nvSpPr>
          <p:cNvPr id="16441" name="Text Box 57"/>
          <p:cNvSpPr txBox="1">
            <a:spLocks noChangeArrowheads="1"/>
          </p:cNvSpPr>
          <p:nvPr/>
        </p:nvSpPr>
        <p:spPr bwMode="auto">
          <a:xfrm>
            <a:off x="3582988" y="3576638"/>
            <a:ext cx="793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anose="02010609060101010101" pitchFamily="49" charset="-122"/>
              </a:rPr>
              <a:t>何西阿</a:t>
            </a:r>
          </a:p>
        </p:txBody>
      </p:sp>
      <p:sp>
        <p:nvSpPr>
          <p:cNvPr id="16442" name="Text Box 58"/>
          <p:cNvSpPr txBox="1">
            <a:spLocks noChangeArrowheads="1"/>
          </p:cNvSpPr>
          <p:nvPr/>
        </p:nvSpPr>
        <p:spPr bwMode="auto">
          <a:xfrm>
            <a:off x="4040188" y="3857625"/>
            <a:ext cx="793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anose="02010609060101010101" pitchFamily="49" charset="-122"/>
              </a:rPr>
              <a:t>以賽亞</a:t>
            </a:r>
          </a:p>
        </p:txBody>
      </p:sp>
      <p:sp>
        <p:nvSpPr>
          <p:cNvPr id="16443" name="Text Box 59"/>
          <p:cNvSpPr txBox="1">
            <a:spLocks noChangeArrowheads="1"/>
          </p:cNvSpPr>
          <p:nvPr/>
        </p:nvSpPr>
        <p:spPr bwMode="auto">
          <a:xfrm>
            <a:off x="6164263" y="2298700"/>
            <a:ext cx="5905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anose="02010609060101010101" pitchFamily="49" charset="-122"/>
              </a:rPr>
              <a:t>那鴻</a:t>
            </a:r>
          </a:p>
        </p:txBody>
      </p:sp>
      <p:sp>
        <p:nvSpPr>
          <p:cNvPr id="16444" name="Text Box 60"/>
          <p:cNvSpPr txBox="1">
            <a:spLocks noChangeArrowheads="1"/>
          </p:cNvSpPr>
          <p:nvPr/>
        </p:nvSpPr>
        <p:spPr bwMode="auto">
          <a:xfrm>
            <a:off x="6211888" y="2593975"/>
            <a:ext cx="793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anose="02010609060101010101" pitchFamily="49" charset="-122"/>
              </a:rPr>
              <a:t>西番雅</a:t>
            </a:r>
          </a:p>
        </p:txBody>
      </p:sp>
      <p:sp>
        <p:nvSpPr>
          <p:cNvPr id="16445" name="Text Box 61"/>
          <p:cNvSpPr txBox="1">
            <a:spLocks noChangeArrowheads="1"/>
          </p:cNvSpPr>
          <p:nvPr/>
        </p:nvSpPr>
        <p:spPr bwMode="auto">
          <a:xfrm>
            <a:off x="6853238" y="2887663"/>
            <a:ext cx="793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anose="02010609060101010101" pitchFamily="49" charset="-122"/>
              </a:rPr>
              <a:t>哈巴谷</a:t>
            </a:r>
          </a:p>
        </p:txBody>
      </p:sp>
      <p:sp>
        <p:nvSpPr>
          <p:cNvPr id="16446" name="Text Box 62"/>
          <p:cNvSpPr txBox="1">
            <a:spLocks noChangeArrowheads="1"/>
          </p:cNvSpPr>
          <p:nvPr/>
        </p:nvSpPr>
        <p:spPr bwMode="auto">
          <a:xfrm>
            <a:off x="6484938" y="3582988"/>
            <a:ext cx="793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anose="02010609060101010101" pitchFamily="49" charset="-122"/>
              </a:rPr>
              <a:t>耶利米</a:t>
            </a:r>
          </a:p>
        </p:txBody>
      </p:sp>
      <p:sp>
        <p:nvSpPr>
          <p:cNvPr id="16447" name="Text Box 63"/>
          <p:cNvSpPr txBox="1">
            <a:spLocks noChangeArrowheads="1"/>
          </p:cNvSpPr>
          <p:nvPr/>
        </p:nvSpPr>
        <p:spPr bwMode="auto">
          <a:xfrm>
            <a:off x="7096125" y="3186113"/>
            <a:ext cx="9969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anose="02010609060101010101" pitchFamily="49" charset="-122"/>
              </a:rPr>
              <a:t>俄巴底亞</a:t>
            </a:r>
          </a:p>
        </p:txBody>
      </p:sp>
      <p:sp>
        <p:nvSpPr>
          <p:cNvPr id="16448" name="Text Box 64"/>
          <p:cNvSpPr txBox="1">
            <a:spLocks noChangeArrowheads="1"/>
          </p:cNvSpPr>
          <p:nvPr/>
        </p:nvSpPr>
        <p:spPr bwMode="auto">
          <a:xfrm>
            <a:off x="7213600" y="3852863"/>
            <a:ext cx="793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anose="02010609060101010101" pitchFamily="49" charset="-122"/>
              </a:rPr>
              <a:t>以西結</a:t>
            </a:r>
          </a:p>
        </p:txBody>
      </p:sp>
      <p:sp>
        <p:nvSpPr>
          <p:cNvPr id="16449" name="Text Box 65"/>
          <p:cNvSpPr txBox="1">
            <a:spLocks noChangeArrowheads="1"/>
          </p:cNvSpPr>
          <p:nvPr/>
        </p:nvSpPr>
        <p:spPr bwMode="auto">
          <a:xfrm>
            <a:off x="6945313" y="4162425"/>
            <a:ext cx="793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 smtClean="0">
                <a:solidFill>
                  <a:srgbClr val="000000"/>
                </a:solidFill>
                <a:ea typeface="SimHei" panose="02010609060101010101" pitchFamily="49" charset="-122"/>
              </a:rPr>
              <a:t>但以理</a:t>
            </a:r>
          </a:p>
        </p:txBody>
      </p:sp>
      <p:sp>
        <p:nvSpPr>
          <p:cNvPr id="16450" name="Rectangle 66" descr="Oak"/>
          <p:cNvSpPr>
            <a:spLocks noChangeArrowheads="1"/>
          </p:cNvSpPr>
          <p:nvPr/>
        </p:nvSpPr>
        <p:spPr bwMode="auto">
          <a:xfrm>
            <a:off x="1954213" y="2519363"/>
            <a:ext cx="450850" cy="131762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51" name="Rectangle 67" descr="Oak"/>
          <p:cNvSpPr>
            <a:spLocks noChangeArrowheads="1"/>
          </p:cNvSpPr>
          <p:nvPr/>
        </p:nvSpPr>
        <p:spPr bwMode="auto">
          <a:xfrm>
            <a:off x="2405063" y="2811463"/>
            <a:ext cx="1139825" cy="131762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52" name="Text Box 68"/>
          <p:cNvSpPr txBox="1">
            <a:spLocks noChangeArrowheads="1"/>
          </p:cNvSpPr>
          <p:nvPr/>
        </p:nvSpPr>
        <p:spPr bwMode="auto">
          <a:xfrm>
            <a:off x="1228725" y="2395538"/>
            <a:ext cx="793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anose="02010609060101010101" pitchFamily="49" charset="-122"/>
              </a:rPr>
              <a:t>以利亞</a:t>
            </a:r>
          </a:p>
        </p:txBody>
      </p:sp>
      <p:sp>
        <p:nvSpPr>
          <p:cNvPr id="16453" name="Text Box 69"/>
          <p:cNvSpPr txBox="1">
            <a:spLocks noChangeArrowheads="1"/>
          </p:cNvSpPr>
          <p:nvPr/>
        </p:nvSpPr>
        <p:spPr bwMode="auto">
          <a:xfrm>
            <a:off x="1666875" y="2698750"/>
            <a:ext cx="793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anose="02010609060101010101" pitchFamily="49" charset="-122"/>
              </a:rPr>
              <a:t>以利沙</a:t>
            </a:r>
          </a:p>
        </p:txBody>
      </p:sp>
      <p:sp>
        <p:nvSpPr>
          <p:cNvPr id="16454" name="Rectangle 70" descr="Green marble"/>
          <p:cNvSpPr>
            <a:spLocks noChangeArrowheads="1"/>
          </p:cNvSpPr>
          <p:nvPr/>
        </p:nvSpPr>
        <p:spPr bwMode="auto">
          <a:xfrm>
            <a:off x="4321175" y="3692525"/>
            <a:ext cx="1092200" cy="131763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55" name="Rectangle 71" descr="blue-marble4"/>
          <p:cNvSpPr>
            <a:spLocks noChangeArrowheads="1"/>
          </p:cNvSpPr>
          <p:nvPr/>
        </p:nvSpPr>
        <p:spPr bwMode="auto">
          <a:xfrm>
            <a:off x="4770438" y="3978275"/>
            <a:ext cx="1277937" cy="131763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56" name="Rectangle 72" descr="blue-marble4"/>
          <p:cNvSpPr>
            <a:spLocks noChangeArrowheads="1"/>
          </p:cNvSpPr>
          <p:nvPr/>
        </p:nvSpPr>
        <p:spPr bwMode="auto">
          <a:xfrm>
            <a:off x="4881563" y="4264025"/>
            <a:ext cx="755650" cy="131763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57" name="Text Box 73"/>
          <p:cNvSpPr txBox="1">
            <a:spLocks noChangeArrowheads="1"/>
          </p:cNvSpPr>
          <p:nvPr/>
        </p:nvSpPr>
        <p:spPr bwMode="auto">
          <a:xfrm>
            <a:off x="4337050" y="4148138"/>
            <a:ext cx="5905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anose="02010609060101010101" pitchFamily="49" charset="-122"/>
              </a:rPr>
              <a:t>彌迦</a:t>
            </a:r>
          </a:p>
        </p:txBody>
      </p:sp>
      <p:sp>
        <p:nvSpPr>
          <p:cNvPr id="16458" name="Rectangle 74"/>
          <p:cNvSpPr>
            <a:spLocks noChangeArrowheads="1"/>
          </p:cNvSpPr>
          <p:nvPr/>
        </p:nvSpPr>
        <p:spPr bwMode="auto">
          <a:xfrm>
            <a:off x="3479800" y="792163"/>
            <a:ext cx="682625" cy="173037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800" smtClean="0">
                <a:solidFill>
                  <a:srgbClr val="000000"/>
                </a:solidFill>
                <a:ea typeface="SimHei" panose="02010609060101010101" pitchFamily="49" charset="-122"/>
              </a:rPr>
              <a:t>便哈達</a:t>
            </a:r>
          </a:p>
        </p:txBody>
      </p:sp>
      <p:sp>
        <p:nvSpPr>
          <p:cNvPr id="16459" name="Freeform 75"/>
          <p:cNvSpPr>
            <a:spLocks/>
          </p:cNvSpPr>
          <p:nvPr/>
        </p:nvSpPr>
        <p:spPr bwMode="auto">
          <a:xfrm>
            <a:off x="4054475" y="739775"/>
            <a:ext cx="174625" cy="241300"/>
          </a:xfrm>
          <a:custGeom>
            <a:avLst/>
            <a:gdLst>
              <a:gd name="T0" fmla="*/ 43 w 110"/>
              <a:gd name="T1" fmla="*/ 0 h 152"/>
              <a:gd name="T2" fmla="*/ 0 w 110"/>
              <a:gd name="T3" fmla="*/ 60 h 152"/>
              <a:gd name="T4" fmla="*/ 31 w 110"/>
              <a:gd name="T5" fmla="*/ 82 h 152"/>
              <a:gd name="T6" fmla="*/ 1 w 110"/>
              <a:gd name="T7" fmla="*/ 111 h 152"/>
              <a:gd name="T8" fmla="*/ 31 w 110"/>
              <a:gd name="T9" fmla="*/ 151 h 152"/>
              <a:gd name="T10" fmla="*/ 110 w 110"/>
              <a:gd name="T11" fmla="*/ 152 h 152"/>
              <a:gd name="T12" fmla="*/ 92 w 110"/>
              <a:gd name="T13" fmla="*/ 2 h 152"/>
              <a:gd name="T14" fmla="*/ 43 w 110"/>
              <a:gd name="T15" fmla="*/ 0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0" h="152">
                <a:moveTo>
                  <a:pt x="43" y="0"/>
                </a:moveTo>
                <a:lnTo>
                  <a:pt x="0" y="60"/>
                </a:lnTo>
                <a:lnTo>
                  <a:pt x="31" y="82"/>
                </a:lnTo>
                <a:lnTo>
                  <a:pt x="1" y="111"/>
                </a:lnTo>
                <a:lnTo>
                  <a:pt x="31" y="151"/>
                </a:lnTo>
                <a:lnTo>
                  <a:pt x="110" y="152"/>
                </a:lnTo>
                <a:lnTo>
                  <a:pt x="92" y="2"/>
                </a:lnTo>
                <a:lnTo>
                  <a:pt x="4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60" name="Text Box 76"/>
          <p:cNvSpPr txBox="1">
            <a:spLocks noChangeArrowheads="1"/>
          </p:cNvSpPr>
          <p:nvPr/>
        </p:nvSpPr>
        <p:spPr bwMode="auto">
          <a:xfrm>
            <a:off x="1244600" y="4498975"/>
            <a:ext cx="2723823" cy="216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30000"/>
              </a:spcAft>
            </a:pPr>
            <a:r>
              <a:rPr lang="zh-TW" altLang="en-US" dirty="0" smtClean="0">
                <a:solidFill>
                  <a:srgbClr val="000000"/>
                </a:solidFill>
                <a:ea typeface="SimHei" panose="02010609060101010101" pitchFamily="49" charset="-122"/>
              </a:rPr>
              <a:t>未著書的先知</a:t>
            </a:r>
          </a:p>
          <a:p>
            <a:pPr fontAlgn="base">
              <a:spcBef>
                <a:spcPct val="0"/>
              </a:spcBef>
              <a:spcAft>
                <a:spcPct val="30000"/>
              </a:spcAft>
            </a:pPr>
            <a:r>
              <a:rPr lang="zh-TW" altLang="en-US" dirty="0" smtClean="0">
                <a:solidFill>
                  <a:srgbClr val="000000"/>
                </a:solidFill>
                <a:ea typeface="SimHei" panose="02010609060101010101" pitchFamily="49" charset="-122"/>
              </a:rPr>
              <a:t>對</a:t>
            </a:r>
            <a:r>
              <a:rPr lang="zh-TW" altLang="en-US" dirty="0" smtClean="0">
                <a:solidFill>
                  <a:srgbClr val="FF0000"/>
                </a:solidFill>
                <a:ea typeface="SimHei" panose="02010609060101010101" pitchFamily="49" charset="-122"/>
              </a:rPr>
              <a:t>北國</a:t>
            </a:r>
            <a:r>
              <a:rPr lang="zh-TW" altLang="en-US" dirty="0" smtClean="0">
                <a:solidFill>
                  <a:srgbClr val="000000"/>
                </a:solidFill>
                <a:ea typeface="SimHei" panose="02010609060101010101" pitchFamily="49" charset="-122"/>
              </a:rPr>
              <a:t>發預言的先知</a:t>
            </a:r>
          </a:p>
          <a:p>
            <a:pPr fontAlgn="base">
              <a:spcBef>
                <a:spcPct val="0"/>
              </a:spcBef>
              <a:spcAft>
                <a:spcPct val="30000"/>
              </a:spcAft>
            </a:pPr>
            <a:r>
              <a:rPr lang="zh-TW" altLang="en-US" dirty="0" smtClean="0">
                <a:solidFill>
                  <a:srgbClr val="000000"/>
                </a:solidFill>
                <a:ea typeface="SimHei" panose="02010609060101010101" pitchFamily="49" charset="-122"/>
              </a:rPr>
              <a:t>對</a:t>
            </a:r>
            <a:r>
              <a:rPr lang="zh-TW" altLang="en-US" dirty="0" smtClean="0">
                <a:solidFill>
                  <a:srgbClr val="FF0000"/>
                </a:solidFill>
                <a:ea typeface="SimHei" panose="02010609060101010101" pitchFamily="49" charset="-122"/>
              </a:rPr>
              <a:t>南國</a:t>
            </a:r>
            <a:r>
              <a:rPr lang="zh-TW" altLang="en-US" dirty="0" smtClean="0">
                <a:solidFill>
                  <a:srgbClr val="000000"/>
                </a:solidFill>
                <a:ea typeface="SimHei" panose="02010609060101010101" pitchFamily="49" charset="-122"/>
              </a:rPr>
              <a:t>發預言的先知</a:t>
            </a:r>
          </a:p>
          <a:p>
            <a:pPr fontAlgn="base">
              <a:spcBef>
                <a:spcPct val="0"/>
              </a:spcBef>
              <a:spcAft>
                <a:spcPct val="30000"/>
              </a:spcAft>
            </a:pPr>
            <a:r>
              <a:rPr lang="zh-TW" altLang="en-US" dirty="0" smtClean="0">
                <a:solidFill>
                  <a:srgbClr val="000000"/>
                </a:solidFill>
                <a:ea typeface="SimHei" panose="02010609060101010101" pitchFamily="49" charset="-122"/>
              </a:rPr>
              <a:t>對</a:t>
            </a:r>
            <a:r>
              <a:rPr lang="zh-TW" altLang="en-US" dirty="0" smtClean="0">
                <a:solidFill>
                  <a:srgbClr val="FF0000"/>
                </a:solidFill>
                <a:ea typeface="SimHei" panose="02010609060101010101" pitchFamily="49" charset="-122"/>
              </a:rPr>
              <a:t>外邦</a:t>
            </a:r>
            <a:r>
              <a:rPr lang="zh-TW" altLang="en-US" dirty="0" smtClean="0">
                <a:solidFill>
                  <a:srgbClr val="000000"/>
                </a:solidFill>
                <a:ea typeface="SimHei" panose="02010609060101010101" pitchFamily="49" charset="-122"/>
              </a:rPr>
              <a:t>發預言的先知</a:t>
            </a:r>
          </a:p>
          <a:p>
            <a:pPr fontAlgn="base">
              <a:spcBef>
                <a:spcPct val="0"/>
              </a:spcBef>
              <a:spcAft>
                <a:spcPct val="30000"/>
              </a:spcAft>
            </a:pPr>
            <a:r>
              <a:rPr lang="zh-TW" altLang="en-US" dirty="0" smtClean="0">
                <a:solidFill>
                  <a:srgbClr val="000000"/>
                </a:solidFill>
                <a:ea typeface="SimHei" panose="02010609060101010101" pitchFamily="49" charset="-122"/>
              </a:rPr>
              <a:t>從</a:t>
            </a:r>
            <a:r>
              <a:rPr lang="zh-TW" altLang="en-US" dirty="0" smtClean="0">
                <a:solidFill>
                  <a:srgbClr val="FF0000"/>
                </a:solidFill>
                <a:ea typeface="SimHei" panose="02010609060101010101" pitchFamily="49" charset="-122"/>
              </a:rPr>
              <a:t>被擄</a:t>
            </a:r>
            <a:r>
              <a:rPr lang="zh-TW" altLang="en-US" dirty="0" smtClean="0">
                <a:ea typeface="SimHei" panose="02010609060101010101" pitchFamily="49" charset="-122"/>
              </a:rPr>
              <a:t>之地</a:t>
            </a:r>
            <a:r>
              <a:rPr lang="zh-TW" altLang="en-US" dirty="0" smtClean="0">
                <a:solidFill>
                  <a:srgbClr val="000000"/>
                </a:solidFill>
                <a:ea typeface="SimHei" panose="02010609060101010101" pitchFamily="49" charset="-122"/>
              </a:rPr>
              <a:t>發預言的先知</a:t>
            </a:r>
            <a:endParaRPr lang="en-US" altLang="zh-TW" dirty="0" smtClean="0">
              <a:solidFill>
                <a:srgbClr val="000000"/>
              </a:solidFill>
              <a:ea typeface="SimHei" panose="02010609060101010101" pitchFamily="49" charset="-122"/>
            </a:endParaRPr>
          </a:p>
          <a:p>
            <a:pPr fontAlgn="base">
              <a:spcBef>
                <a:spcPct val="0"/>
              </a:spcBef>
              <a:spcAft>
                <a:spcPct val="30000"/>
              </a:spcAft>
            </a:pPr>
            <a:r>
              <a:rPr lang="zh-TW" altLang="en-US" dirty="0" smtClean="0">
                <a:solidFill>
                  <a:srgbClr val="000000"/>
                </a:solidFill>
                <a:ea typeface="SimHei" panose="02010609060101010101" pitchFamily="49" charset="-122"/>
              </a:rPr>
              <a:t>對</a:t>
            </a:r>
            <a:r>
              <a:rPr lang="zh-TW" altLang="en-US" dirty="0" smtClean="0">
                <a:solidFill>
                  <a:srgbClr val="FF0000"/>
                </a:solidFill>
                <a:ea typeface="SimHei" panose="02010609060101010101" pitchFamily="49" charset="-122"/>
              </a:rPr>
              <a:t>回歸</a:t>
            </a:r>
            <a:r>
              <a:rPr lang="zh-TW" altLang="en-US" dirty="0" smtClean="0">
                <a:solidFill>
                  <a:srgbClr val="000000"/>
                </a:solidFill>
                <a:ea typeface="SimHei" panose="02010609060101010101" pitchFamily="49" charset="-122"/>
              </a:rPr>
              <a:t>百姓發預言的先知</a:t>
            </a:r>
            <a:endParaRPr lang="en-US" altLang="zh-TW" dirty="0" smtClean="0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16461" name="Rectangle 77" descr="Oak"/>
          <p:cNvSpPr>
            <a:spLocks noChangeArrowheads="1"/>
          </p:cNvSpPr>
          <p:nvPr/>
        </p:nvSpPr>
        <p:spPr bwMode="auto">
          <a:xfrm>
            <a:off x="981075" y="4635500"/>
            <a:ext cx="231775" cy="131763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62" name="Rectangle 78" descr="Green marble"/>
          <p:cNvSpPr>
            <a:spLocks noChangeArrowheads="1"/>
          </p:cNvSpPr>
          <p:nvPr/>
        </p:nvSpPr>
        <p:spPr bwMode="auto">
          <a:xfrm>
            <a:off x="981075" y="4991100"/>
            <a:ext cx="231775" cy="131763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63" name="Rectangle 79" descr="blue-marble4"/>
          <p:cNvSpPr>
            <a:spLocks noChangeArrowheads="1"/>
          </p:cNvSpPr>
          <p:nvPr/>
        </p:nvSpPr>
        <p:spPr bwMode="auto">
          <a:xfrm>
            <a:off x="981075" y="5340350"/>
            <a:ext cx="231775" cy="131763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64" name="Rectangle 80" descr="Brown marble"/>
          <p:cNvSpPr>
            <a:spLocks noChangeArrowheads="1"/>
          </p:cNvSpPr>
          <p:nvPr/>
        </p:nvSpPr>
        <p:spPr bwMode="auto">
          <a:xfrm>
            <a:off x="981075" y="5695950"/>
            <a:ext cx="231775" cy="1317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65" name="Rectangle 81" descr="red-marble"/>
          <p:cNvSpPr>
            <a:spLocks noChangeArrowheads="1"/>
          </p:cNvSpPr>
          <p:nvPr/>
        </p:nvSpPr>
        <p:spPr bwMode="auto">
          <a:xfrm>
            <a:off x="981075" y="6053138"/>
            <a:ext cx="231775" cy="131762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68" name="AutoShape 84"/>
          <p:cNvSpPr>
            <a:spLocks noChangeArrowheads="1"/>
          </p:cNvSpPr>
          <p:nvPr/>
        </p:nvSpPr>
        <p:spPr bwMode="auto">
          <a:xfrm>
            <a:off x="7169150" y="868363"/>
            <a:ext cx="731838" cy="658812"/>
          </a:xfrm>
          <a:prstGeom prst="star16">
            <a:avLst>
              <a:gd name="adj" fmla="val 37500"/>
            </a:avLst>
          </a:prstGeom>
          <a:solidFill>
            <a:srgbClr val="FF5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 smtClean="0">
                <a:solidFill>
                  <a:srgbClr val="000000"/>
                </a:solidFill>
                <a:ea typeface="SimHei" panose="02010609060101010101" pitchFamily="49" charset="-122"/>
              </a:rPr>
              <a:t>亞述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 smtClean="0">
                <a:solidFill>
                  <a:srgbClr val="000000"/>
                </a:solidFill>
                <a:ea typeface="SimHei" panose="02010609060101010101" pitchFamily="49" charset="-122"/>
              </a:rPr>
              <a:t>亡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154372" y="6433105"/>
            <a:ext cx="1826141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solidFill>
                  <a:srgbClr val="CC6600"/>
                </a:solidFill>
              </a:rPr>
              <a:t>來源：聖經簡報站</a:t>
            </a:r>
            <a:endParaRPr lang="en-US" sz="1600" dirty="0">
              <a:solidFill>
                <a:srgbClr val="CC66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7408" y="1265318"/>
            <a:ext cx="338554" cy="47705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000" dirty="0" smtClean="0"/>
              <a:t>所羅門</a:t>
            </a:r>
            <a:endParaRPr lang="en-US" sz="1000" dirty="0"/>
          </a:p>
        </p:txBody>
      </p:sp>
      <p:sp>
        <p:nvSpPr>
          <p:cNvPr id="4" name="Oval 3"/>
          <p:cNvSpPr/>
          <p:nvPr/>
        </p:nvSpPr>
        <p:spPr>
          <a:xfrm>
            <a:off x="6515100" y="3530600"/>
            <a:ext cx="695325" cy="485776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46" descr="red-marble"/>
          <p:cNvSpPr>
            <a:spLocks noChangeArrowheads="1"/>
          </p:cNvSpPr>
          <p:nvPr/>
        </p:nvSpPr>
        <p:spPr bwMode="auto">
          <a:xfrm>
            <a:off x="8827682" y="4602163"/>
            <a:ext cx="309588" cy="130514"/>
          </a:xfrm>
          <a:prstGeom prst="rect">
            <a:avLst/>
          </a:prstGeom>
          <a:blipFill dpi="0" rotWithShape="1">
            <a:blip r:embed="rId9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5" name="Rectangle 46" descr="red-marble"/>
          <p:cNvSpPr>
            <a:spLocks noChangeArrowheads="1"/>
          </p:cNvSpPr>
          <p:nvPr/>
        </p:nvSpPr>
        <p:spPr bwMode="auto">
          <a:xfrm>
            <a:off x="8836389" y="4885193"/>
            <a:ext cx="309588" cy="130514"/>
          </a:xfrm>
          <a:prstGeom prst="rect">
            <a:avLst/>
          </a:prstGeom>
          <a:blipFill dpi="0" rotWithShape="1">
            <a:blip r:embed="rId9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6" name="Rectangle 46" descr="red-marble"/>
          <p:cNvSpPr>
            <a:spLocks noChangeArrowheads="1"/>
          </p:cNvSpPr>
          <p:nvPr/>
        </p:nvSpPr>
        <p:spPr bwMode="auto">
          <a:xfrm>
            <a:off x="8849452" y="5146449"/>
            <a:ext cx="309588" cy="130514"/>
          </a:xfrm>
          <a:prstGeom prst="rect">
            <a:avLst/>
          </a:prstGeom>
          <a:blipFill dpi="0" rotWithShape="1">
            <a:blip r:embed="rId9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7" name="Text Box 65"/>
          <p:cNvSpPr txBox="1">
            <a:spLocks noChangeArrowheads="1"/>
          </p:cNvSpPr>
          <p:nvPr/>
        </p:nvSpPr>
        <p:spPr bwMode="auto">
          <a:xfrm>
            <a:off x="8273373" y="4497706"/>
            <a:ext cx="59503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 smtClean="0">
                <a:solidFill>
                  <a:srgbClr val="000000"/>
                </a:solidFill>
                <a:ea typeface="SimHei" panose="02010609060101010101" pitchFamily="49" charset="-122"/>
              </a:rPr>
              <a:t>哈該</a:t>
            </a:r>
          </a:p>
        </p:txBody>
      </p:sp>
      <p:sp>
        <p:nvSpPr>
          <p:cNvPr id="88" name="Text Box 65"/>
          <p:cNvSpPr txBox="1">
            <a:spLocks noChangeArrowheads="1"/>
          </p:cNvSpPr>
          <p:nvPr/>
        </p:nvSpPr>
        <p:spPr bwMode="auto">
          <a:xfrm>
            <a:off x="7890192" y="4793799"/>
            <a:ext cx="100540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 smtClean="0">
                <a:solidFill>
                  <a:srgbClr val="000000"/>
                </a:solidFill>
                <a:ea typeface="SimHei" panose="02010609060101010101" pitchFamily="49" charset="-122"/>
              </a:rPr>
              <a:t>撒迦利亞</a:t>
            </a:r>
          </a:p>
        </p:txBody>
      </p:sp>
      <p:sp>
        <p:nvSpPr>
          <p:cNvPr id="89" name="Text Box 65"/>
          <p:cNvSpPr txBox="1">
            <a:spLocks noChangeArrowheads="1"/>
          </p:cNvSpPr>
          <p:nvPr/>
        </p:nvSpPr>
        <p:spPr bwMode="auto">
          <a:xfrm>
            <a:off x="8099198" y="5055056"/>
            <a:ext cx="80021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 smtClean="0">
                <a:solidFill>
                  <a:srgbClr val="000000"/>
                </a:solidFill>
                <a:ea typeface="SimHei" panose="02010609060101010101" pitchFamily="49" charset="-122"/>
              </a:rPr>
              <a:t>瑪拉基</a:t>
            </a:r>
          </a:p>
        </p:txBody>
      </p:sp>
      <p:sp>
        <p:nvSpPr>
          <p:cNvPr id="5" name="Left Brace 4"/>
          <p:cNvSpPr/>
          <p:nvPr/>
        </p:nvSpPr>
        <p:spPr>
          <a:xfrm>
            <a:off x="7739063" y="4589100"/>
            <a:ext cx="250233" cy="738187"/>
          </a:xfrm>
          <a:prstGeom prst="lef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 Box 22"/>
          <p:cNvSpPr txBox="1">
            <a:spLocks noChangeArrowheads="1"/>
          </p:cNvSpPr>
          <p:nvPr/>
        </p:nvSpPr>
        <p:spPr bwMode="auto">
          <a:xfrm>
            <a:off x="6961601" y="4755789"/>
            <a:ext cx="6463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dirty="0" smtClean="0">
                <a:solidFill>
                  <a:srgbClr val="C00000"/>
                </a:solidFill>
                <a:ea typeface="SimHei" panose="02010609060101010101" pitchFamily="49" charset="-122"/>
              </a:rPr>
              <a:t>波斯</a:t>
            </a:r>
          </a:p>
        </p:txBody>
      </p:sp>
      <p:sp>
        <p:nvSpPr>
          <p:cNvPr id="92" name="AutoShape 23"/>
          <p:cNvSpPr>
            <a:spLocks noChangeArrowheads="1"/>
          </p:cNvSpPr>
          <p:nvPr/>
        </p:nvSpPr>
        <p:spPr bwMode="auto">
          <a:xfrm>
            <a:off x="6833371" y="4836260"/>
            <a:ext cx="152400" cy="2286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5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9488" y="356024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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813057" y="3841891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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6218575" y="3582988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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6997700" y="3841891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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726702" y="414287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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4454033" y="262650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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9" name="Text Box 65"/>
          <p:cNvSpPr txBox="1">
            <a:spLocks noChangeArrowheads="1"/>
          </p:cNvSpPr>
          <p:nvPr/>
        </p:nvSpPr>
        <p:spPr bwMode="auto">
          <a:xfrm>
            <a:off x="4676820" y="2620754"/>
            <a:ext cx="100540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 smtClean="0">
                <a:solidFill>
                  <a:srgbClr val="000000"/>
                </a:solidFill>
                <a:ea typeface="SimHei" panose="02010609060101010101" pitchFamily="49" charset="-122"/>
              </a:rPr>
              <a:t>大先知書</a:t>
            </a:r>
          </a:p>
        </p:txBody>
      </p:sp>
      <p:sp>
        <p:nvSpPr>
          <p:cNvPr id="100" name="Text Box 31"/>
          <p:cNvSpPr txBox="1">
            <a:spLocks noChangeArrowheads="1"/>
          </p:cNvSpPr>
          <p:nvPr/>
        </p:nvSpPr>
        <p:spPr bwMode="auto">
          <a:xfrm>
            <a:off x="8209576" y="1892103"/>
            <a:ext cx="98937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 smtClean="0">
                <a:solidFill>
                  <a:srgbClr val="000000"/>
                </a:solidFill>
                <a:ea typeface="SimHei" panose="02010609060101010101" pitchFamily="49" charset="-122"/>
              </a:rPr>
              <a:t>586 B.C</a:t>
            </a:r>
            <a:r>
              <a:rPr lang="en-US" altLang="zh-TW" dirty="0" smtClean="0">
                <a:solidFill>
                  <a:srgbClr val="000000"/>
                </a:solidFill>
                <a:ea typeface="SimHei" panose="02010609060101010101" pitchFamily="49" charset="-122"/>
              </a:rPr>
              <a:t>.</a:t>
            </a:r>
            <a:endParaRPr lang="zh-TW" altLang="en-US" dirty="0" smtClean="0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101" name="Text Box 31"/>
          <p:cNvSpPr txBox="1">
            <a:spLocks noChangeArrowheads="1"/>
          </p:cNvSpPr>
          <p:nvPr/>
        </p:nvSpPr>
        <p:spPr bwMode="auto">
          <a:xfrm>
            <a:off x="6862762" y="5048080"/>
            <a:ext cx="98937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 smtClean="0">
                <a:solidFill>
                  <a:srgbClr val="000000"/>
                </a:solidFill>
                <a:ea typeface="SimHei" panose="02010609060101010101" pitchFamily="49" charset="-122"/>
              </a:rPr>
              <a:t>536 B.C</a:t>
            </a:r>
            <a:r>
              <a:rPr lang="en-US" altLang="zh-TW" dirty="0" smtClean="0">
                <a:solidFill>
                  <a:srgbClr val="000000"/>
                </a:solidFill>
                <a:ea typeface="SimHei" panose="02010609060101010101" pitchFamily="49" charset="-122"/>
              </a:rPr>
              <a:t>.</a:t>
            </a:r>
            <a:endParaRPr lang="zh-TW" altLang="en-US" dirty="0" smtClean="0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4075" y="4015806"/>
            <a:ext cx="2749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來</a:t>
            </a:r>
            <a:r>
              <a:rPr lang="en-US" altLang="zh-TW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1:1 - </a:t>
            </a:r>
            <a:r>
              <a:rPr lang="zh-TW" altLang="en-US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多次多方</a:t>
            </a:r>
            <a:r>
              <a:rPr lang="en-US" altLang="zh-TW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" name="Rectangle 46" descr="red-marble"/>
          <p:cNvSpPr>
            <a:spLocks noChangeArrowheads="1"/>
          </p:cNvSpPr>
          <p:nvPr/>
        </p:nvSpPr>
        <p:spPr bwMode="auto">
          <a:xfrm>
            <a:off x="981074" y="6387921"/>
            <a:ext cx="268177" cy="120538"/>
          </a:xfrm>
          <a:prstGeom prst="rect">
            <a:avLst/>
          </a:prstGeom>
          <a:blipFill dpi="0" rotWithShape="1">
            <a:blip r:embed="rId9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102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29" grpId="0" animBg="1"/>
      <p:bldP spid="16430" grpId="0" animBg="1"/>
      <p:bldP spid="16431" grpId="0" animBg="1"/>
      <p:bldP spid="16432" grpId="0" animBg="1"/>
      <p:bldP spid="16434" grpId="0" animBg="1"/>
      <p:bldP spid="16435" grpId="0" animBg="1"/>
      <p:bldP spid="16436" grpId="0" animBg="1"/>
      <p:bldP spid="16443" grpId="0"/>
      <p:bldP spid="16444" grpId="0"/>
      <p:bldP spid="16445" grpId="0"/>
      <p:bldP spid="16446" grpId="0"/>
      <p:bldP spid="16447" grpId="0"/>
      <p:bldP spid="16448" grpId="0"/>
      <p:bldP spid="16449" grpId="0"/>
      <p:bldP spid="84" grpId="0" animBg="1"/>
      <p:bldP spid="85" grpId="0" animBg="1"/>
      <p:bldP spid="86" grpId="0" animBg="1"/>
      <p:bldP spid="87" grpId="0"/>
      <p:bldP spid="88" grpId="0"/>
      <p:bldP spid="89" grpId="0"/>
      <p:bldP spid="6" grpId="0"/>
      <p:bldP spid="94" grpId="0"/>
      <p:bldP spid="95" grpId="0"/>
      <p:bldP spid="96" grpId="0"/>
      <p:bldP spid="97" grpId="0"/>
      <p:bldP spid="98" grpId="0"/>
      <p:bldP spid="9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Jeremiah2011960x3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1712"/>
            <a:ext cx="9144000" cy="342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7458" y="239877"/>
            <a:ext cx="622317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b="1" kern="100" dirty="0">
                <a:latin typeface="Times New Roman" panose="02020603050405020304" pitchFamily="18" charset="0"/>
                <a:ea typeface="文鼎標準楷體"/>
              </a:rPr>
              <a:t>作者</a:t>
            </a:r>
            <a:r>
              <a:rPr lang="en-US" altLang="zh-TW" sz="3000" kern="100" dirty="0">
                <a:latin typeface="Times New Roman" panose="02020603050405020304" pitchFamily="18" charset="0"/>
                <a:ea typeface="文鼎標準楷體"/>
              </a:rPr>
              <a:t>﹕</a:t>
            </a:r>
            <a:r>
              <a:rPr lang="zh-TW" altLang="en-US" sz="3000" kern="100" dirty="0">
                <a:latin typeface="Times New Roman" panose="02020603050405020304" pitchFamily="18" charset="0"/>
                <a:ea typeface="文鼎標準楷體"/>
              </a:rPr>
              <a:t>耶利米、巴</a:t>
            </a:r>
            <a:r>
              <a:rPr lang="zh-TW" altLang="en-US" sz="3000" kern="100" dirty="0" smtClean="0">
                <a:latin typeface="Times New Roman" panose="02020603050405020304" pitchFamily="18" charset="0"/>
                <a:ea typeface="文鼎標準楷體"/>
              </a:rPr>
              <a:t>錄 </a:t>
            </a:r>
            <a:r>
              <a:rPr lang="en-US" altLang="zh-TW" sz="3000" kern="100" dirty="0" smtClean="0">
                <a:latin typeface="Times New Roman" panose="02020603050405020304" pitchFamily="18" charset="0"/>
                <a:ea typeface="文鼎標準楷體"/>
              </a:rPr>
              <a:t>(</a:t>
            </a:r>
            <a:r>
              <a:rPr lang="zh-TW" altLang="en-US" sz="3000" kern="100" dirty="0" smtClean="0">
                <a:latin typeface="Times New Roman" panose="02020603050405020304" pitchFamily="18" charset="0"/>
                <a:ea typeface="文鼎標準楷體"/>
              </a:rPr>
              <a:t>參</a:t>
            </a:r>
            <a:r>
              <a:rPr lang="en-US" altLang="zh-TW" sz="3000" kern="100" dirty="0" smtClean="0">
                <a:latin typeface="Times New Roman" panose="02020603050405020304" pitchFamily="18" charset="0"/>
                <a:ea typeface="文鼎標準楷體"/>
              </a:rPr>
              <a:t>36:4, 27, 32)</a:t>
            </a:r>
            <a:endParaRPr lang="en-US" sz="3000" kern="100" dirty="0"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7458" y="827704"/>
            <a:ext cx="614783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b="1" kern="100" dirty="0">
                <a:latin typeface="Times New Roman" panose="02020603050405020304" pitchFamily="18" charset="0"/>
                <a:ea typeface="文鼎標準楷體"/>
              </a:rPr>
              <a:t>時間</a:t>
            </a:r>
            <a:r>
              <a:rPr lang="en-US" altLang="zh-TW" sz="3000" b="1" kern="100" dirty="0">
                <a:latin typeface="Times New Roman" panose="02020603050405020304" pitchFamily="18" charset="0"/>
                <a:ea typeface="文鼎標準楷體"/>
              </a:rPr>
              <a:t>﹕</a:t>
            </a:r>
            <a:r>
              <a:rPr lang="zh-TW" altLang="en-US" sz="3000" kern="100" dirty="0">
                <a:latin typeface="Times New Roman" panose="02020603050405020304" pitchFamily="18" charset="0"/>
                <a:ea typeface="文鼎標準楷體"/>
              </a:rPr>
              <a:t>主</a:t>
            </a:r>
            <a:r>
              <a:rPr lang="zh-TW" altLang="en-US" sz="3000" kern="100" dirty="0" smtClean="0">
                <a:latin typeface="Times New Roman" panose="02020603050405020304" pitchFamily="18" charset="0"/>
                <a:ea typeface="文鼎標準楷體"/>
              </a:rPr>
              <a:t>前 </a:t>
            </a:r>
            <a:r>
              <a:rPr lang="en-US" sz="3000" kern="100" dirty="0" smtClean="0">
                <a:latin typeface="Times New Roman" panose="02020603050405020304" pitchFamily="18" charset="0"/>
                <a:ea typeface="文鼎標準楷體"/>
              </a:rPr>
              <a:t>620-580 </a:t>
            </a:r>
            <a:r>
              <a:rPr lang="en-US" altLang="zh-TW" sz="3000" kern="100" dirty="0" smtClean="0">
                <a:latin typeface="Times New Roman" panose="02020603050405020304" pitchFamily="18" charset="0"/>
                <a:ea typeface="文鼎標準楷體"/>
              </a:rPr>
              <a:t>(</a:t>
            </a:r>
            <a:r>
              <a:rPr lang="zh-TW" altLang="en-US" sz="2800" kern="100" dirty="0" smtClean="0">
                <a:latin typeface="Times New Roman" panose="02020603050405020304" pitchFamily="18" charset="0"/>
                <a:ea typeface="文鼎標準楷體"/>
              </a:rPr>
              <a:t>四個當政時期</a:t>
            </a:r>
            <a:r>
              <a:rPr lang="en-US" altLang="zh-TW" sz="3000" kern="100" dirty="0" smtClean="0">
                <a:latin typeface="Times New Roman" panose="02020603050405020304" pitchFamily="18" charset="0"/>
                <a:ea typeface="文鼎標準楷體"/>
              </a:rPr>
              <a:t>)</a:t>
            </a:r>
            <a:endParaRPr lang="en-US" sz="3000" kern="100" dirty="0"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7458" y="1438825"/>
            <a:ext cx="665118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b="1" kern="100" dirty="0">
                <a:latin typeface="Times New Roman" panose="02020603050405020304" pitchFamily="18" charset="0"/>
                <a:ea typeface="文鼎標準楷體"/>
              </a:rPr>
              <a:t>地點</a:t>
            </a:r>
            <a:r>
              <a:rPr lang="en-US" altLang="zh-TW" sz="3000" b="1" kern="100" dirty="0">
                <a:latin typeface="Times New Roman" panose="02020603050405020304" pitchFamily="18" charset="0"/>
                <a:ea typeface="文鼎標準楷體"/>
              </a:rPr>
              <a:t>﹕</a:t>
            </a:r>
            <a:r>
              <a:rPr lang="zh-TW" altLang="en-US" sz="3000" kern="100" dirty="0">
                <a:latin typeface="Times New Roman" panose="02020603050405020304" pitchFamily="18" charset="0"/>
                <a:ea typeface="文鼎標準楷體"/>
              </a:rPr>
              <a:t>耶路撒冷、埃</a:t>
            </a:r>
            <a:r>
              <a:rPr lang="zh-TW" altLang="en-US" sz="3000" kern="100" dirty="0" smtClean="0">
                <a:latin typeface="Times New Roman" panose="02020603050405020304" pitchFamily="18" charset="0"/>
                <a:ea typeface="文鼎標準楷體"/>
              </a:rPr>
              <a:t>及 </a:t>
            </a:r>
            <a:r>
              <a:rPr lang="en-US" altLang="zh-TW" sz="3000" kern="100" dirty="0" smtClean="0">
                <a:latin typeface="Times New Roman" panose="02020603050405020304" pitchFamily="18" charset="0"/>
                <a:ea typeface="文鼎標準楷體"/>
              </a:rPr>
              <a:t>(</a:t>
            </a:r>
            <a:r>
              <a:rPr lang="zh-TW" altLang="en-US" sz="3000" kern="100" dirty="0" smtClean="0">
                <a:latin typeface="Times New Roman" panose="02020603050405020304" pitchFamily="18" charset="0"/>
                <a:ea typeface="文鼎標準楷體"/>
              </a:rPr>
              <a:t>參</a:t>
            </a:r>
            <a:r>
              <a:rPr lang="en-US" altLang="zh-TW" sz="3000" kern="100" dirty="0" smtClean="0">
                <a:latin typeface="Times New Roman" panose="02020603050405020304" pitchFamily="18" charset="0"/>
                <a:ea typeface="文鼎標準楷體"/>
              </a:rPr>
              <a:t>43:5-7, 44:1)</a:t>
            </a:r>
            <a:endParaRPr lang="en-US" sz="3000" kern="100" dirty="0"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7458" y="2078011"/>
            <a:ext cx="749435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b="1" kern="100" dirty="0">
                <a:latin typeface="Times New Roman" panose="02020603050405020304" pitchFamily="18" charset="0"/>
                <a:ea typeface="文鼎標準楷體"/>
              </a:rPr>
              <a:t>目的</a:t>
            </a:r>
            <a:r>
              <a:rPr lang="en-US" altLang="zh-TW" sz="3000" b="1" kern="100" dirty="0">
                <a:latin typeface="Times New Roman" panose="02020603050405020304" pitchFamily="18" charset="0"/>
                <a:ea typeface="文鼎標準楷體"/>
              </a:rPr>
              <a:t>﹕</a:t>
            </a:r>
            <a:r>
              <a:rPr lang="zh-TW" altLang="en-US" sz="3000" kern="100" dirty="0">
                <a:latin typeface="Times New Roman" panose="02020603050405020304" pitchFamily="18" charset="0"/>
                <a:ea typeface="文鼎標準楷體"/>
              </a:rPr>
              <a:t>指出猶大的罪行，若不悔改必遭審</a:t>
            </a:r>
            <a:r>
              <a:rPr lang="zh-TW" altLang="en-US" sz="3000" kern="100" dirty="0" smtClean="0">
                <a:latin typeface="Times New Roman" panose="02020603050405020304" pitchFamily="18" charset="0"/>
                <a:ea typeface="文鼎標準楷體"/>
              </a:rPr>
              <a:t>判</a:t>
            </a:r>
            <a:endParaRPr lang="en-US" sz="3000" kern="100" dirty="0"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63929" y="2605164"/>
            <a:ext cx="787908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b="1" kern="100" dirty="0" smtClean="0">
                <a:solidFill>
                  <a:srgbClr val="002060"/>
                </a:solidFill>
                <a:latin typeface="Times New Roman" panose="02020603050405020304" pitchFamily="18" charset="0"/>
                <a:ea typeface="文鼎標準楷體"/>
              </a:rPr>
              <a:t>以賽亞 </a:t>
            </a:r>
            <a:r>
              <a:rPr lang="en-US" altLang="zh-TW" sz="3000" b="1" kern="100" dirty="0" smtClean="0">
                <a:solidFill>
                  <a:srgbClr val="002060"/>
                </a:solidFill>
                <a:latin typeface="Times New Roman" panose="02020603050405020304" pitchFamily="18" charset="0"/>
                <a:ea typeface="文鼎標準楷體"/>
              </a:rPr>
              <a:t>– </a:t>
            </a:r>
            <a:r>
              <a:rPr lang="zh-TW" altLang="en-US" sz="3000" b="1" kern="100" dirty="0" smtClean="0">
                <a:solidFill>
                  <a:srgbClr val="002060"/>
                </a:solidFill>
                <a:latin typeface="Times New Roman" panose="02020603050405020304" pitchFamily="18" charset="0"/>
                <a:ea typeface="文鼎標準楷體"/>
              </a:rPr>
              <a:t>審判與救贖      耶利米 </a:t>
            </a:r>
            <a:r>
              <a:rPr lang="en-US" altLang="zh-TW" sz="3000" b="1" kern="100" dirty="0" smtClean="0">
                <a:solidFill>
                  <a:srgbClr val="002060"/>
                </a:solidFill>
                <a:latin typeface="Times New Roman" panose="02020603050405020304" pitchFamily="18" charset="0"/>
                <a:ea typeface="文鼎標準楷體"/>
              </a:rPr>
              <a:t>– </a:t>
            </a:r>
            <a:r>
              <a:rPr lang="zh-TW" altLang="en-US" sz="3000" b="1" kern="100" dirty="0" smtClean="0">
                <a:solidFill>
                  <a:srgbClr val="002060"/>
                </a:solidFill>
                <a:latin typeface="Times New Roman" panose="02020603050405020304" pitchFamily="18" charset="0"/>
                <a:ea typeface="文鼎標準楷體"/>
              </a:rPr>
              <a:t>審判與回歸</a:t>
            </a:r>
            <a:endParaRPr lang="en-US" sz="3000" kern="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8" name="Right Arrow 7"/>
          <p:cNvSpPr/>
          <p:nvPr/>
        </p:nvSpPr>
        <p:spPr>
          <a:xfrm rot="16200000">
            <a:off x="8253813" y="2091433"/>
            <a:ext cx="457200" cy="527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132015" y="3091798"/>
            <a:ext cx="711539" cy="1511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87792" y="231505"/>
            <a:ext cx="115448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zh-TW" sz="3000" i="1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0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111x</a:t>
            </a:r>
          </a:p>
          <a:p>
            <a:r>
              <a:rPr lang="en-US" altLang="zh-TW" sz="3000" i="1" dirty="0" err="1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Shub</a:t>
            </a:r>
            <a:endParaRPr lang="en-US" altLang="zh-TW" sz="3000" i="1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悔改</a:t>
            </a:r>
            <a:endParaRPr lang="en-US" sz="30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920195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11673" y="110072"/>
            <a:ext cx="195438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sz="3000" b="1" kern="100" dirty="0" smtClean="0">
                <a:effectLst/>
                <a:latin typeface="文鼎粗圓" panose="020B0609010101010101" pitchFamily="49" charset="-120"/>
                <a:ea typeface="文鼎粗圓" panose="020B0609010101010101" pitchFamily="49" charset="-120"/>
              </a:rPr>
              <a:t>本書特點</a:t>
            </a:r>
            <a:r>
              <a:rPr lang="zh-TW" b="1" kern="100" dirty="0" smtClean="0">
                <a:effectLst/>
                <a:latin typeface="文鼎粗圓" panose="020B0609010101010101" pitchFamily="49" charset="-120"/>
                <a:ea typeface="文鼎粗圓" panose="020B0609010101010101" pitchFamily="49" charset="-120"/>
              </a:rPr>
              <a:t>﹕</a:t>
            </a:r>
            <a:endParaRPr lang="en-US" kern="100" dirty="0" smtClean="0">
              <a:effectLst/>
              <a:latin typeface="文鼎粗圓" panose="020B0609010101010101" pitchFamily="49" charset="-120"/>
              <a:ea typeface="文鼎粗圓" panose="020B0609010101010101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1673" y="612883"/>
            <a:ext cx="437926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kern="100" dirty="0" smtClean="0">
                <a:effectLst/>
                <a:latin typeface="文鼎粗圓" panose="020B0609010101010101" pitchFamily="49" charset="-120"/>
                <a:ea typeface="文鼎粗圓" panose="020B0609010101010101" pitchFamily="49" charset="-120"/>
              </a:rPr>
              <a:t>1.</a:t>
            </a:r>
            <a:r>
              <a:rPr lang="zh-TW" sz="3000" kern="100" dirty="0" smtClean="0">
                <a:effectLst/>
                <a:latin typeface="文鼎粗圓" panose="020B0609010101010101" pitchFamily="49" charset="-120"/>
                <a:ea typeface="文鼎粗圓" panose="020B0609010101010101" pitchFamily="49" charset="-120"/>
              </a:rPr>
              <a:t>最充滿先知個人自傳</a:t>
            </a:r>
            <a:endParaRPr lang="en-US" sz="3000" kern="100" dirty="0" smtClean="0">
              <a:effectLst/>
              <a:latin typeface="文鼎粗圓" panose="020B0609010101010101" pitchFamily="49" charset="-120"/>
              <a:ea typeface="文鼎粗圓" panose="020B0609010101010101" pitchFamily="49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1672" y="1101921"/>
            <a:ext cx="520351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kern="100" dirty="0" smtClean="0">
                <a:effectLst/>
                <a:latin typeface="文鼎粗圓" panose="020B0609010101010101" pitchFamily="49" charset="-120"/>
                <a:ea typeface="文鼎粗圓" panose="020B0609010101010101" pitchFamily="49" charset="-120"/>
              </a:rPr>
              <a:t>2.</a:t>
            </a:r>
            <a:r>
              <a:rPr lang="zh-TW" sz="3000" kern="100" dirty="0" smtClean="0">
                <a:effectLst/>
                <a:latin typeface="文鼎粗圓" panose="020B0609010101010101" pitchFamily="49" charset="-120"/>
                <a:ea typeface="文鼎粗圓" panose="020B0609010101010101" pitchFamily="49" charset="-120"/>
              </a:rPr>
              <a:t>不按時間次序或主題來排列</a:t>
            </a:r>
            <a:endParaRPr lang="en-US" sz="3000" kern="100" dirty="0" smtClean="0">
              <a:effectLst/>
              <a:latin typeface="文鼎粗圓" panose="020B0609010101010101" pitchFamily="49" charset="-120"/>
              <a:ea typeface="文鼎粗圓" panose="020B0609010101010101" pitchFamily="49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23795" y="1578981"/>
            <a:ext cx="815277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kern="100" dirty="0" smtClean="0">
                <a:solidFill>
                  <a:srgbClr val="002060"/>
                </a:solidFill>
                <a:effectLst/>
                <a:latin typeface="文鼎粗圓" panose="020B0609010101010101" pitchFamily="49" charset="-120"/>
                <a:ea typeface="文鼎粗圓" panose="020B0609010101010101" pitchFamily="49" charset="-120"/>
              </a:rPr>
              <a:t>例：西底家 </a:t>
            </a:r>
            <a:r>
              <a:rPr lang="en-US" altLang="zh-TW" sz="3000" kern="100" dirty="0" smtClean="0">
                <a:solidFill>
                  <a:srgbClr val="002060"/>
                </a:solidFill>
                <a:effectLst/>
                <a:latin typeface="文鼎粗圓" panose="020B0609010101010101" pitchFamily="49" charset="-120"/>
                <a:ea typeface="文鼎粗圓" panose="020B0609010101010101" pitchFamily="49" charset="-120"/>
              </a:rPr>
              <a:t>– 24</a:t>
            </a:r>
            <a:r>
              <a:rPr lang="zh-TW" altLang="en-US" sz="3000" kern="100" dirty="0" smtClean="0">
                <a:solidFill>
                  <a:srgbClr val="002060"/>
                </a:solidFill>
                <a:effectLst/>
                <a:latin typeface="文鼎粗圓" panose="020B0609010101010101" pitchFamily="49" charset="-120"/>
                <a:ea typeface="文鼎粗圓" panose="020B0609010101010101" pitchFamily="49" charset="-120"/>
              </a:rPr>
              <a:t>章     約雅敬 </a:t>
            </a:r>
            <a:r>
              <a:rPr lang="en-US" altLang="zh-TW" sz="3000" kern="100" dirty="0" smtClean="0">
                <a:solidFill>
                  <a:srgbClr val="002060"/>
                </a:solidFill>
                <a:effectLst/>
                <a:latin typeface="文鼎粗圓" panose="020B0609010101010101" pitchFamily="49" charset="-120"/>
                <a:ea typeface="文鼎粗圓" panose="020B0609010101010101" pitchFamily="49" charset="-120"/>
              </a:rPr>
              <a:t>– 25</a:t>
            </a:r>
            <a:r>
              <a:rPr lang="zh-TW" altLang="en-US" sz="3000" kern="100" dirty="0" smtClean="0">
                <a:solidFill>
                  <a:srgbClr val="002060"/>
                </a:solidFill>
                <a:effectLst/>
                <a:latin typeface="文鼎粗圓" panose="020B0609010101010101" pitchFamily="49" charset="-120"/>
                <a:ea typeface="文鼎粗圓" panose="020B0609010101010101" pitchFamily="49" charset="-120"/>
              </a:rPr>
              <a:t>、</a:t>
            </a:r>
            <a:r>
              <a:rPr lang="en-US" altLang="zh-TW" sz="3000" kern="100" dirty="0" smtClean="0">
                <a:solidFill>
                  <a:srgbClr val="002060"/>
                </a:solidFill>
                <a:effectLst/>
                <a:latin typeface="文鼎粗圓" panose="020B0609010101010101" pitchFamily="49" charset="-120"/>
                <a:ea typeface="文鼎粗圓" panose="020B0609010101010101" pitchFamily="49" charset="-120"/>
              </a:rPr>
              <a:t>26</a:t>
            </a:r>
            <a:r>
              <a:rPr lang="zh-TW" altLang="en-US" sz="3000" kern="100" dirty="0" smtClean="0">
                <a:solidFill>
                  <a:srgbClr val="002060"/>
                </a:solidFill>
                <a:effectLst/>
                <a:latin typeface="文鼎粗圓" panose="020B0609010101010101" pitchFamily="49" charset="-120"/>
                <a:ea typeface="文鼎粗圓" panose="020B0609010101010101" pitchFamily="49" charset="-120"/>
              </a:rPr>
              <a:t>章</a:t>
            </a:r>
            <a:endParaRPr lang="en-US" altLang="zh-TW" sz="3000" kern="100" dirty="0" smtClean="0">
              <a:solidFill>
                <a:srgbClr val="002060"/>
              </a:solidFill>
              <a:effectLst/>
              <a:latin typeface="文鼎粗圓" panose="020B0609010101010101" pitchFamily="49" charset="-120"/>
              <a:ea typeface="文鼎粗圓" panose="020B0609010101010101" pitchFamily="49" charset="-120"/>
            </a:endParaRPr>
          </a:p>
          <a:p>
            <a:r>
              <a:rPr lang="en-US" sz="30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 </a:t>
            </a:r>
            <a:r>
              <a:rPr lang="en-US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   </a:t>
            </a:r>
            <a:r>
              <a:rPr lang="en-US" altLang="zh-TW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32-34</a:t>
            </a:r>
            <a:r>
              <a:rPr lang="zh-TW" altLang="en-US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，</a:t>
            </a:r>
            <a:r>
              <a:rPr lang="en-US" altLang="zh-TW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37-38</a:t>
            </a:r>
            <a:r>
              <a:rPr lang="zh-TW" altLang="en-US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章               </a:t>
            </a:r>
            <a:r>
              <a:rPr lang="en-US" altLang="zh-TW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35</a:t>
            </a:r>
            <a:r>
              <a:rPr lang="zh-TW" altLang="en-US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、</a:t>
            </a:r>
            <a:r>
              <a:rPr lang="en-US" altLang="zh-TW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36</a:t>
            </a:r>
            <a:r>
              <a:rPr lang="zh-TW" altLang="en-US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章</a:t>
            </a:r>
            <a:endParaRPr lang="en-US" sz="3000" kern="100" dirty="0" smtClean="0">
              <a:solidFill>
                <a:srgbClr val="002060"/>
              </a:solidFill>
              <a:effectLst/>
              <a:latin typeface="文鼎粗圓" panose="020B0609010101010101" pitchFamily="49" charset="-120"/>
              <a:ea typeface="文鼎粗圓" panose="020B0609010101010101" pitchFamily="49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1672" y="2573624"/>
            <a:ext cx="83459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kern="100" dirty="0" smtClean="0">
                <a:effectLst/>
                <a:latin typeface="文鼎粗圓" panose="020B0609010101010101" pitchFamily="49" charset="-120"/>
                <a:ea typeface="文鼎粗圓" panose="020B0609010101010101" pitchFamily="49" charset="-120"/>
              </a:rPr>
              <a:t>3.</a:t>
            </a:r>
            <a:r>
              <a:rPr lang="zh-TW" sz="3000" kern="100" dirty="0" smtClean="0">
                <a:effectLst/>
                <a:latin typeface="文鼎粗圓" panose="020B0609010101010101" pitchFamily="49" charset="-120"/>
                <a:ea typeface="文鼎粗圓" panose="020B0609010101010101" pitchFamily="49" charset="-120"/>
              </a:rPr>
              <a:t>使用多種文體，如講章、詩詞、哀歌、預言、</a:t>
            </a:r>
            <a:r>
              <a:rPr lang="en-US" altLang="zh-TW" sz="3000" kern="100" dirty="0" smtClean="0">
                <a:effectLst/>
                <a:latin typeface="文鼎粗圓" panose="020B0609010101010101" pitchFamily="49" charset="-120"/>
                <a:ea typeface="文鼎粗圓" panose="020B0609010101010101" pitchFamily="49" charset="-120"/>
              </a:rPr>
              <a:t>  </a:t>
            </a:r>
          </a:p>
          <a:p>
            <a:r>
              <a:rPr lang="en-US" altLang="zh-TW" sz="30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 </a:t>
            </a:r>
            <a:r>
              <a:rPr lang="en-US" altLang="zh-TW" sz="30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 </a:t>
            </a:r>
            <a:r>
              <a:rPr lang="zh-TW" sz="3000" kern="100" dirty="0" smtClean="0">
                <a:effectLst/>
                <a:latin typeface="文鼎粗圓" panose="020B0609010101010101" pitchFamily="49" charset="-120"/>
                <a:ea typeface="文鼎粗圓" panose="020B0609010101010101" pitchFamily="49" charset="-120"/>
              </a:rPr>
              <a:t>敘述等</a:t>
            </a:r>
            <a:endParaRPr lang="en-US" sz="3000" kern="100" dirty="0" smtClean="0">
              <a:effectLst/>
              <a:latin typeface="文鼎粗圓" panose="020B0609010101010101" pitchFamily="49" charset="-120"/>
              <a:ea typeface="文鼎粗圓" panose="020B0609010101010101" pitchFamily="49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1672" y="3589287"/>
            <a:ext cx="856490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4.</a:t>
            </a:r>
            <a:r>
              <a:rPr lang="zh-TW" altLang="en-US" sz="30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被新約作者引用超過</a:t>
            </a:r>
            <a:r>
              <a:rPr lang="en-US" sz="30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40</a:t>
            </a:r>
            <a:r>
              <a:rPr lang="zh-TW" altLang="en-US" sz="30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次</a:t>
            </a:r>
            <a:endParaRPr lang="en-US" sz="3000" kern="100" dirty="0">
              <a:latin typeface="文鼎粗圓" panose="020B0609010101010101" pitchFamily="49" charset="-120"/>
              <a:ea typeface="文鼎粗圓" panose="020B0609010101010101" pitchFamily="49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10732" y="4048347"/>
            <a:ext cx="815277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kern="100" dirty="0" smtClean="0">
                <a:solidFill>
                  <a:srgbClr val="002060"/>
                </a:solidFill>
                <a:effectLst/>
                <a:latin typeface="文鼎粗圓" panose="020B0609010101010101" pitchFamily="49" charset="-120"/>
                <a:ea typeface="文鼎粗圓" panose="020B0609010101010101" pitchFamily="49" charset="-120"/>
              </a:rPr>
              <a:t>例：</a:t>
            </a:r>
            <a:r>
              <a:rPr lang="zh-TW" altLang="en-US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太  </a:t>
            </a:r>
            <a:r>
              <a:rPr lang="en-US" altLang="zh-TW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2:18 = </a:t>
            </a:r>
            <a:r>
              <a:rPr lang="zh-TW" altLang="en-US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耶 </a:t>
            </a:r>
            <a:r>
              <a:rPr lang="en-US" altLang="zh-TW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31:15 </a:t>
            </a:r>
            <a:r>
              <a:rPr lang="en-US" altLang="zh-TW" sz="30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“</a:t>
            </a:r>
            <a:r>
              <a:rPr lang="zh-TW" altLang="en-US" sz="30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拉結哭她兒女</a:t>
            </a:r>
            <a:r>
              <a:rPr lang="en-US" altLang="zh-TW" sz="30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...”</a:t>
            </a:r>
            <a:endParaRPr lang="en-US" altLang="zh-TW" sz="3000" kern="100" dirty="0" smtClean="0">
              <a:effectLst/>
              <a:latin typeface="文鼎粗圓" panose="020B0609010101010101" pitchFamily="49" charset="-120"/>
              <a:ea typeface="文鼎粗圓" panose="020B0609010101010101" pitchFamily="49" charset="-120"/>
            </a:endParaRPr>
          </a:p>
          <a:p>
            <a:r>
              <a:rPr lang="en-US" sz="30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 </a:t>
            </a:r>
            <a:r>
              <a:rPr lang="en-US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   </a:t>
            </a:r>
            <a:r>
              <a:rPr lang="zh-TW" altLang="en-US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太 </a:t>
            </a:r>
            <a:r>
              <a:rPr lang="en-US" altLang="zh-TW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21:13 = </a:t>
            </a:r>
            <a:r>
              <a:rPr lang="zh-TW" altLang="en-US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耶 </a:t>
            </a:r>
            <a:r>
              <a:rPr lang="en-US" altLang="zh-TW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7:11  </a:t>
            </a:r>
            <a:r>
              <a:rPr lang="en-US" altLang="zh-TW" sz="30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“</a:t>
            </a:r>
            <a:r>
              <a:rPr lang="zh-TW" altLang="en-US" sz="30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必稱為禱告的殿</a:t>
            </a:r>
            <a:r>
              <a:rPr lang="en-US" altLang="zh-TW" sz="30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”</a:t>
            </a:r>
          </a:p>
          <a:p>
            <a:r>
              <a:rPr lang="en-US" altLang="zh-TW" sz="30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 </a:t>
            </a:r>
            <a:r>
              <a:rPr lang="en-US" altLang="zh-TW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  </a:t>
            </a:r>
            <a:r>
              <a:rPr lang="zh-TW" altLang="en-US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林前 </a:t>
            </a:r>
            <a:r>
              <a:rPr lang="en-US" altLang="zh-TW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1:31</a:t>
            </a:r>
            <a:r>
              <a:rPr lang="zh-TW" altLang="en-US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 </a:t>
            </a:r>
            <a:r>
              <a:rPr lang="en-US" altLang="zh-TW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= </a:t>
            </a:r>
            <a:r>
              <a:rPr lang="zh-TW" altLang="en-US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耶 </a:t>
            </a:r>
            <a:r>
              <a:rPr lang="en-US" altLang="zh-TW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9:24</a:t>
            </a:r>
            <a:r>
              <a:rPr lang="zh-TW" altLang="en-US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  </a:t>
            </a:r>
            <a:r>
              <a:rPr lang="en-US" altLang="zh-TW" sz="30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“</a:t>
            </a:r>
            <a:r>
              <a:rPr lang="zh-TW" altLang="en-US" sz="30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當指著主誇口</a:t>
            </a:r>
            <a:r>
              <a:rPr lang="en-US" altLang="zh-TW" sz="30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”</a:t>
            </a:r>
            <a:r>
              <a:rPr lang="zh-TW" altLang="en-US" sz="30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             </a:t>
            </a:r>
            <a:endParaRPr lang="en-US" sz="3000" kern="100" dirty="0" smtClean="0">
              <a:effectLst/>
              <a:latin typeface="文鼎粗圓" panose="020B0609010101010101" pitchFamily="49" charset="-120"/>
              <a:ea typeface="文鼎粗圓" panose="020B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757635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2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11673" y="110072"/>
            <a:ext cx="195438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sz="3000" b="1" kern="100" dirty="0" smtClean="0">
                <a:effectLst/>
                <a:latin typeface="文鼎粗圓" panose="020B0609010101010101" pitchFamily="49" charset="-120"/>
                <a:ea typeface="文鼎粗圓" panose="020B0609010101010101" pitchFamily="49" charset="-120"/>
              </a:rPr>
              <a:t>本書特點</a:t>
            </a:r>
            <a:r>
              <a:rPr lang="zh-TW" b="1" kern="100" dirty="0" smtClean="0">
                <a:effectLst/>
                <a:latin typeface="文鼎粗圓" panose="020B0609010101010101" pitchFamily="49" charset="-120"/>
                <a:ea typeface="文鼎粗圓" panose="020B0609010101010101" pitchFamily="49" charset="-120"/>
              </a:rPr>
              <a:t>﹕</a:t>
            </a:r>
            <a:endParaRPr lang="en-US" kern="100" dirty="0" smtClean="0">
              <a:effectLst/>
              <a:latin typeface="文鼎粗圓" panose="020B0609010101010101" pitchFamily="49" charset="-120"/>
              <a:ea typeface="文鼎粗圓" panose="020B0609010101010101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1672" y="612883"/>
            <a:ext cx="873232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0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5.</a:t>
            </a:r>
            <a:r>
              <a:rPr lang="zh-TW" altLang="en-US" sz="30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充滿表號</a:t>
            </a:r>
            <a:r>
              <a:rPr lang="en-US" altLang="zh-TW" sz="30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(symbols</a:t>
            </a:r>
            <a:r>
              <a:rPr lang="en-US" altLang="zh-TW" sz="30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)</a:t>
            </a:r>
          </a:p>
          <a:p>
            <a:r>
              <a:rPr lang="en-US" altLang="zh-TW" sz="30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 </a:t>
            </a:r>
            <a:r>
              <a:rPr lang="en-US" altLang="zh-TW" sz="30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 </a:t>
            </a:r>
            <a:r>
              <a:rPr lang="zh-TW" altLang="en-US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例</a:t>
            </a:r>
            <a:r>
              <a:rPr lang="zh-TW" altLang="en-US" sz="30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：麻帶束腰</a:t>
            </a:r>
            <a:r>
              <a:rPr lang="en-US" altLang="zh-TW" sz="30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(13</a:t>
            </a:r>
            <a:r>
              <a:rPr lang="zh-TW" altLang="en-US" sz="30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章</a:t>
            </a:r>
            <a:r>
              <a:rPr lang="en-US" altLang="zh-TW" sz="30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)</a:t>
            </a:r>
            <a:r>
              <a:rPr lang="zh-TW" altLang="en-US" sz="30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、手中陶匠</a:t>
            </a:r>
            <a:r>
              <a:rPr lang="en-US" altLang="zh-TW" sz="30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(18</a:t>
            </a:r>
            <a:r>
              <a:rPr lang="zh-TW" altLang="en-US" sz="30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章</a:t>
            </a:r>
            <a:r>
              <a:rPr lang="en-US" altLang="zh-TW" sz="30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)</a:t>
            </a:r>
            <a:r>
              <a:rPr lang="zh-TW" altLang="en-US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、</a:t>
            </a:r>
            <a:endParaRPr lang="en-US" altLang="zh-TW" sz="3000" kern="100" dirty="0" smtClean="0">
              <a:solidFill>
                <a:srgbClr val="002060"/>
              </a:solidFill>
              <a:latin typeface="文鼎粗圓" panose="020B0609010101010101" pitchFamily="49" charset="-120"/>
              <a:ea typeface="文鼎粗圓" panose="020B0609010101010101" pitchFamily="49" charset="-120"/>
            </a:endParaRPr>
          </a:p>
          <a:p>
            <a:r>
              <a:rPr lang="en-US" altLang="zh-TW" sz="30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 </a:t>
            </a:r>
            <a:r>
              <a:rPr lang="en-US" altLang="zh-TW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     </a:t>
            </a:r>
            <a:r>
              <a:rPr lang="zh-TW" altLang="en-US" sz="30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兩</a:t>
            </a:r>
            <a:r>
              <a:rPr lang="zh-TW" altLang="en-US" sz="30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藍無花果</a:t>
            </a:r>
            <a:r>
              <a:rPr lang="en-US" altLang="zh-TW" sz="30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(24</a:t>
            </a:r>
            <a:r>
              <a:rPr lang="zh-TW" altLang="en-US" sz="30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章</a:t>
            </a:r>
            <a:r>
              <a:rPr lang="en-US" altLang="zh-TW" sz="30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)</a:t>
            </a:r>
            <a:r>
              <a:rPr lang="zh-TW" altLang="en-US" sz="30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、繩索與軛</a:t>
            </a:r>
            <a:r>
              <a:rPr lang="en-US" altLang="zh-TW" sz="30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(27</a:t>
            </a:r>
            <a:r>
              <a:rPr lang="zh-TW" altLang="en-US" sz="30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章</a:t>
            </a:r>
            <a:r>
              <a:rPr lang="en-US" altLang="zh-TW" sz="30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)</a:t>
            </a:r>
            <a:r>
              <a:rPr lang="zh-TW" altLang="en-US" sz="30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等</a:t>
            </a:r>
            <a:r>
              <a:rPr lang="en-US" altLang="zh-TW" sz="30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…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1671" y="2077234"/>
            <a:ext cx="87323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0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6.</a:t>
            </a:r>
            <a:r>
              <a:rPr lang="zh-TW" altLang="en-US" sz="30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鑰字：背道</a:t>
            </a:r>
            <a:r>
              <a:rPr lang="en-US" altLang="zh-TW" sz="30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(</a:t>
            </a:r>
            <a:r>
              <a:rPr lang="en-US" altLang="zh-TW" sz="30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5:6,8:5,14:7...)</a:t>
            </a:r>
            <a:r>
              <a:rPr lang="zh-TW" altLang="en-US" sz="30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、歸向</a:t>
            </a:r>
            <a:r>
              <a:rPr lang="en-US" altLang="zh-TW" sz="30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(</a:t>
            </a:r>
            <a:r>
              <a:rPr lang="en-US" altLang="zh-TW" sz="30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3:22,4:1</a:t>
            </a:r>
            <a:r>
              <a:rPr lang="en-US" altLang="zh-TW" sz="30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, </a:t>
            </a:r>
            <a:r>
              <a:rPr lang="en-US" altLang="zh-TW" sz="30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   </a:t>
            </a:r>
          </a:p>
          <a:p>
            <a:r>
              <a:rPr lang="en-US" altLang="zh-TW" sz="30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 </a:t>
            </a:r>
            <a:r>
              <a:rPr lang="en-US" altLang="zh-TW" sz="30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       15:19...)</a:t>
            </a:r>
            <a:r>
              <a:rPr lang="zh-TW" altLang="en-US" sz="30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、離棄</a:t>
            </a:r>
            <a:r>
              <a:rPr lang="en-US" altLang="zh-TW" sz="30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(1:16,2:13,5:19...)</a:t>
            </a:r>
            <a:endParaRPr lang="en-US" altLang="zh-TW" sz="3000" kern="100" dirty="0">
              <a:latin typeface="文鼎粗圓" panose="020B0609010101010101" pitchFamily="49" charset="-120"/>
              <a:ea typeface="文鼎粗圓" panose="020B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151869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11673" y="110072"/>
            <a:ext cx="195438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b="1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大</a:t>
            </a:r>
            <a:r>
              <a:rPr lang="zh-TW" altLang="en-US" sz="3000" b="1" kern="100" dirty="0" smtClean="0">
                <a:effectLst/>
                <a:latin typeface="文鼎粗圓" panose="020B0609010101010101" pitchFamily="49" charset="-120"/>
                <a:ea typeface="文鼎粗圓" panose="020B0609010101010101" pitchFamily="49" charset="-120"/>
              </a:rPr>
              <a:t>綱分段</a:t>
            </a:r>
            <a:r>
              <a:rPr lang="zh-TW" b="1" kern="100" dirty="0" smtClean="0">
                <a:effectLst/>
                <a:latin typeface="文鼎粗圓" panose="020B0609010101010101" pitchFamily="49" charset="-120"/>
                <a:ea typeface="文鼎粗圓" panose="020B0609010101010101" pitchFamily="49" charset="-120"/>
              </a:rPr>
              <a:t>﹕</a:t>
            </a:r>
            <a:endParaRPr lang="en-US" kern="100" dirty="0" smtClean="0">
              <a:effectLst/>
              <a:latin typeface="文鼎粗圓" panose="020B0609010101010101" pitchFamily="49" charset="-120"/>
              <a:ea typeface="文鼎粗圓" panose="020B0609010101010101" pitchFamily="49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1672" y="1002924"/>
            <a:ext cx="6446327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一</a:t>
            </a:r>
            <a:r>
              <a:rPr lang="en-US" sz="26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.</a:t>
            </a:r>
            <a:r>
              <a:rPr lang="zh-TW" altLang="en-US" sz="2600" u="sng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蒙</a:t>
            </a:r>
            <a:r>
              <a:rPr lang="zh-TW" altLang="en-US" sz="2600" u="sng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召與差</a:t>
            </a:r>
            <a:r>
              <a:rPr lang="zh-TW" altLang="en-US" sz="2600" u="sng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遣</a:t>
            </a:r>
            <a:r>
              <a:rPr lang="en-US" sz="26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(</a:t>
            </a:r>
            <a:r>
              <a:rPr lang="en-US" sz="26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1</a:t>
            </a:r>
            <a:r>
              <a:rPr lang="zh-TW" altLang="en-US" sz="26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章</a:t>
            </a:r>
            <a:r>
              <a:rPr 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)</a:t>
            </a:r>
          </a:p>
          <a:p>
            <a:pPr>
              <a:lnSpc>
                <a:spcPts val="1200"/>
              </a:lnSpc>
            </a:pPr>
            <a:r>
              <a:rPr 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 </a:t>
            </a:r>
          </a:p>
          <a:p>
            <a:r>
              <a:rPr lang="zh-TW" alt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二</a:t>
            </a:r>
            <a:r>
              <a:rPr lang="en-US" sz="26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.</a:t>
            </a:r>
            <a:r>
              <a:rPr lang="zh-TW" altLang="en-US" sz="2600" u="sng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警</a:t>
            </a:r>
            <a:r>
              <a:rPr lang="zh-TW" altLang="en-US" sz="2600" u="sng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誡猶大的信</a:t>
            </a:r>
            <a:r>
              <a:rPr lang="zh-TW" altLang="en-US" sz="2600" u="sng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息</a:t>
            </a:r>
            <a:r>
              <a:rPr lang="en-US" sz="26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(</a:t>
            </a:r>
            <a:r>
              <a:rPr 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2-33</a:t>
            </a:r>
            <a:r>
              <a:rPr lang="zh-TW" alt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章</a:t>
            </a:r>
            <a:r>
              <a:rPr 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)</a:t>
            </a:r>
          </a:p>
          <a:p>
            <a:pPr indent="355600"/>
            <a:r>
              <a:rPr 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A</a:t>
            </a:r>
            <a:r>
              <a:rPr lang="en-US" sz="26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.</a:t>
            </a:r>
            <a:r>
              <a:rPr lang="zh-TW" altLang="en-US" sz="26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約</a:t>
            </a:r>
            <a:r>
              <a:rPr lang="zh-TW" alt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西亞與約雅敬時</a:t>
            </a:r>
            <a:r>
              <a:rPr lang="zh-TW" altLang="en-US" sz="26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代</a:t>
            </a:r>
            <a:r>
              <a:rPr lang="en-US" sz="26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(</a:t>
            </a:r>
            <a:r>
              <a:rPr 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2-20</a:t>
            </a:r>
            <a:r>
              <a:rPr lang="zh-TW" alt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章</a:t>
            </a:r>
            <a:r>
              <a:rPr 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)</a:t>
            </a:r>
          </a:p>
          <a:p>
            <a:pPr indent="355600"/>
            <a:r>
              <a:rPr 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B</a:t>
            </a:r>
            <a:r>
              <a:rPr lang="en-US" sz="26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.</a:t>
            </a:r>
            <a:r>
              <a:rPr lang="zh-TW" altLang="en-US" sz="26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不</a:t>
            </a:r>
            <a:r>
              <a:rPr lang="zh-TW" alt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同時</a:t>
            </a:r>
            <a:r>
              <a:rPr lang="zh-TW" altLang="en-US" sz="26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代</a:t>
            </a:r>
            <a:r>
              <a:rPr lang="en-US" sz="26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(</a:t>
            </a:r>
            <a:r>
              <a:rPr 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21-33</a:t>
            </a:r>
            <a:r>
              <a:rPr lang="zh-TW" alt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章</a:t>
            </a:r>
            <a:r>
              <a:rPr 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)</a:t>
            </a:r>
          </a:p>
          <a:p>
            <a:pPr>
              <a:lnSpc>
                <a:spcPts val="1200"/>
              </a:lnSpc>
            </a:pPr>
            <a:r>
              <a:rPr 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 </a:t>
            </a:r>
          </a:p>
          <a:p>
            <a:r>
              <a:rPr lang="zh-TW" alt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三</a:t>
            </a:r>
            <a:r>
              <a:rPr lang="en-US" sz="26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.</a:t>
            </a:r>
            <a:r>
              <a:rPr lang="zh-TW" altLang="en-US" sz="2600" u="sng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歷</a:t>
            </a:r>
            <a:r>
              <a:rPr lang="zh-TW" altLang="en-US" sz="2600" u="sng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史插</a:t>
            </a:r>
            <a:r>
              <a:rPr lang="zh-TW" altLang="en-US" sz="2600" u="sng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段</a:t>
            </a:r>
            <a:r>
              <a:rPr lang="en-US" sz="26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(</a:t>
            </a:r>
            <a:r>
              <a:rPr lang="en-US" sz="26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34-45</a:t>
            </a:r>
            <a:r>
              <a:rPr lang="zh-TW" altLang="en-US" sz="26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章</a:t>
            </a:r>
            <a:r>
              <a:rPr 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)</a:t>
            </a:r>
          </a:p>
          <a:p>
            <a:pPr indent="355600"/>
            <a:r>
              <a:rPr 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A</a:t>
            </a:r>
            <a:r>
              <a:rPr lang="en-US" sz="26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.</a:t>
            </a:r>
            <a:r>
              <a:rPr lang="zh-TW" altLang="en-US" sz="26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亡</a:t>
            </a:r>
            <a:r>
              <a:rPr lang="zh-TW" alt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國前的記</a:t>
            </a:r>
            <a:r>
              <a:rPr lang="zh-TW" altLang="en-US" sz="26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述</a:t>
            </a:r>
            <a:r>
              <a:rPr lang="en-US" sz="26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(</a:t>
            </a:r>
            <a:r>
              <a:rPr 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34-39</a:t>
            </a:r>
            <a:r>
              <a:rPr lang="zh-TW" alt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章</a:t>
            </a:r>
            <a:r>
              <a:rPr 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)</a:t>
            </a:r>
          </a:p>
          <a:p>
            <a:pPr indent="355600"/>
            <a:r>
              <a:rPr 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B</a:t>
            </a:r>
            <a:r>
              <a:rPr lang="en-US" sz="26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.</a:t>
            </a:r>
            <a:r>
              <a:rPr lang="zh-TW" altLang="en-US" sz="26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亡</a:t>
            </a:r>
            <a:r>
              <a:rPr lang="zh-TW" alt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國後的記</a:t>
            </a:r>
            <a:r>
              <a:rPr lang="zh-TW" altLang="en-US" sz="26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述</a:t>
            </a:r>
            <a:r>
              <a:rPr lang="en-US" sz="26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(</a:t>
            </a:r>
            <a:r>
              <a:rPr 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40-45</a:t>
            </a:r>
            <a:r>
              <a:rPr lang="zh-TW" alt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章</a:t>
            </a:r>
            <a:r>
              <a:rPr 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)</a:t>
            </a:r>
          </a:p>
          <a:p>
            <a:pPr>
              <a:lnSpc>
                <a:spcPts val="1200"/>
              </a:lnSpc>
            </a:pPr>
            <a:r>
              <a:rPr 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 </a:t>
            </a:r>
          </a:p>
          <a:p>
            <a:r>
              <a:rPr lang="zh-TW" alt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四</a:t>
            </a:r>
            <a:r>
              <a:rPr lang="en-US" sz="26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.</a:t>
            </a:r>
            <a:r>
              <a:rPr lang="zh-TW" altLang="en-US" sz="2600" u="sng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警</a:t>
            </a:r>
            <a:r>
              <a:rPr lang="zh-TW" altLang="en-US" sz="2600" u="sng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誡列國的信</a:t>
            </a:r>
            <a:r>
              <a:rPr lang="zh-TW" altLang="en-US" sz="2600" u="sng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息</a:t>
            </a:r>
            <a:r>
              <a:rPr lang="en-US" sz="26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(</a:t>
            </a:r>
            <a:r>
              <a:rPr lang="en-US" sz="26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46-51</a:t>
            </a:r>
            <a:r>
              <a:rPr lang="zh-TW" altLang="en-US" sz="26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章</a:t>
            </a:r>
            <a:r>
              <a:rPr 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)</a:t>
            </a:r>
          </a:p>
          <a:p>
            <a:pPr indent="355600"/>
            <a:r>
              <a:rPr lang="zh-TW" altLang="en-US" sz="26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 </a:t>
            </a:r>
            <a:r>
              <a:rPr lang="zh-TW" altLang="en-US" sz="24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埃</a:t>
            </a:r>
            <a:r>
              <a:rPr lang="zh-TW" altLang="en-US" sz="24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及、非利士、摩押、亞們</a:t>
            </a:r>
            <a:r>
              <a:rPr lang="zh-TW" altLang="en-US" sz="24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、</a:t>
            </a:r>
            <a:endParaRPr lang="en-US" altLang="zh-TW" sz="2400" kern="100" dirty="0" smtClean="0">
              <a:latin typeface="文鼎粗圓" panose="020B0609010101010101" pitchFamily="49" charset="-120"/>
              <a:ea typeface="文鼎粗圓" panose="020B0609010101010101" pitchFamily="49" charset="-120"/>
            </a:endParaRPr>
          </a:p>
          <a:p>
            <a:pPr indent="355600"/>
            <a:r>
              <a:rPr lang="en-US" altLang="zh-TW" sz="24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 </a:t>
            </a:r>
            <a:r>
              <a:rPr lang="zh-TW" altLang="en-US" sz="24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以</a:t>
            </a:r>
            <a:r>
              <a:rPr lang="zh-TW" altLang="en-US" sz="24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東、大馬色、基達、以攔</a:t>
            </a:r>
            <a:endParaRPr lang="en-US" sz="2400" kern="100" dirty="0">
              <a:latin typeface="文鼎粗圓" panose="020B0609010101010101" pitchFamily="49" charset="-120"/>
              <a:ea typeface="文鼎粗圓" panose="020B0609010101010101" pitchFamily="49" charset="-120"/>
            </a:endParaRPr>
          </a:p>
          <a:p>
            <a:pPr>
              <a:lnSpc>
                <a:spcPts val="1200"/>
              </a:lnSpc>
            </a:pPr>
            <a:r>
              <a:rPr 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 </a:t>
            </a:r>
          </a:p>
          <a:p>
            <a:r>
              <a:rPr lang="zh-TW" alt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五</a:t>
            </a:r>
            <a:r>
              <a:rPr lang="en-US" sz="26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.</a:t>
            </a:r>
            <a:r>
              <a:rPr lang="zh-TW" altLang="en-US" sz="2600" u="sng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歷</a:t>
            </a:r>
            <a:r>
              <a:rPr lang="zh-TW" altLang="en-US" sz="2600" u="sng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史結</a:t>
            </a:r>
            <a:r>
              <a:rPr lang="zh-TW" altLang="en-US" sz="2600" u="sng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局</a:t>
            </a:r>
            <a:r>
              <a:rPr lang="en-US" sz="26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(</a:t>
            </a:r>
            <a:r>
              <a:rPr lang="en-US" sz="26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52</a:t>
            </a:r>
            <a:r>
              <a:rPr lang="zh-TW" altLang="en-US" sz="26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章</a:t>
            </a:r>
            <a:r>
              <a:rPr lang="en-US" sz="26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)–</a:t>
            </a:r>
            <a:r>
              <a:rPr lang="zh-TW" altLang="en-US" sz="26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亡</a:t>
            </a:r>
            <a:r>
              <a:rPr lang="zh-TW" altLang="en-US" sz="2600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國的複述</a:t>
            </a:r>
            <a:endParaRPr lang="en-US" sz="2600" kern="100" dirty="0">
              <a:effectLst/>
              <a:latin typeface="文鼎粗圓" panose="020B0609010101010101" pitchFamily="49" charset="-120"/>
              <a:ea typeface="文鼎粗圓" panose="020B0609010101010101" pitchFamily="49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18603" y="2439271"/>
            <a:ext cx="3993577" cy="267765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anose="020B0609010101010101" pitchFamily="49" charset="-120"/>
                <a:ea typeface="文鼎粗圓" panose="020B0609010101010101" pitchFamily="49" charset="-120"/>
                <a:cs typeface="Arial" panose="020B0604020202020204" pitchFamily="34" charset="0"/>
                <a:sym typeface="Wingdings" panose="05000000000000000000" pitchFamily="2" charset="2"/>
              </a:rPr>
              <a:t></a:t>
            </a:r>
            <a:r>
              <a:rPr lang="zh-TW" alt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anose="020B0609010101010101" pitchFamily="49" charset="-120"/>
                <a:ea typeface="文鼎粗圓" panose="020B0609010101010101" pitchFamily="49" charset="-120"/>
                <a:cs typeface="Arial" panose="020B0604020202020204" pitchFamily="34" charset="0"/>
              </a:rPr>
              <a:t>耶</a:t>
            </a:r>
            <a:r>
              <a:rPr lang="zh-TW" alt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anose="020B0609010101010101" pitchFamily="49" charset="-120"/>
                <a:ea typeface="文鼎粗圓" panose="020B0609010101010101" pitchFamily="49" charset="-120"/>
                <a:cs typeface="Arial" panose="020B0604020202020204" pitchFamily="34" charset="0"/>
              </a:rPr>
              <a:t>利米的預</a:t>
            </a:r>
            <a:r>
              <a:rPr lang="zh-TW" alt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anose="020B0609010101010101" pitchFamily="49" charset="-120"/>
                <a:ea typeface="文鼎粗圓" panose="020B0609010101010101" pitchFamily="49" charset="-120"/>
                <a:cs typeface="Arial" panose="020B0604020202020204" pitchFamily="34" charset="0"/>
              </a:rPr>
              <a:t>言 </a:t>
            </a:r>
            <a:r>
              <a:rPr lang="zh-TW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1-25</a:t>
            </a:r>
            <a:r>
              <a:rPr lang="zh-TW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章</a:t>
            </a:r>
            <a:endParaRPr lang="en-US" altLang="zh-TW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TW" alt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anose="020B0609010101010101" pitchFamily="49" charset="-120"/>
                <a:ea typeface="文鼎粗圓" panose="020B0609010101010101" pitchFamily="49" charset="-120"/>
                <a:cs typeface="Arial" panose="020B0604020202020204" pitchFamily="34" charset="0"/>
                <a:sym typeface="Wingdings" panose="05000000000000000000" pitchFamily="2" charset="2"/>
              </a:rPr>
              <a:t></a:t>
            </a:r>
            <a:r>
              <a:rPr lang="zh-TW" alt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anose="020B0609010101010101" pitchFamily="49" charset="-120"/>
                <a:ea typeface="文鼎粗圓" panose="020B0609010101010101" pitchFamily="49" charset="-120"/>
                <a:cs typeface="Arial" panose="020B0604020202020204" pitchFamily="34" charset="0"/>
              </a:rPr>
              <a:t>耶利米的生平 </a:t>
            </a:r>
            <a:r>
              <a:rPr lang="en-US" altLang="zh-TW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16-45</a:t>
            </a:r>
            <a:r>
              <a:rPr lang="zh-TW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章 </a:t>
            </a:r>
            <a:endParaRPr lang="en-US" altLang="zh-TW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TW" alt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anose="020B0609010101010101" pitchFamily="49" charset="-120"/>
                <a:ea typeface="文鼎粗圓" panose="020B0609010101010101" pitchFamily="49" charset="-120"/>
                <a:cs typeface="Arial" panose="020B0604020202020204" pitchFamily="34" charset="0"/>
                <a:sym typeface="Wingdings" panose="05000000000000000000" pitchFamily="2" charset="2"/>
              </a:rPr>
              <a:t></a:t>
            </a:r>
            <a:r>
              <a:rPr lang="zh-TW" alt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anose="020B0609010101010101" pitchFamily="49" charset="-120"/>
                <a:ea typeface="文鼎粗圓" panose="020B0609010101010101" pitchFamily="49" charset="-120"/>
                <a:cs typeface="Arial" panose="020B0604020202020204" pitchFamily="34" charset="0"/>
              </a:rPr>
              <a:t>插</a:t>
            </a:r>
            <a:r>
              <a:rPr lang="zh-TW" alt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anose="020B0609010101010101" pitchFamily="49" charset="-120"/>
                <a:ea typeface="文鼎粗圓" panose="020B0609010101010101" pitchFamily="49" charset="-120"/>
                <a:cs typeface="Arial" panose="020B0604020202020204" pitchFamily="34" charset="0"/>
              </a:rPr>
              <a:t>曲：</a:t>
            </a: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anose="020B0609010101010101" pitchFamily="49" charset="-120"/>
                <a:ea typeface="文鼎粗圓" panose="020B0609010101010101" pitchFamily="49" charset="-120"/>
                <a:cs typeface="Arial" panose="020B0604020202020204" pitchFamily="34" charset="0"/>
              </a:rPr>
              <a:t>「</a:t>
            </a:r>
            <a:r>
              <a:rPr lang="zh-TW" alt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anose="020B0609010101010101" pitchFamily="49" charset="-120"/>
                <a:ea typeface="文鼎粗圓" panose="020B0609010101010101" pitchFamily="49" charset="-120"/>
                <a:cs typeface="Arial" panose="020B0604020202020204" pitchFamily="34" charset="0"/>
              </a:rPr>
              <a:t>安慰的話</a:t>
            </a: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anose="020B0609010101010101" pitchFamily="49" charset="-120"/>
                <a:ea typeface="文鼎粗圓" panose="020B0609010101010101" pitchFamily="49" charset="-120"/>
                <a:cs typeface="Arial" panose="020B0604020202020204" pitchFamily="34" charset="0"/>
              </a:rPr>
              <a:t>」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</a:p>
          <a:p>
            <a:r>
              <a:rPr lang="en-US" altLang="zh-TW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30-33</a:t>
            </a:r>
            <a:r>
              <a:rPr lang="zh-TW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章     </a:t>
            </a:r>
            <a:endParaRPr lang="en-US" sz="28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粗圓" panose="020B0609010101010101" pitchFamily="49" charset="-120"/>
              <a:ea typeface="文鼎粗圓" panose="020B0609010101010101" pitchFamily="49" charset="-120"/>
              <a:cs typeface="Arial" panose="020B0604020202020204" pitchFamily="34" charset="0"/>
            </a:endParaRPr>
          </a:p>
          <a:p>
            <a:r>
              <a:rPr lang="zh-TW" alt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anose="020B0609010101010101" pitchFamily="49" charset="-120"/>
                <a:ea typeface="文鼎粗圓" panose="020B0609010101010101" pitchFamily="49" charset="-120"/>
                <a:cs typeface="Arial" panose="020B0604020202020204" pitchFamily="34" charset="0"/>
                <a:sym typeface="Wingdings" panose="05000000000000000000" pitchFamily="2" charset="2"/>
              </a:rPr>
              <a:t></a:t>
            </a:r>
            <a:r>
              <a:rPr lang="zh-TW" alt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anose="020B0609010101010101" pitchFamily="49" charset="-120"/>
                <a:ea typeface="文鼎粗圓" panose="020B0609010101010101" pitchFamily="49" charset="-120"/>
                <a:cs typeface="Arial" panose="020B0604020202020204" pitchFamily="34" charset="0"/>
              </a:rPr>
              <a:t>列國的預言</a:t>
            </a:r>
            <a:r>
              <a:rPr lang="zh-TW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zh-TW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46-51</a:t>
            </a:r>
            <a:r>
              <a:rPr lang="zh-TW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章</a:t>
            </a:r>
            <a:endParaRPr lang="en-US" altLang="zh-TW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TW" alt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anose="020B0609010101010101" pitchFamily="49" charset="-120"/>
                <a:ea typeface="文鼎粗圓" panose="020B0609010101010101" pitchFamily="49" charset="-120"/>
                <a:cs typeface="Arial" panose="020B0604020202020204" pitchFamily="34" charset="0"/>
                <a:sym typeface="Wingdings" panose="05000000000000000000" pitchFamily="2" charset="2"/>
              </a:rPr>
              <a:t></a:t>
            </a:r>
            <a:r>
              <a:rPr lang="zh-TW" alt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anose="020B0609010101010101" pitchFamily="49" charset="-120"/>
                <a:ea typeface="文鼎粗圓" panose="020B0609010101010101" pitchFamily="49" charset="-120"/>
                <a:cs typeface="Arial" panose="020B0604020202020204" pitchFamily="34" charset="0"/>
              </a:rPr>
              <a:t>附錄</a:t>
            </a:r>
            <a:r>
              <a:rPr lang="en-US" altLang="zh-TW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anose="020B0609010101010101" pitchFamily="49" charset="-120"/>
                <a:ea typeface="文鼎粗圓" panose="020B0609010101010101" pitchFamily="49" charset="-120"/>
                <a:cs typeface="Arial" panose="020B0604020202020204" pitchFamily="34" charset="0"/>
              </a:rPr>
              <a:t>          </a:t>
            </a:r>
            <a:r>
              <a:rPr lang="en-US" altLang="zh-TW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anose="020B0609010101010101" pitchFamily="49" charset="-120"/>
                <a:ea typeface="文鼎粗圓" panose="020B0609010101010101" pitchFamily="49" charset="-120"/>
                <a:cs typeface="Arial" panose="020B0604020202020204" pitchFamily="34" charset="0"/>
              </a:rPr>
              <a:t>  </a:t>
            </a:r>
            <a:r>
              <a:rPr lang="en-US" altLang="zh-TW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52</a:t>
            </a:r>
            <a:r>
              <a:rPr lang="zh-TW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章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5716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11673" y="110072"/>
            <a:ext cx="749435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b="1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歷史背景</a:t>
            </a:r>
            <a:r>
              <a:rPr lang="en-US" altLang="zh-TW" sz="3000" b="1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﹕(</a:t>
            </a:r>
            <a:r>
              <a:rPr lang="zh-TW" altLang="en-US" sz="3000" b="1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參王下</a:t>
            </a:r>
            <a:r>
              <a:rPr lang="en-US" altLang="zh-TW" sz="3000" b="1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22-25</a:t>
            </a:r>
            <a:r>
              <a:rPr lang="zh-TW" altLang="en-US" sz="3000" b="1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章</a:t>
            </a:r>
            <a:r>
              <a:rPr lang="en-US" altLang="zh-TW" sz="3000" b="1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, </a:t>
            </a:r>
            <a:r>
              <a:rPr lang="zh-TW" altLang="en-US" sz="3000" b="1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志下</a:t>
            </a:r>
            <a:r>
              <a:rPr lang="en-US" altLang="zh-TW" sz="3000" b="1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34-36</a:t>
            </a:r>
            <a:r>
              <a:rPr lang="zh-TW" altLang="en-US" sz="3000" b="1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章</a:t>
            </a:r>
            <a:r>
              <a:rPr lang="en-US" altLang="zh-TW" sz="3000" b="1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)</a:t>
            </a:r>
            <a:endParaRPr lang="en-US" kern="100" dirty="0" smtClean="0">
              <a:effectLst/>
              <a:latin typeface="文鼎粗圓" panose="020B0609010101010101" pitchFamily="49" charset="-120"/>
              <a:ea typeface="文鼎粗圓" panose="020B0609010101010101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0380" y="641299"/>
            <a:ext cx="826380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b="1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耶利米 </a:t>
            </a:r>
            <a:r>
              <a:rPr lang="en-US" altLang="zh-TW" sz="3000" b="1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(</a:t>
            </a:r>
            <a:r>
              <a:rPr lang="zh-TW" altLang="en-US" sz="3000" b="1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名意 </a:t>
            </a:r>
            <a:r>
              <a:rPr lang="en-US" altLang="zh-TW" sz="3000" b="1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= </a:t>
            </a:r>
            <a:r>
              <a:rPr lang="zh-TW" altLang="en-US" sz="3000" b="1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「神必擲出</a:t>
            </a:r>
            <a:r>
              <a:rPr lang="zh-TW" altLang="en-US" sz="3000" b="1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」或「神必建</a:t>
            </a:r>
            <a:r>
              <a:rPr lang="zh-TW" altLang="en-US" sz="3000" b="1" kern="100" dirty="0">
                <a:latin typeface="文鼎粗圓" panose="020B0609010101010101" pitchFamily="49" charset="-120"/>
                <a:ea typeface="文鼎粗圓" panose="020B0609010101010101" pitchFamily="49" charset="-120"/>
              </a:rPr>
              <a:t>立</a:t>
            </a:r>
            <a:r>
              <a:rPr lang="zh-TW" altLang="en-US" sz="3000" b="1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」</a:t>
            </a:r>
            <a:r>
              <a:rPr lang="en-US" altLang="zh-TW" sz="3000" b="1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)</a:t>
            </a:r>
            <a:endParaRPr lang="en-US" kern="100" dirty="0" smtClean="0">
              <a:effectLst/>
              <a:latin typeface="文鼎粗圓" panose="020B0609010101010101" pitchFamily="49" charset="-120"/>
              <a:ea typeface="文鼎粗圓" panose="020B0609010101010101" pitchFamily="49" charset="-120"/>
            </a:endParaRPr>
          </a:p>
        </p:txBody>
      </p:sp>
      <p:pic>
        <p:nvPicPr>
          <p:cNvPr id="2050" name="Picture 2" descr="http://dwellingintheword.files.wordpress.com/2011/08/manassah_sacrifices_to-moloch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73" y="1528671"/>
            <a:ext cx="3733800" cy="419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99500" y="5719672"/>
            <a:ext cx="32367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生於</a:t>
            </a:r>
            <a:r>
              <a:rPr lang="zh-TW" altLang="en-US" sz="2800" u="sng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瑪拿西</a:t>
            </a:r>
            <a:r>
              <a:rPr lang="zh-TW" altLang="en-US" sz="28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王時期 </a:t>
            </a:r>
            <a:endParaRPr lang="en-US" altLang="zh-TW" sz="2800" dirty="0" smtClean="0">
              <a:latin typeface="文鼎粗圓" panose="020B0609010101010101" pitchFamily="49" charset="-120"/>
              <a:ea typeface="文鼎粗圓" panose="020B0609010101010101" pitchFamily="49" charset="-120"/>
            </a:endParaRPr>
          </a:p>
          <a:p>
            <a:r>
              <a:rPr lang="en-US" altLang="zh-TW" sz="28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 (</a:t>
            </a:r>
            <a:r>
              <a:rPr lang="zh-TW" altLang="en-US" sz="28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約主前</a:t>
            </a:r>
            <a:r>
              <a:rPr lang="en-US" altLang="zh-TW" sz="28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650</a:t>
            </a:r>
            <a:r>
              <a:rPr lang="zh-TW" altLang="en-US" sz="28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年</a:t>
            </a:r>
            <a:r>
              <a:rPr lang="en-US" altLang="zh-TW" sz="28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)</a:t>
            </a:r>
            <a:endParaRPr lang="en-US" sz="2800" dirty="0">
              <a:latin typeface="文鼎粗圓" panose="020B0609010101010101" pitchFamily="49" charset="-120"/>
              <a:ea typeface="文鼎粗圓" panose="020B0609010101010101" pitchFamily="49" charset="-120"/>
            </a:endParaRPr>
          </a:p>
        </p:txBody>
      </p:sp>
      <p:pic>
        <p:nvPicPr>
          <p:cNvPr id="2052" name="Picture 4" descr="http://www.lavistachurchofchrist.org/Pictures/Divided%20Kingdom%20Artwork/images/a_lost_book_foun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472" y="1528671"/>
            <a:ext cx="3459637" cy="415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306325" y="5680483"/>
            <a:ext cx="32367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u="sng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約西亞</a:t>
            </a:r>
            <a:r>
              <a:rPr lang="zh-TW" altLang="en-US" sz="28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王時期蒙召 </a:t>
            </a:r>
            <a:endParaRPr lang="en-US" altLang="zh-TW" sz="2800" dirty="0" smtClean="0">
              <a:latin typeface="文鼎粗圓" panose="020B0609010101010101" pitchFamily="49" charset="-120"/>
              <a:ea typeface="文鼎粗圓" panose="020B0609010101010101" pitchFamily="49" charset="-120"/>
            </a:endParaRPr>
          </a:p>
          <a:p>
            <a:r>
              <a:rPr lang="en-US" altLang="zh-TW" sz="28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 (</a:t>
            </a:r>
            <a:r>
              <a:rPr lang="zh-TW" altLang="en-US" sz="28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約主前</a:t>
            </a:r>
            <a:r>
              <a:rPr lang="en-US" altLang="zh-TW" sz="28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627</a:t>
            </a:r>
            <a:r>
              <a:rPr lang="zh-TW" altLang="en-US" sz="28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年</a:t>
            </a:r>
            <a:r>
              <a:rPr lang="en-US" altLang="zh-TW" sz="28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)</a:t>
            </a:r>
            <a:endParaRPr lang="en-US" sz="2800" dirty="0">
              <a:latin typeface="文鼎粗圓" panose="020B0609010101010101" pitchFamily="49" charset="-120"/>
              <a:ea typeface="文鼎粗圓" panose="020B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165266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Rectangle 13" descr="Bouquet"/>
          <p:cNvSpPr>
            <a:spLocks noChangeArrowheads="1"/>
          </p:cNvSpPr>
          <p:nvPr/>
        </p:nvSpPr>
        <p:spPr bwMode="auto">
          <a:xfrm>
            <a:off x="2495550" y="2143125"/>
            <a:ext cx="5160963" cy="3397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7494588" y="1633538"/>
            <a:ext cx="733425" cy="511175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 smtClean="0">
                <a:solidFill>
                  <a:srgbClr val="000000"/>
                </a:solidFill>
                <a:ea typeface="SimHei" panose="02010609060101010101" pitchFamily="49" charset="-122"/>
              </a:rPr>
              <a:t>被擄</a:t>
            </a: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6149975" y="1633538"/>
            <a:ext cx="1346200" cy="51117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 smtClean="0">
                <a:solidFill>
                  <a:srgbClr val="000000"/>
                </a:solidFill>
                <a:ea typeface="SimHei" panose="02010609060101010101" pitchFamily="49" charset="-122"/>
              </a:rPr>
              <a:t>西底家</a:t>
            </a: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4686300" y="1633538"/>
            <a:ext cx="1465263" cy="511175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 smtClean="0">
                <a:solidFill>
                  <a:srgbClr val="000000"/>
                </a:solidFill>
                <a:ea typeface="SimHei" panose="02010609060101010101" pitchFamily="49" charset="-122"/>
              </a:rPr>
              <a:t>約雅敬</a:t>
            </a: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14400" y="1633538"/>
            <a:ext cx="3775075" cy="511175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 smtClean="0">
                <a:solidFill>
                  <a:srgbClr val="000000"/>
                </a:solidFill>
                <a:ea typeface="SimHei" panose="02010609060101010101" pitchFamily="49" charset="-122"/>
              </a:rPr>
              <a:t>約西亞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4219575" y="927100"/>
            <a:ext cx="946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 smtClean="0">
                <a:solidFill>
                  <a:srgbClr val="000000"/>
                </a:solidFill>
                <a:ea typeface="SimHei" panose="02010609060101010101" pitchFamily="49" charset="-122"/>
              </a:rPr>
              <a:t>約哈斯</a:t>
            </a: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5681663" y="927100"/>
            <a:ext cx="946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 smtClean="0">
                <a:solidFill>
                  <a:srgbClr val="000000"/>
                </a:solidFill>
                <a:ea typeface="SimHei" panose="02010609060101010101" pitchFamily="49" charset="-122"/>
              </a:rPr>
              <a:t>約雅斤</a:t>
            </a:r>
          </a:p>
        </p:txBody>
      </p:sp>
      <p:sp>
        <p:nvSpPr>
          <p:cNvPr id="2059" name="Line 11"/>
          <p:cNvSpPr>
            <a:spLocks noChangeShapeType="1"/>
          </p:cNvSpPr>
          <p:nvPr/>
        </p:nvSpPr>
        <p:spPr bwMode="auto">
          <a:xfrm>
            <a:off x="4689475" y="1371600"/>
            <a:ext cx="0" cy="247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060" name="Line 12"/>
          <p:cNvSpPr>
            <a:spLocks noChangeShapeType="1"/>
          </p:cNvSpPr>
          <p:nvPr/>
        </p:nvSpPr>
        <p:spPr bwMode="auto">
          <a:xfrm>
            <a:off x="6151563" y="1371600"/>
            <a:ext cx="0" cy="247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grpSp>
        <p:nvGrpSpPr>
          <p:cNvPr id="2070" name="Group 22"/>
          <p:cNvGrpSpPr>
            <a:grpSpLocks/>
          </p:cNvGrpSpPr>
          <p:nvPr/>
        </p:nvGrpSpPr>
        <p:grpSpPr bwMode="auto">
          <a:xfrm>
            <a:off x="692150" y="625475"/>
            <a:ext cx="7615238" cy="349250"/>
            <a:chOff x="436" y="538"/>
            <a:chExt cx="4797" cy="220"/>
          </a:xfrm>
        </p:grpSpPr>
        <p:sp>
          <p:nvSpPr>
            <p:cNvPr id="2062" name="Rectangle 14"/>
            <p:cNvSpPr>
              <a:spLocks noChangeArrowheads="1"/>
            </p:cNvSpPr>
            <p:nvPr/>
          </p:nvSpPr>
          <p:spPr bwMode="auto">
            <a:xfrm>
              <a:off x="576" y="538"/>
              <a:ext cx="4607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63" name="Rectangle 15"/>
            <p:cNvSpPr>
              <a:spLocks noChangeArrowheads="1"/>
            </p:cNvSpPr>
            <p:nvPr/>
          </p:nvSpPr>
          <p:spPr bwMode="auto">
            <a:xfrm>
              <a:off x="576" y="538"/>
              <a:ext cx="3841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64" name="Rectangle 16"/>
            <p:cNvSpPr>
              <a:spLocks noChangeArrowheads="1"/>
            </p:cNvSpPr>
            <p:nvPr/>
          </p:nvSpPr>
          <p:spPr bwMode="auto">
            <a:xfrm>
              <a:off x="576" y="538"/>
              <a:ext cx="3069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65" name="Rectangle 17"/>
            <p:cNvSpPr>
              <a:spLocks noChangeArrowheads="1"/>
            </p:cNvSpPr>
            <p:nvPr/>
          </p:nvSpPr>
          <p:spPr bwMode="auto">
            <a:xfrm>
              <a:off x="576" y="538"/>
              <a:ext cx="2303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66" name="Rectangle 18"/>
            <p:cNvSpPr>
              <a:spLocks noChangeArrowheads="1"/>
            </p:cNvSpPr>
            <p:nvPr/>
          </p:nvSpPr>
          <p:spPr bwMode="auto">
            <a:xfrm>
              <a:off x="576" y="538"/>
              <a:ext cx="1537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67" name="Rectangle 19"/>
            <p:cNvSpPr>
              <a:spLocks noChangeArrowheads="1"/>
            </p:cNvSpPr>
            <p:nvPr/>
          </p:nvSpPr>
          <p:spPr bwMode="auto">
            <a:xfrm>
              <a:off x="576" y="538"/>
              <a:ext cx="766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68" name="Rectangle 20"/>
            <p:cNvSpPr>
              <a:spLocks noChangeArrowheads="1"/>
            </p:cNvSpPr>
            <p:nvPr/>
          </p:nvSpPr>
          <p:spPr bwMode="auto">
            <a:xfrm>
              <a:off x="436" y="643"/>
              <a:ext cx="4797" cy="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665163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mtClean="0">
                <a:solidFill>
                  <a:srgbClr val="5F5F5F"/>
                </a:solidFill>
                <a:latin typeface="Arial Narrow" panose="020B0606020202030204" pitchFamily="34" charset="0"/>
                <a:ea typeface="新細明體" panose="02020500000000000000" pitchFamily="18" charset="-120"/>
              </a:rPr>
              <a:t>640</a:t>
            </a:r>
          </a:p>
        </p:txBody>
      </p:sp>
      <p:sp>
        <p:nvSpPr>
          <p:cNvPr id="2072" name="Text Box 24"/>
          <p:cNvSpPr txBox="1">
            <a:spLocks noChangeArrowheads="1"/>
          </p:cNvSpPr>
          <p:nvPr/>
        </p:nvSpPr>
        <p:spPr bwMode="auto">
          <a:xfrm>
            <a:off x="1889125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mtClean="0">
                <a:solidFill>
                  <a:srgbClr val="5F5F5F"/>
                </a:solidFill>
                <a:latin typeface="Arial Narrow" panose="020B0606020202030204" pitchFamily="34" charset="0"/>
                <a:ea typeface="新細明體" panose="02020500000000000000" pitchFamily="18" charset="-120"/>
              </a:rPr>
              <a:t>630</a:t>
            </a:r>
          </a:p>
        </p:txBody>
      </p:sp>
      <p:sp>
        <p:nvSpPr>
          <p:cNvPr id="2073" name="Text Box 25"/>
          <p:cNvSpPr txBox="1">
            <a:spLocks noChangeArrowheads="1"/>
          </p:cNvSpPr>
          <p:nvPr/>
        </p:nvSpPr>
        <p:spPr bwMode="auto">
          <a:xfrm>
            <a:off x="3105150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mtClean="0">
                <a:solidFill>
                  <a:srgbClr val="5F5F5F"/>
                </a:solidFill>
                <a:latin typeface="Arial Narrow" panose="020B0606020202030204" pitchFamily="34" charset="0"/>
                <a:ea typeface="新細明體" panose="02020500000000000000" pitchFamily="18" charset="-120"/>
              </a:rPr>
              <a:t>620</a:t>
            </a:r>
          </a:p>
        </p:txBody>
      </p:sp>
      <p:sp>
        <p:nvSpPr>
          <p:cNvPr id="2074" name="Text Box 26"/>
          <p:cNvSpPr txBox="1">
            <a:spLocks noChangeArrowheads="1"/>
          </p:cNvSpPr>
          <p:nvPr/>
        </p:nvSpPr>
        <p:spPr bwMode="auto">
          <a:xfrm>
            <a:off x="4321175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mtClean="0">
                <a:solidFill>
                  <a:srgbClr val="5F5F5F"/>
                </a:solidFill>
                <a:latin typeface="Arial Narrow" panose="020B0606020202030204" pitchFamily="34" charset="0"/>
                <a:ea typeface="新細明體" panose="02020500000000000000" pitchFamily="18" charset="-120"/>
              </a:rPr>
              <a:t>610</a:t>
            </a:r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5532438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mtClean="0">
                <a:solidFill>
                  <a:srgbClr val="5F5F5F"/>
                </a:solidFill>
                <a:latin typeface="Arial Narrow" panose="020B0606020202030204" pitchFamily="34" charset="0"/>
                <a:ea typeface="新細明體" panose="02020500000000000000" pitchFamily="18" charset="-120"/>
              </a:rPr>
              <a:t>600</a:t>
            </a:r>
          </a:p>
        </p:txBody>
      </p:sp>
      <p:sp>
        <p:nvSpPr>
          <p:cNvPr id="2076" name="Text Box 28"/>
          <p:cNvSpPr txBox="1">
            <a:spLocks noChangeArrowheads="1"/>
          </p:cNvSpPr>
          <p:nvPr/>
        </p:nvSpPr>
        <p:spPr bwMode="auto">
          <a:xfrm>
            <a:off x="6761163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mtClean="0">
                <a:solidFill>
                  <a:srgbClr val="5F5F5F"/>
                </a:solidFill>
                <a:latin typeface="Arial Narrow" panose="020B0606020202030204" pitchFamily="34" charset="0"/>
                <a:ea typeface="新細明體" panose="02020500000000000000" pitchFamily="18" charset="-120"/>
              </a:rPr>
              <a:t>590</a:t>
            </a:r>
          </a:p>
        </p:txBody>
      </p:sp>
      <p:sp>
        <p:nvSpPr>
          <p:cNvPr id="2077" name="Text Box 29"/>
          <p:cNvSpPr txBox="1">
            <a:spLocks noChangeArrowheads="1"/>
          </p:cNvSpPr>
          <p:nvPr/>
        </p:nvSpPr>
        <p:spPr bwMode="auto">
          <a:xfrm>
            <a:off x="7977188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mtClean="0">
                <a:solidFill>
                  <a:srgbClr val="5F5F5F"/>
                </a:solidFill>
                <a:latin typeface="Arial Narrow" panose="020B0606020202030204" pitchFamily="34" charset="0"/>
                <a:ea typeface="新細明體" panose="02020500000000000000" pitchFamily="18" charset="-120"/>
              </a:rPr>
              <a:t>580</a:t>
            </a:r>
          </a:p>
        </p:txBody>
      </p:sp>
      <p:sp>
        <p:nvSpPr>
          <p:cNvPr id="2078" name="Text Box 30"/>
          <p:cNvSpPr txBox="1">
            <a:spLocks noChangeArrowheads="1"/>
          </p:cNvSpPr>
          <p:nvPr/>
        </p:nvSpPr>
        <p:spPr bwMode="auto">
          <a:xfrm>
            <a:off x="207963" y="249238"/>
            <a:ext cx="444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mtClean="0">
                <a:solidFill>
                  <a:srgbClr val="5F5F5F"/>
                </a:solidFill>
                <a:latin typeface="Arial Narrow" panose="020B0606020202030204" pitchFamily="34" charset="0"/>
                <a:ea typeface="新細明體" panose="02020500000000000000" pitchFamily="18" charset="-120"/>
              </a:rPr>
              <a:t>BC</a:t>
            </a:r>
          </a:p>
        </p:txBody>
      </p:sp>
      <p:sp>
        <p:nvSpPr>
          <p:cNvPr id="2079" name="Line 31"/>
          <p:cNvSpPr>
            <a:spLocks noChangeShapeType="1"/>
          </p:cNvSpPr>
          <p:nvPr/>
        </p:nvSpPr>
        <p:spPr bwMode="auto">
          <a:xfrm flipV="1">
            <a:off x="914400" y="2152650"/>
            <a:ext cx="0" cy="366713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080" name="Text Box 32"/>
          <p:cNvSpPr txBox="1">
            <a:spLocks noChangeArrowheads="1"/>
          </p:cNvSpPr>
          <p:nvPr/>
        </p:nvSpPr>
        <p:spPr bwMode="auto">
          <a:xfrm>
            <a:off x="708025" y="2528888"/>
            <a:ext cx="4127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5F5F5F"/>
                </a:solidFill>
                <a:ea typeface="SimHei" panose="02010609060101010101" pitchFamily="49" charset="-122"/>
              </a:rPr>
              <a:t>八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5F5F5F"/>
                </a:solidFill>
                <a:ea typeface="SimHei" panose="02010609060101010101" pitchFamily="49" charset="-122"/>
              </a:rPr>
              <a:t>歲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5F5F5F"/>
                </a:solidFill>
                <a:ea typeface="SimHei" panose="02010609060101010101" pitchFamily="49" charset="-122"/>
              </a:rPr>
              <a:t>登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5F5F5F"/>
                </a:solidFill>
                <a:ea typeface="SimHei" panose="02010609060101010101" pitchFamily="49" charset="-122"/>
              </a:rPr>
              <a:t>基</a:t>
            </a:r>
          </a:p>
        </p:txBody>
      </p:sp>
      <p:sp>
        <p:nvSpPr>
          <p:cNvPr id="2081" name="Line 33"/>
          <p:cNvSpPr>
            <a:spLocks noChangeShapeType="1"/>
          </p:cNvSpPr>
          <p:nvPr/>
        </p:nvSpPr>
        <p:spPr bwMode="auto">
          <a:xfrm flipV="1">
            <a:off x="1885950" y="2152650"/>
            <a:ext cx="0" cy="366713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082" name="Text Box 34"/>
          <p:cNvSpPr txBox="1">
            <a:spLocks noChangeArrowheads="1"/>
          </p:cNvSpPr>
          <p:nvPr/>
        </p:nvSpPr>
        <p:spPr bwMode="auto">
          <a:xfrm>
            <a:off x="1679575" y="2528888"/>
            <a:ext cx="41275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mtClean="0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8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尋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神</a:t>
            </a:r>
          </a:p>
        </p:txBody>
      </p:sp>
      <p:sp>
        <p:nvSpPr>
          <p:cNvPr id="2084" name="Line 36"/>
          <p:cNvSpPr>
            <a:spLocks noChangeShapeType="1"/>
          </p:cNvSpPr>
          <p:nvPr/>
        </p:nvSpPr>
        <p:spPr bwMode="auto">
          <a:xfrm flipV="1">
            <a:off x="2374900" y="2152650"/>
            <a:ext cx="0" cy="366713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085" name="Text Box 37"/>
          <p:cNvSpPr txBox="1">
            <a:spLocks noChangeArrowheads="1"/>
          </p:cNvSpPr>
          <p:nvPr/>
        </p:nvSpPr>
        <p:spPr bwMode="auto">
          <a:xfrm>
            <a:off x="2168525" y="2528888"/>
            <a:ext cx="412750" cy="201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mtClean="0">
                <a:solidFill>
                  <a:srgbClr val="5F5F5F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12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潔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淨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猶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</a:t>
            </a:r>
          </a:p>
        </p:txBody>
      </p:sp>
      <p:sp>
        <p:nvSpPr>
          <p:cNvPr id="2086" name="Line 38"/>
          <p:cNvSpPr>
            <a:spLocks noChangeShapeType="1"/>
          </p:cNvSpPr>
          <p:nvPr/>
        </p:nvSpPr>
        <p:spPr bwMode="auto">
          <a:xfrm flipV="1">
            <a:off x="3108325" y="2151063"/>
            <a:ext cx="0" cy="366712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087" name="Text Box 39"/>
          <p:cNvSpPr txBox="1">
            <a:spLocks noChangeArrowheads="1"/>
          </p:cNvSpPr>
          <p:nvPr/>
        </p:nvSpPr>
        <p:spPr bwMode="auto">
          <a:xfrm>
            <a:off x="2901950" y="2527300"/>
            <a:ext cx="412750" cy="311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mtClean="0">
                <a:solidFill>
                  <a:srgbClr val="5F5F5F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18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修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殿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5F5F5F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，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發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現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律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法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書</a:t>
            </a:r>
          </a:p>
        </p:txBody>
      </p:sp>
      <p:sp>
        <p:nvSpPr>
          <p:cNvPr id="2088" name="Line 40"/>
          <p:cNvSpPr>
            <a:spLocks noChangeShapeType="1"/>
          </p:cNvSpPr>
          <p:nvPr/>
        </p:nvSpPr>
        <p:spPr bwMode="auto">
          <a:xfrm flipV="1">
            <a:off x="5178425" y="2146300"/>
            <a:ext cx="0" cy="366713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089" name="Text Box 41"/>
          <p:cNvSpPr txBox="1">
            <a:spLocks noChangeArrowheads="1"/>
          </p:cNvSpPr>
          <p:nvPr/>
        </p:nvSpPr>
        <p:spPr bwMode="auto">
          <a:xfrm>
            <a:off x="4800600" y="2522538"/>
            <a:ext cx="755650" cy="408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mtClean="0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zh-TW" sz="1000" smtClean="0">
              <a:solidFill>
                <a:srgbClr val="5F5F5F"/>
              </a:solidFill>
              <a:latin typeface="SimHei" panose="02010609060101010101" pitchFamily="49" charset="-122"/>
              <a:ea typeface="新細明體" panose="02020500000000000000" pitchFamily="18" charset="-12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mtClean="0">
                <a:solidFill>
                  <a:srgbClr val="FF000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(605)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一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批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擄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：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少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數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菁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英</a:t>
            </a:r>
          </a:p>
        </p:txBody>
      </p:sp>
      <p:sp>
        <p:nvSpPr>
          <p:cNvPr id="2092" name="Line 44"/>
          <p:cNvSpPr>
            <a:spLocks noChangeShapeType="1"/>
          </p:cNvSpPr>
          <p:nvPr/>
        </p:nvSpPr>
        <p:spPr bwMode="auto">
          <a:xfrm flipV="1">
            <a:off x="6151563" y="2146300"/>
            <a:ext cx="0" cy="366713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093" name="Text Box 45"/>
          <p:cNvSpPr txBox="1">
            <a:spLocks noChangeArrowheads="1"/>
          </p:cNvSpPr>
          <p:nvPr/>
        </p:nvSpPr>
        <p:spPr bwMode="auto">
          <a:xfrm>
            <a:off x="5773738" y="2536825"/>
            <a:ext cx="755650" cy="256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mtClean="0">
                <a:solidFill>
                  <a:srgbClr val="FF000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(597)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二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批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擄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：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力</a:t>
            </a:r>
          </a:p>
        </p:txBody>
      </p:sp>
      <p:sp>
        <p:nvSpPr>
          <p:cNvPr id="2094" name="Line 46"/>
          <p:cNvSpPr>
            <a:spLocks noChangeShapeType="1"/>
          </p:cNvSpPr>
          <p:nvPr/>
        </p:nvSpPr>
        <p:spPr bwMode="auto">
          <a:xfrm flipV="1">
            <a:off x="7497763" y="2146300"/>
            <a:ext cx="0" cy="366713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095" name="Text Box 47"/>
          <p:cNvSpPr txBox="1">
            <a:spLocks noChangeArrowheads="1"/>
          </p:cNvSpPr>
          <p:nvPr/>
        </p:nvSpPr>
        <p:spPr bwMode="auto">
          <a:xfrm>
            <a:off x="7119938" y="2536825"/>
            <a:ext cx="755650" cy="256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mtClean="0">
                <a:solidFill>
                  <a:srgbClr val="FF000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(586)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三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批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擄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：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殘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餘</a:t>
            </a:r>
          </a:p>
        </p:txBody>
      </p:sp>
      <p:sp>
        <p:nvSpPr>
          <p:cNvPr id="2098" name="Text Box 50"/>
          <p:cNvSpPr txBox="1">
            <a:spLocks noChangeArrowheads="1"/>
          </p:cNvSpPr>
          <p:nvPr/>
        </p:nvSpPr>
        <p:spPr bwMode="auto">
          <a:xfrm>
            <a:off x="3641725" y="2127250"/>
            <a:ext cx="1555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耶利米的職事</a:t>
            </a:r>
          </a:p>
        </p:txBody>
      </p:sp>
      <p:sp>
        <p:nvSpPr>
          <p:cNvPr id="2099" name="Text Box 51"/>
          <p:cNvSpPr txBox="1">
            <a:spLocks noChangeArrowheads="1"/>
          </p:cNvSpPr>
          <p:nvPr/>
        </p:nvSpPr>
        <p:spPr bwMode="auto">
          <a:xfrm>
            <a:off x="3770824" y="2536825"/>
            <a:ext cx="13388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70C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(</a:t>
            </a:r>
            <a:r>
              <a:rPr lang="zh-TW" altLang="en-US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共約</a:t>
            </a:r>
            <a:r>
              <a:rPr lang="en-US" altLang="zh-TW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40</a:t>
            </a:r>
            <a:r>
              <a:rPr lang="zh-TW" altLang="en-US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dirty="0" smtClean="0">
                <a:solidFill>
                  <a:srgbClr val="0070C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154372" y="6433105"/>
            <a:ext cx="1826141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solidFill>
                  <a:srgbClr val="CC6600"/>
                </a:solidFill>
              </a:rPr>
              <a:t>來源：聖經簡報站</a:t>
            </a:r>
            <a:endParaRPr lang="en-US" sz="1600" dirty="0">
              <a:solidFill>
                <a:srgbClr val="CC66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15398" y="954797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基大利 </a:t>
            </a:r>
            <a:r>
              <a:rPr lang="en-US" altLang="zh-TW" dirty="0" smtClean="0"/>
              <a:t>(</a:t>
            </a:r>
            <a:r>
              <a:rPr lang="zh-TW" altLang="en-US" dirty="0" smtClean="0"/>
              <a:t>省長</a:t>
            </a:r>
            <a:r>
              <a:rPr lang="en-US" altLang="zh-TW" dirty="0" smtClean="0"/>
              <a:t>)</a:t>
            </a:r>
            <a:endParaRPr lang="en-US" dirty="0"/>
          </a:p>
        </p:txBody>
      </p:sp>
      <p:sp>
        <p:nvSpPr>
          <p:cNvPr id="45" name="Line 12"/>
          <p:cNvSpPr>
            <a:spLocks noChangeShapeType="1"/>
          </p:cNvSpPr>
          <p:nvPr/>
        </p:nvSpPr>
        <p:spPr bwMode="auto">
          <a:xfrm>
            <a:off x="7528380" y="1360443"/>
            <a:ext cx="0" cy="247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617324" y="215546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0070C0"/>
                </a:solidFill>
              </a:rPr>
              <a:t>死於埃及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2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380"/>
            <a:ext cx="9144000" cy="6607240"/>
          </a:xfrm>
          <a:prstGeom prst="rect">
            <a:avLst/>
          </a:prstGeom>
        </p:spPr>
      </p:pic>
      <p:cxnSp>
        <p:nvCxnSpPr>
          <p:cNvPr id="2061" name="AutoShape 13"/>
          <p:cNvCxnSpPr>
            <a:cxnSpLocks noChangeShapeType="1"/>
          </p:cNvCxnSpPr>
          <p:nvPr/>
        </p:nvCxnSpPr>
        <p:spPr bwMode="auto">
          <a:xfrm>
            <a:off x="7027505" y="3540684"/>
            <a:ext cx="0" cy="600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309094" y="3732790"/>
            <a:ext cx="1145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(</a:t>
            </a:r>
            <a:r>
              <a:rPr lang="zh-TW" altLang="en-US" sz="1400" dirty="0" smtClean="0"/>
              <a:t>參耶 </a:t>
            </a:r>
            <a:r>
              <a:rPr lang="en-US" altLang="zh-TW" sz="1400" dirty="0" smtClean="0"/>
              <a:t>22:11)</a:t>
            </a:r>
            <a:endParaRPr 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5355466" y="3732790"/>
            <a:ext cx="11897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(</a:t>
            </a:r>
            <a:r>
              <a:rPr lang="zh-TW" altLang="en-US" sz="1400" dirty="0" smtClean="0"/>
              <a:t>參志下</a:t>
            </a:r>
            <a:r>
              <a:rPr lang="en-US" altLang="zh-TW" sz="1400" dirty="0" smtClean="0"/>
              <a:t>36:4)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4417454" y="5194068"/>
            <a:ext cx="12891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(</a:t>
            </a:r>
            <a:r>
              <a:rPr lang="zh-TW" altLang="en-US" sz="1400" dirty="0" smtClean="0"/>
              <a:t>參王下</a:t>
            </a:r>
            <a:r>
              <a:rPr lang="en-US" altLang="zh-TW" sz="1400" dirty="0" smtClean="0"/>
              <a:t>24:17)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5861066" y="2225435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(</a:t>
            </a:r>
            <a:r>
              <a:rPr lang="zh-TW" altLang="en-US" dirty="0" smtClean="0">
                <a:solidFill>
                  <a:srgbClr val="0070C0"/>
                </a:solidFill>
              </a:rPr>
              <a:t>耶 </a:t>
            </a:r>
            <a:r>
              <a:rPr lang="en-US" altLang="zh-TW" dirty="0" smtClean="0">
                <a:solidFill>
                  <a:srgbClr val="0070C0"/>
                </a:solidFill>
              </a:rPr>
              <a:t>1-6</a:t>
            </a:r>
            <a:r>
              <a:rPr lang="zh-TW" altLang="en-US" dirty="0" smtClean="0">
                <a:solidFill>
                  <a:srgbClr val="0070C0"/>
                </a:solidFill>
              </a:rPr>
              <a:t>章</a:t>
            </a:r>
            <a:r>
              <a:rPr lang="en-US" altLang="zh-TW" dirty="0" smtClean="0">
                <a:solidFill>
                  <a:srgbClr val="0070C0"/>
                </a:solidFill>
              </a:rPr>
              <a:t>)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58830" y="3548124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(</a:t>
            </a:r>
            <a:r>
              <a:rPr lang="zh-TW" altLang="en-US" dirty="0" smtClean="0">
                <a:solidFill>
                  <a:srgbClr val="0070C0"/>
                </a:solidFill>
              </a:rPr>
              <a:t>耶 </a:t>
            </a:r>
            <a:r>
              <a:rPr lang="en-US" altLang="zh-TW" dirty="0" smtClean="0">
                <a:solidFill>
                  <a:srgbClr val="0070C0"/>
                </a:solidFill>
              </a:rPr>
              <a:t>7, 26, 36</a:t>
            </a:r>
            <a:r>
              <a:rPr lang="zh-TW" altLang="en-US" dirty="0" smtClean="0">
                <a:solidFill>
                  <a:srgbClr val="0070C0"/>
                </a:solidFill>
              </a:rPr>
              <a:t>章</a:t>
            </a:r>
            <a:r>
              <a:rPr lang="en-US" altLang="zh-TW" dirty="0" smtClean="0">
                <a:solidFill>
                  <a:srgbClr val="0070C0"/>
                </a:solidFill>
              </a:rPr>
              <a:t>)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24069" y="4876402"/>
            <a:ext cx="2659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(</a:t>
            </a:r>
            <a:r>
              <a:rPr lang="zh-TW" altLang="en-US" dirty="0" smtClean="0">
                <a:solidFill>
                  <a:srgbClr val="0070C0"/>
                </a:solidFill>
              </a:rPr>
              <a:t>耶 </a:t>
            </a:r>
            <a:r>
              <a:rPr lang="en-US" altLang="zh-TW" dirty="0" smtClean="0">
                <a:solidFill>
                  <a:srgbClr val="0070C0"/>
                </a:solidFill>
              </a:rPr>
              <a:t>21, 27, 29, 34, 38</a:t>
            </a:r>
            <a:r>
              <a:rPr lang="zh-TW" altLang="en-US" dirty="0" smtClean="0">
                <a:solidFill>
                  <a:srgbClr val="0070C0"/>
                </a:solidFill>
              </a:rPr>
              <a:t>章</a:t>
            </a:r>
            <a:r>
              <a:rPr lang="en-US" altLang="zh-TW" dirty="0" smtClean="0">
                <a:solidFill>
                  <a:srgbClr val="0070C0"/>
                </a:solidFill>
              </a:rPr>
              <a:t>)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902450" y="5896903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(</a:t>
            </a:r>
            <a:r>
              <a:rPr lang="zh-TW" altLang="en-US" dirty="0" smtClean="0">
                <a:solidFill>
                  <a:srgbClr val="0070C0"/>
                </a:solidFill>
              </a:rPr>
              <a:t>耶 </a:t>
            </a:r>
            <a:r>
              <a:rPr lang="en-US" altLang="zh-TW" dirty="0" smtClean="0">
                <a:solidFill>
                  <a:srgbClr val="0070C0"/>
                </a:solidFill>
              </a:rPr>
              <a:t>40, 41</a:t>
            </a:r>
            <a:r>
              <a:rPr lang="zh-TW" altLang="en-US" dirty="0" smtClean="0">
                <a:solidFill>
                  <a:srgbClr val="0070C0"/>
                </a:solidFill>
              </a:rPr>
              <a:t>章</a:t>
            </a:r>
            <a:r>
              <a:rPr lang="en-US" altLang="zh-TW" dirty="0" smtClean="0">
                <a:solidFill>
                  <a:srgbClr val="0070C0"/>
                </a:solidFill>
              </a:rPr>
              <a:t>)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79501" y="6424843"/>
            <a:ext cx="12186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(</a:t>
            </a:r>
            <a:r>
              <a:rPr lang="zh-TW" altLang="en-US" sz="1400" dirty="0" smtClean="0"/>
              <a:t>參耶 </a:t>
            </a:r>
            <a:r>
              <a:rPr lang="en-US" altLang="zh-TW" sz="1400" dirty="0" smtClean="0"/>
              <a:t>43:5-7)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8384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journeywithjesus.net/Essays/Jeremiah_rembrand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931" y="1582040"/>
            <a:ext cx="4638494" cy="39435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Rectangle 2"/>
          <p:cNvSpPr/>
          <p:nvPr/>
        </p:nvSpPr>
        <p:spPr>
          <a:xfrm>
            <a:off x="411673" y="110072"/>
            <a:ext cx="63401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kern="100" dirty="0" smtClean="0">
                <a:effectLst/>
                <a:latin typeface="文鼎粗圓" panose="020B0609010101010101" pitchFamily="49" charset="-120"/>
                <a:ea typeface="文鼎粗圓" panose="020B0609010101010101" pitchFamily="49" charset="-120"/>
              </a:rPr>
              <a:t>耶利米：</a:t>
            </a:r>
            <a:r>
              <a:rPr lang="zh-TW" altLang="en-US" sz="3200" kern="100" dirty="0" smtClean="0">
                <a:solidFill>
                  <a:srgbClr val="002060"/>
                </a:solidFill>
                <a:effectLst/>
                <a:latin typeface="文鼎粗圓" panose="020B0609010101010101" pitchFamily="49" charset="-120"/>
                <a:ea typeface="文鼎粗圓" panose="020B0609010101010101" pitchFamily="49" charset="-120"/>
              </a:rPr>
              <a:t>深夜的先知、哭泣的先知</a:t>
            </a:r>
            <a:endParaRPr lang="en-US" sz="3200" kern="100" dirty="0" smtClean="0">
              <a:solidFill>
                <a:srgbClr val="002060"/>
              </a:solidFill>
              <a:effectLst/>
              <a:latin typeface="文鼎粗圓" panose="020B0609010101010101" pitchFamily="49" charset="-120"/>
              <a:ea typeface="文鼎粗圓" panose="020B0609010101010101" pitchFamily="49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1673" y="1491687"/>
            <a:ext cx="3704860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kern="100" dirty="0" smtClean="0">
                <a:latin typeface="文鼎粗圓" panose="020B0609010101010101" pitchFamily="49" charset="-120"/>
                <a:ea typeface="文鼎粗圓" panose="020B0609010101010101" pitchFamily="49" charset="-120"/>
              </a:rPr>
              <a:t>個性五個特質</a:t>
            </a:r>
            <a:r>
              <a:rPr lang="zh-TW" altLang="en-US" sz="3200" kern="100" dirty="0" smtClean="0">
                <a:effectLst/>
                <a:latin typeface="文鼎粗圓" panose="020B0609010101010101" pitchFamily="49" charset="-120"/>
                <a:ea typeface="文鼎粗圓" panose="020B0609010101010101" pitchFamily="49" charset="-120"/>
              </a:rPr>
              <a:t>：</a:t>
            </a:r>
            <a:endParaRPr lang="en-US" altLang="zh-TW" sz="3200" kern="100" dirty="0" smtClean="0">
              <a:effectLst/>
              <a:latin typeface="文鼎粗圓" panose="020B0609010101010101" pitchFamily="49" charset="-120"/>
              <a:ea typeface="文鼎粗圓" panose="020B0609010101010101" pitchFamily="49" charset="-120"/>
            </a:endParaRPr>
          </a:p>
          <a:p>
            <a:r>
              <a:rPr lang="zh-TW" altLang="en-US" sz="32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  <a:sym typeface="Wingdings" panose="05000000000000000000" pitchFamily="2" charset="2"/>
              </a:rPr>
              <a:t></a:t>
            </a:r>
            <a:r>
              <a:rPr lang="zh-TW" altLang="en-US" sz="32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在神前誠實無偽</a:t>
            </a:r>
            <a:endParaRPr lang="en-US" altLang="zh-TW" sz="3200" kern="100" dirty="0" smtClean="0">
              <a:solidFill>
                <a:srgbClr val="002060"/>
              </a:solidFill>
              <a:latin typeface="文鼎粗圓" panose="020B0609010101010101" pitchFamily="49" charset="-120"/>
              <a:ea typeface="文鼎粗圓" panose="020B0609010101010101" pitchFamily="49" charset="-120"/>
            </a:endParaRPr>
          </a:p>
          <a:p>
            <a:r>
              <a:rPr lang="zh-TW" altLang="en-US" sz="32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  <a:sym typeface="Wingdings" panose="05000000000000000000" pitchFamily="2" charset="2"/>
              </a:rPr>
              <a:t></a:t>
            </a:r>
            <a:r>
              <a:rPr lang="zh-TW" altLang="en-US" sz="32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勇敢履行所堅信的</a:t>
            </a:r>
            <a:endParaRPr lang="en-US" altLang="zh-TW" sz="3200" kern="100" dirty="0" smtClean="0">
              <a:solidFill>
                <a:srgbClr val="002060"/>
              </a:solidFill>
              <a:effectLst/>
              <a:latin typeface="文鼎粗圓" panose="020B0609010101010101" pitchFamily="49" charset="-120"/>
              <a:ea typeface="文鼎粗圓" panose="020B0609010101010101" pitchFamily="49" charset="-120"/>
            </a:endParaRPr>
          </a:p>
          <a:p>
            <a:r>
              <a:rPr lang="zh-TW" altLang="en-US" sz="32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  <a:sym typeface="Wingdings" panose="05000000000000000000" pitchFamily="2" charset="2"/>
              </a:rPr>
              <a:t></a:t>
            </a:r>
            <a:r>
              <a:rPr lang="zh-TW" altLang="en-US" sz="32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嫉惡如仇</a:t>
            </a:r>
            <a:endParaRPr lang="en-US" altLang="zh-TW" sz="3200" kern="100" dirty="0" smtClean="0">
              <a:solidFill>
                <a:srgbClr val="002060"/>
              </a:solidFill>
              <a:latin typeface="文鼎粗圓" panose="020B0609010101010101" pitchFamily="49" charset="-120"/>
              <a:ea typeface="文鼎粗圓" panose="020B0609010101010101" pitchFamily="49" charset="-120"/>
            </a:endParaRPr>
          </a:p>
          <a:p>
            <a:r>
              <a:rPr lang="zh-TW" altLang="en-US" sz="32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  <a:sym typeface="Wingdings" panose="05000000000000000000" pitchFamily="2" charset="2"/>
              </a:rPr>
              <a:t></a:t>
            </a:r>
            <a:r>
              <a:rPr lang="zh-TW" altLang="en-US" sz="32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極具同情心</a:t>
            </a:r>
            <a:endParaRPr lang="en-US" altLang="zh-TW" sz="3200" kern="100" dirty="0" smtClean="0">
              <a:solidFill>
                <a:srgbClr val="002060"/>
              </a:solidFill>
              <a:latin typeface="文鼎粗圓" panose="020B0609010101010101" pitchFamily="49" charset="-120"/>
              <a:ea typeface="文鼎粗圓" panose="020B0609010101010101" pitchFamily="49" charset="-120"/>
            </a:endParaRPr>
          </a:p>
          <a:p>
            <a:r>
              <a:rPr lang="zh-TW" altLang="en-US" sz="32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  <a:sym typeface="Wingdings" panose="05000000000000000000" pitchFamily="2" charset="2"/>
              </a:rPr>
              <a:t></a:t>
            </a:r>
            <a:r>
              <a:rPr lang="zh-TW" altLang="en-US" sz="32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對未來充滿盼望</a:t>
            </a:r>
            <a:endParaRPr lang="en-US" sz="3200" kern="100" dirty="0" smtClean="0">
              <a:solidFill>
                <a:srgbClr val="002060"/>
              </a:solidFill>
              <a:effectLst/>
              <a:latin typeface="文鼎粗圓" panose="020B0609010101010101" pitchFamily="49" charset="-120"/>
              <a:ea typeface="文鼎粗圓" panose="020B0609010101010101" pitchFamily="49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44529" y="694847"/>
            <a:ext cx="56103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kern="100" dirty="0" smtClean="0">
                <a:solidFill>
                  <a:srgbClr val="002060"/>
                </a:solidFill>
                <a:effectLst/>
                <a:latin typeface="文鼎粗圓" panose="020B0609010101010101" pitchFamily="49" charset="-120"/>
                <a:ea typeface="文鼎粗圓" panose="020B0609010101010101" pitchFamily="49" charset="-120"/>
              </a:rPr>
              <a:t>女性的溫柔、男性的剛強</a:t>
            </a:r>
            <a:endParaRPr lang="en-US" altLang="zh-TW" sz="3200" kern="100" dirty="0" smtClean="0">
              <a:solidFill>
                <a:srgbClr val="002060"/>
              </a:solidFill>
              <a:effectLst/>
              <a:latin typeface="文鼎粗圓" panose="020B0609010101010101" pitchFamily="49" charset="-120"/>
              <a:ea typeface="文鼎粗圓" panose="020B0609010101010101" pitchFamily="49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43783" y="220633"/>
            <a:ext cx="2531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0070C0"/>
                </a:solidFill>
              </a:rPr>
              <a:t>(</a:t>
            </a:r>
            <a:r>
              <a:rPr lang="zh-TW" altLang="en-US" sz="2000" dirty="0" smtClean="0">
                <a:solidFill>
                  <a:srgbClr val="0070C0"/>
                </a:solidFill>
              </a:rPr>
              <a:t>參</a:t>
            </a:r>
            <a:r>
              <a:rPr lang="en-US" altLang="zh-TW" sz="2000" dirty="0" smtClean="0">
                <a:solidFill>
                  <a:srgbClr val="0070C0"/>
                </a:solidFill>
              </a:rPr>
              <a:t>9:1, 13:17, 14:17)</a:t>
            </a:r>
            <a:endParaRPr lang="en-US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872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6196" r="9353" b="7230"/>
          <a:stretch/>
        </p:blipFill>
        <p:spPr>
          <a:xfrm>
            <a:off x="206060" y="283336"/>
            <a:ext cx="8796271" cy="65722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04195" y="83281"/>
            <a:ext cx="42947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0070C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摘自「舊約概論」第</a:t>
            </a:r>
            <a:r>
              <a:rPr lang="en-US" altLang="zh-TW" sz="2000" dirty="0" smtClean="0">
                <a:solidFill>
                  <a:srgbClr val="0070C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268</a:t>
            </a:r>
            <a:r>
              <a:rPr lang="zh-TW" altLang="en-US" sz="2000" dirty="0" smtClean="0">
                <a:solidFill>
                  <a:srgbClr val="0070C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頁，馬有藻</a:t>
            </a:r>
            <a:endParaRPr lang="en-US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37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journeywithjesus.net/Essays/Jeremiah_rembrand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648" y="1054006"/>
            <a:ext cx="5122657" cy="43551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Rectangle 3"/>
          <p:cNvSpPr/>
          <p:nvPr/>
        </p:nvSpPr>
        <p:spPr>
          <a:xfrm>
            <a:off x="410661" y="1054006"/>
            <a:ext cx="3294492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kern="100" dirty="0" smtClean="0">
                <a:effectLst/>
                <a:latin typeface="文鼎粗圓" panose="020B0609010101010101" pitchFamily="49" charset="-120"/>
                <a:ea typeface="文鼎粗圓" panose="020B0609010101010101" pitchFamily="49" charset="-120"/>
              </a:rPr>
              <a:t>三個十字架：</a:t>
            </a:r>
            <a:endParaRPr lang="en-US" altLang="zh-TW" sz="3200" kern="100" dirty="0" smtClean="0">
              <a:effectLst/>
              <a:latin typeface="文鼎粗圓" panose="020B0609010101010101" pitchFamily="49" charset="-120"/>
              <a:ea typeface="文鼎粗圓" panose="020B0609010101010101" pitchFamily="49" charset="-120"/>
            </a:endParaRPr>
          </a:p>
          <a:p>
            <a:r>
              <a:rPr lang="zh-TW" altLang="en-US" sz="32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  <a:sym typeface="Wingdings" panose="05000000000000000000" pitchFamily="2" charset="2"/>
              </a:rPr>
              <a:t></a:t>
            </a:r>
            <a:r>
              <a:rPr lang="zh-TW" altLang="en-US" sz="32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裡面心中的痛苦</a:t>
            </a:r>
            <a:endParaRPr lang="en-US" altLang="zh-TW" sz="3200" kern="100" dirty="0" smtClean="0">
              <a:solidFill>
                <a:srgbClr val="002060"/>
              </a:solidFill>
              <a:latin typeface="文鼎粗圓" panose="020B0609010101010101" pitchFamily="49" charset="-120"/>
              <a:ea typeface="文鼎粗圓" panose="020B0609010101010101" pitchFamily="49" charset="-120"/>
            </a:endParaRPr>
          </a:p>
          <a:p>
            <a:r>
              <a:rPr lang="zh-TW" altLang="en-US" sz="32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  <a:sym typeface="Wingdings" panose="05000000000000000000" pitchFamily="2" charset="2"/>
              </a:rPr>
              <a:t></a:t>
            </a:r>
            <a:r>
              <a:rPr lang="zh-TW" altLang="en-US" sz="3200" kern="100" dirty="0" smtClean="0">
                <a:solidFill>
                  <a:srgbClr val="002060"/>
                </a:solidFill>
                <a:effectLst/>
                <a:latin typeface="文鼎粗圓" panose="020B0609010101010101" pitchFamily="49" charset="-120"/>
                <a:ea typeface="文鼎粗圓" panose="020B0609010101010101" pitchFamily="49" charset="-120"/>
              </a:rPr>
              <a:t>外在的拒絕迫害</a:t>
            </a:r>
            <a:endParaRPr lang="en-US" altLang="zh-TW" sz="3200" kern="100" dirty="0" smtClean="0">
              <a:solidFill>
                <a:srgbClr val="002060"/>
              </a:solidFill>
              <a:effectLst/>
              <a:latin typeface="文鼎粗圓" panose="020B0609010101010101" pitchFamily="49" charset="-120"/>
              <a:ea typeface="文鼎粗圓" panose="020B0609010101010101" pitchFamily="49" charset="-120"/>
            </a:endParaRPr>
          </a:p>
          <a:p>
            <a:r>
              <a:rPr lang="zh-TW" altLang="en-US" sz="32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  <a:sym typeface="Wingdings" panose="05000000000000000000" pitchFamily="2" charset="2"/>
              </a:rPr>
              <a:t></a:t>
            </a:r>
            <a:r>
              <a:rPr lang="zh-TW" altLang="en-US" sz="32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上頭從神來的話</a:t>
            </a:r>
            <a:endParaRPr lang="en-US" sz="3200" kern="100" dirty="0" smtClean="0">
              <a:solidFill>
                <a:srgbClr val="002060"/>
              </a:solidFill>
              <a:effectLst/>
              <a:latin typeface="文鼎粗圓" panose="020B0609010101010101" pitchFamily="49" charset="-120"/>
              <a:ea typeface="文鼎粗圓" panose="020B0609010101010101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0661" y="3765855"/>
            <a:ext cx="8834470" cy="353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kern="100" dirty="0" smtClean="0">
                <a:effectLst/>
                <a:latin typeface="文鼎粗圓" panose="020B0609010101010101" pitchFamily="49" charset="-120"/>
                <a:ea typeface="文鼎粗圓" panose="020B0609010101010101" pitchFamily="49" charset="-120"/>
              </a:rPr>
              <a:t>楊牧谷：</a:t>
            </a:r>
            <a:endParaRPr lang="en-US" altLang="zh-TW" sz="3200" kern="100" dirty="0" smtClean="0">
              <a:effectLst/>
              <a:latin typeface="文鼎粗圓" panose="020B0609010101010101" pitchFamily="49" charset="-120"/>
              <a:ea typeface="文鼎粗圓" panose="020B0609010101010101" pitchFamily="49" charset="-120"/>
            </a:endParaRPr>
          </a:p>
          <a:p>
            <a:r>
              <a:rPr lang="zh-TW" altLang="en-US" sz="32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  <a:sym typeface="Wingdings" panose="05000000000000000000" pitchFamily="2" charset="2"/>
              </a:rPr>
              <a:t></a:t>
            </a:r>
            <a:r>
              <a:rPr lang="zh-TW" altLang="en-US" sz="32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孤獨和執著、</a:t>
            </a:r>
            <a:endParaRPr lang="en-US" altLang="zh-TW" sz="3200" kern="100" dirty="0" smtClean="0">
              <a:solidFill>
                <a:srgbClr val="002060"/>
              </a:solidFill>
              <a:latin typeface="文鼎粗圓" panose="020B0609010101010101" pitchFamily="49" charset="-120"/>
              <a:ea typeface="文鼎粗圓" panose="020B0609010101010101" pitchFamily="49" charset="-120"/>
            </a:endParaRPr>
          </a:p>
          <a:p>
            <a:r>
              <a:rPr lang="zh-TW" altLang="en-US" sz="32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  <a:sym typeface="Wingdings" panose="05000000000000000000" pitchFamily="2" charset="2"/>
              </a:rPr>
              <a:t></a:t>
            </a:r>
            <a:r>
              <a:rPr lang="zh-TW" altLang="en-US" sz="32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埋怨和挫折、</a:t>
            </a:r>
            <a:endParaRPr lang="en-US" altLang="zh-TW" sz="3200" kern="100" dirty="0" smtClean="0">
              <a:solidFill>
                <a:srgbClr val="002060"/>
              </a:solidFill>
              <a:latin typeface="文鼎粗圓" panose="020B0609010101010101" pitchFamily="49" charset="-120"/>
              <a:ea typeface="文鼎粗圓" panose="020B0609010101010101" pitchFamily="49" charset="-120"/>
            </a:endParaRPr>
          </a:p>
          <a:p>
            <a:r>
              <a:rPr lang="zh-TW" altLang="en-US" sz="32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  <a:sym typeface="Wingdings" panose="05000000000000000000" pitchFamily="2" charset="2"/>
              </a:rPr>
              <a:t></a:t>
            </a:r>
            <a:r>
              <a:rPr lang="zh-TW" altLang="en-US" sz="32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忠貞和希望</a:t>
            </a:r>
            <a:r>
              <a:rPr lang="en-US" altLang="zh-TW" sz="32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...</a:t>
            </a:r>
          </a:p>
          <a:p>
            <a:r>
              <a:rPr lang="zh-TW" altLang="en-US" sz="3200" kern="100" dirty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  <a:sym typeface="Wingdings" panose="05000000000000000000" pitchFamily="2" charset="2"/>
              </a:rPr>
              <a:t></a:t>
            </a:r>
            <a:r>
              <a:rPr lang="zh-TW" altLang="en-US" sz="32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猶如路旁的霧燈，雖冷清懸掛，卻永不熄滅</a:t>
            </a:r>
            <a:r>
              <a:rPr lang="en-US" altLang="zh-TW" sz="3200" kern="1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...</a:t>
            </a:r>
          </a:p>
          <a:p>
            <a:endParaRPr lang="en-US" altLang="zh-TW" sz="3200" kern="100" dirty="0">
              <a:solidFill>
                <a:srgbClr val="002060"/>
              </a:solidFill>
              <a:latin typeface="文鼎粗圓" panose="020B0609010101010101" pitchFamily="49" charset="-120"/>
              <a:ea typeface="文鼎粗圓" panose="020B0609010101010101" pitchFamily="49" charset="-120"/>
            </a:endParaRPr>
          </a:p>
          <a:p>
            <a:endParaRPr lang="en-US" altLang="zh-TW" sz="3200" kern="100" dirty="0" smtClean="0">
              <a:solidFill>
                <a:srgbClr val="002060"/>
              </a:solidFill>
              <a:effectLst/>
              <a:latin typeface="文鼎粗圓" panose="020B0609010101010101" pitchFamily="49" charset="-120"/>
              <a:ea typeface="文鼎粗圓" panose="020B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2419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1779</TotalTime>
  <Words>1014</Words>
  <Application>Microsoft Office PowerPoint</Application>
  <PresentationFormat>On-screen Show (4:3)</PresentationFormat>
  <Paragraphs>232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8" baseType="lpstr">
      <vt:lpstr>SimHei</vt:lpstr>
      <vt:lpstr>文鼎標準楷體</vt:lpstr>
      <vt:lpstr>文鼎粗圓</vt:lpstr>
      <vt:lpstr>新細明體</vt:lpstr>
      <vt:lpstr>華康勘亭流 Std W9</vt:lpstr>
      <vt:lpstr>華康雅藝體 Std W6</vt:lpstr>
      <vt:lpstr>華康魏碑體 Std W7</vt:lpstr>
      <vt:lpstr>Arial</vt:lpstr>
      <vt:lpstr>Arial Narrow</vt:lpstr>
      <vt:lpstr>Calibri</vt:lpstr>
      <vt:lpstr>Calibri Light</vt:lpstr>
      <vt:lpstr>Times New Roman</vt:lpstr>
      <vt:lpstr>Wingdings</vt:lpstr>
      <vt:lpstr>Office Theme</vt:lpstr>
      <vt:lpstr>Default Design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64</cp:revision>
  <dcterms:created xsi:type="dcterms:W3CDTF">2014-11-06T01:39:40Z</dcterms:created>
  <dcterms:modified xsi:type="dcterms:W3CDTF">2014-12-09T01:43:42Z</dcterms:modified>
</cp:coreProperties>
</file>