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</p:sldMasterIdLst>
  <p:sldIdLst>
    <p:sldId id="286" r:id="rId6"/>
    <p:sldId id="268" r:id="rId7"/>
    <p:sldId id="269" r:id="rId8"/>
    <p:sldId id="266" r:id="rId9"/>
    <p:sldId id="270" r:id="rId10"/>
    <p:sldId id="284" r:id="rId11"/>
    <p:sldId id="271" r:id="rId12"/>
    <p:sldId id="272" r:id="rId13"/>
    <p:sldId id="273" r:id="rId14"/>
    <p:sldId id="278" r:id="rId15"/>
    <p:sldId id="274" r:id="rId16"/>
    <p:sldId id="275" r:id="rId17"/>
    <p:sldId id="276" r:id="rId18"/>
    <p:sldId id="277" r:id="rId19"/>
    <p:sldId id="279" r:id="rId20"/>
    <p:sldId id="280" r:id="rId21"/>
    <p:sldId id="28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E7"/>
    <a:srgbClr val="FFFFCC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22E38-3045-4405-B3FA-7C69886C569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769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7730E-5770-46F6-84DB-592E069101F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67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52142-6D16-45B9-AAD9-E66D19E9411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302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ED9B5-9FDB-444F-B38D-E38EECEA7F1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52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027F7-E1F3-48ED-A097-08CC493FFF3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39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6821C-2CFA-496F-BEE2-2454D2017B0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550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E861F-42C7-4D06-A154-FD45F97AB06B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0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D6147-ADBF-4482-BDD9-47FB4EDA9191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32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38A08-5B08-41AD-AB44-62C5C0B9562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79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42379-BD09-481F-AE66-4B32286EF68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60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32044-3EE1-477F-B734-2369D38D033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274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22E38-3045-4405-B3FA-7C69886C569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382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7730E-5770-46F6-84DB-592E069101F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68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52142-6D16-45B9-AAD9-E66D19E9411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652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ED9B5-9FDB-444F-B38D-E38EECEA7F1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767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027F7-E1F3-48ED-A097-08CC493FFF3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664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6821C-2CFA-496F-BEE2-2454D2017B0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766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E861F-42C7-4D06-A154-FD45F97AB06B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6526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D6147-ADBF-4482-BDD9-47FB4EDA9191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823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38A08-5B08-41AD-AB44-62C5C0B9562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740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42379-BD09-481F-AE66-4B32286EF68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471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32044-3EE1-477F-B734-2369D38D033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59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087EC-E9D8-4B16-A115-BF147EA932B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197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609B1-79E4-4810-B7E1-A3B7413426F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096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85A8E-FEE3-4AAB-BBE3-FC817D99AEFF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796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1E4D0-DC52-416C-AE50-1426CA021B9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1398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8A705-B277-4871-9A55-6BCD6265DC7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53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8E74B-456F-4437-8F19-887CFA119E77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1806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0419A-7374-4B29-AEF2-1069C48023E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111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72A06-5E57-4026-8668-2C12F5152A7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577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F4DC1-530B-4D08-91E9-8C674787E1F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808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D8061-931B-4538-A1AD-BFAD803305C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5441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98690-ACB7-4931-BF39-4A1EDE1B99AD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818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087EC-E9D8-4B16-A115-BF147EA932B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5515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609B1-79E4-4810-B7E1-A3B7413426F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6082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85A8E-FEE3-4AAB-BBE3-FC817D99AEFF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551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1E4D0-DC52-416C-AE50-1426CA021B9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353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8A705-B277-4871-9A55-6BCD6265DC7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6470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8E74B-456F-4437-8F19-887CFA119E77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5832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0419A-7374-4B29-AEF2-1069C48023E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76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72A06-5E57-4026-8668-2C12F5152A7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471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F4DC1-530B-4D08-91E9-8C674787E1F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1319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D8061-931B-4538-A1AD-BFAD803305C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7009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98690-ACB7-4931-BF39-4A1EDE1B99AD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6782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087EC-E9D8-4B16-A115-BF147EA932B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6727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609B1-79E4-4810-B7E1-A3B7413426F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59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85A8E-FEE3-4AAB-BBE3-FC817D99AEFF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833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1E4D0-DC52-416C-AE50-1426CA021B9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6228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8A705-B277-4871-9A55-6BCD6265DC7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4198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8E74B-456F-4437-8F19-887CFA119E77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116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0419A-7374-4B29-AEF2-1069C48023E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2732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72A06-5E57-4026-8668-2C12F5152A7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0966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F4DC1-530B-4D08-91E9-8C674787E1F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4124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D8061-931B-4538-A1AD-BFAD803305C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44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98690-ACB7-4931-BF39-4A1EDE1B99AD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03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30F8C-AA9F-484A-9806-24DD02A6CD5C}" type="slidenum">
              <a:rPr lang="zh-TW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986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30F8C-AA9F-484A-9806-24DD02A6CD5C}" type="slidenum">
              <a:rPr lang="zh-TW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79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7CEF27-FBDB-4EF0-94BD-DFACB73CDB14}" type="slidenum">
              <a:rPr lang="zh-TW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50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7CEF27-FBDB-4EF0-94BD-DFACB73CDB14}" type="slidenum">
              <a:rPr lang="zh-TW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9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7CEF27-FBDB-4EF0-94BD-DFACB73CDB14}" type="slidenum">
              <a:rPr lang="zh-TW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76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aylormertins.files.wordpress.com/2013/08/prophet-jeremia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2255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5062727"/>
            <a:ext cx="9144000" cy="91307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lnSpc>
                <a:spcPts val="6400"/>
              </a:lnSpc>
            </a:pPr>
            <a:r>
              <a:rPr lang="zh-TW" alt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</a:t>
            </a:r>
            <a:r>
              <a:rPr lang="zh-TW" alt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利米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書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第一章</a:t>
            </a:r>
            <a:endParaRPr lang="en-US" altLang="zh-TW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0017" y="5885645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5000" dirty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蒙召與使命</a:t>
            </a:r>
            <a:r>
              <a:rPr lang="en-US" altLang="zh-TW" sz="50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  <a:endParaRPr lang="en-US" sz="5000" dirty="0"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3888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kings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Freeform 9"/>
          <p:cNvSpPr>
            <a:spLocks/>
          </p:cNvSpPr>
          <p:nvPr/>
        </p:nvSpPr>
        <p:spPr bwMode="auto">
          <a:xfrm>
            <a:off x="5219700" y="2736850"/>
            <a:ext cx="2525713" cy="1081088"/>
          </a:xfrm>
          <a:custGeom>
            <a:avLst/>
            <a:gdLst>
              <a:gd name="T0" fmla="*/ 16 w 1591"/>
              <a:gd name="T1" fmla="*/ 225 h 681"/>
              <a:gd name="T2" fmla="*/ 270 w 1591"/>
              <a:gd name="T3" fmla="*/ 228 h 681"/>
              <a:gd name="T4" fmla="*/ 371 w 1591"/>
              <a:gd name="T5" fmla="*/ 190 h 681"/>
              <a:gd name="T6" fmla="*/ 436 w 1591"/>
              <a:gd name="T7" fmla="*/ 152 h 681"/>
              <a:gd name="T8" fmla="*/ 479 w 1591"/>
              <a:gd name="T9" fmla="*/ 78 h 681"/>
              <a:gd name="T10" fmla="*/ 558 w 1591"/>
              <a:gd name="T11" fmla="*/ 11 h 681"/>
              <a:gd name="T12" fmla="*/ 658 w 1591"/>
              <a:gd name="T13" fmla="*/ 0 h 681"/>
              <a:gd name="T14" fmla="*/ 814 w 1591"/>
              <a:gd name="T15" fmla="*/ 80 h 681"/>
              <a:gd name="T16" fmla="*/ 916 w 1591"/>
              <a:gd name="T17" fmla="*/ 131 h 681"/>
              <a:gd name="T18" fmla="*/ 1014 w 1591"/>
              <a:gd name="T19" fmla="*/ 183 h 681"/>
              <a:gd name="T20" fmla="*/ 1085 w 1591"/>
              <a:gd name="T21" fmla="*/ 183 h 681"/>
              <a:gd name="T22" fmla="*/ 1166 w 1591"/>
              <a:gd name="T23" fmla="*/ 142 h 681"/>
              <a:gd name="T24" fmla="*/ 1245 w 1591"/>
              <a:gd name="T25" fmla="*/ 181 h 681"/>
              <a:gd name="T26" fmla="*/ 1336 w 1591"/>
              <a:gd name="T27" fmla="*/ 225 h 681"/>
              <a:gd name="T28" fmla="*/ 1415 w 1591"/>
              <a:gd name="T29" fmla="*/ 233 h 681"/>
              <a:gd name="T30" fmla="*/ 1542 w 1591"/>
              <a:gd name="T31" fmla="*/ 209 h 681"/>
              <a:gd name="T32" fmla="*/ 1543 w 1591"/>
              <a:gd name="T33" fmla="*/ 360 h 681"/>
              <a:gd name="T34" fmla="*/ 1543 w 1591"/>
              <a:gd name="T35" fmla="*/ 447 h 681"/>
              <a:gd name="T36" fmla="*/ 1564 w 1591"/>
              <a:gd name="T37" fmla="*/ 533 h 681"/>
              <a:gd name="T38" fmla="*/ 1591 w 1591"/>
              <a:gd name="T39" fmla="*/ 623 h 681"/>
              <a:gd name="T40" fmla="*/ 1529 w 1591"/>
              <a:gd name="T41" fmla="*/ 614 h 681"/>
              <a:gd name="T42" fmla="*/ 1470 w 1591"/>
              <a:gd name="T43" fmla="*/ 614 h 681"/>
              <a:gd name="T44" fmla="*/ 1393 w 1591"/>
              <a:gd name="T45" fmla="*/ 471 h 681"/>
              <a:gd name="T46" fmla="*/ 1321 w 1591"/>
              <a:gd name="T47" fmla="*/ 450 h 681"/>
              <a:gd name="T48" fmla="*/ 1247 w 1591"/>
              <a:gd name="T49" fmla="*/ 467 h 681"/>
              <a:gd name="T50" fmla="*/ 1211 w 1591"/>
              <a:gd name="T51" fmla="*/ 500 h 681"/>
              <a:gd name="T52" fmla="*/ 1121 w 1591"/>
              <a:gd name="T53" fmla="*/ 548 h 681"/>
              <a:gd name="T54" fmla="*/ 1085 w 1591"/>
              <a:gd name="T55" fmla="*/ 564 h 681"/>
              <a:gd name="T56" fmla="*/ 1004 w 1591"/>
              <a:gd name="T57" fmla="*/ 553 h 681"/>
              <a:gd name="T58" fmla="*/ 899 w 1591"/>
              <a:gd name="T59" fmla="*/ 531 h 681"/>
              <a:gd name="T60" fmla="*/ 815 w 1591"/>
              <a:gd name="T61" fmla="*/ 534 h 681"/>
              <a:gd name="T62" fmla="*/ 728 w 1591"/>
              <a:gd name="T63" fmla="*/ 564 h 681"/>
              <a:gd name="T64" fmla="*/ 645 w 1591"/>
              <a:gd name="T65" fmla="*/ 631 h 681"/>
              <a:gd name="T66" fmla="*/ 537 w 1591"/>
              <a:gd name="T67" fmla="*/ 681 h 681"/>
              <a:gd name="T68" fmla="*/ 453 w 1591"/>
              <a:gd name="T69" fmla="*/ 675 h 681"/>
              <a:gd name="T70" fmla="*/ 369 w 1591"/>
              <a:gd name="T71" fmla="*/ 634 h 681"/>
              <a:gd name="T72" fmla="*/ 333 w 1591"/>
              <a:gd name="T73" fmla="*/ 584 h 681"/>
              <a:gd name="T74" fmla="*/ 236 w 1591"/>
              <a:gd name="T75" fmla="*/ 511 h 681"/>
              <a:gd name="T76" fmla="*/ 144 w 1591"/>
              <a:gd name="T77" fmla="*/ 492 h 681"/>
              <a:gd name="T78" fmla="*/ 81 w 1591"/>
              <a:gd name="T79" fmla="*/ 384 h 681"/>
              <a:gd name="T80" fmla="*/ 0 w 1591"/>
              <a:gd name="T81" fmla="*/ 281 h 681"/>
              <a:gd name="T82" fmla="*/ 16 w 1591"/>
              <a:gd name="T83" fmla="*/ 225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91" h="681">
                <a:moveTo>
                  <a:pt x="16" y="225"/>
                </a:moveTo>
                <a:lnTo>
                  <a:pt x="270" y="228"/>
                </a:lnTo>
                <a:lnTo>
                  <a:pt x="371" y="190"/>
                </a:lnTo>
                <a:lnTo>
                  <a:pt x="436" y="152"/>
                </a:lnTo>
                <a:lnTo>
                  <a:pt x="479" y="78"/>
                </a:lnTo>
                <a:lnTo>
                  <a:pt x="558" y="11"/>
                </a:lnTo>
                <a:lnTo>
                  <a:pt x="658" y="0"/>
                </a:lnTo>
                <a:lnTo>
                  <a:pt x="814" y="80"/>
                </a:lnTo>
                <a:lnTo>
                  <a:pt x="916" y="131"/>
                </a:lnTo>
                <a:lnTo>
                  <a:pt x="1014" y="183"/>
                </a:lnTo>
                <a:lnTo>
                  <a:pt x="1085" y="183"/>
                </a:lnTo>
                <a:lnTo>
                  <a:pt x="1166" y="142"/>
                </a:lnTo>
                <a:lnTo>
                  <a:pt x="1245" y="181"/>
                </a:lnTo>
                <a:lnTo>
                  <a:pt x="1336" y="225"/>
                </a:lnTo>
                <a:lnTo>
                  <a:pt x="1415" y="233"/>
                </a:lnTo>
                <a:lnTo>
                  <a:pt x="1542" y="209"/>
                </a:lnTo>
                <a:lnTo>
                  <a:pt x="1543" y="360"/>
                </a:lnTo>
                <a:lnTo>
                  <a:pt x="1543" y="447"/>
                </a:lnTo>
                <a:lnTo>
                  <a:pt x="1564" y="533"/>
                </a:lnTo>
                <a:lnTo>
                  <a:pt x="1591" y="623"/>
                </a:lnTo>
                <a:lnTo>
                  <a:pt x="1529" y="614"/>
                </a:lnTo>
                <a:lnTo>
                  <a:pt x="1470" y="614"/>
                </a:lnTo>
                <a:lnTo>
                  <a:pt x="1393" y="471"/>
                </a:lnTo>
                <a:lnTo>
                  <a:pt x="1321" y="450"/>
                </a:lnTo>
                <a:lnTo>
                  <a:pt x="1247" y="467"/>
                </a:lnTo>
                <a:lnTo>
                  <a:pt x="1211" y="500"/>
                </a:lnTo>
                <a:lnTo>
                  <a:pt x="1121" y="548"/>
                </a:lnTo>
                <a:lnTo>
                  <a:pt x="1085" y="564"/>
                </a:lnTo>
                <a:lnTo>
                  <a:pt x="1004" y="553"/>
                </a:lnTo>
                <a:lnTo>
                  <a:pt x="899" y="531"/>
                </a:lnTo>
                <a:lnTo>
                  <a:pt x="815" y="534"/>
                </a:lnTo>
                <a:lnTo>
                  <a:pt x="728" y="564"/>
                </a:lnTo>
                <a:lnTo>
                  <a:pt x="645" y="631"/>
                </a:lnTo>
                <a:lnTo>
                  <a:pt x="537" y="681"/>
                </a:lnTo>
                <a:lnTo>
                  <a:pt x="453" y="675"/>
                </a:lnTo>
                <a:lnTo>
                  <a:pt x="369" y="634"/>
                </a:lnTo>
                <a:lnTo>
                  <a:pt x="333" y="584"/>
                </a:lnTo>
                <a:lnTo>
                  <a:pt x="236" y="511"/>
                </a:lnTo>
                <a:lnTo>
                  <a:pt x="144" y="492"/>
                </a:lnTo>
                <a:lnTo>
                  <a:pt x="81" y="384"/>
                </a:lnTo>
                <a:lnTo>
                  <a:pt x="0" y="281"/>
                </a:lnTo>
                <a:lnTo>
                  <a:pt x="16" y="225"/>
                </a:lnTo>
                <a:close/>
              </a:path>
            </a:pathLst>
          </a:custGeom>
          <a:solidFill>
            <a:srgbClr val="6633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5881688" y="3630613"/>
            <a:ext cx="182562" cy="1825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78" name="Oval 6"/>
          <p:cNvSpPr>
            <a:spLocks noChangeArrowheads="1"/>
          </p:cNvSpPr>
          <p:nvPr/>
        </p:nvSpPr>
        <p:spPr bwMode="auto">
          <a:xfrm>
            <a:off x="6080125" y="3454400"/>
            <a:ext cx="111125" cy="1095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4598988" y="3729038"/>
            <a:ext cx="1123950" cy="457200"/>
          </a:xfrm>
          <a:prstGeom prst="wedgeRectCallout">
            <a:avLst>
              <a:gd name="adj1" fmla="val 63134"/>
              <a:gd name="adj2" fmla="val -42361"/>
            </a:avLst>
          </a:prstGeom>
          <a:solidFill>
            <a:srgbClr val="FFFFFF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6292850" y="3740150"/>
            <a:ext cx="928688" cy="457200"/>
          </a:xfrm>
          <a:prstGeom prst="wedgeRectCallout">
            <a:avLst>
              <a:gd name="adj1" fmla="val -61625"/>
              <a:gd name="adj2" fmla="val -93750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亞拿突</a:t>
            </a:r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5429250" y="2087563"/>
            <a:ext cx="1219200" cy="457200"/>
          </a:xfrm>
          <a:prstGeom prst="wedgeRectCallout">
            <a:avLst>
              <a:gd name="adj1" fmla="val 15625"/>
              <a:gd name="adj2" fmla="val 132986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便雅憫地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41300" y="201613"/>
            <a:ext cx="27051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便雅憫地亞拿突城的祭司中，希勒家的兒子耶利米的話記在下面。</a:t>
            </a:r>
            <a:r>
              <a:rPr lang="en-US" altLang="zh-TW" sz="240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1:1)</a:t>
            </a:r>
            <a:endParaRPr lang="zh-TW" altLang="en-US" sz="2400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4572000" y="5022850"/>
            <a:ext cx="13017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smtClean="0">
                <a:solidFill>
                  <a:srgbClr val="A50021"/>
                </a:solidFill>
                <a:ea typeface="SimHei" panose="02010609060101010101" pitchFamily="49" charset="-122"/>
              </a:rPr>
              <a:t>猶大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5257800" y="430213"/>
            <a:ext cx="18605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smtClean="0">
                <a:solidFill>
                  <a:srgbClr val="A50021"/>
                </a:solidFill>
                <a:ea typeface="SimHei" panose="02010609060101010101" pitchFamily="49" charset="-122"/>
              </a:rPr>
              <a:t>以色列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55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c02.deviantart.net/fs23/i/2007/317/7/e/Jeremiah__Sistine_Chapel_by_VertioFoSho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00443" y="225605"/>
            <a:ext cx="8595361" cy="577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就著耶利米的性情而言，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他更適合作一個祭司，過於作一個先知。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他的性情是相當畏怯、柔軟並且富於同情的。他愛百姓而且也希望被愛，那正是一個祭司的性情；然而神卻呼召他來作一個先知。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神的呼召和耶利米所受的託付，與他的性格上有一種衝突，這在他的魂裡面產生了極大的痛苦。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我們在耶利米書中可以發現，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他以一個祭司的心腸，卻發出先知的聲音。</a:t>
            </a:r>
          </a:p>
        </p:txBody>
      </p:sp>
    </p:spTree>
    <p:extLst>
      <p:ext uri="{BB962C8B-B14F-4D97-AF65-F5344CB8AC3E}">
        <p14:creationId xmlns:p14="http://schemas.microsoft.com/office/powerpoint/2010/main" val="118036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fc02.deviantart.net/fs23/i/2007/317/7/e/Jeremiah__Sistine_Chapel_by_VertioFoSho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87380" y="225605"/>
            <a:ext cx="8621486" cy="577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祭司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是在神面前來代表百姓的，而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先知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是在百姓面前代表神的。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作為一個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先知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，耶利米完全與神表同情，他用愛向神的百姓懇求，要他們歸向神，卻也警告他們，若是不願歸回就要受刑罰。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作為一個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祭司</a:t>
            </a:r>
            <a:r>
              <a:rPr lang="zh-TW" altLang="en-US" sz="3000" dirty="0">
                <a:latin typeface="SimHei" panose="02010609060101010101" pitchFamily="49" charset="-122"/>
                <a:ea typeface="新細明體" panose="02020500000000000000" pitchFamily="18" charset="-120"/>
              </a:rPr>
              <a:t>，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所代表的是另一面，他完全同情神的百姓。當他看見不可避免的毀滅，他的心碎了。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當神和祂的子民在一條路上衝撞的時候，耶利米被夾在當中，這使他心碎了。</a:t>
            </a:r>
          </a:p>
        </p:txBody>
      </p:sp>
    </p:spTree>
    <p:extLst>
      <p:ext uri="{BB962C8B-B14F-4D97-AF65-F5344CB8AC3E}">
        <p14:creationId xmlns:p14="http://schemas.microsoft.com/office/powerpoint/2010/main" val="346940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41916" y="1322894"/>
            <a:ext cx="850614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en-US" altLang="zh-TW" sz="3000" dirty="0"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耶和華的話臨到我說：「我未將你</a:t>
            </a:r>
            <a:r>
              <a:rPr lang="zh-TW" altLang="en-US" sz="30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造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在腹中，我已</a:t>
            </a:r>
            <a:r>
              <a:rPr lang="zh-TW" altLang="en-US" sz="30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曉得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你；你未出母胎，我已</a:t>
            </a:r>
            <a:r>
              <a:rPr lang="zh-TW" altLang="en-US" sz="30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分別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你為聖；我已</a:t>
            </a:r>
            <a:r>
              <a:rPr lang="zh-TW" altLang="en-US" sz="30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派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你作列國的先知。」 </a:t>
            </a:r>
            <a:r>
              <a:rPr lang="en-US" altLang="zh-TW" sz="30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1:4-5)</a:t>
            </a:r>
            <a:endParaRPr lang="zh-TW" altLang="en-US" sz="30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16" y="3200406"/>
            <a:ext cx="26516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ym typeface="Wingdings" panose="05000000000000000000" pitchFamily="2" charset="2"/>
              </a:rPr>
              <a:t> </a:t>
            </a:r>
            <a:r>
              <a:rPr lang="en-US" sz="3000" dirty="0" smtClean="0"/>
              <a:t>I </a:t>
            </a:r>
            <a:r>
              <a:rPr lang="en-US" sz="3000" i="1" dirty="0" smtClean="0">
                <a:solidFill>
                  <a:srgbClr val="C00000"/>
                </a:solidFill>
              </a:rPr>
              <a:t>formed</a:t>
            </a:r>
            <a:r>
              <a:rPr lang="en-US" sz="3000" dirty="0" smtClean="0"/>
              <a:t> you</a:t>
            </a:r>
            <a:endParaRPr lang="en-US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41916" y="3877590"/>
            <a:ext cx="23519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ym typeface="Wingdings" panose="05000000000000000000" pitchFamily="2" charset="2"/>
              </a:rPr>
              <a:t> </a:t>
            </a:r>
            <a:r>
              <a:rPr lang="en-US" sz="3000" dirty="0" smtClean="0"/>
              <a:t>I </a:t>
            </a:r>
            <a:r>
              <a:rPr lang="en-US" sz="3000" i="1" dirty="0" smtClean="0">
                <a:solidFill>
                  <a:srgbClr val="C00000"/>
                </a:solidFill>
              </a:rPr>
              <a:t>knew</a:t>
            </a:r>
            <a:r>
              <a:rPr lang="en-US" sz="3000" dirty="0" smtClean="0"/>
              <a:t> you</a:t>
            </a:r>
            <a:endParaRPr lang="en-US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441916" y="4524479"/>
            <a:ext cx="30780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ym typeface="Wingdings" panose="05000000000000000000" pitchFamily="2" charset="2"/>
              </a:rPr>
              <a:t> </a:t>
            </a:r>
            <a:r>
              <a:rPr lang="en-US" sz="3000" dirty="0" smtClean="0"/>
              <a:t>I </a:t>
            </a:r>
            <a:r>
              <a:rPr lang="en-US" sz="3000" i="1" dirty="0" smtClean="0">
                <a:solidFill>
                  <a:srgbClr val="C00000"/>
                </a:solidFill>
              </a:rPr>
              <a:t>sanctified</a:t>
            </a:r>
            <a:r>
              <a:rPr lang="en-US" sz="3000" dirty="0" smtClean="0"/>
              <a:t> you</a:t>
            </a:r>
            <a:endParaRPr 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441916" y="5210557"/>
            <a:ext cx="29482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ym typeface="Wingdings" panose="05000000000000000000" pitchFamily="2" charset="2"/>
              </a:rPr>
              <a:t> </a:t>
            </a:r>
            <a:r>
              <a:rPr lang="en-US" sz="3000" dirty="0" smtClean="0"/>
              <a:t>I </a:t>
            </a:r>
            <a:r>
              <a:rPr lang="en-US" sz="3000" i="1" dirty="0" smtClean="0">
                <a:solidFill>
                  <a:srgbClr val="C00000"/>
                </a:solidFill>
              </a:rPr>
              <a:t>ordained</a:t>
            </a:r>
            <a:r>
              <a:rPr lang="en-US" sz="3000" dirty="0" smtClean="0"/>
              <a:t> you</a:t>
            </a:r>
            <a:endParaRPr lang="en-US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441916" y="184379"/>
            <a:ext cx="44165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蒙召的過程 </a:t>
            </a:r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(1:4-19)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623" y="807047"/>
            <a:ext cx="807144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蒙召的記號：「耶和華的話臨到耶利米」</a:t>
            </a:r>
            <a:r>
              <a:rPr lang="en-US" altLang="zh-TW" sz="30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(30X)</a:t>
            </a:r>
            <a:endParaRPr lang="en-US" sz="3000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026" name="Picture 2" descr="http://www.the-cartoonist.com/cot/cot_main-web-images/ot_jer_01.04-10_callin_op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572" y="3077220"/>
            <a:ext cx="4470829" cy="378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30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916" y="184379"/>
            <a:ext cx="560121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尋求神計劃的四種跡象</a:t>
            </a:r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</a:p>
          <a:p>
            <a:endParaRPr lang="en-US" altLang="zh-TW" sz="30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zh-TW" sz="3000" dirty="0"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天賦的本質</a:t>
            </a:r>
            <a:endParaRPr lang="en-US" altLang="zh-TW" sz="30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zh-TW" sz="3000" dirty="0"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發自內在的感動 </a:t>
            </a:r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聖靈的催逼</a:t>
            </a:r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r>
              <a:rPr lang="zh-TW" altLang="zh-TW" sz="3000" dirty="0"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神話語的教導</a:t>
            </a:r>
            <a:endParaRPr lang="en-US" altLang="zh-TW" sz="30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zh-TW" sz="3000" dirty="0"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環境的明證 </a:t>
            </a:r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世界的需要</a:t>
            </a:r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3074" name="Picture 2" descr="http://www.sistersosf.org/Portals/0/images/blog/god-calling-cr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553" y="1757457"/>
            <a:ext cx="3089901" cy="479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6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0623" y="258402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耶利米的推辭</a:t>
            </a:r>
            <a:endParaRPr lang="en-US" sz="3000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0622" y="1000658"/>
            <a:ext cx="8445183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我就說：「主耶和華啊，我不知怎樣說，因為我是年幼的。」 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耶和華對我說：「你不要說我是年幼的，因為我差遣你到誰那裏去，你都要去；我吩咐你說甚麼話，你都要說。你不要懼怕他們，因為我與你同在，要拯救你。這是耶和華說的。」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1:6-8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en-US" sz="30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9268" y="4990012"/>
            <a:ext cx="83712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若</a:t>
            </a:r>
            <a:r>
              <a:rPr lang="zh-TW" alt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能</a:t>
            </a:r>
            <a:r>
              <a:rPr lang="zh-TW" alt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選擇的話，當祭司好呢？ 還是當先知好呢？</a:t>
            </a:r>
            <a:endParaRPr lang="en-US" sz="3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764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044905"/>
              </p:ext>
            </p:extLst>
          </p:nvPr>
        </p:nvGraphicFramePr>
        <p:xfrm>
          <a:off x="169814" y="430349"/>
          <a:ext cx="8869682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4841"/>
                <a:gridCol w="443484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祭司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先知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責任清晰，工作穩定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不能預知，不太穩定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維持規矩 </a:t>
                      </a:r>
                      <a:r>
                        <a:rPr lang="zh-TW" altLang="en-US" sz="3000" baseline="0" dirty="0" smtClean="0"/>
                        <a:t> </a:t>
                      </a:r>
                      <a:r>
                        <a:rPr lang="en-US" altLang="zh-TW" sz="3000" baseline="0" dirty="0" smtClean="0"/>
                        <a:t>(</a:t>
                      </a:r>
                      <a:r>
                        <a:rPr lang="zh-TW" altLang="en-US" sz="3000" baseline="0" dirty="0" smtClean="0"/>
                        <a:t>保守性質</a:t>
                      </a:r>
                      <a:r>
                        <a:rPr lang="en-US" altLang="zh-TW" sz="3000" baseline="0" dirty="0" smtClean="0"/>
                        <a:t>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勸人改變 </a:t>
                      </a:r>
                      <a:r>
                        <a:rPr lang="en-US" altLang="zh-TW" sz="3000" dirty="0" smtClean="0"/>
                        <a:t>(</a:t>
                      </a:r>
                      <a:r>
                        <a:rPr lang="zh-TW" altLang="en-US" sz="3000" dirty="0" smtClean="0"/>
                        <a:t>革命性質</a:t>
                      </a:r>
                      <a:r>
                        <a:rPr lang="en-US" altLang="zh-TW" sz="3000" dirty="0" smtClean="0"/>
                        <a:t>)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外在儀文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內心世界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主要對個別的人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對全國上下、所有百姓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利未支派受尊重，有權利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任何支派，預言須被證實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靠祭物及捐獻養生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沒有固定收入</a:t>
                      </a:r>
                      <a:endParaRPr lang="en-US" sz="3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9817" y="4519749"/>
            <a:ext cx="67249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摩西、以賽亞、你、我</a:t>
            </a:r>
            <a:r>
              <a:rPr lang="en-US" altLang="zh-TW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... </a:t>
            </a:r>
            <a:r>
              <a:rPr lang="zh-TW" altLang="en-US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同樣的藉口</a:t>
            </a:r>
            <a:endParaRPr lang="en-US" sz="3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17" y="5168538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耶和華沒有接受任何推辭的理由，祂只賜下應許：</a:t>
            </a:r>
            <a:endParaRPr lang="en-US" altLang="zh-TW" sz="3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我要與你同在</a:t>
            </a:r>
            <a:r>
              <a:rPr lang="en-US" altLang="zh-TW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...</a:t>
            </a:r>
            <a:r>
              <a:rPr lang="zh-TW" altLang="en-US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要拯救你</a:t>
            </a:r>
            <a:r>
              <a:rPr lang="en-US" altLang="zh-TW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...(8</a:t>
            </a:r>
            <a:r>
              <a:rPr lang="zh-TW" altLang="en-US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節</a:t>
            </a:r>
            <a:r>
              <a:rPr lang="en-US" altLang="zh-TW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204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194" y="197842"/>
            <a:ext cx="4572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5600"/>
            <a:r>
              <a:rPr lang="zh-TW" altLang="en-US" sz="3000" u="sng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使</a:t>
            </a:r>
            <a:r>
              <a:rPr lang="zh-TW" altLang="en-US" sz="3000" u="sng" kern="100" dirty="0">
                <a:latin typeface="SimHei" panose="02010609060101010101" pitchFamily="49" charset="-122"/>
                <a:ea typeface="SimHei" panose="02010609060101010101" pitchFamily="49" charset="-122"/>
              </a:rPr>
              <a:t>命託付</a:t>
            </a:r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 (7-10</a:t>
            </a:r>
            <a:r>
              <a:rPr lang="zh-TW" alt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節</a:t>
            </a:r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r>
              <a:rPr lang="en-US" sz="30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 </a:t>
            </a:r>
          </a:p>
          <a:p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sz="30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1</a:t>
            </a:r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TW" alt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差到那裡都要去</a:t>
            </a:r>
            <a:endParaRPr lang="en-US" sz="3000" kern="1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 </a:t>
            </a:r>
            <a:endParaRPr lang="en-US" sz="3000" kern="1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sz="30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2</a:t>
            </a:r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TW" alt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吩咐甚麼都要說</a:t>
            </a:r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</a:p>
          <a:p>
            <a:endParaRPr lang="en-US" sz="3000" kern="1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sz="30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3</a:t>
            </a:r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TW" alt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拔出拆毀、建立栽植</a:t>
            </a:r>
            <a:endParaRPr lang="en-US" sz="3000" kern="1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8062" y="3709115"/>
            <a:ext cx="808426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栽種有時，拔出所栽種的也有時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 (</a:t>
            </a:r>
            <a:r>
              <a:rPr lang="zh-TW" altLang="en-US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傳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3:1)</a:t>
            </a:r>
          </a:p>
          <a:p>
            <a:endParaRPr lang="en-US" altLang="zh-TW" sz="28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凡栽種的物，若不是我天父栽種的，必要拔出來。</a:t>
            </a:r>
            <a:endParaRPr lang="en-US" altLang="zh-TW" sz="28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太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15:13)</a:t>
            </a:r>
            <a:endParaRPr lang="en-US" sz="28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0305" y="5712283"/>
            <a:ext cx="439094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55600"/>
            <a:r>
              <a:rPr lang="zh-TW" altLang="en-US" sz="3000" u="sng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安慰與應許</a:t>
            </a:r>
            <a:r>
              <a:rPr lang="en-US" sz="30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(</a:t>
            </a:r>
            <a:r>
              <a:rPr lang="en-US" altLang="zh-TW" sz="30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en-US" sz="30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-1</a:t>
            </a:r>
            <a:r>
              <a:rPr lang="en-US" altLang="zh-TW" sz="30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r>
              <a:rPr lang="zh-TW" altLang="en-US" sz="3000" kern="1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節</a:t>
            </a:r>
            <a:r>
              <a:rPr lang="en-US" sz="3000" kern="1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684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 descr="red-marble"/>
          <p:cNvSpPr>
            <a:spLocks noChangeArrowheads="1"/>
          </p:cNvSpPr>
          <p:nvPr/>
        </p:nvSpPr>
        <p:spPr bwMode="auto">
          <a:xfrm>
            <a:off x="0" y="0"/>
            <a:ext cx="9144000" cy="10874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79725" y="284163"/>
            <a:ext cx="3384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50000"/>
              </a:spcAft>
            </a:pPr>
            <a:r>
              <a:rPr lang="zh-TW" altLang="en-US" sz="2800" smtClean="0">
                <a:solidFill>
                  <a:srgbClr val="FFFFFF"/>
                </a:solidFill>
                <a:ea typeface="SimHei" panose="02010609060101010101" pitchFamily="49" charset="-122"/>
              </a:rPr>
              <a:t>耶利米蒙召所領受的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865313" y="5048250"/>
            <a:ext cx="560705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50000"/>
              </a:spcAft>
              <a:buFontTx/>
              <a:buBlip>
                <a:blip r:embed="rId3"/>
              </a:buBlip>
            </a:pPr>
            <a:r>
              <a:rPr lang="zh-TW" altLang="en-US" sz="2800" smtClean="0">
                <a:solidFill>
                  <a:srgbClr val="FF0000"/>
                </a:solidFill>
                <a:ea typeface="SimHei" panose="02010609060101010101" pitchFamily="49" charset="-122"/>
              </a:rPr>
              <a:t>杏樹枝：</a:t>
            </a:r>
            <a:r>
              <a:rPr lang="zh-TW" altLang="en-US" sz="2800" smtClean="0">
                <a:solidFill>
                  <a:srgbClr val="000000"/>
                </a:solidFill>
                <a:ea typeface="SimHei" panose="02010609060101010101" pitchFamily="49" charset="-122"/>
              </a:rPr>
              <a:t>神說話，事必成就</a:t>
            </a:r>
          </a:p>
          <a:p>
            <a:pPr fontAlgn="base">
              <a:spcBef>
                <a:spcPct val="0"/>
              </a:spcBef>
              <a:spcAft>
                <a:spcPct val="50000"/>
              </a:spcAft>
              <a:buFontTx/>
              <a:buBlip>
                <a:blip r:embed="rId3"/>
              </a:buBlip>
            </a:pPr>
            <a:r>
              <a:rPr lang="zh-TW" altLang="en-US" sz="2800" smtClean="0">
                <a:solidFill>
                  <a:srgbClr val="FF0000"/>
                </a:solidFill>
                <a:ea typeface="SimHei" panose="02010609060101010101" pitchFamily="49" charset="-122"/>
              </a:rPr>
              <a:t>北方燒開的鍋：</a:t>
            </a:r>
            <a:r>
              <a:rPr lang="zh-TW" altLang="en-US" sz="2800" smtClean="0">
                <a:solidFill>
                  <a:srgbClr val="000000"/>
                </a:solidFill>
                <a:ea typeface="SimHei" panose="02010609060101010101" pitchFamily="49" charset="-122"/>
              </a:rPr>
              <a:t>巴比倫將滅猶大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1865313" y="2451100"/>
            <a:ext cx="631825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50000"/>
              </a:spcAft>
              <a:buFontTx/>
              <a:buBlip>
                <a:blip r:embed="rId3"/>
              </a:buBlip>
            </a:pPr>
            <a:r>
              <a:rPr lang="zh-TW" altLang="en-US" sz="2800" smtClean="0">
                <a:solidFill>
                  <a:srgbClr val="FF0000"/>
                </a:solidFill>
                <a:ea typeface="SimHei" panose="02010609060101010101" pitchFamily="49" charset="-122"/>
              </a:rPr>
              <a:t>神的話：</a:t>
            </a:r>
            <a:r>
              <a:rPr lang="zh-TW" altLang="en-US" sz="2800" smtClean="0">
                <a:solidFill>
                  <a:srgbClr val="000000"/>
                </a:solidFill>
                <a:ea typeface="SimHei" panose="02010609060101010101" pitchFamily="49" charset="-122"/>
              </a:rPr>
              <a:t>伸手按他的口</a:t>
            </a:r>
          </a:p>
          <a:p>
            <a:pPr fontAlgn="base">
              <a:spcBef>
                <a:spcPct val="0"/>
              </a:spcBef>
              <a:spcAft>
                <a:spcPct val="50000"/>
              </a:spcAft>
              <a:buFontTx/>
              <a:buBlip>
                <a:blip r:embed="rId3"/>
              </a:buBlip>
            </a:pPr>
            <a:r>
              <a:rPr lang="zh-TW" altLang="en-US" sz="2800" smtClean="0">
                <a:solidFill>
                  <a:srgbClr val="FF0000"/>
                </a:solidFill>
                <a:ea typeface="SimHei" panose="02010609060101010101" pitchFamily="49" charset="-122"/>
              </a:rPr>
              <a:t>剛強的靈：</a:t>
            </a:r>
            <a:r>
              <a:rPr lang="zh-TW" altLang="en-US" sz="2800" smtClean="0">
                <a:solidFill>
                  <a:srgbClr val="000000"/>
                </a:solidFill>
                <a:ea typeface="SimHei" panose="02010609060101010101" pitchFamily="49" charset="-122"/>
              </a:rPr>
              <a:t>使他成堅城、鐵柱、銅牆</a:t>
            </a:r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1719263" y="4013200"/>
            <a:ext cx="1427162" cy="841375"/>
          </a:xfrm>
          <a:prstGeom prst="ellipse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異象</a:t>
            </a:r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1717675" y="1417638"/>
            <a:ext cx="1427163" cy="841375"/>
          </a:xfrm>
          <a:prstGeom prst="ellipse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裝備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36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almond-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almonds-on-an-almond-tre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0"/>
            <a:ext cx="2044700" cy="30797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Rectangle 8" descr="Parchment"/>
          <p:cNvSpPr>
            <a:spLocks noChangeArrowheads="1"/>
          </p:cNvSpPr>
          <p:nvPr/>
        </p:nvSpPr>
        <p:spPr bwMode="auto">
          <a:xfrm>
            <a:off x="0" y="5041900"/>
            <a:ext cx="9144000" cy="18161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42900" y="5181600"/>
            <a:ext cx="8458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耶和華的話又臨到我說：「耶利米，你看見甚麼？」我說：「我看見一根</a:t>
            </a:r>
            <a:r>
              <a:rPr lang="zh-TW" altLang="en-US" sz="24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杏樹</a:t>
            </a: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枝。」耶和華對我說：「你看得不錯；因為我</a:t>
            </a:r>
            <a:r>
              <a:rPr lang="zh-TW" altLang="en-US" sz="24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留意保守</a:t>
            </a: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我的話，使得成就。」</a:t>
            </a:r>
            <a:r>
              <a:rPr lang="en-US" altLang="zh-TW" sz="2400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</a:t>
            </a:r>
            <a:r>
              <a:rPr lang="zh-TW" altLang="en-US" sz="240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1:11</a:t>
            </a:r>
            <a:r>
              <a:rPr lang="en-US" altLang="zh-TW" sz="2400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-12)</a:t>
            </a:r>
            <a:endParaRPr lang="zh-TW" altLang="en-US" sz="2400" smtClean="0">
              <a:solidFill>
                <a:srgbClr val="808080"/>
              </a:solidFill>
              <a:latin typeface="SimHei" panose="02010609060101010101" pitchFamily="49" charset="-122"/>
              <a:ea typeface="新細明體" panose="02020500000000000000" pitchFamily="18" charset="-120"/>
            </a:endParaRPr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2384425" y="4283075"/>
            <a:ext cx="1354138" cy="539750"/>
          </a:xfrm>
          <a:prstGeom prst="wedgeRectCallout">
            <a:avLst>
              <a:gd name="adj1" fmla="val -35463"/>
              <a:gd name="adj2" fmla="val 231176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400" dirty="0" err="1" smtClean="0">
                <a:solidFill>
                  <a:srgbClr val="000000"/>
                </a:solidFill>
                <a:ea typeface="SimHei" panose="02010609060101010101" pitchFamily="49" charset="-122"/>
              </a:rPr>
              <a:t>s</a:t>
            </a:r>
            <a:r>
              <a:rPr lang="en-US" altLang="zh-TW" sz="2400" u="sng" dirty="0" err="1" smtClean="0">
                <a:solidFill>
                  <a:srgbClr val="000000"/>
                </a:solidFill>
                <a:ea typeface="SimHei" panose="02010609060101010101" pitchFamily="49" charset="-122"/>
              </a:rPr>
              <a:t>a</a:t>
            </a:r>
            <a:r>
              <a:rPr lang="en-US" altLang="zh-TW" sz="2400" dirty="0" err="1" smtClean="0">
                <a:solidFill>
                  <a:srgbClr val="000000"/>
                </a:solidFill>
                <a:ea typeface="SimHei" panose="02010609060101010101" pitchFamily="49" charset="-122"/>
              </a:rPr>
              <a:t>qed</a:t>
            </a:r>
            <a:endParaRPr lang="en-US" altLang="zh-TW" sz="2400" dirty="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781050" y="4356100"/>
            <a:ext cx="1354138" cy="539750"/>
          </a:xfrm>
          <a:prstGeom prst="wedgeRectCallout">
            <a:avLst>
              <a:gd name="adj1" fmla="val -7208"/>
              <a:gd name="adj2" fmla="val 29294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400" dirty="0" err="1" smtClean="0">
                <a:solidFill>
                  <a:srgbClr val="000000"/>
                </a:solidFill>
                <a:ea typeface="SimHei" panose="02010609060101010101" pitchFamily="49" charset="-122"/>
              </a:rPr>
              <a:t>s</a:t>
            </a:r>
            <a:r>
              <a:rPr lang="en-US" altLang="zh-TW" sz="2400" u="sng" dirty="0" err="1" smtClean="0">
                <a:solidFill>
                  <a:srgbClr val="000000"/>
                </a:solidFill>
                <a:ea typeface="SimHei" panose="02010609060101010101" pitchFamily="49" charset="-122"/>
              </a:rPr>
              <a:t>o</a:t>
            </a:r>
            <a:r>
              <a:rPr lang="en-US" altLang="zh-TW" sz="2400" dirty="0" err="1" smtClean="0">
                <a:solidFill>
                  <a:srgbClr val="000000"/>
                </a:solidFill>
                <a:ea typeface="SimHei" panose="02010609060101010101" pitchFamily="49" charset="-122"/>
              </a:rPr>
              <a:t>qed</a:t>
            </a:r>
            <a:endParaRPr lang="en-US" altLang="zh-TW" sz="2400" dirty="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219075" y="2990850"/>
            <a:ext cx="895350" cy="519113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smtClean="0">
                <a:solidFill>
                  <a:srgbClr val="FFFFFF"/>
                </a:solidFill>
                <a:ea typeface="SimHei" panose="02010609060101010101" pitchFamily="49" charset="-122"/>
              </a:rPr>
              <a:t>杏樹</a:t>
            </a:r>
          </a:p>
        </p:txBody>
      </p:sp>
      <p:pic>
        <p:nvPicPr>
          <p:cNvPr id="20485" name="Picture 5" descr="almond-tree-bran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75088" cy="256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52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animBg="1"/>
      <p:bldP spid="20487" grpId="0"/>
      <p:bldP spid="20489" grpId="0" animBg="1"/>
      <p:bldP spid="2049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40625" y="484823"/>
            <a:ext cx="8020050" cy="309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雨雪從天而降，並不返回，卻滋潤地土，使地上發芽結實，使撒種的有種，使要吃的有糧。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我口所出的話也必如此，決不徒然返回，卻要成就我所喜悅的，在我發他去成就的事上必然亨通。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</a:t>
            </a:r>
            <a:r>
              <a:rPr lang="zh-TW" altLang="en-US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賽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55:10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-11)</a:t>
            </a:r>
            <a:endParaRPr lang="zh-TW" altLang="en-US" sz="30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153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Babylonia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3683000" y="2924175"/>
            <a:ext cx="277813" cy="331788"/>
          </a:xfrm>
          <a:prstGeom prst="ellipse">
            <a:avLst/>
          </a:prstGeom>
          <a:solidFill>
            <a:srgbClr val="FF0000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62" name="Freeform 6"/>
          <p:cNvSpPr>
            <a:spLocks/>
          </p:cNvSpPr>
          <p:nvPr/>
        </p:nvSpPr>
        <p:spPr bwMode="auto">
          <a:xfrm>
            <a:off x="3932238" y="1920875"/>
            <a:ext cx="2403475" cy="996950"/>
          </a:xfrm>
          <a:custGeom>
            <a:avLst/>
            <a:gdLst>
              <a:gd name="T0" fmla="*/ 1514 w 1514"/>
              <a:gd name="T1" fmla="*/ 595 h 628"/>
              <a:gd name="T2" fmla="*/ 835 w 1514"/>
              <a:gd name="T3" fmla="*/ 69 h 628"/>
              <a:gd name="T4" fmla="*/ 309 w 1514"/>
              <a:gd name="T5" fmla="*/ 182 h 628"/>
              <a:gd name="T6" fmla="*/ 0 w 1514"/>
              <a:gd name="T7" fmla="*/ 628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14" h="628">
                <a:moveTo>
                  <a:pt x="1514" y="595"/>
                </a:moveTo>
                <a:cubicBezTo>
                  <a:pt x="1401" y="507"/>
                  <a:pt x="1036" y="138"/>
                  <a:pt x="835" y="69"/>
                </a:cubicBezTo>
                <a:cubicBezTo>
                  <a:pt x="634" y="0"/>
                  <a:pt x="448" y="89"/>
                  <a:pt x="309" y="182"/>
                </a:cubicBezTo>
                <a:cubicBezTo>
                  <a:pt x="170" y="275"/>
                  <a:pt x="65" y="535"/>
                  <a:pt x="0" y="628"/>
                </a:cubicBezTo>
              </a:path>
            </a:pathLst>
          </a:custGeom>
          <a:noFill/>
          <a:ln w="76200" cmpd="sng">
            <a:solidFill>
              <a:srgbClr val="FFFF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4111625" y="2433638"/>
            <a:ext cx="2211388" cy="2324100"/>
          </a:xfrm>
          <a:prstGeom prst="ellipse">
            <a:avLst/>
          </a:prstGeom>
          <a:solidFill>
            <a:srgbClr val="FFFFFF">
              <a:alpha val="50000"/>
            </a:srgb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smtClean="0">
                <a:solidFill>
                  <a:srgbClr val="000000"/>
                </a:solidFill>
                <a:ea typeface="SimHei" panose="02010609060101010101" pitchFamily="49" charset="-122"/>
              </a:rPr>
              <a:t>沙漠</a:t>
            </a:r>
          </a:p>
        </p:txBody>
      </p:sp>
      <p:sp>
        <p:nvSpPr>
          <p:cNvPr id="19465" name="Rectangle 9" descr="Parchment"/>
          <p:cNvSpPr>
            <a:spLocks noChangeArrowheads="1"/>
          </p:cNvSpPr>
          <p:nvPr/>
        </p:nvSpPr>
        <p:spPr bwMode="auto">
          <a:xfrm>
            <a:off x="0" y="5164138"/>
            <a:ext cx="9144000" cy="16938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503238" y="5146583"/>
            <a:ext cx="8135937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耶和華的話第二次臨到我說：「你看見甚麼？」我說：「我看見一個燒開的鍋，從北而傾。」耶和華對我說：「必有災禍從北方發出，臨到這地的一切居民。」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</a:t>
            </a:r>
            <a:r>
              <a:rPr lang="zh-TW" altLang="en-US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1:13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-14)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	</a:t>
            </a:r>
            <a:endParaRPr lang="zh-TW" altLang="en-US" sz="2400" dirty="0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9466" name="AutoShape 10"/>
          <p:cNvSpPr>
            <a:spLocks noChangeArrowheads="1"/>
          </p:cNvSpPr>
          <p:nvPr/>
        </p:nvSpPr>
        <p:spPr bwMode="auto">
          <a:xfrm>
            <a:off x="2841625" y="2614613"/>
            <a:ext cx="676275" cy="428625"/>
          </a:xfrm>
          <a:prstGeom prst="wedgeRectCallout">
            <a:avLst>
              <a:gd name="adj1" fmla="val 81454"/>
              <a:gd name="adj2" fmla="val 49259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猶大</a:t>
            </a:r>
          </a:p>
        </p:txBody>
      </p:sp>
      <p:sp>
        <p:nvSpPr>
          <p:cNvPr id="19468" name="AutoShape 12"/>
          <p:cNvSpPr>
            <a:spLocks noChangeArrowheads="1"/>
          </p:cNvSpPr>
          <p:nvPr/>
        </p:nvSpPr>
        <p:spPr bwMode="auto">
          <a:xfrm>
            <a:off x="6488113" y="2195513"/>
            <a:ext cx="908050" cy="428625"/>
          </a:xfrm>
          <a:prstGeom prst="wedgeRectCallout">
            <a:avLst>
              <a:gd name="adj1" fmla="val -61190"/>
              <a:gd name="adj2" fmla="val 107778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巴比倫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5813" y="6472294"/>
            <a:ext cx="1826141" cy="338554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7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nimBg="1"/>
      <p:bldP spid="19462" grpId="0" animBg="1"/>
      <p:bldP spid="19463" grpId="0" animBg="1"/>
      <p:bldP spid="19465" grpId="0" animBg="1"/>
      <p:bldP spid="19464" grpId="0"/>
      <p:bldP spid="19466" grpId="0" animBg="1"/>
      <p:bldP spid="1946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45790" y="159249"/>
            <a:ext cx="8652419" cy="2539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看哪，我今日使你成為堅城、鐵柱、銅牆，與全地和猶大的君王、首領、祭司，並地上的眾民反對。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他們要攻擊你，卻不能勝你；因為我與你同在，要拯救你。這是耶和華說的。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1:18-19)</a:t>
            </a:r>
            <a:endParaRPr lang="zh-TW" altLang="en-US" sz="30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1268" name="Picture 4" descr="1600-years-old-iron-pillar-Qutub-Minar-complex,-Delhi162.jpg (600×447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8697"/>
            <a:ext cx="9144000" cy="421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71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disciplemagazine.com/images/photos/159/Article_Photos/Do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2711" y="212273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尋求神計劃的四種跡象：</a:t>
            </a:r>
            <a:endParaRPr lang="en-US" sz="36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2569" y="1616528"/>
            <a:ext cx="3223959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1. </a:t>
            </a:r>
            <a:r>
              <a:rPr lang="zh-TW" altLang="en-US" sz="3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天賦的本質</a:t>
            </a:r>
            <a:endParaRPr lang="en-US" altLang="zh-TW" sz="38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2. </a:t>
            </a:r>
            <a:r>
              <a:rPr lang="zh-TW" altLang="en-US" sz="3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靈裡的負擔</a:t>
            </a:r>
            <a:endParaRPr lang="en-US" altLang="zh-TW" sz="38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3. </a:t>
            </a:r>
            <a:r>
              <a:rPr lang="zh-TW" altLang="en-US" sz="3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聖經的教導</a:t>
            </a:r>
            <a:endParaRPr lang="en-US" altLang="zh-TW" sz="38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4. </a:t>
            </a:r>
            <a:r>
              <a:rPr lang="zh-TW" altLang="en-US" sz="3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環境的印證</a:t>
            </a:r>
            <a:endParaRPr lang="en-US" sz="38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613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2.bp.blogspot.com/-zyaZ4wkC-_4/VER03yPLmXI/AAAAAAAACJA/4SqkHmVP8ho/s1600/Gods-will-v-my-will.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94112" y="3755573"/>
            <a:ext cx="710963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今天很多信徒不清楚何為蒙召，</a:t>
            </a:r>
            <a:endParaRPr lang="en-US" altLang="zh-TW" sz="3600" dirty="0" smtClean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有些「只講使命，不講責任</a:t>
            </a:r>
            <a:r>
              <a:rPr lang="zh-TW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600" dirty="0" smtClean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有些</a:t>
            </a:r>
            <a:r>
              <a:rPr lang="zh-TW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好求異象，不問代價</a:t>
            </a:r>
            <a:r>
              <a:rPr lang="zh-TW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600" dirty="0" smtClean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難處來到，問題出現，一走了之！</a:t>
            </a:r>
            <a:endParaRPr lang="en-US" sz="36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8788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reacherscorner.org/images/Sidlaw%20Baxter-reduced-ti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41" y="507754"/>
            <a:ext cx="2275849" cy="32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6072" y="3709116"/>
            <a:ext cx="2039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J. S. Baxter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3039414" y="507754"/>
            <a:ext cx="5924282" cy="59886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dirty="0" smtClean="0">
                <a:solidFill>
                  <a:srgbClr val="002060"/>
                </a:solidFill>
              </a:rPr>
              <a:t>What God chooses, He cleanses.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What God cleanses, He molds.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What God molds, He fills.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What God fills, He uses.</a:t>
            </a:r>
          </a:p>
          <a:p>
            <a:endParaRPr lang="en-US" sz="3000" dirty="0">
              <a:solidFill>
                <a:srgbClr val="002060"/>
              </a:solidFill>
            </a:endParaRPr>
          </a:p>
          <a:p>
            <a:r>
              <a:rPr lang="zh-TW" altLang="en-US" sz="3200" b="1" dirty="0" smtClean="0">
                <a:solidFill>
                  <a:srgbClr val="C00000"/>
                </a:solidFill>
              </a:rPr>
              <a:t>神揀選的，祂必潔淨；</a:t>
            </a:r>
            <a:endParaRPr lang="en-US" altLang="zh-TW" sz="3200" b="1" dirty="0" smtClean="0">
              <a:solidFill>
                <a:srgbClr val="C00000"/>
              </a:solidFill>
            </a:endParaRPr>
          </a:p>
          <a:p>
            <a:r>
              <a:rPr lang="zh-TW" altLang="en-US" sz="3200" b="1" dirty="0" smtClean="0">
                <a:solidFill>
                  <a:srgbClr val="C00000"/>
                </a:solidFill>
              </a:rPr>
              <a:t>神潔淨的，祂必陶造；</a:t>
            </a:r>
            <a:endParaRPr lang="en-US" altLang="zh-TW" sz="3200" b="1" dirty="0" smtClean="0">
              <a:solidFill>
                <a:srgbClr val="C00000"/>
              </a:solidFill>
            </a:endParaRPr>
          </a:p>
          <a:p>
            <a:r>
              <a:rPr lang="zh-TW" altLang="en-US" sz="3200" b="1" dirty="0" smtClean="0">
                <a:solidFill>
                  <a:srgbClr val="C00000"/>
                </a:solidFill>
              </a:rPr>
              <a:t>神陶造的，祂必充滿；</a:t>
            </a:r>
            <a:endParaRPr lang="en-US" altLang="zh-TW" sz="3200" b="1" dirty="0" smtClean="0">
              <a:solidFill>
                <a:srgbClr val="C00000"/>
              </a:solidFill>
            </a:endParaRPr>
          </a:p>
          <a:p>
            <a:r>
              <a:rPr lang="zh-TW" altLang="en-US" sz="3200" b="1" dirty="0" smtClean="0">
                <a:solidFill>
                  <a:srgbClr val="C00000"/>
                </a:solidFill>
              </a:rPr>
              <a:t>神充滿的，祂必使用。</a:t>
            </a:r>
            <a:endParaRPr lang="en-US" altLang="zh-TW" sz="32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55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1801</TotalTime>
  <Words>1478</Words>
  <Application>Microsoft Office PowerPoint</Application>
  <PresentationFormat>On-screen Show (4:3)</PresentationFormat>
  <Paragraphs>104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SimHei</vt:lpstr>
      <vt:lpstr>新細明體</vt:lpstr>
      <vt:lpstr>華康雅藝體 Std W6</vt:lpstr>
      <vt:lpstr>華康魏碑體 Std W7</vt:lpstr>
      <vt:lpstr>Arial</vt:lpstr>
      <vt:lpstr>Wingdings</vt:lpstr>
      <vt:lpstr>1_Default Design</vt:lpstr>
      <vt:lpstr>2_Default Design</vt:lpstr>
      <vt:lpstr>3_Default Design</vt:lpstr>
      <vt:lpstr>4_Default Design</vt:lpstr>
      <vt:lpstr>5_Default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66</cp:revision>
  <dcterms:created xsi:type="dcterms:W3CDTF">2014-11-06T01:39:40Z</dcterms:created>
  <dcterms:modified xsi:type="dcterms:W3CDTF">2014-12-13T00:39:59Z</dcterms:modified>
</cp:coreProperties>
</file>