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9" r:id="rId3"/>
    <p:sldId id="262" r:id="rId4"/>
    <p:sldId id="261" r:id="rId5"/>
    <p:sldId id="260" r:id="rId6"/>
    <p:sldId id="263" r:id="rId7"/>
    <p:sldId id="264" r:id="rId8"/>
    <p:sldId id="258" r:id="rId9"/>
    <p:sldId id="265" r:id="rId10"/>
    <p:sldId id="266" r:id="rId11"/>
    <p:sldId id="267" r:id="rId12"/>
    <p:sldId id="25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EF55F-E875-46E8-8B5D-6D6FB67AB855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91F4-EB6E-4438-B3BA-6AAB00AAC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612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EF55F-E875-46E8-8B5D-6D6FB67AB855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91F4-EB6E-4438-B3BA-6AAB00AAC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516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EF55F-E875-46E8-8B5D-6D6FB67AB855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91F4-EB6E-4438-B3BA-6AAB00AAC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54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EF55F-E875-46E8-8B5D-6D6FB67AB855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91F4-EB6E-4438-B3BA-6AAB00AAC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703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EF55F-E875-46E8-8B5D-6D6FB67AB855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91F4-EB6E-4438-B3BA-6AAB00AAC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161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EF55F-E875-46E8-8B5D-6D6FB67AB855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91F4-EB6E-4438-B3BA-6AAB00AAC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427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EF55F-E875-46E8-8B5D-6D6FB67AB855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91F4-EB6E-4438-B3BA-6AAB00AAC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884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EF55F-E875-46E8-8B5D-6D6FB67AB855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91F4-EB6E-4438-B3BA-6AAB00AAC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473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EF55F-E875-46E8-8B5D-6D6FB67AB855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91F4-EB6E-4438-B3BA-6AAB00AAC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895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EF55F-E875-46E8-8B5D-6D6FB67AB855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91F4-EB6E-4438-B3BA-6AAB00AAC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998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EF55F-E875-46E8-8B5D-6D6FB67AB855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91F4-EB6E-4438-B3BA-6AAB00AAC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053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EF55F-E875-46E8-8B5D-6D6FB67AB855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091F4-EB6E-4438-B3BA-6AAB00AAC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508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qutma.bay.livefilestore.com/y1mPA_dEqRryI1SEBHRQEaHo9s1usI_QHG-XlkGDAtcGAG8kVZAu50E8bigHM5lQuDHluUmgd0rXdEAkhxqfkkBBU3wavLGnLXkympin83EBHOFEVwrmShL_1aSSQMWidnzKPma9TwnhHvs5gNVSgp3-A/%E5%9C%96%E7%89%8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67" y="0"/>
            <a:ext cx="91660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04800" y="990600"/>
            <a:ext cx="4060727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zh-TW" altLang="en-US" sz="4000" b="1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箴</a:t>
            </a:r>
            <a:r>
              <a:rPr lang="zh-TW" altLang="en-US" sz="4000" b="1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言選讀主題</a:t>
            </a:r>
            <a:r>
              <a:rPr lang="zh-TW" altLang="en-US" sz="4000" b="1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：</a:t>
            </a:r>
            <a:endParaRPr lang="en-US" altLang="zh-TW" sz="4000" b="1" dirty="0" smtClean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itchFamily="34" charset="-120"/>
              <a:ea typeface="華康華綜體 Std W5" pitchFamily="34" charset="-120"/>
            </a:endParaRPr>
          </a:p>
          <a:p>
            <a:endParaRPr lang="en-US" altLang="zh-TW" sz="4000" b="1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4000" b="1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華綜體 Std W5" pitchFamily="34" charset="-120"/>
                <a:ea typeface="華康華綜體 Std W5" pitchFamily="34" charset="-120"/>
              </a:rPr>
              <a:t>「</a:t>
            </a:r>
            <a:r>
              <a:rPr lang="zh-TW" altLang="en-US" sz="4000" b="1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愚婦與賢婦」</a:t>
            </a:r>
            <a:r>
              <a:rPr lang="en-US" sz="4000" b="1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 </a:t>
            </a:r>
            <a:endParaRPr lang="en-US" sz="4000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itchFamily="34" charset="-120"/>
              <a:ea typeface="華康華綜體 Std W5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4244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inskirtsandwellies.files.wordpress.com/2011/03/pothhast_bernard_printbin_woman_and_children_beside_windo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10886"/>
            <a:ext cx="9220199" cy="686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22803" y="152400"/>
            <a:ext cx="6340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拿破崙：小兒的命運，為母親所造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14800" y="903982"/>
            <a:ext cx="510909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賢母的影響：孟子、岳飛、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                 撒母耳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...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itchFamily="34" charset="-120"/>
              <a:ea typeface="華康華綜體 Std W5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01022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www.streetleverage.com/wp-content/uploads/2012/03/Woman-on-the-job-with-sledge-hammer-flipped-e1331685081873-429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" y="228600"/>
            <a:ext cx="40862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95800" y="259140"/>
            <a:ext cx="477406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智慧的婦人，建立家室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；</a:t>
            </a:r>
            <a:endParaRPr lang="en-US" altLang="zh-TW" sz="3200" dirty="0" smtClean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愚妄的婦人，親手拆毀</a:t>
            </a:r>
            <a:endParaRPr lang="en-US" altLang="zh-TW" sz="3200" dirty="0" smtClean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                  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～箴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14:1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3200400"/>
            <a:ext cx="8686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u="sng" dirty="0" smtClean="0">
                <a:latin typeface="華康華綜體 Std W5" pitchFamily="34" charset="-120"/>
                <a:ea typeface="華康華綜體 Std W5" pitchFamily="34" charset="-120"/>
              </a:rPr>
              <a:t>討論問題</a:t>
            </a:r>
            <a:r>
              <a:rPr lang="zh-TW" altLang="en-US" sz="3200" dirty="0" smtClean="0">
                <a:latin typeface="華康華綜體 Std W5" pitchFamily="34" charset="-120"/>
                <a:ea typeface="華康華綜體 Std W5" pitchFamily="34" charset="-120"/>
              </a:rPr>
              <a:t>：</a:t>
            </a:r>
          </a:p>
          <a:p>
            <a:r>
              <a:rPr lang="zh-TW" altLang="en-US" sz="3200" dirty="0" smtClean="0">
                <a:latin typeface="華康華綜體 Std W5" pitchFamily="34" charset="-120"/>
                <a:ea typeface="華康華綜體 Std W5" pitchFamily="34" charset="-120"/>
              </a:rPr>
              <a:t>全世界的丈夫都怕下列這種太太，但你認為哪一種是丈夫最怕的呢？</a:t>
            </a:r>
          </a:p>
          <a:p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a.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不忠實 			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b.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長得醜 	</a:t>
            </a:r>
            <a:r>
              <a:rPr lang="zh-TW" altLang="en-US" sz="32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    </a:t>
            </a:r>
            <a:r>
              <a:rPr lang="zh-TW" altLang="en-US" sz="2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c.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亂花錢    </a:t>
            </a:r>
          </a:p>
          <a:p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d.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脾氣大			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e.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嘮叨		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f.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不會作菜</a:t>
            </a:r>
            <a:endParaRPr lang="zh-TW" alt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690373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ages.huffingtonpost.com/2013-02-19-theloudwomanhitcblo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124595"/>
            <a:ext cx="3623094" cy="24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tv.rightcelebrity.com/wp-content/photos/woman_sues_google_direction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49717">
            <a:off x="6668058" y="514903"/>
            <a:ext cx="1907975" cy="198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177225"/>
            <a:ext cx="27863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華綜體 Std W5" pitchFamily="34" charset="-120"/>
                <a:ea typeface="華康華綜體 Std W5" pitchFamily="34" charset="-120"/>
              </a:rPr>
              <a:t>一</a:t>
            </a:r>
            <a:r>
              <a:rPr lang="en-US" altLang="zh-TW" sz="3200" dirty="0" smtClean="0">
                <a:latin typeface="華康華綜體 Std W5" pitchFamily="34" charset="-120"/>
                <a:ea typeface="華康華綜體 Std W5" pitchFamily="34" charset="-120"/>
              </a:rPr>
              <a:t>.</a:t>
            </a:r>
            <a:r>
              <a:rPr lang="zh-TW" altLang="en-US" sz="3200" u="sng" dirty="0" smtClean="0">
                <a:latin typeface="華康華綜體 Std W5" pitchFamily="34" charset="-120"/>
                <a:ea typeface="華康華綜體 Std W5" pitchFamily="34" charset="-120"/>
              </a:rPr>
              <a:t>愚婦的臉譜</a:t>
            </a:r>
            <a:endParaRPr lang="en-US" sz="3200" u="sng" dirty="0"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8940" y="762000"/>
            <a:ext cx="80340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TW" sz="3000" dirty="0" smtClean="0">
                <a:latin typeface="華康華綜體 Std W5" pitchFamily="34" charset="-120"/>
                <a:ea typeface="華康華綜體 Std W5" pitchFamily="34" charset="-120"/>
              </a:rPr>
              <a:t>A.</a:t>
            </a:r>
            <a:r>
              <a:rPr lang="zh-TW" altLang="en-US" sz="3000" dirty="0" smtClean="0">
                <a:latin typeface="華康華綜體 Std W5" pitchFamily="34" charset="-120"/>
                <a:ea typeface="華康華綜體 Std W5" pitchFamily="34" charset="-120"/>
              </a:rPr>
              <a:t>爭</a:t>
            </a:r>
            <a:r>
              <a:rPr lang="zh-TW" altLang="en-US" sz="3000" dirty="0">
                <a:latin typeface="華康華綜體 Std W5" pitchFamily="34" charset="-120"/>
                <a:ea typeface="華康華綜體 Std W5" pitchFamily="34" charset="-120"/>
              </a:rPr>
              <a:t>吵使氣</a:t>
            </a:r>
            <a:r>
              <a:rPr lang="en-US" sz="3000" dirty="0"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en-US" sz="3000" dirty="0" smtClean="0">
                <a:latin typeface="華康華綜體 Std W5" pitchFamily="34" charset="-120"/>
                <a:ea typeface="華康華綜體 Std W5" pitchFamily="34" charset="-120"/>
              </a:rPr>
              <a:t>(</a:t>
            </a:r>
            <a:r>
              <a:rPr lang="en-US" altLang="zh-TW" sz="3000" dirty="0" smtClean="0">
                <a:latin typeface="華康華綜體 Std W5" pitchFamily="34" charset="-120"/>
                <a:ea typeface="華康華綜體 Std W5" pitchFamily="34" charset="-120"/>
              </a:rPr>
              <a:t>21:19</a:t>
            </a:r>
            <a:r>
              <a:rPr lang="zh-TW" altLang="en-US" sz="3000" dirty="0" smtClean="0">
                <a:latin typeface="華康華綜體 Std W5" pitchFamily="34" charset="-120"/>
                <a:ea typeface="華康華綜體 Std W5" pitchFamily="34" charset="-120"/>
              </a:rPr>
              <a:t>；</a:t>
            </a:r>
            <a:r>
              <a:rPr lang="en-US" sz="3000" dirty="0">
                <a:latin typeface="華康華綜體 Std W5" pitchFamily="34" charset="-120"/>
                <a:ea typeface="華康華綜體 Std W5" pitchFamily="34" charset="-120"/>
              </a:rPr>
              <a:t>27:15)</a:t>
            </a:r>
          </a:p>
          <a:p>
            <a:pPr lvl="0"/>
            <a:r>
              <a:rPr lang="en-US" altLang="zh-TW" sz="3000" dirty="0" smtClean="0">
                <a:latin typeface="華康華綜體 Std W5" pitchFamily="34" charset="-120"/>
                <a:ea typeface="華康華綜體 Std W5" pitchFamily="34" charset="-120"/>
              </a:rPr>
              <a:t>B.</a:t>
            </a:r>
            <a:r>
              <a:rPr lang="zh-TW" altLang="en-US" sz="3000" dirty="0" smtClean="0">
                <a:latin typeface="華康華綜體 Std W5" pitchFamily="34" charset="-120"/>
                <a:ea typeface="華康華綜體 Std W5" pitchFamily="34" charset="-120"/>
              </a:rPr>
              <a:t>喧</a:t>
            </a:r>
            <a:r>
              <a:rPr lang="zh-TW" altLang="en-US" sz="3000" dirty="0">
                <a:latin typeface="華康華綜體 Std W5" pitchFamily="34" charset="-120"/>
                <a:ea typeface="華康華綜體 Std W5" pitchFamily="34" charset="-120"/>
              </a:rPr>
              <a:t>嚷不守約束</a:t>
            </a:r>
            <a:r>
              <a:rPr lang="en-US" sz="3000" dirty="0"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en-US" sz="3000" dirty="0" smtClean="0">
                <a:latin typeface="華康華綜體 Std W5" pitchFamily="34" charset="-120"/>
                <a:ea typeface="華康華綜體 Std W5" pitchFamily="34" charset="-120"/>
              </a:rPr>
              <a:t>(7:11</a:t>
            </a:r>
            <a:r>
              <a:rPr lang="en-US" sz="3000" dirty="0">
                <a:latin typeface="華康華綜體 Std W5" pitchFamily="34" charset="-120"/>
                <a:ea typeface="華康華綜體 Std W5" pitchFamily="34" charset="-120"/>
              </a:rPr>
              <a:t>)</a:t>
            </a:r>
          </a:p>
          <a:p>
            <a:pPr lvl="0"/>
            <a:r>
              <a:rPr lang="en-US" altLang="zh-TW" sz="3000" dirty="0" smtClean="0">
                <a:latin typeface="華康華綜體 Std W5" pitchFamily="34" charset="-120"/>
                <a:ea typeface="華康華綜體 Std W5" pitchFamily="34" charset="-120"/>
              </a:rPr>
              <a:t>C.</a:t>
            </a:r>
            <a:r>
              <a:rPr lang="zh-TW" altLang="en-US" sz="3000" dirty="0" smtClean="0">
                <a:latin typeface="華康華綜體 Std W5" pitchFamily="34" charset="-120"/>
                <a:ea typeface="華康華綜體 Std W5" pitchFamily="34" charset="-120"/>
              </a:rPr>
              <a:t>美</a:t>
            </a:r>
            <a:r>
              <a:rPr lang="zh-TW" altLang="en-US" sz="3000" dirty="0">
                <a:latin typeface="華康華綜體 Std W5" pitchFamily="34" charset="-120"/>
                <a:ea typeface="華康華綜體 Std W5" pitchFamily="34" charset="-120"/>
              </a:rPr>
              <a:t>貌而無見識</a:t>
            </a:r>
            <a:r>
              <a:rPr lang="en-US" sz="3000" dirty="0">
                <a:latin typeface="華康華綜體 Std W5" pitchFamily="34" charset="-120"/>
                <a:ea typeface="華康華綜體 Std W5" pitchFamily="34" charset="-120"/>
              </a:rPr>
              <a:t> (11:22</a:t>
            </a:r>
            <a:r>
              <a:rPr lang="zh-TW" altLang="en-US" sz="3000" dirty="0">
                <a:latin typeface="華康華綜體 Std W5" pitchFamily="34" charset="-120"/>
                <a:ea typeface="華康華綜體 Std W5" pitchFamily="34" charset="-120"/>
              </a:rPr>
              <a:t>；</a:t>
            </a:r>
            <a:r>
              <a:rPr lang="en-US" sz="3000" dirty="0">
                <a:latin typeface="華康華綜體 Std W5" pitchFamily="34" charset="-120"/>
                <a:ea typeface="華康華綜體 Std W5" pitchFamily="34" charset="-120"/>
              </a:rPr>
              <a:t>31:30)</a:t>
            </a:r>
          </a:p>
        </p:txBody>
      </p:sp>
      <p:pic>
        <p:nvPicPr>
          <p:cNvPr id="6152" name="Picture 8" descr="http://media.salon.com/2013/02/top_do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124595"/>
            <a:ext cx="3729447" cy="2486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85800" y="2362200"/>
            <a:ext cx="861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u="sng" dirty="0">
                <a:latin typeface="華康華綜體 Std W5" pitchFamily="34" charset="-120"/>
                <a:ea typeface="華康華綜體 Std W5" pitchFamily="34" charset="-120"/>
              </a:rPr>
              <a:t>討論問題</a:t>
            </a:r>
            <a:r>
              <a:rPr lang="zh-TW" altLang="en-US" sz="3200" dirty="0">
                <a:latin typeface="華康華綜體 Std W5" pitchFamily="34" charset="-120"/>
                <a:ea typeface="華康華綜體 Std W5" pitchFamily="34" charset="-120"/>
              </a:rPr>
              <a:t>：</a:t>
            </a:r>
            <a:endParaRPr lang="en-US" sz="3200" dirty="0"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請你造個相似的句子：男人英俊而無內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涵就如</a:t>
            </a:r>
            <a:r>
              <a:rPr 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____________________________________</a:t>
            </a:r>
            <a:r>
              <a:rPr lang="en-US" altLang="zh-TW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____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5192633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mediawebapps.com/upload/lip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76200"/>
            <a:ext cx="5797550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0645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610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u="sng" dirty="0">
                <a:latin typeface="華康華綜體 Std W5" pitchFamily="34" charset="-120"/>
                <a:ea typeface="華康華綜體 Std W5" pitchFamily="34" charset="-120"/>
              </a:rPr>
              <a:t>討論問題</a:t>
            </a:r>
            <a:r>
              <a:rPr lang="zh-TW" altLang="en-US" sz="3200" dirty="0">
                <a:latin typeface="華康華綜體 Std W5" pitchFamily="34" charset="-120"/>
                <a:ea typeface="華康華綜體 Std W5" pitchFamily="34" charset="-120"/>
              </a:rPr>
              <a:t>：</a:t>
            </a:r>
            <a:endParaRPr lang="en-US" sz="3200" dirty="0"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3200" dirty="0" smtClean="0">
                <a:latin typeface="華康華綜體 Std W5" pitchFamily="34" charset="-120"/>
                <a:ea typeface="華康華綜體 Std W5" pitchFamily="34" charset="-120"/>
              </a:rPr>
              <a:t>請弟兄們分享：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你希望姊妹有那些內在美？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2082225"/>
            <a:ext cx="861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latin typeface="華康華綜體 Std W5" pitchFamily="34" charset="-120"/>
                <a:ea typeface="華康華綜體 Std W5" pitchFamily="34" charset="-120"/>
              </a:rPr>
              <a:t>請姊妹們分享：</a:t>
            </a:r>
            <a:r>
              <a:rPr lang="zh-TW" altLang="en-US" sz="32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妳喜歡弟兄擁有那些品質？</a:t>
            </a:r>
            <a:endParaRPr lang="en-US" sz="32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pic>
        <p:nvPicPr>
          <p:cNvPr id="8194" name="Picture 2" descr="http://media2.arabia.msn.com/medialib/2012/11/09/dat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819400"/>
            <a:ext cx="5600700" cy="380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596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77225"/>
            <a:ext cx="27863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華綜體 Std W5" pitchFamily="34" charset="-120"/>
                <a:ea typeface="華康華綜體 Std W5" pitchFamily="34" charset="-120"/>
              </a:rPr>
              <a:t>二</a:t>
            </a:r>
            <a:r>
              <a:rPr lang="en-US" altLang="zh-TW" sz="3200" dirty="0" smtClean="0">
                <a:latin typeface="華康華綜體 Std W5" pitchFamily="34" charset="-120"/>
                <a:ea typeface="華康華綜體 Std W5" pitchFamily="34" charset="-120"/>
              </a:rPr>
              <a:t>.</a:t>
            </a:r>
            <a:r>
              <a:rPr lang="zh-TW" altLang="en-US" sz="3200" u="sng" dirty="0" smtClean="0">
                <a:latin typeface="華康華綜體 Std W5" pitchFamily="34" charset="-120"/>
                <a:ea typeface="華康華綜體 Std W5" pitchFamily="34" charset="-120"/>
              </a:rPr>
              <a:t>賢婦的寫照</a:t>
            </a:r>
            <a:endParaRPr lang="en-US" sz="3200" u="sng" dirty="0"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76200" y="889337"/>
            <a:ext cx="92202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「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才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德的婦人，誰能找得著呢？她的價值遠勝過珍珠」</a:t>
            </a:r>
            <a:r>
              <a:rPr lang="en-US" sz="3000" dirty="0" smtClean="0">
                <a:latin typeface="華康華綜體 Std W5" pitchFamily="34" charset="-120"/>
                <a:ea typeface="華康華綜體 Std W5" pitchFamily="34" charset="-12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19400" y="202700"/>
            <a:ext cx="226857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latin typeface="華康華綜體 Std W5" pitchFamily="34" charset="-120"/>
                <a:ea typeface="華康華綜體 Std W5" pitchFamily="34" charset="-120"/>
              </a:rPr>
              <a:t>(31:10-31)</a:t>
            </a:r>
            <a:endParaRPr lang="en-US" sz="3000" dirty="0"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3000" y="202699"/>
            <a:ext cx="416973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按希伯來</a:t>
            </a:r>
            <a:r>
              <a:rPr lang="en-US" altLang="zh-TW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22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個字母編寫</a:t>
            </a:r>
            <a:endParaRPr lang="en-US" sz="30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4800" y="1905000"/>
            <a:ext cx="2514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    力量</a:t>
            </a:r>
            <a:endParaRPr lang="en-US" altLang="zh-TW" sz="3000" dirty="0" smtClean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  <a:p>
            <a:pPr lvl="0"/>
            <a:r>
              <a:rPr lang="zh-TW" altLang="en-US" sz="30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品格 </a:t>
            </a:r>
            <a:r>
              <a:rPr lang="en-US" altLang="zh-TW" sz="30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=</a:t>
            </a:r>
            <a:r>
              <a:rPr lang="zh-TW" altLang="en-US" sz="30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 力量</a:t>
            </a:r>
            <a:endParaRPr lang="en-US" sz="3000" dirty="0" smtClean="0">
              <a:solidFill>
                <a:srgbClr val="C0000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1219200" y="1524000"/>
            <a:ext cx="32637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3733800" y="1524000"/>
            <a:ext cx="32637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901728" y="1981200"/>
            <a:ext cx="639467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不是找不到，</a:t>
            </a:r>
            <a:r>
              <a:rPr lang="zh-TW" altLang="en-US" sz="30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乃挑戰人去尋找</a:t>
            </a:r>
            <a:endParaRPr lang="en-US" sz="3000" dirty="0" smtClean="0">
              <a:solidFill>
                <a:srgbClr val="C0000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pic>
        <p:nvPicPr>
          <p:cNvPr id="10242" name="Picture 2" descr="http://37.media.tumblr.com/tumblr_lv80r8YgIL1qjl021o1_12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174" y="2883652"/>
            <a:ext cx="3579780" cy="3582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290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0" grpId="0"/>
      <p:bldP spid="7" grpId="0" animBg="1"/>
      <p:bldP spid="12" grpId="0" animBg="1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3.bp.blogspot.com/-L7eqDxrxeaQ/UbB5PfXMMYI/AAAAAAAAKok/gTGvz5eZeOk/s1600/195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84301" y="152400"/>
            <a:ext cx="75517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32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討論問題：</a:t>
            </a:r>
            <a:endParaRPr lang="en-US" altLang="zh-TW" sz="3200" dirty="0" smtClean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itchFamily="34" charset="-120"/>
              <a:ea typeface="華康華綜體 Std W5" pitchFamily="34" charset="-120"/>
            </a:endParaRPr>
          </a:p>
          <a:p>
            <a:pPr lvl="0"/>
            <a:r>
              <a:rPr lang="zh-TW" altLang="en-US" sz="32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請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列出賢婦的所有特徵和美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德。</a:t>
            </a:r>
            <a:endParaRPr lang="en-US" sz="3200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1295400"/>
            <a:ext cx="8305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 smtClean="0">
                <a:solidFill>
                  <a:srgbClr val="FFFF99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為家人</a:t>
            </a:r>
            <a:r>
              <a:rPr lang="zh-TW" altLang="en-US" sz="3000" dirty="0">
                <a:solidFill>
                  <a:srgbClr val="FFFF99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設想、誠實、敬畏神、積極參</a:t>
            </a:r>
            <a:r>
              <a:rPr lang="zh-TW" altLang="en-US" sz="3000" dirty="0" smtClean="0">
                <a:solidFill>
                  <a:srgbClr val="FFFF99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與社區工</a:t>
            </a:r>
            <a:r>
              <a:rPr lang="zh-TW" altLang="en-US" sz="3000" dirty="0">
                <a:solidFill>
                  <a:srgbClr val="FFFF99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作</a:t>
            </a:r>
            <a:r>
              <a:rPr lang="zh-TW" altLang="en-US" sz="3000" dirty="0" smtClean="0">
                <a:solidFill>
                  <a:srgbClr val="FFFF99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、</a:t>
            </a:r>
            <a:endParaRPr lang="en-US" altLang="zh-TW" sz="3000" dirty="0" smtClean="0">
              <a:solidFill>
                <a:srgbClr val="FFFF99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3000" dirty="0" smtClean="0">
                <a:solidFill>
                  <a:srgbClr val="FFFF99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勤</a:t>
            </a:r>
            <a:r>
              <a:rPr lang="zh-TW" altLang="en-US" sz="3000" dirty="0">
                <a:solidFill>
                  <a:srgbClr val="FFFF99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勞、慷慨</a:t>
            </a:r>
            <a:r>
              <a:rPr lang="zh-TW" altLang="en-US" sz="3000" dirty="0" smtClean="0">
                <a:solidFill>
                  <a:srgbClr val="FFFF99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、有</a:t>
            </a:r>
            <a:r>
              <a:rPr lang="zh-TW" altLang="en-US" sz="3000" dirty="0">
                <a:solidFill>
                  <a:srgbClr val="FFFF99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尊嚴、樂觀、有組織力、可靠、肯支持別人、有愛心、關懷別人</a:t>
            </a:r>
            <a:r>
              <a:rPr lang="zh-TW" altLang="en-US" sz="3000" dirty="0" smtClean="0">
                <a:solidFill>
                  <a:srgbClr val="FFFF99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、貢獻社會</a:t>
            </a:r>
            <a:r>
              <a:rPr lang="en-US" sz="3000" dirty="0" smtClean="0">
                <a:solidFill>
                  <a:srgbClr val="FFFF99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…)</a:t>
            </a:r>
            <a:endParaRPr lang="en-US" sz="3000" dirty="0">
              <a:solidFill>
                <a:srgbClr val="FFFF99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4301" y="2895600"/>
            <a:ext cx="7124066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TW" altLang="en-US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你認為</a:t>
            </a:r>
            <a:r>
              <a:rPr lang="zh-TW" alt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那些質素比較重要呢</a:t>
            </a:r>
            <a:r>
              <a:rPr lang="zh-TW" altLang="en-US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？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華康華綜體 Std W5" pitchFamily="34" charset="-120"/>
              <a:ea typeface="華康華綜體 Std W5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149804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77225"/>
            <a:ext cx="27863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華綜體 Std W5" pitchFamily="34" charset="-120"/>
                <a:ea typeface="華康華綜體 Std W5" pitchFamily="34" charset="-120"/>
              </a:rPr>
              <a:t>二</a:t>
            </a:r>
            <a:r>
              <a:rPr lang="en-US" altLang="zh-TW" sz="3200" dirty="0" smtClean="0">
                <a:latin typeface="華康華綜體 Std W5" pitchFamily="34" charset="-120"/>
                <a:ea typeface="華康華綜體 Std W5" pitchFamily="34" charset="-120"/>
              </a:rPr>
              <a:t>.</a:t>
            </a:r>
            <a:r>
              <a:rPr lang="zh-TW" altLang="en-US" sz="3200" u="sng" dirty="0" smtClean="0">
                <a:latin typeface="華康華綜體 Std W5" pitchFamily="34" charset="-120"/>
                <a:ea typeface="華康華綜體 Std W5" pitchFamily="34" charset="-120"/>
              </a:rPr>
              <a:t>賢婦的寫照</a:t>
            </a:r>
            <a:endParaRPr lang="en-US" sz="3200" u="sng" dirty="0"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19400" y="202700"/>
            <a:ext cx="226857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latin typeface="華康華綜體 Std W5" pitchFamily="34" charset="-120"/>
                <a:ea typeface="華康華綜體 Std W5" pitchFamily="34" charset="-120"/>
              </a:rPr>
              <a:t>(31:10-31)</a:t>
            </a:r>
            <a:endParaRPr lang="en-US" sz="3000" dirty="0"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762000"/>
            <a:ext cx="8763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TW" sz="3000" dirty="0" smtClean="0"/>
              <a:t>A.</a:t>
            </a:r>
            <a:r>
              <a:rPr lang="zh-TW" altLang="en-US" sz="3000" dirty="0" smtClean="0"/>
              <a:t> 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她</a:t>
            </a:r>
            <a:r>
              <a:rPr lang="zh-TW" altLang="en-US" sz="30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是個好妻子 ─ 支持丈夫</a:t>
            </a:r>
            <a:r>
              <a:rPr lang="en-US" sz="30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en-US" sz="3000" dirty="0">
                <a:ea typeface="華康華綜體 Std W5" pitchFamily="34" charset="-120"/>
              </a:rPr>
              <a:t>(vv. 11</a:t>
            </a:r>
            <a:r>
              <a:rPr lang="zh-TW" altLang="en-US" sz="3000" dirty="0">
                <a:ea typeface="華康華綜體 Std W5" pitchFamily="34" charset="-120"/>
              </a:rPr>
              <a:t>、</a:t>
            </a:r>
            <a:r>
              <a:rPr lang="en-US" sz="3000" dirty="0">
                <a:ea typeface="華康華綜體 Std W5" pitchFamily="34" charset="-120"/>
              </a:rPr>
              <a:t>12</a:t>
            </a:r>
            <a:r>
              <a:rPr lang="zh-TW" altLang="en-US" sz="3000" dirty="0">
                <a:ea typeface="華康華綜體 Std W5" pitchFamily="34" charset="-120"/>
              </a:rPr>
              <a:t>、</a:t>
            </a:r>
            <a:r>
              <a:rPr lang="en-US" sz="3000" dirty="0">
                <a:ea typeface="華康華綜體 Std W5" pitchFamily="34" charset="-120"/>
              </a:rPr>
              <a:t>22</a:t>
            </a:r>
            <a:r>
              <a:rPr lang="zh-TW" altLang="en-US" sz="3000" dirty="0">
                <a:ea typeface="華康華綜體 Std W5" pitchFamily="34" charset="-120"/>
              </a:rPr>
              <a:t>、</a:t>
            </a:r>
            <a:r>
              <a:rPr lang="en-US" sz="3000" dirty="0">
                <a:ea typeface="華康華綜體 Std W5" pitchFamily="34" charset="-120"/>
              </a:rPr>
              <a:t>23</a:t>
            </a:r>
            <a:r>
              <a:rPr lang="en-US" sz="3000" dirty="0" smtClean="0">
                <a:ea typeface="華康華綜體 Std W5" pitchFamily="34" charset="-120"/>
              </a:rPr>
              <a:t>)</a:t>
            </a:r>
            <a:endParaRPr lang="en-US" sz="3000" dirty="0">
              <a:latin typeface="華康華綜體 Std W5" pitchFamily="34" charset="-120"/>
              <a:ea typeface="華康華綜體 Std W5" pitchFamily="34" charset="-120"/>
            </a:endParaRPr>
          </a:p>
          <a:p>
            <a:pPr lvl="0"/>
            <a:r>
              <a:rPr lang="en-US" altLang="zh-TW" sz="3000" dirty="0" smtClean="0">
                <a:latin typeface="華康華綜體 Std W5" pitchFamily="34" charset="-120"/>
                <a:ea typeface="華康華綜體 Std W5" pitchFamily="34" charset="-120"/>
              </a:rPr>
              <a:t>B.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她</a:t>
            </a:r>
            <a:r>
              <a:rPr lang="zh-TW" altLang="en-US" sz="30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是個好母親 ─ 教導兒女、照顧家</a:t>
            </a:r>
            <a:r>
              <a:rPr lang="zh-TW" altLang="en-US" sz="3000" dirty="0">
                <a:solidFill>
                  <a:srgbClr val="002060"/>
                </a:solidFill>
                <a:ea typeface="華康華綜體 Std W5" pitchFamily="34" charset="-120"/>
              </a:rPr>
              <a:t>人</a:t>
            </a:r>
            <a:r>
              <a:rPr lang="en-US" sz="3000" dirty="0">
                <a:solidFill>
                  <a:srgbClr val="002060"/>
                </a:solidFill>
                <a:ea typeface="華康華綜體 Std W5" pitchFamily="34" charset="-120"/>
              </a:rPr>
              <a:t> </a:t>
            </a:r>
            <a:r>
              <a:rPr lang="en-US" sz="3000" dirty="0">
                <a:ea typeface="華康華綜體 Std W5" pitchFamily="34" charset="-120"/>
              </a:rPr>
              <a:t>(vv. 15</a:t>
            </a:r>
            <a:r>
              <a:rPr lang="zh-TW" altLang="en-US" sz="3000" dirty="0">
                <a:ea typeface="華康華綜體 Std W5" pitchFamily="34" charset="-120"/>
              </a:rPr>
              <a:t>、</a:t>
            </a:r>
            <a:r>
              <a:rPr lang="en-US" sz="3000" dirty="0" smtClean="0">
                <a:ea typeface="華康華綜體 Std W5" pitchFamily="34" charset="-120"/>
              </a:rPr>
              <a:t>21</a:t>
            </a:r>
          </a:p>
          <a:p>
            <a:pPr lvl="0"/>
            <a:r>
              <a:rPr lang="zh-TW" altLang="en-US" sz="3000" dirty="0">
                <a:ea typeface="華康華綜體 Std W5" pitchFamily="34" charset="-120"/>
              </a:rPr>
              <a:t> </a:t>
            </a:r>
            <a:r>
              <a:rPr lang="zh-TW" altLang="en-US" sz="3000" dirty="0" smtClean="0">
                <a:ea typeface="華康華綜體 Std W5" pitchFamily="34" charset="-120"/>
              </a:rPr>
              <a:t>   、</a:t>
            </a:r>
            <a:r>
              <a:rPr lang="en-US" sz="3000" dirty="0">
                <a:ea typeface="華康華綜體 Std W5" pitchFamily="34" charset="-120"/>
              </a:rPr>
              <a:t>27</a:t>
            </a:r>
            <a:r>
              <a:rPr lang="en-US" sz="3000" dirty="0" smtClean="0">
                <a:ea typeface="華康華綜體 Std W5" pitchFamily="34" charset="-120"/>
              </a:rPr>
              <a:t>)</a:t>
            </a:r>
            <a:endParaRPr lang="en-US" sz="3000" dirty="0">
              <a:latin typeface="華康華綜體 Std W5" pitchFamily="34" charset="-120"/>
              <a:ea typeface="華康華綜體 Std W5" pitchFamily="34" charset="-120"/>
            </a:endParaRPr>
          </a:p>
          <a:p>
            <a:pPr lvl="0"/>
            <a:r>
              <a:rPr lang="en-US" altLang="zh-TW" sz="3000" dirty="0" smtClean="0">
                <a:latin typeface="華康華綜體 Std W5" pitchFamily="34" charset="-120"/>
                <a:ea typeface="華康華綜體 Std W5" pitchFamily="34" charset="-120"/>
              </a:rPr>
              <a:t>C.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她</a:t>
            </a:r>
            <a:r>
              <a:rPr lang="zh-TW" altLang="en-US" sz="30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是個好鄰居 ─ 服務社會</a:t>
            </a:r>
            <a:r>
              <a:rPr lang="en-US" sz="30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en-US" sz="3000" dirty="0">
                <a:ea typeface="華康華綜體 Std W5" pitchFamily="34" charset="-120"/>
              </a:rPr>
              <a:t>(v. 20)</a:t>
            </a:r>
          </a:p>
          <a:p>
            <a:r>
              <a:rPr lang="en-US" altLang="zh-TW" sz="3000" dirty="0" smtClean="0">
                <a:latin typeface="華康華綜體 Std W5" pitchFamily="34" charset="-120"/>
                <a:ea typeface="華康華綜體 Std W5" pitchFamily="34" charset="-120"/>
              </a:rPr>
              <a:t>D.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她</a:t>
            </a:r>
            <a:r>
              <a:rPr lang="zh-TW" altLang="en-US" sz="30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是個好幫手 ─ 慇勤、善於經營、精於財務</a:t>
            </a:r>
            <a:r>
              <a:rPr lang="en-US" sz="30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  </a:t>
            </a:r>
            <a:endParaRPr lang="en-US" altLang="zh-TW" sz="3000" dirty="0" smtClean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3000" dirty="0"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zh-TW" altLang="en-US" sz="3000" dirty="0" smtClean="0">
                <a:latin typeface="華康華綜體 Std W5" pitchFamily="34" charset="-120"/>
                <a:ea typeface="華康華綜體 Std W5" pitchFamily="34" charset="-120"/>
              </a:rPr>
              <a:t>  </a:t>
            </a:r>
            <a:r>
              <a:rPr lang="en-US" sz="3000" dirty="0" smtClean="0">
                <a:ea typeface="華康華綜體 Std W5" pitchFamily="34" charset="-120"/>
              </a:rPr>
              <a:t>(</a:t>
            </a:r>
            <a:r>
              <a:rPr lang="en-US" sz="3000" dirty="0">
                <a:ea typeface="華康華綜體 Std W5" pitchFamily="34" charset="-120"/>
              </a:rPr>
              <a:t>vv.13</a:t>
            </a:r>
            <a:r>
              <a:rPr lang="zh-TW" altLang="en-US" sz="3000" dirty="0">
                <a:ea typeface="華康華綜體 Std W5" pitchFamily="34" charset="-120"/>
              </a:rPr>
              <a:t>、</a:t>
            </a:r>
            <a:r>
              <a:rPr lang="en-US" sz="3000" dirty="0">
                <a:ea typeface="華康華綜體 Std W5" pitchFamily="34" charset="-120"/>
              </a:rPr>
              <a:t>15</a:t>
            </a:r>
            <a:r>
              <a:rPr lang="zh-TW" altLang="en-US" sz="3000" dirty="0">
                <a:ea typeface="華康華綜體 Std W5" pitchFamily="34" charset="-120"/>
              </a:rPr>
              <a:t>、</a:t>
            </a:r>
            <a:r>
              <a:rPr lang="en-US" sz="3000" dirty="0">
                <a:ea typeface="華康華綜體 Std W5" pitchFamily="34" charset="-120"/>
              </a:rPr>
              <a:t>16</a:t>
            </a:r>
            <a:r>
              <a:rPr lang="zh-TW" altLang="en-US" sz="3000" dirty="0">
                <a:ea typeface="華康華綜體 Std W5" pitchFamily="34" charset="-120"/>
              </a:rPr>
              <a:t>、</a:t>
            </a:r>
            <a:r>
              <a:rPr lang="en-US" sz="3000" dirty="0">
                <a:ea typeface="華康華綜體 Std W5" pitchFamily="34" charset="-120"/>
              </a:rPr>
              <a:t>19</a:t>
            </a:r>
            <a:r>
              <a:rPr lang="zh-TW" altLang="en-US" sz="3000" dirty="0">
                <a:ea typeface="華康華綜體 Std W5" pitchFamily="34" charset="-120"/>
              </a:rPr>
              <a:t>、</a:t>
            </a:r>
            <a:r>
              <a:rPr lang="en-US" sz="3000" dirty="0">
                <a:ea typeface="華康華綜體 Std W5" pitchFamily="34" charset="-120"/>
              </a:rPr>
              <a:t> </a:t>
            </a:r>
            <a:r>
              <a:rPr lang="en-US" sz="3000" dirty="0" smtClean="0">
                <a:ea typeface="華康華綜體 Std W5" pitchFamily="34" charset="-120"/>
              </a:rPr>
              <a:t>22</a:t>
            </a:r>
            <a:r>
              <a:rPr lang="zh-TW" altLang="en-US" sz="3000" dirty="0">
                <a:ea typeface="華康華綜體 Std W5" pitchFamily="34" charset="-120"/>
              </a:rPr>
              <a:t>、</a:t>
            </a:r>
            <a:r>
              <a:rPr lang="en-US" sz="3000" dirty="0">
                <a:ea typeface="華康華綜體 Std W5" pitchFamily="34" charset="-120"/>
              </a:rPr>
              <a:t>24)</a:t>
            </a:r>
          </a:p>
          <a:p>
            <a:r>
              <a:rPr lang="en-US" altLang="zh-TW" sz="3000" dirty="0" smtClean="0">
                <a:latin typeface="華康華綜體 Std W5" pitchFamily="34" charset="-120"/>
                <a:ea typeface="華康華綜體 Std W5" pitchFamily="34" charset="-120"/>
              </a:rPr>
              <a:t>E.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她</a:t>
            </a:r>
            <a:r>
              <a:rPr lang="zh-TW" altLang="en-US" sz="30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的價值 ─「遠勝過珍珠」</a:t>
            </a:r>
            <a:r>
              <a:rPr lang="en-US" sz="3000" dirty="0">
                <a:ea typeface="華康華綜體 Std W5" pitchFamily="34" charset="-120"/>
              </a:rPr>
              <a:t>(v. 10</a:t>
            </a:r>
            <a:r>
              <a:rPr lang="en-US" sz="3000" dirty="0" smtClean="0">
                <a:ea typeface="華康華綜體 Std W5" pitchFamily="34" charset="-120"/>
              </a:rPr>
              <a:t>)</a:t>
            </a:r>
            <a:r>
              <a:rPr lang="zh-TW" altLang="en-US" sz="3000" dirty="0" smtClean="0">
                <a:ea typeface="華康華綜體 Std W5" pitchFamily="34" charset="-120"/>
              </a:rPr>
              <a:t>  </a:t>
            </a:r>
            <a:r>
              <a:rPr lang="zh-TW" altLang="en-US" sz="3000" dirty="0" smtClean="0">
                <a:solidFill>
                  <a:srgbClr val="C00000"/>
                </a:solidFill>
                <a:ea typeface="華康華綜體 Std W5" pitchFamily="34" charset="-120"/>
              </a:rPr>
              <a:t>英文「紅寶石」</a:t>
            </a:r>
            <a:endParaRPr lang="en-US" sz="3000" dirty="0">
              <a:solidFill>
                <a:srgbClr val="C00000"/>
              </a:solidFill>
              <a:ea typeface="華康華綜體 Std W5" pitchFamily="34" charset="-120"/>
            </a:endParaRPr>
          </a:p>
          <a:p>
            <a:r>
              <a:rPr lang="en-US" altLang="zh-TW" sz="3000" dirty="0" smtClean="0">
                <a:latin typeface="華康華綜體 Std W5" pitchFamily="34" charset="-120"/>
                <a:ea typeface="華康華綜體 Std W5" pitchFamily="34" charset="-120"/>
              </a:rPr>
              <a:t>F.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她</a:t>
            </a:r>
            <a:r>
              <a:rPr lang="zh-TW" altLang="en-US" sz="30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的禮讚 ─「稱她為有福」</a:t>
            </a:r>
            <a:r>
              <a:rPr lang="en-US" sz="3000" dirty="0">
                <a:ea typeface="華康華綜體 Std W5" pitchFamily="34" charset="-120"/>
              </a:rPr>
              <a:t>(v. 28)</a:t>
            </a:r>
          </a:p>
          <a:p>
            <a:r>
              <a:rPr lang="en-US" altLang="zh-TW" sz="3000" dirty="0" smtClean="0">
                <a:latin typeface="華康華綜體 Std W5" pitchFamily="34" charset="-120"/>
                <a:ea typeface="華康華綜體 Std W5" pitchFamily="34" charset="-120"/>
              </a:rPr>
              <a:t>G.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她</a:t>
            </a:r>
            <a:r>
              <a:rPr lang="zh-TW" altLang="en-US" sz="30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的地位 ─「超過一切」</a:t>
            </a:r>
            <a:r>
              <a:rPr lang="en-US" sz="3000" dirty="0">
                <a:ea typeface="華康華綜體 Std W5" pitchFamily="34" charset="-120"/>
              </a:rPr>
              <a:t>(v. 29)</a:t>
            </a:r>
          </a:p>
          <a:p>
            <a:r>
              <a:rPr lang="en-US" altLang="zh-TW" sz="3000" dirty="0" smtClean="0">
                <a:latin typeface="華康華綜體 Std W5" pitchFamily="34" charset="-120"/>
                <a:ea typeface="華康華綜體 Std W5" pitchFamily="34" charset="-120"/>
              </a:rPr>
              <a:t>H.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她</a:t>
            </a:r>
            <a:r>
              <a:rPr lang="zh-TW" altLang="en-US" sz="30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的秘訣 ─「敬畏神」</a:t>
            </a:r>
            <a:r>
              <a:rPr lang="en-US" sz="3000" dirty="0">
                <a:ea typeface="華康華綜體 Std W5" pitchFamily="34" charset="-120"/>
              </a:rPr>
              <a:t>(v. 30)</a:t>
            </a:r>
          </a:p>
        </p:txBody>
      </p:sp>
    </p:spTree>
    <p:extLst>
      <p:ext uri="{BB962C8B-B14F-4D97-AF65-F5344CB8AC3E}">
        <p14:creationId xmlns:p14="http://schemas.microsoft.com/office/powerpoint/2010/main" val="1539418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77225"/>
            <a:ext cx="27863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華綜體 Std W5" pitchFamily="34" charset="-120"/>
                <a:ea typeface="華康華綜體 Std W5" pitchFamily="34" charset="-120"/>
              </a:rPr>
              <a:t>三</a:t>
            </a:r>
            <a:r>
              <a:rPr lang="en-US" altLang="zh-TW" sz="3200" dirty="0" smtClean="0">
                <a:latin typeface="華康華綜體 Std W5" pitchFamily="34" charset="-120"/>
                <a:ea typeface="華康華綜體 Std W5" pitchFamily="34" charset="-120"/>
              </a:rPr>
              <a:t>.</a:t>
            </a:r>
            <a:r>
              <a:rPr lang="zh-TW" altLang="en-US" sz="3200" u="sng" dirty="0" smtClean="0">
                <a:latin typeface="華康華綜體 Std W5" pitchFamily="34" charset="-120"/>
                <a:ea typeface="華康華綜體 Std W5" pitchFamily="34" charset="-120"/>
              </a:rPr>
              <a:t>今天的應用</a:t>
            </a:r>
            <a:endParaRPr lang="en-US" sz="3200" u="sng" dirty="0"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762000"/>
            <a:ext cx="87630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TW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A. 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婦女在家庭中的角色：</a:t>
            </a:r>
          </a:p>
          <a:p>
            <a:pPr lvl="0"/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1.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已婚婦女基本上應以丈夫的幸福和兒女的教養為</a:t>
            </a:r>
            <a:endParaRPr lang="en-US" altLang="zh-TW" sz="3000" dirty="0" smtClean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  <a:p>
            <a:pPr lvl="0"/>
            <a:r>
              <a:rPr lang="zh-TW" altLang="en-US" sz="30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  己任</a:t>
            </a:r>
          </a:p>
          <a:p>
            <a:pPr lvl="0"/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2.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已婚婦女可以經營生意和發揮所長，但要在不妨</a:t>
            </a:r>
            <a:endParaRPr lang="en-US" altLang="zh-TW" sz="3000" dirty="0" smtClean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  <a:p>
            <a:pPr lvl="0"/>
            <a:r>
              <a:rPr lang="zh-TW" altLang="en-US" sz="30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  礙家務和家庭責任的原則下</a:t>
            </a:r>
          </a:p>
        </p:txBody>
      </p:sp>
      <p:sp>
        <p:nvSpPr>
          <p:cNvPr id="3" name="Rectangle 2"/>
          <p:cNvSpPr/>
          <p:nvPr/>
        </p:nvSpPr>
        <p:spPr>
          <a:xfrm>
            <a:off x="304800" y="3180185"/>
            <a:ext cx="87390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B. </a:t>
            </a:r>
            <a:r>
              <a:rPr lang="zh-TW" altLang="en-US" sz="30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除了家庭外，婦女也應爭取機會參與社會和公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共</a:t>
            </a:r>
            <a:endParaRPr lang="en-US" altLang="zh-TW" sz="3000" dirty="0" smtClean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30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  事務</a:t>
            </a:r>
            <a:endParaRPr lang="en-US" sz="30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4165937"/>
            <a:ext cx="873905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C</a:t>
            </a:r>
            <a:r>
              <a:rPr 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. 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對單身者 </a:t>
            </a:r>
            <a:r>
              <a:rPr lang="en-US" altLang="zh-TW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- 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賢德婦人可以倣效的美德：</a:t>
            </a:r>
            <a:endParaRPr lang="en-US" altLang="zh-TW" sz="3000" dirty="0" smtClean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   敬業、創業精神、不賴床、好好管理金錢、樂善</a:t>
            </a:r>
            <a:endParaRPr lang="en-US" altLang="zh-TW" sz="3000" dirty="0" smtClean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3000" dirty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  好施等</a:t>
            </a:r>
            <a:r>
              <a:rPr lang="en-US" altLang="zh-TW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...)</a:t>
            </a:r>
            <a:endParaRPr lang="en-US" sz="30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5685472"/>
            <a:ext cx="873905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D.</a:t>
            </a:r>
            <a:r>
              <a:rPr lang="zh-TW" altLang="en-US" sz="3000" dirty="0" smtClean="0">
                <a:solidFill>
                  <a:srgbClr val="002060"/>
                </a:solidFill>
                <a:latin typeface="華康華綜體 Std W5" pitchFamily="34" charset="-120"/>
                <a:ea typeface="華康華綜體 Std W5" pitchFamily="34" charset="-120"/>
              </a:rPr>
              <a:t> 這賢德的婦人可比作「教會」</a:t>
            </a:r>
            <a:endParaRPr lang="en-US" sz="3000" dirty="0">
              <a:solidFill>
                <a:srgbClr val="00206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11571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theenglishmanusa.com/images/catalog/RAP00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33800" y="5043607"/>
            <a:ext cx="5232523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勸勉丈夫：</a:t>
            </a:r>
            <a:endParaRPr lang="en-US" altLang="zh-TW" sz="3400" dirty="0" smtClean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  <a:sym typeface="Wingdings"/>
              </a:rPr>
              <a:t>列出一張讚賞妻子的清單</a:t>
            </a:r>
            <a:endParaRPr lang="en-US" altLang="zh-TW" sz="3400" dirty="0" smtClean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itchFamily="34" charset="-120"/>
              <a:ea typeface="華康華綜體 Std W5" pitchFamily="34" charset="-120"/>
              <a:sym typeface="Wingdings"/>
            </a:endParaRPr>
          </a:p>
          <a:p>
            <a:r>
              <a:rPr lang="zh-TW" altLang="zh-TW" sz="34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  <a:sym typeface="Wingdings"/>
              </a:rPr>
              <a:t>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  <a:sym typeface="Wingdings"/>
              </a:rPr>
              <a:t>寫下她的弱點，為她禱告</a:t>
            </a:r>
            <a:endParaRPr lang="en-US" sz="3400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itchFamily="34" charset="-120"/>
              <a:ea typeface="華康華綜體 Std W5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64997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greenville.k12.sc.us/bglenn/students/images/1213/awards/PA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9220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524000"/>
            <a:ext cx="5083644" cy="5077549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2971800" y="457200"/>
            <a:ext cx="914400" cy="9144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000" dirty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全</a:t>
            </a:r>
            <a:endParaRPr lang="en-US" sz="5000" dirty="0">
              <a:solidFill>
                <a:srgbClr val="C00000"/>
              </a:solidFill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5" name="Oval 4"/>
          <p:cNvSpPr/>
          <p:nvPr/>
        </p:nvSpPr>
        <p:spPr>
          <a:xfrm>
            <a:off x="4191000" y="457200"/>
            <a:ext cx="914400" cy="9144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000" dirty="0" smtClean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勤</a:t>
            </a:r>
            <a:endParaRPr lang="en-US" sz="5000" dirty="0">
              <a:solidFill>
                <a:srgbClr val="C00000"/>
              </a:solidFill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6" name="Oval 5"/>
          <p:cNvSpPr/>
          <p:nvPr/>
        </p:nvSpPr>
        <p:spPr>
          <a:xfrm>
            <a:off x="5451566" y="457200"/>
            <a:ext cx="914400" cy="9144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000" dirty="0" smtClean="0">
                <a:solidFill>
                  <a:srgbClr val="C00000"/>
                </a:solidFill>
                <a:latin typeface="華康POP1體 Std W9" pitchFamily="82" charset="-120"/>
                <a:ea typeface="華康POP1體 Std W9" pitchFamily="82" charset="-120"/>
              </a:rPr>
              <a:t>獎</a:t>
            </a:r>
            <a:endParaRPr lang="en-US" sz="5000" dirty="0">
              <a:solidFill>
                <a:srgbClr val="C00000"/>
              </a:solidFill>
              <a:latin typeface="華康POP1體 Std W9" pitchFamily="82" charset="-120"/>
              <a:ea typeface="華康POP1體 Std W9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66731" y="1752600"/>
            <a:ext cx="4243469" cy="39395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</a:rPr>
              <a:t>藍燕玲    宗咏</a:t>
            </a:r>
            <a:endParaRPr lang="en-US" altLang="zh-TW" sz="5000" dirty="0" smtClean="0">
              <a:solidFill>
                <a:srgbClr val="002060"/>
              </a:solidFill>
              <a:latin typeface="華康POP1體 Std W9" pitchFamily="82" charset="-120"/>
              <a:ea typeface="華康POP1體 Std W9" pitchFamily="82" charset="-120"/>
            </a:endParaRPr>
          </a:p>
          <a:p>
            <a:r>
              <a:rPr lang="zh-TW" altLang="en-US" sz="50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</a:rPr>
              <a:t>莫兆麒    陳芳</a:t>
            </a:r>
            <a:endParaRPr lang="en-US" altLang="zh-TW" sz="5000" dirty="0" smtClean="0">
              <a:solidFill>
                <a:srgbClr val="002060"/>
              </a:solidFill>
              <a:latin typeface="華康POP1體 Std W9" pitchFamily="82" charset="-120"/>
              <a:ea typeface="華康POP1體 Std W9" pitchFamily="82" charset="-120"/>
            </a:endParaRPr>
          </a:p>
          <a:p>
            <a:r>
              <a:rPr lang="zh-TW" altLang="en-US" sz="50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</a:rPr>
              <a:t>謝世斌    杜蘭</a:t>
            </a:r>
            <a:endParaRPr lang="en-US" altLang="zh-TW" sz="5000" dirty="0" smtClean="0">
              <a:solidFill>
                <a:srgbClr val="002060"/>
              </a:solidFill>
              <a:latin typeface="華康POP1體 Std W9" pitchFamily="82" charset="-120"/>
              <a:ea typeface="華康POP1體 Std W9" pitchFamily="82" charset="-120"/>
            </a:endParaRPr>
          </a:p>
          <a:p>
            <a:r>
              <a:rPr lang="zh-TW" altLang="en-US" sz="50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</a:rPr>
              <a:t>陳艷       白茜</a:t>
            </a:r>
            <a:endParaRPr lang="en-US" altLang="zh-TW" sz="5000" dirty="0" smtClean="0">
              <a:solidFill>
                <a:srgbClr val="002060"/>
              </a:solidFill>
              <a:latin typeface="華康POP1體 Std W9" pitchFamily="82" charset="-120"/>
              <a:ea typeface="華康POP1體 Std W9" pitchFamily="82" charset="-120"/>
            </a:endParaRPr>
          </a:p>
          <a:p>
            <a:r>
              <a:rPr lang="zh-TW" altLang="en-US" sz="5000" dirty="0" smtClean="0">
                <a:solidFill>
                  <a:srgbClr val="002060"/>
                </a:solidFill>
                <a:latin typeface="華康POP1體 Std W9" pitchFamily="82" charset="-120"/>
                <a:ea typeface="華康POP1體 Std W9" pitchFamily="82" charset="-120"/>
              </a:rPr>
              <a:t>吳捷       方馨</a:t>
            </a:r>
            <a:endParaRPr lang="en-US" altLang="zh-TW" sz="5000" dirty="0" smtClean="0">
              <a:solidFill>
                <a:srgbClr val="002060"/>
              </a:solidFill>
              <a:latin typeface="華康POP1體 Std W9" pitchFamily="82" charset="-120"/>
              <a:ea typeface="華康POP1體 Std W9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27956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803</Words>
  <Application>Microsoft Office PowerPoint</Application>
  <PresentationFormat>On-screen Show (4:3)</PresentationFormat>
  <Paragraphs>69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華康宗楷體 Std W7</vt:lpstr>
      <vt:lpstr>華康POP1體 Std W9</vt:lpstr>
      <vt:lpstr>華康華綜體 Std W5</vt:lpstr>
      <vt:lpstr>Calibri</vt:lpstr>
      <vt:lpstr>新細明體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27</cp:revision>
  <dcterms:created xsi:type="dcterms:W3CDTF">2014-05-13T19:09:19Z</dcterms:created>
  <dcterms:modified xsi:type="dcterms:W3CDTF">2014-05-14T01:04:16Z</dcterms:modified>
</cp:coreProperties>
</file>