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86" r:id="rId3"/>
    <p:sldId id="315" r:id="rId4"/>
    <p:sldId id="314" r:id="rId5"/>
    <p:sldId id="316" r:id="rId6"/>
    <p:sldId id="317" r:id="rId7"/>
    <p:sldId id="318" r:id="rId8"/>
    <p:sldId id="319" r:id="rId9"/>
    <p:sldId id="320" r:id="rId10"/>
    <p:sldId id="261" r:id="rId11"/>
    <p:sldId id="262" r:id="rId12"/>
    <p:sldId id="270" r:id="rId13"/>
    <p:sldId id="263" r:id="rId14"/>
    <p:sldId id="264" r:id="rId15"/>
    <p:sldId id="265" r:id="rId16"/>
    <p:sldId id="266" r:id="rId17"/>
    <p:sldId id="267" r:id="rId18"/>
    <p:sldId id="271" r:id="rId19"/>
    <p:sldId id="272" r:id="rId20"/>
    <p:sldId id="273" r:id="rId21"/>
    <p:sldId id="274" r:id="rId22"/>
    <p:sldId id="257" r:id="rId23"/>
    <p:sldId id="285" r:id="rId24"/>
    <p:sldId id="288" r:id="rId25"/>
    <p:sldId id="258" r:id="rId26"/>
    <p:sldId id="284" r:id="rId27"/>
    <p:sldId id="275" r:id="rId28"/>
    <p:sldId id="328" r:id="rId29"/>
    <p:sldId id="296" r:id="rId30"/>
    <p:sldId id="298" r:id="rId31"/>
    <p:sldId id="299" r:id="rId32"/>
    <p:sldId id="300" r:id="rId33"/>
    <p:sldId id="307" r:id="rId34"/>
    <p:sldId id="302" r:id="rId35"/>
    <p:sldId id="308" r:id="rId36"/>
    <p:sldId id="325" r:id="rId37"/>
    <p:sldId id="329" r:id="rId38"/>
    <p:sldId id="326" r:id="rId39"/>
    <p:sldId id="334" r:id="rId40"/>
    <p:sldId id="322" r:id="rId41"/>
    <p:sldId id="321" r:id="rId42"/>
    <p:sldId id="324" r:id="rId43"/>
    <p:sldId id="332" r:id="rId44"/>
    <p:sldId id="313" r:id="rId45"/>
    <p:sldId id="323" r:id="rId46"/>
    <p:sldId id="331" r:id="rId47"/>
    <p:sldId id="333" r:id="rId48"/>
    <p:sldId id="30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67742" autoAdjust="0"/>
  </p:normalViewPr>
  <p:slideViewPr>
    <p:cSldViewPr>
      <p:cViewPr varScale="1">
        <p:scale>
          <a:sx n="48" d="100"/>
          <a:sy n="48" d="100"/>
        </p:scale>
        <p:origin x="-20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3" d="100"/>
          <a:sy n="43" d="100"/>
        </p:scale>
        <p:origin x="-307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485F0-B6B0-4C34-9371-DFD2E99FAD32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0E2CA-6463-4A0E-932F-F966B2CEAA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652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973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79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0819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222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202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7086D6-B962-40D2-AD72-55AB0AAC9929}" type="slidenum">
              <a:rPr lang="en-US"/>
              <a:pPr/>
              <a:t>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14350">
              <a:defRPr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>
              <a:defRPr/>
            </a:pPr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>
              <a:defRPr/>
            </a:pP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8037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0819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22297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0E2CA-6463-4A0E-932F-F966B2CEAA4F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endParaRPr lang="zh-CN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09" indent="-28573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2937" indent="-22858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112" indent="-22858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287" indent="-22858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461" indent="-2285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635" indent="-2285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8810" indent="-2285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5985" indent="-2285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A3E165-1C74-4667-AC45-9D06FD7A88A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71F73-F35D-4D1F-81CC-6D81C18CC282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539750"/>
            <a:ext cx="4857750" cy="36449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757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207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440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594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596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305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81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520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2915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9692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3041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zh-CN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E2356FB-53B4-4B03-960A-782A3AEE5B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545176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BFECA-44DF-40AC-954E-F99125CC1C11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6054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C1B4CA-F2BD-4C57-A3E9-98532323E3D6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940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6C5AD7-53C7-4B84-91BF-4FFEB26EEE40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3826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1007C4-FC98-49DA-B114-27FD9E039307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1151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47B6F0-9251-4060-A58F-B4E4E414987A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742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91EB6-1D33-45E5-A810-0484391F9E6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3473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E70405-2AC1-4FDC-876C-C20267C6DFEB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8324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E62D3FF-D65D-4471-BE57-3D5AFFFB20DE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4778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5F69C-1011-453B-AA89-6EA602D80990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7463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C5187-BD46-4AB0-A86C-08272A837A8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352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423B6-4F81-4A43-9C60-1CFF64144D7E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6CDEF-B13B-4800-8B86-ACC8792DC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293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prstClr val="black"/>
              </a:solidFill>
              <a:ea typeface="宋体" pitchFamily="2" charset="-122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prstClr val="black"/>
              </a:solidFill>
              <a:ea typeface="宋体" pitchFamily="2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F5910D-4A49-4B15-9872-2A7D9F28E03C}" type="slidenum">
              <a:rPr lang="en-US" altLang="zh-CN">
                <a:solidFill>
                  <a:prstClr val="black"/>
                </a:solidFill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prstClr val="black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649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v.youku.com/v_show/id_XMzUyODY5Njg4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springbible.fhl.net/Bible2/cgic201/read201.cgi?ver=big5&amp;na=0&amp;chap=934&amp;ft=0&amp;temp=22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-imgs-29-origin.fc2.com/e/u/r/eurs/101117_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57111" y="1076321"/>
            <a:ext cx="1415772" cy="413190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詩篇選讀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usic">
            <a:hlinkClick r:id="rId4"/>
          </p:cNvPr>
          <p:cNvSpPr>
            <a:spLocks noEditPoints="1" noChangeArrowheads="1"/>
          </p:cNvSpPr>
          <p:nvPr/>
        </p:nvSpPr>
        <p:spPr bwMode="auto">
          <a:xfrm>
            <a:off x="6553200" y="5536029"/>
            <a:ext cx="223837" cy="111918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63449" y="4242137"/>
            <a:ext cx="5725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04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91200" y="1524000"/>
            <a:ext cx="16764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詩</a:t>
            </a:r>
            <a:endParaRPr lang="en-US" altLang="zh-CN" sz="8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zh-CN" alt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歌</a:t>
            </a:r>
            <a:endParaRPr lang="en-US" sz="8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1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3429000"/>
            <a:ext cx="457789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124402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一、詩歌是強烈感情的自然流露。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218325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二、詩歌是作者思想和經歷的體現。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7800" y="317385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三、詩歌的語言生動凝練。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47800" y="41396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四、詩歌的和諧韻律和對仗。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47800" y="50540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五、詩歌的共鳴。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271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17_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67593" y="1151453"/>
            <a:ext cx="132440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詩</a:t>
            </a:r>
            <a:endParaRPr lang="en-US" altLang="zh-CN" sz="8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zh-CN" altLang="en-US" sz="8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篇</a:t>
            </a:r>
            <a:endParaRPr 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1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" y="19812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      </a:t>
            </a:r>
            <a:r>
              <a:rPr lang="zh-CN" altLang="en-US" sz="2400" dirty="0" smtClean="0">
                <a:solidFill>
                  <a:schemeClr val="accent1">
                    <a:lumMod val="75000"/>
                  </a:schemeClr>
                </a:solidFill>
              </a:rPr>
              <a:t>希伯來文    </a:t>
            </a:r>
            <a:r>
              <a:rPr lang="en-US" altLang="zh-CN" sz="2400" b="1" dirty="0" err="1" smtClean="0"/>
              <a:t>S</a:t>
            </a:r>
            <a:r>
              <a:rPr lang="en-US" sz="2400" b="1" dirty="0" err="1" smtClean="0"/>
              <a:t>epertehillim</a:t>
            </a:r>
            <a:r>
              <a:rPr lang="en-US" sz="2400" b="1" dirty="0" smtClean="0"/>
              <a:t> –</a:t>
            </a:r>
            <a:r>
              <a:rPr lang="zh-CN" altLang="en-US" sz="2400" dirty="0" smtClean="0"/>
              <a:t> 頌讚之書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562100" y="2523530"/>
            <a:ext cx="6905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</a:rPr>
              <a:t>希臘</a:t>
            </a:r>
            <a:r>
              <a:rPr lang="zh-CN" altLang="en-US" sz="2400" dirty="0" smtClean="0">
                <a:solidFill>
                  <a:schemeClr val="accent1">
                    <a:lumMod val="75000"/>
                  </a:schemeClr>
                </a:solidFill>
              </a:rPr>
              <a:t>文    </a:t>
            </a:r>
            <a:r>
              <a:rPr lang="en-US" sz="2400" b="1" dirty="0" err="1" smtClean="0"/>
              <a:t>Psalmos</a:t>
            </a:r>
            <a:r>
              <a:rPr lang="en-US" sz="2400" b="1" dirty="0" smtClean="0"/>
              <a:t> </a:t>
            </a:r>
            <a:r>
              <a:rPr lang="en-US" sz="2400" dirty="0" smtClean="0"/>
              <a:t>-</a:t>
            </a:r>
            <a:r>
              <a:rPr lang="zh-CN" altLang="en-US" sz="2400" dirty="0"/>
              <a:t>用手指擊打或扣絃而造成的音樂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849335" y="3056930"/>
            <a:ext cx="1960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75000"/>
                  </a:schemeClr>
                </a:solidFill>
              </a:rPr>
              <a:t>英文    </a:t>
            </a:r>
            <a:r>
              <a:rPr lang="en-US" sz="2400" b="1" dirty="0" smtClean="0"/>
              <a:t>Psalms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862599" y="3590330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75000"/>
                  </a:schemeClr>
                </a:solidFill>
              </a:rPr>
              <a:t>中文    </a:t>
            </a:r>
            <a:r>
              <a:rPr lang="zh-CN" altLang="en-US" sz="2400" b="1" dirty="0" smtClean="0"/>
              <a:t>詩篇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08143" y="9906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詩篇的名稱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41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ible timelin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1652588"/>
            <a:ext cx="7267575" cy="742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842963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亞當被造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521075" y="2495550"/>
            <a:ext cx="3968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洪水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4398963" y="2495550"/>
            <a:ext cx="609600" cy="133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雅各、約瑟</a:t>
            </a:r>
          </a:p>
          <a:p>
            <a:r>
              <a:rPr kumimoji="1" lang="zh-TW" altLang="en-US" sz="1400">
                <a:ea typeface="SimHei" pitchFamily="49" charset="-122"/>
              </a:rPr>
              <a:t>亞伯拉罕、以撒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4945063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寄居埃及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5294253" y="2495550"/>
            <a:ext cx="400110" cy="134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出埃及，進迦南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715000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士師時代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5992753" y="2495550"/>
            <a:ext cx="40011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王國：掃羅、大衛、所羅門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343590" y="2495550"/>
            <a:ext cx="400110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南國猶大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7261225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兩約之間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7627938" y="2495550"/>
            <a:ext cx="3968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基督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7848600" y="2495550"/>
            <a:ext cx="39687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教會時代</a:t>
            </a:r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V="1">
            <a:off x="102552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V="1">
            <a:off x="370681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 flipV="1">
            <a:off x="469106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 flipV="1">
            <a:off x="5129213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V="1">
            <a:off x="5483225" y="2276475"/>
            <a:ext cx="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 flipV="1">
            <a:off x="5918064" y="2276475"/>
            <a:ext cx="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 flipV="1">
            <a:off x="6181725" y="2276475"/>
            <a:ext cx="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 flipV="1">
            <a:off x="6526213" y="2276475"/>
            <a:ext cx="0" cy="219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V="1">
            <a:off x="7035800" y="2279650"/>
            <a:ext cx="0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 flipV="1">
            <a:off x="744537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 flipV="1">
            <a:off x="7805738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 flipV="1">
            <a:off x="8029575" y="2276475"/>
            <a:ext cx="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6435725" y="1612900"/>
            <a:ext cx="0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 flipH="1" flipV="1">
            <a:off x="6834188" y="2274888"/>
            <a:ext cx="3175" cy="2238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>
            <a:off x="1022350" y="22748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12" name="Rectangle 40"/>
          <p:cNvSpPr>
            <a:spLocks noChangeArrowheads="1"/>
          </p:cNvSpPr>
          <p:nvPr/>
        </p:nvSpPr>
        <p:spPr bwMode="auto">
          <a:xfrm>
            <a:off x="4248150" y="998538"/>
            <a:ext cx="68421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3" name="Rectangle 41"/>
          <p:cNvSpPr>
            <a:spLocks noChangeArrowheads="1"/>
          </p:cNvSpPr>
          <p:nvPr/>
        </p:nvSpPr>
        <p:spPr bwMode="auto">
          <a:xfrm>
            <a:off x="4932363" y="998538"/>
            <a:ext cx="1009650" cy="2159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4" name="Rectangle 42"/>
          <p:cNvSpPr>
            <a:spLocks noChangeArrowheads="1"/>
          </p:cNvSpPr>
          <p:nvPr/>
        </p:nvSpPr>
        <p:spPr bwMode="auto">
          <a:xfrm>
            <a:off x="5940425" y="998538"/>
            <a:ext cx="611188" cy="2159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5" name="Rectangle 43"/>
          <p:cNvSpPr>
            <a:spLocks noChangeArrowheads="1"/>
          </p:cNvSpPr>
          <p:nvPr/>
        </p:nvSpPr>
        <p:spPr bwMode="auto">
          <a:xfrm>
            <a:off x="6551613" y="998538"/>
            <a:ext cx="865187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6" name="Rectangle 44"/>
          <p:cNvSpPr>
            <a:spLocks noChangeArrowheads="1"/>
          </p:cNvSpPr>
          <p:nvPr/>
        </p:nvSpPr>
        <p:spPr bwMode="auto">
          <a:xfrm>
            <a:off x="7416800" y="998538"/>
            <a:ext cx="107950" cy="215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7" name="Rectangle 45"/>
          <p:cNvSpPr>
            <a:spLocks noChangeArrowheads="1"/>
          </p:cNvSpPr>
          <p:nvPr/>
        </p:nvSpPr>
        <p:spPr bwMode="auto">
          <a:xfrm>
            <a:off x="7524750" y="998538"/>
            <a:ext cx="250825" cy="2159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8" name="Rectangle 46"/>
          <p:cNvSpPr>
            <a:spLocks noChangeArrowheads="1"/>
          </p:cNvSpPr>
          <p:nvPr/>
        </p:nvSpPr>
        <p:spPr bwMode="auto">
          <a:xfrm>
            <a:off x="7775575" y="998538"/>
            <a:ext cx="73025" cy="215900"/>
          </a:xfrm>
          <a:prstGeom prst="rect">
            <a:avLst/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19" name="Rectangle 47"/>
          <p:cNvSpPr>
            <a:spLocks noChangeArrowheads="1"/>
          </p:cNvSpPr>
          <p:nvPr/>
        </p:nvSpPr>
        <p:spPr bwMode="auto">
          <a:xfrm>
            <a:off x="7848600" y="998538"/>
            <a:ext cx="252413" cy="2159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20" name="Text Box 48"/>
          <p:cNvSpPr txBox="1">
            <a:spLocks noChangeArrowheads="1"/>
          </p:cNvSpPr>
          <p:nvPr/>
        </p:nvSpPr>
        <p:spPr bwMode="auto">
          <a:xfrm>
            <a:off x="6651565" y="2498725"/>
            <a:ext cx="400110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亡國被擄</a:t>
            </a:r>
          </a:p>
        </p:txBody>
      </p:sp>
      <p:sp>
        <p:nvSpPr>
          <p:cNvPr id="28721" name="Text Box 49"/>
          <p:cNvSpPr txBox="1">
            <a:spLocks noChangeArrowheads="1"/>
          </p:cNvSpPr>
          <p:nvPr/>
        </p:nvSpPr>
        <p:spPr bwMode="auto">
          <a:xfrm>
            <a:off x="6872228" y="2495550"/>
            <a:ext cx="400110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kumimoji="1" lang="zh-TW" altLang="en-US" sz="1400" dirty="0">
                <a:solidFill>
                  <a:srgbClr val="FF0000"/>
                </a:solidFill>
                <a:ea typeface="SimHei" pitchFamily="49" charset="-122"/>
              </a:rPr>
              <a:t>被擄歸回</a:t>
            </a:r>
          </a:p>
        </p:txBody>
      </p:sp>
      <p:sp>
        <p:nvSpPr>
          <p:cNvPr id="28722" name="Text Box 50"/>
          <p:cNvSpPr txBox="1">
            <a:spLocks noChangeArrowheads="1"/>
          </p:cNvSpPr>
          <p:nvPr/>
        </p:nvSpPr>
        <p:spPr bwMode="auto">
          <a:xfrm>
            <a:off x="5715000" y="1314450"/>
            <a:ext cx="1073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 dirty="0">
                <a:ea typeface="SimHei" pitchFamily="49" charset="-122"/>
              </a:rPr>
              <a:t>北國以色列</a:t>
            </a:r>
          </a:p>
        </p:txBody>
      </p:sp>
      <p:sp>
        <p:nvSpPr>
          <p:cNvPr id="28723" name="Text Box 51"/>
          <p:cNvSpPr txBox="1">
            <a:spLocks noChangeArrowheads="1"/>
          </p:cNvSpPr>
          <p:nvPr/>
        </p:nvSpPr>
        <p:spPr bwMode="auto">
          <a:xfrm>
            <a:off x="4348163" y="64611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夏</a:t>
            </a:r>
          </a:p>
        </p:txBody>
      </p:sp>
      <p:sp>
        <p:nvSpPr>
          <p:cNvPr id="28724" name="Text Box 52"/>
          <p:cNvSpPr txBox="1">
            <a:spLocks noChangeArrowheads="1"/>
          </p:cNvSpPr>
          <p:nvPr/>
        </p:nvSpPr>
        <p:spPr bwMode="auto">
          <a:xfrm>
            <a:off x="5272088" y="64611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商</a:t>
            </a:r>
          </a:p>
        </p:txBody>
      </p:sp>
      <p:sp>
        <p:nvSpPr>
          <p:cNvPr id="28725" name="Text Box 53"/>
          <p:cNvSpPr txBox="1">
            <a:spLocks noChangeArrowheads="1"/>
          </p:cNvSpPr>
          <p:nvPr/>
        </p:nvSpPr>
        <p:spPr bwMode="auto">
          <a:xfrm>
            <a:off x="6064250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西</a:t>
            </a:r>
          </a:p>
          <a:p>
            <a:r>
              <a:rPr kumimoji="1" lang="zh-TW" altLang="en-US" sz="1400">
                <a:ea typeface="SimHei" pitchFamily="49" charset="-122"/>
              </a:rPr>
              <a:t>周</a:t>
            </a:r>
          </a:p>
        </p:txBody>
      </p:sp>
      <p:sp>
        <p:nvSpPr>
          <p:cNvPr id="28726" name="Text Box 54"/>
          <p:cNvSpPr txBox="1">
            <a:spLocks noChangeArrowheads="1"/>
          </p:cNvSpPr>
          <p:nvPr/>
        </p:nvSpPr>
        <p:spPr bwMode="auto">
          <a:xfrm>
            <a:off x="6746875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東</a:t>
            </a:r>
          </a:p>
          <a:p>
            <a:r>
              <a:rPr kumimoji="1" lang="zh-TW" altLang="en-US" sz="1400">
                <a:ea typeface="SimHei" pitchFamily="49" charset="-122"/>
              </a:rPr>
              <a:t>周</a:t>
            </a:r>
          </a:p>
        </p:txBody>
      </p:sp>
      <p:sp>
        <p:nvSpPr>
          <p:cNvPr id="28727" name="Text Box 55"/>
          <p:cNvSpPr txBox="1">
            <a:spLocks noChangeArrowheads="1"/>
          </p:cNvSpPr>
          <p:nvPr/>
        </p:nvSpPr>
        <p:spPr bwMode="auto">
          <a:xfrm>
            <a:off x="7294563" y="1208088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秦</a:t>
            </a:r>
          </a:p>
        </p:txBody>
      </p:sp>
      <p:sp>
        <p:nvSpPr>
          <p:cNvPr id="28728" name="Text Box 56"/>
          <p:cNvSpPr txBox="1">
            <a:spLocks noChangeArrowheads="1"/>
          </p:cNvSpPr>
          <p:nvPr/>
        </p:nvSpPr>
        <p:spPr bwMode="auto">
          <a:xfrm>
            <a:off x="7459663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西</a:t>
            </a:r>
          </a:p>
          <a:p>
            <a:r>
              <a:rPr kumimoji="1" lang="zh-TW" altLang="en-US" sz="1400">
                <a:ea typeface="SimHei" pitchFamily="49" charset="-122"/>
              </a:rPr>
              <a:t>漢</a:t>
            </a:r>
          </a:p>
        </p:txBody>
      </p:sp>
      <p:sp>
        <p:nvSpPr>
          <p:cNvPr id="28729" name="Text Box 57"/>
          <p:cNvSpPr txBox="1">
            <a:spLocks noChangeArrowheads="1"/>
          </p:cNvSpPr>
          <p:nvPr/>
        </p:nvSpPr>
        <p:spPr bwMode="auto">
          <a:xfrm>
            <a:off x="7639050" y="1209675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新</a:t>
            </a:r>
          </a:p>
        </p:txBody>
      </p:sp>
      <p:sp>
        <p:nvSpPr>
          <p:cNvPr id="28730" name="Text Box 58"/>
          <p:cNvSpPr txBox="1">
            <a:spLocks noChangeArrowheads="1"/>
          </p:cNvSpPr>
          <p:nvPr/>
        </p:nvSpPr>
        <p:spPr bwMode="auto">
          <a:xfrm>
            <a:off x="7785100" y="433388"/>
            <a:ext cx="3619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1400">
                <a:ea typeface="SimHei" pitchFamily="49" charset="-122"/>
              </a:rPr>
              <a:t>東</a:t>
            </a:r>
          </a:p>
          <a:p>
            <a:r>
              <a:rPr kumimoji="1" lang="zh-TW" altLang="en-US" sz="1400">
                <a:ea typeface="SimHei" pitchFamily="49" charset="-122"/>
              </a:rPr>
              <a:t>漢</a:t>
            </a:r>
          </a:p>
        </p:txBody>
      </p:sp>
      <p:sp>
        <p:nvSpPr>
          <p:cNvPr id="28732" name="Text Box 60"/>
          <p:cNvSpPr txBox="1">
            <a:spLocks noChangeArrowheads="1"/>
          </p:cNvSpPr>
          <p:nvPr/>
        </p:nvSpPr>
        <p:spPr bwMode="auto">
          <a:xfrm>
            <a:off x="695325" y="1655763"/>
            <a:ext cx="395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200">
                <a:ea typeface="新細明體" charset="-120"/>
              </a:rPr>
              <a:t>BC</a:t>
            </a:r>
          </a:p>
        </p:txBody>
      </p:sp>
      <p:sp>
        <p:nvSpPr>
          <p:cNvPr id="28733" name="AutoShape 61"/>
          <p:cNvSpPr>
            <a:spLocks/>
          </p:cNvSpPr>
          <p:nvPr/>
        </p:nvSpPr>
        <p:spPr bwMode="auto">
          <a:xfrm rot="16200000">
            <a:off x="2787650" y="2271713"/>
            <a:ext cx="209550" cy="3873500"/>
          </a:xfrm>
          <a:prstGeom prst="leftBrace">
            <a:avLst>
              <a:gd name="adj1" fmla="val 154040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34" name="AutoShape 62"/>
          <p:cNvSpPr>
            <a:spLocks/>
          </p:cNvSpPr>
          <p:nvPr/>
        </p:nvSpPr>
        <p:spPr bwMode="auto">
          <a:xfrm rot="16200000">
            <a:off x="6194821" y="4012804"/>
            <a:ext cx="103981" cy="1527174"/>
          </a:xfrm>
          <a:prstGeom prst="leftBrace">
            <a:avLst>
              <a:gd name="adj1" fmla="val 43177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35" name="Text Box 63"/>
          <p:cNvSpPr txBox="1">
            <a:spLocks noChangeArrowheads="1"/>
          </p:cNvSpPr>
          <p:nvPr/>
        </p:nvSpPr>
        <p:spPr bwMode="auto">
          <a:xfrm>
            <a:off x="2497138" y="4349750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1600">
                <a:solidFill>
                  <a:schemeClr val="accent2"/>
                </a:solidFill>
                <a:ea typeface="SimHei" pitchFamily="49" charset="-122"/>
              </a:rPr>
              <a:t>創世記</a:t>
            </a:r>
          </a:p>
        </p:txBody>
      </p:sp>
      <p:sp>
        <p:nvSpPr>
          <p:cNvPr id="28736" name="Text Box 64"/>
          <p:cNvSpPr txBox="1">
            <a:spLocks noChangeArrowheads="1"/>
          </p:cNvSpPr>
          <p:nvPr/>
        </p:nvSpPr>
        <p:spPr bwMode="auto">
          <a:xfrm>
            <a:off x="5949293" y="4953000"/>
            <a:ext cx="5950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CN" altLang="en-US" sz="1600" dirty="0" smtClean="0">
                <a:solidFill>
                  <a:schemeClr val="accent2"/>
                </a:solidFill>
                <a:ea typeface="SimHei" pitchFamily="49" charset="-122"/>
              </a:rPr>
              <a:t>詩篇</a:t>
            </a:r>
            <a:endParaRPr lang="zh-TW" altLang="en-US" sz="1600" dirty="0">
              <a:solidFill>
                <a:schemeClr val="accent2"/>
              </a:solidFill>
              <a:ea typeface="SimHei" pitchFamily="49" charset="-122"/>
            </a:endParaRPr>
          </a:p>
        </p:txBody>
      </p:sp>
      <p:sp>
        <p:nvSpPr>
          <p:cNvPr id="2" name="Up Arrow 1"/>
          <p:cNvSpPr/>
          <p:nvPr/>
        </p:nvSpPr>
        <p:spPr>
          <a:xfrm>
            <a:off x="5410200" y="1295400"/>
            <a:ext cx="131764" cy="3603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Up Arrow 58"/>
          <p:cNvSpPr/>
          <p:nvPr/>
        </p:nvSpPr>
        <p:spPr>
          <a:xfrm>
            <a:off x="6934200" y="1316037"/>
            <a:ext cx="131764" cy="3603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533400" y="533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詩篇的写作年代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204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90067913"/>
              </p:ext>
            </p:extLst>
          </p:nvPr>
        </p:nvGraphicFramePr>
        <p:xfrm>
          <a:off x="228600" y="1371600"/>
          <a:ext cx="8517173" cy="364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514600"/>
                <a:gridCol w="3640373"/>
              </a:tblGrid>
              <a:tr h="445238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作者</a:t>
                      </a:r>
                      <a:endParaRPr lang="zh-CN" altLang="en-US" sz="27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篇數</a:t>
                      </a:r>
                      <a:endParaRPr lang="zh-CN" altLang="en-US" sz="27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附註</a:t>
                      </a:r>
                      <a:endParaRPr lang="zh-CN" altLang="en-US" sz="27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摩西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1 </a:t>
                      </a:r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大衛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73 </a:t>
                      </a:r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所羅門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2 </a:t>
                      </a:r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72,127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亞薩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 </a:t>
                      </a:r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50, 73-83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387788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可拉的後裔              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>
                          <a:solidFill>
                            <a:schemeClr val="tx1"/>
                          </a:solidFill>
                          <a:effectLst/>
                        </a:rPr>
                        <a:t>11 </a:t>
                      </a:r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42,44-49,84-85, 87-88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希幔  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2400" u="none" strike="noStrike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r>
                        <a:rPr lang="en-US" altLang="zh-CN" sz="2400" u="none" strike="noStrike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altLang="zh-CN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(88)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以探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1 </a:t>
                      </a:r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89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402150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2400" u="none" strike="noStrike">
                          <a:solidFill>
                            <a:schemeClr val="tx1"/>
                          </a:solidFill>
                          <a:effectLst/>
                        </a:rPr>
                        <a:t>未具名</a:t>
                      </a:r>
                      <a:endParaRPr lang="zh-CN" altLang="en-US" sz="24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 </a:t>
                      </a:r>
                      <a:r>
                        <a:rPr lang="zh-CN" alt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篇</a:t>
                      </a:r>
                      <a:endParaRPr lang="zh-CN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4363" marR="14363" marT="14363" marB="0" anchor="b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3400" y="533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詩篇的作者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285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95400" y="1665982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1. </a:t>
            </a:r>
            <a:r>
              <a:rPr lang="zh-TW" altLang="en-US" sz="3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不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但是敬拜的詩歌集，更是精練的神學總綱</a:t>
            </a: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。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29718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2. 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舊約各卷中，詩篇是在新約中被引述最多的書卷。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33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詩篇的重要性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4353818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3. 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教導人與神建立親切的關係，是歷代信徒操練靈性的經典。</a:t>
            </a:r>
          </a:p>
        </p:txBody>
      </p:sp>
    </p:spTree>
    <p:extLst>
      <p:ext uri="{BB962C8B-B14F-4D97-AF65-F5344CB8AC3E}">
        <p14:creationId xmlns="" xmlns:p14="http://schemas.microsoft.com/office/powerpoint/2010/main" val="276965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2390805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2">
                    <a:lumMod val="50000"/>
                  </a:schemeClr>
                </a:solidFill>
              </a:rPr>
              <a:t>五、詩篇的結構</a:t>
            </a:r>
            <a:endParaRPr lang="en-U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25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</a:t>
            </a:r>
            <a:r>
              <a:rPr lang="zh-TW" altLang="en-US" sz="2400" dirty="0" smtClean="0"/>
              <a:t>一卷         </a:t>
            </a:r>
            <a:r>
              <a:rPr lang="zh-CN" altLang="en-US" sz="2400" dirty="0" smtClean="0"/>
              <a:t>詩 </a:t>
            </a:r>
            <a:r>
              <a:rPr lang="en-US" altLang="zh-CN" sz="2400" dirty="0" smtClean="0"/>
              <a:t>1    - 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41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詩篇的創世紀</a:t>
            </a:r>
            <a:r>
              <a:rPr lang="zh-TW" altLang="en-US" sz="2400" dirty="0" smtClean="0"/>
              <a:t>）</a:t>
            </a:r>
            <a:endParaRPr lang="en-US" altLang="zh-TW" sz="2400" dirty="0"/>
          </a:p>
          <a:p>
            <a:r>
              <a:rPr lang="zh-TW" altLang="en-US" sz="2400" dirty="0" smtClean="0"/>
              <a:t>第</a:t>
            </a:r>
            <a:r>
              <a:rPr lang="zh-TW" altLang="en-US" sz="2400" dirty="0"/>
              <a:t>二</a:t>
            </a:r>
            <a:r>
              <a:rPr lang="zh-TW" altLang="en-US" sz="2400" dirty="0" smtClean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42  </a:t>
            </a:r>
            <a:r>
              <a:rPr lang="en-US" altLang="zh-CN" sz="2400" dirty="0"/>
              <a:t>-  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72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詩篇的出埃及記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zh-TW" altLang="en-US" sz="2400" dirty="0" smtClean="0"/>
              <a:t>第</a:t>
            </a:r>
            <a:r>
              <a:rPr lang="zh-TW" altLang="en-US" sz="2400" dirty="0"/>
              <a:t>三</a:t>
            </a:r>
            <a:r>
              <a:rPr lang="zh-TW" altLang="en-US" sz="2400" dirty="0" smtClean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73  </a:t>
            </a:r>
            <a:r>
              <a:rPr lang="en-US" altLang="zh-CN" sz="2400" dirty="0"/>
              <a:t>- </a:t>
            </a:r>
            <a:r>
              <a:rPr lang="en-US" altLang="zh-CN" sz="2400" dirty="0" smtClean="0"/>
              <a:t>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89 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詩篇的利未記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zh-TW" altLang="en-US" sz="2400" dirty="0"/>
              <a:t>第四卷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90  - 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106     </a:t>
            </a:r>
            <a:r>
              <a:rPr lang="zh-TW" altLang="en-US" sz="2400" dirty="0" smtClean="0"/>
              <a:t>（詩</a:t>
            </a:r>
            <a:r>
              <a:rPr lang="zh-TW" altLang="en-US" sz="2400" dirty="0"/>
              <a:t>篇</a:t>
            </a:r>
            <a:r>
              <a:rPr lang="zh-TW" altLang="en-US" sz="2400" dirty="0" smtClean="0"/>
              <a:t>的</a:t>
            </a:r>
            <a:r>
              <a:rPr lang="zh-TW" altLang="en-US" sz="2400" dirty="0"/>
              <a:t>民數記</a:t>
            </a:r>
            <a:r>
              <a:rPr lang="zh-TW" altLang="en-US" sz="2400" dirty="0" smtClean="0"/>
              <a:t>）</a:t>
            </a:r>
            <a:endParaRPr lang="en-US" altLang="zh-TW" sz="2400" dirty="0" smtClean="0"/>
          </a:p>
          <a:p>
            <a:r>
              <a:rPr lang="zh-TW" altLang="en-US" sz="2400" dirty="0" smtClean="0"/>
              <a:t>第</a:t>
            </a:r>
            <a:r>
              <a:rPr lang="zh-CN" altLang="en-US" sz="2400" dirty="0" smtClean="0"/>
              <a:t>五</a:t>
            </a:r>
            <a:r>
              <a:rPr lang="zh-TW" altLang="en-US" sz="2400" dirty="0" smtClean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 smtClean="0"/>
              <a:t>107 </a:t>
            </a:r>
            <a:r>
              <a:rPr lang="en-US" altLang="zh-CN" sz="2400" dirty="0"/>
              <a:t>-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150     </a:t>
            </a:r>
            <a:r>
              <a:rPr lang="zh-TW" altLang="en-US" sz="2400" dirty="0" smtClean="0"/>
              <a:t>（</a:t>
            </a:r>
            <a:r>
              <a:rPr lang="zh-TW" altLang="en-US" sz="2400" dirty="0"/>
              <a:t>詩篇的申命記）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214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77927443"/>
              </p:ext>
            </p:extLst>
          </p:nvPr>
        </p:nvGraphicFramePr>
        <p:xfrm>
          <a:off x="762000" y="1219200"/>
          <a:ext cx="7848598" cy="4343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787"/>
                <a:gridCol w="1294614"/>
                <a:gridCol w="1375528"/>
                <a:gridCol w="1456441"/>
                <a:gridCol w="1294614"/>
                <a:gridCol w="1294614"/>
              </a:tblGrid>
              <a:tr h="4617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作者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 smtClean="0">
                          <a:effectLst/>
                        </a:rPr>
                        <a:t>卷 一</a:t>
                      </a:r>
                      <a:r>
                        <a:rPr lang="zh-CN" altLang="en-US" sz="1000" u="none" strike="noStrike" dirty="0">
                          <a:effectLst/>
                        </a:rPr>
                        <a:t> 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 </a:t>
                      </a:r>
                      <a:r>
                        <a:rPr lang="en-US" altLang="zh-CN" sz="1000" u="none" strike="noStrike" dirty="0" smtClean="0">
                          <a:effectLst/>
                        </a:rPr>
                        <a:t>(41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篇）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卷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二 （</a:t>
                      </a:r>
                      <a:r>
                        <a:rPr lang="en-US" altLang="zh-CN" sz="1000" u="none" strike="noStrike" dirty="0" smtClean="0">
                          <a:effectLst/>
                        </a:rPr>
                        <a:t>30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篇）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卷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三 （</a:t>
                      </a:r>
                      <a:r>
                        <a:rPr lang="en-US" altLang="zh-CN" sz="1000" u="none" strike="noStrike" dirty="0" smtClean="0">
                          <a:effectLst/>
                        </a:rPr>
                        <a:t>16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篇）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卷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四 （</a:t>
                      </a:r>
                      <a:r>
                        <a:rPr lang="en-US" altLang="zh-CN" sz="1000" u="none" strike="noStrike" dirty="0" smtClean="0">
                          <a:effectLst/>
                        </a:rPr>
                        <a:t>16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篇）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卷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五 （</a:t>
                      </a:r>
                      <a:r>
                        <a:rPr lang="en-US" altLang="zh-CN" sz="1000" u="none" strike="noStrike" dirty="0" smtClean="0">
                          <a:effectLst/>
                        </a:rPr>
                        <a:t>43</a:t>
                      </a:r>
                      <a:r>
                        <a:rPr lang="zh-CN" altLang="en-US" sz="1000" u="none" strike="noStrike" dirty="0" smtClean="0">
                          <a:effectLst/>
                        </a:rPr>
                        <a:t>篇）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</a:tr>
              <a:tr h="4873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(1-41)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(42-72)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(73-89)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(90-106)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(107-150)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8738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>
                          <a:effectLst/>
                        </a:rPr>
                        <a:t>大衛 </a:t>
                      </a:r>
                      <a:r>
                        <a:rPr lang="en-US" altLang="zh-CN" sz="1000" u="none" strike="noStrike">
                          <a:effectLst/>
                        </a:rPr>
                        <a:t>[73]</a:t>
                      </a:r>
                      <a:endParaRPr lang="en-US" altLang="zh-CN" sz="1000" b="1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</a:rPr>
                        <a:t>3-9 (10), </a:t>
                      </a:r>
                      <a:r>
                        <a:rPr lang="en-US" sz="1000" u="none" strike="noStrike" dirty="0" smtClean="0">
                          <a:effectLst/>
                        </a:rPr>
                        <a:t>11-32,</a:t>
                      </a:r>
                    </a:p>
                    <a:p>
                      <a:pPr algn="ctr" fontAlgn="t"/>
                      <a:r>
                        <a:rPr lang="en-US" sz="1000" u="none" strike="noStrike" dirty="0" smtClean="0">
                          <a:effectLst/>
                        </a:rPr>
                        <a:t>34-41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51-65, 68-70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101, 103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</a:rPr>
                        <a:t>108-10, 122, 124, </a:t>
                      </a:r>
                      <a:endParaRPr lang="en-US" sz="10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en-US" sz="1000" u="none" strike="noStrike" dirty="0" smtClean="0">
                          <a:effectLst/>
                        </a:rPr>
                        <a:t>131</a:t>
                      </a:r>
                      <a:r>
                        <a:rPr lang="en-US" sz="1000" u="none" strike="noStrike" dirty="0">
                          <a:effectLst/>
                        </a:rPr>
                        <a:t>, 133, 138-145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</a:tr>
              <a:tr h="48738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>
                          <a:effectLst/>
                        </a:rPr>
                        <a:t>亞薩 </a:t>
                      </a:r>
                      <a:r>
                        <a:rPr lang="en-US" altLang="zh-CN" sz="1000" u="none" strike="noStrike">
                          <a:effectLst/>
                        </a:rPr>
                        <a:t>[12]</a:t>
                      </a:r>
                      <a:endParaRPr lang="en-US" altLang="zh-CN" sz="1000" b="1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73-83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48738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 dirty="0">
                          <a:effectLst/>
                        </a:rPr>
                        <a:t>可拉的後裔 </a:t>
                      </a:r>
                      <a:r>
                        <a:rPr lang="en-US" altLang="zh-CN" sz="1000" u="none" strike="noStrike" dirty="0">
                          <a:effectLst/>
                        </a:rPr>
                        <a:t>[12]</a:t>
                      </a:r>
                      <a:endParaRPr lang="en-US" altLang="zh-CN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42, 44-49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84-85, 87-88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46997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>
                          <a:effectLst/>
                        </a:rPr>
                        <a:t>所羅門 </a:t>
                      </a:r>
                      <a:r>
                        <a:rPr lang="en-US" altLang="zh-CN" sz="1000" u="none" strike="noStrike">
                          <a:effectLst/>
                        </a:rPr>
                        <a:t>[2]</a:t>
                      </a:r>
                      <a:endParaRPr lang="en-US" altLang="zh-CN" sz="1000" b="1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</a:rPr>
                        <a:t>72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127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</a:tr>
              <a:tr h="48738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>
                          <a:effectLst/>
                        </a:rPr>
                        <a:t>摩西 </a:t>
                      </a:r>
                      <a:r>
                        <a:rPr lang="en-US" altLang="zh-CN" sz="1000" u="none" strike="noStrike">
                          <a:effectLst/>
                        </a:rPr>
                        <a:t>[1]</a:t>
                      </a:r>
                      <a:endParaRPr lang="en-US" altLang="zh-CN" sz="1000" b="1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48738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>
                          <a:effectLst/>
                        </a:rPr>
                        <a:t>希幔   </a:t>
                      </a:r>
                      <a:r>
                        <a:rPr lang="en-US" altLang="zh-CN" sz="1000" u="none" strike="noStrike">
                          <a:effectLst/>
                        </a:rPr>
                        <a:t>[1]</a:t>
                      </a:r>
                      <a:endParaRPr lang="en-US" altLang="zh-CN" sz="1000" b="1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(88)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48738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00" u="none" strike="noStrike">
                          <a:effectLst/>
                        </a:rPr>
                        <a:t>以探 </a:t>
                      </a:r>
                      <a:r>
                        <a:rPr lang="en-US" altLang="zh-CN" sz="1000" u="none" strike="noStrike">
                          <a:effectLst/>
                        </a:rPr>
                        <a:t>[1]</a:t>
                      </a:r>
                      <a:endParaRPr lang="en-US" altLang="zh-CN" sz="1000" b="1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803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</a:t>
            </a:r>
            <a:r>
              <a:rPr lang="zh-TW" altLang="en-US" sz="2400" dirty="0" smtClean="0"/>
              <a:t>一卷         </a:t>
            </a:r>
            <a:r>
              <a:rPr lang="zh-CN" altLang="en-US" sz="2400" dirty="0" smtClean="0"/>
              <a:t>詩 </a:t>
            </a:r>
            <a:r>
              <a:rPr lang="en-US" altLang="zh-CN" sz="2400" dirty="0" smtClean="0"/>
              <a:t>1    -   </a:t>
            </a:r>
            <a:r>
              <a:rPr lang="zh-CN" altLang="en-US" sz="2400" dirty="0" smtClean="0"/>
              <a:t>詩</a:t>
            </a:r>
            <a:r>
              <a:rPr lang="en-US" altLang="zh-CN" sz="2400" dirty="0" smtClean="0"/>
              <a:t>41</a:t>
            </a:r>
            <a:endParaRPr lang="en-US" altLang="zh-TW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4600" y="3064235"/>
            <a:ext cx="5943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altLang="zh-CN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41:13</a:t>
            </a:r>
          </a:p>
          <a:p>
            <a:r>
              <a:rPr lang="zh-TW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和華─以色列的神是應當稱頌的，從亙古直到永遠。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阿們！阿們！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8438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第二卷         </a:t>
            </a:r>
            <a:r>
              <a:rPr lang="zh-CN" altLang="en-US" sz="2400" dirty="0"/>
              <a:t>詩 </a:t>
            </a:r>
            <a:r>
              <a:rPr lang="en-US" altLang="zh-CN" sz="2400" dirty="0"/>
              <a:t>42  -   </a:t>
            </a:r>
            <a:r>
              <a:rPr lang="zh-CN" altLang="en-US" sz="2400" dirty="0"/>
              <a:t>詩</a:t>
            </a:r>
            <a:r>
              <a:rPr lang="en-US" altLang="zh-CN" sz="2400" smtClean="0"/>
              <a:t>72</a:t>
            </a:r>
            <a:endParaRPr lang="en-US" altLang="zh-TW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19400" y="2819400"/>
            <a:ext cx="579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altLang="zh-CN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72:18-20</a:t>
            </a:r>
          </a:p>
          <a:p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獨行奇事的耶和華─以色列的神是應當稱頌的！</a:t>
            </a:r>
          </a:p>
          <a:p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他榮耀的名也當稱頌，直到永遠。願他的榮耀充滿全地！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阿們！阿們！</a:t>
            </a:r>
          </a:p>
          <a:p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耶西的兒子─大衛的祈禱完畢。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3676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第三卷         </a:t>
            </a:r>
            <a:r>
              <a:rPr lang="zh-CN" altLang="en-US" sz="2400" dirty="0"/>
              <a:t>詩 </a:t>
            </a:r>
            <a:r>
              <a:rPr lang="en-US" altLang="zh-CN" sz="2400" dirty="0"/>
              <a:t>73  -   </a:t>
            </a:r>
            <a:r>
              <a:rPr lang="zh-CN" altLang="en-US" sz="2400" dirty="0"/>
              <a:t>詩</a:t>
            </a:r>
            <a:r>
              <a:rPr lang="en-US" altLang="zh-CN" sz="2400" dirty="0" smtClean="0"/>
              <a:t>89</a:t>
            </a:r>
            <a:endParaRPr lang="en-US" altLang="zh-TW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00400" y="2986391"/>
            <a:ext cx="556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altLang="zh-CN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89:52</a:t>
            </a:r>
          </a:p>
          <a:p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耶和華是應當稱頌的，直到永遠。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阿們！阿們！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1219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第四卷         </a:t>
            </a:r>
            <a:r>
              <a:rPr lang="zh-CN" altLang="en-US" sz="2400" dirty="0"/>
              <a:t>詩 </a:t>
            </a:r>
            <a:r>
              <a:rPr lang="en-US" altLang="zh-CN" sz="2400" dirty="0"/>
              <a:t>90  -   </a:t>
            </a:r>
            <a:r>
              <a:rPr lang="zh-CN" altLang="en-US" sz="2400" dirty="0"/>
              <a:t>詩</a:t>
            </a:r>
            <a:r>
              <a:rPr lang="en-US" altLang="zh-CN" sz="2400" dirty="0" smtClean="0"/>
              <a:t>106</a:t>
            </a:r>
            <a:endParaRPr lang="en-US" altLang="zh-TW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24200" y="2986391"/>
            <a:ext cx="533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altLang="zh-CN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106:48</a:t>
            </a:r>
          </a:p>
          <a:p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耶和華─以色列的神是應當稱頌的，從亙古直到永遠。願眾民都說：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阿們！</a:t>
            </a:r>
            <a:r>
              <a:rPr lang="zh-TW" altLang="en-US" sz="28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你們要讚美耶和華！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4555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1687431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第</a:t>
            </a:r>
            <a:r>
              <a:rPr lang="zh-CN" altLang="en-US" sz="2400" dirty="0"/>
              <a:t>五</a:t>
            </a:r>
            <a:r>
              <a:rPr lang="zh-TW" altLang="en-US" sz="2400" dirty="0"/>
              <a:t>卷         </a:t>
            </a:r>
            <a:r>
              <a:rPr lang="zh-CN" altLang="en-US" sz="2400" dirty="0"/>
              <a:t>詩 </a:t>
            </a:r>
            <a:r>
              <a:rPr lang="en-US" altLang="zh-CN" sz="2400" dirty="0"/>
              <a:t>107 -  </a:t>
            </a:r>
            <a:r>
              <a:rPr lang="zh-CN" altLang="en-US" sz="2400" dirty="0"/>
              <a:t>詩</a:t>
            </a:r>
            <a:r>
              <a:rPr lang="en-US" altLang="zh-CN" sz="2400" dirty="0" smtClean="0"/>
              <a:t>150</a:t>
            </a:r>
            <a:endParaRPr lang="zh-TW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詩篇分爲五卷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24200" y="2986391"/>
            <a:ext cx="533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詩</a:t>
            </a:r>
            <a:r>
              <a:rPr lang="en-US" altLang="zh-CN" sz="2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 150:6</a:t>
            </a:r>
          </a:p>
          <a:p>
            <a:r>
              <a:rPr lang="zh-TW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凡有氣息的都要讚美耶和華！</a:t>
            </a:r>
            <a:r>
              <a:rPr lang="zh-TW" altLang="en-US" sz="28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你們要讚美耶和華！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1601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2390805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2">
                    <a:lumMod val="50000"/>
                  </a:schemeClr>
                </a:solidFill>
              </a:rPr>
              <a:t>六、詩篇的分類</a:t>
            </a:r>
            <a:endParaRPr lang="en-U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001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2" descr="http://upload.wikimedia.org/wikipedia/commons/5/54/Gunk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32" y="1143000"/>
            <a:ext cx="2286000" cy="3133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26532" y="4953000"/>
            <a:ext cx="272206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1862-1932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05399" y="4495800"/>
            <a:ext cx="1799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Hermann </a:t>
            </a:r>
            <a:r>
              <a:rPr lang="en-US" b="1" dirty="0" err="1"/>
              <a:t>Gunkel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917575" y="2340531"/>
            <a:ext cx="4139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形式鑑別學</a:t>
            </a:r>
            <a:r>
              <a:rPr lang="zh-CN" altLang="en-US" sz="2400" dirty="0" smtClean="0"/>
              <a:t>（</a:t>
            </a:r>
            <a:r>
              <a:rPr lang="en-US" altLang="zh-CN" sz="2400" dirty="0"/>
              <a:t>F</a:t>
            </a:r>
            <a:r>
              <a:rPr lang="en-US" sz="2400" dirty="0" smtClean="0"/>
              <a:t>orm </a:t>
            </a:r>
            <a:r>
              <a:rPr lang="en-US" sz="2400" dirty="0"/>
              <a:t>C</a:t>
            </a:r>
            <a:r>
              <a:rPr lang="en-US" sz="2400" dirty="0" smtClean="0"/>
              <a:t>riticism</a:t>
            </a:r>
            <a:r>
              <a:rPr lang="en-US" sz="2400" dirty="0"/>
              <a:t>）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215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28800" y="62525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詩篇的分類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81200" y="4724400"/>
            <a:ext cx="632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/>
              <a:t>6</a:t>
            </a:r>
            <a:r>
              <a:rPr lang="en-US" altLang="zh-CN" sz="2800" dirty="0" smtClean="0">
                <a:latin typeface="+mn-ea"/>
              </a:rPr>
              <a:t>. </a:t>
            </a:r>
            <a:r>
              <a:rPr lang="zh-TW" altLang="en-US" sz="2800" dirty="0" smtClean="0">
                <a:latin typeface="+mn-ea"/>
              </a:rPr>
              <a:t>數</a:t>
            </a:r>
            <a:r>
              <a:rPr lang="zh-TW" altLang="en-US" sz="2800" dirty="0">
                <a:latin typeface="+mn-ea"/>
              </a:rPr>
              <a:t>量較少的種類包括：團體感恩</a:t>
            </a:r>
            <a:r>
              <a:rPr lang="zh-TW" altLang="en-US" sz="2800" dirty="0" smtClean="0">
                <a:latin typeface="+mn-ea"/>
              </a:rPr>
              <a:t>詩、</a:t>
            </a:r>
            <a:endParaRPr lang="en-US" altLang="zh-TW" sz="2800" dirty="0" smtClean="0">
              <a:latin typeface="+mn-ea"/>
            </a:endParaRPr>
          </a:p>
          <a:p>
            <a:r>
              <a:rPr lang="en-US" altLang="zh-TW" sz="2800" dirty="0">
                <a:latin typeface="+mn-ea"/>
              </a:rPr>
              <a:t> </a:t>
            </a:r>
            <a:r>
              <a:rPr lang="en-US" altLang="zh-TW" sz="2800" dirty="0" smtClean="0">
                <a:latin typeface="+mn-ea"/>
              </a:rPr>
              <a:t>    </a:t>
            </a:r>
            <a:r>
              <a:rPr lang="zh-TW" altLang="en-US" sz="2800" dirty="0" smtClean="0">
                <a:latin typeface="+mn-ea"/>
              </a:rPr>
              <a:t>智</a:t>
            </a:r>
            <a:r>
              <a:rPr lang="zh-TW" altLang="en-US" sz="2800" dirty="0">
                <a:latin typeface="+mn-ea"/>
              </a:rPr>
              <a:t>慧</a:t>
            </a:r>
            <a:r>
              <a:rPr lang="zh-TW" altLang="en-US" sz="2800" dirty="0" smtClean="0">
                <a:latin typeface="+mn-ea"/>
              </a:rPr>
              <a:t>詩、</a:t>
            </a:r>
            <a:r>
              <a:rPr lang="zh-TW" altLang="en-US" sz="2800" dirty="0">
                <a:latin typeface="+mn-ea"/>
              </a:rPr>
              <a:t>上行</a:t>
            </a:r>
            <a:r>
              <a:rPr lang="zh-TW" altLang="en-US" sz="2800" dirty="0" smtClean="0">
                <a:latin typeface="+mn-ea"/>
              </a:rPr>
              <a:t>詩</a:t>
            </a:r>
            <a:r>
              <a:rPr lang="zh-CN" altLang="en-US" sz="2800" dirty="0" smtClean="0">
                <a:latin typeface="+mn-ea"/>
              </a:rPr>
              <a:t>，</a:t>
            </a:r>
            <a:r>
              <a:rPr lang="zh-TW" altLang="en-US" sz="2800" dirty="0" smtClean="0">
                <a:latin typeface="+mn-ea"/>
              </a:rPr>
              <a:t>和</a:t>
            </a:r>
            <a:r>
              <a:rPr lang="zh-TW" altLang="en-US" sz="2800" dirty="0">
                <a:latin typeface="+mn-ea"/>
              </a:rPr>
              <a:t>禮儀崇拜</a:t>
            </a:r>
            <a:r>
              <a:rPr lang="zh-TW" altLang="en-US" sz="2800" dirty="0" smtClean="0">
                <a:latin typeface="+mn-ea"/>
              </a:rPr>
              <a:t>詩</a:t>
            </a:r>
            <a:endParaRPr lang="zh-TW" altLang="en-US" sz="2800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0" y="1544360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 1. </a:t>
            </a:r>
            <a:r>
              <a:rPr lang="zh-CN" altLang="en-US" sz="2800" dirty="0" smtClean="0"/>
              <a:t>個人哀詩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943100" y="2219980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2.  </a:t>
            </a:r>
            <a:r>
              <a:rPr lang="zh-CN" altLang="en-US" sz="2800" dirty="0" smtClean="0"/>
              <a:t>團體哀詩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943100" y="28295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3.  </a:t>
            </a:r>
            <a:r>
              <a:rPr lang="zh-CN" altLang="en-US" sz="2800" dirty="0" smtClean="0"/>
              <a:t>個人感恩詩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4391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4.  </a:t>
            </a:r>
            <a:r>
              <a:rPr lang="zh-CN" altLang="en-US" sz="2800" dirty="0" smtClean="0"/>
              <a:t>讚美詩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019300" y="41249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5.  </a:t>
            </a:r>
            <a:r>
              <a:rPr lang="zh-CN" altLang="en-US" sz="2800" dirty="0" smtClean="0"/>
              <a:t>君王詩</a:t>
            </a:r>
            <a:endParaRPr lang="en-US" sz="28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895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54306" y="1524001"/>
            <a:ext cx="628969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敬虔的生命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9/7  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一課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 詩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篇縱覽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認識詩篇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9/14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二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智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慧的人生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研讀智慧詩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73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9/21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三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完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全的順服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研讀君王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詩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（詩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信心的禱告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9/28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四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深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夜的禱告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研讀個人哀歌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22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10/5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五課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懺悔的心聲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研讀大衛的懺悔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詩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51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10/12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第六課   團體的禱告 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--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研讀民族哀歌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79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赞美与感恩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10/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19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第七課   讚美的歡呼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研讀讚美詩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/2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6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第八課   讚美的宣召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研讀哈利路亞詩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第九課   感恩的頌歌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研讀感恩詩</a:t>
            </a:r>
            <a:endParaRPr lang="en-US" altLang="zh-CN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敬拜的人生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9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課   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拜的團體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研讀上行之詩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16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十一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課  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敬拜的禮讚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體會詩人的心境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11/23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十二課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拜的生活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回應詩篇的信息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84162" y="802066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>
                <a:solidFill>
                  <a:schemeClr val="accent1">
                    <a:lumMod val="75000"/>
                  </a:schemeClr>
                </a:solidFill>
              </a:rPr>
              <a:t>課</a:t>
            </a:r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時安排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4784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25" y="2362200"/>
            <a:ext cx="70834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/>
              <a:t>第二課    智慧的人生</a:t>
            </a:r>
            <a:endParaRPr lang="en-US" altLang="zh-CN" sz="3600" b="1" dirty="0" smtClean="0"/>
          </a:p>
          <a:p>
            <a:pPr algn="ctr"/>
            <a:r>
              <a:rPr lang="en-US" sz="3600" b="1" dirty="0" smtClean="0"/>
              <a:t>                                 </a:t>
            </a:r>
            <a:r>
              <a:rPr lang="en-US" altLang="zh-CN" sz="3600" b="1" dirty="0" smtClean="0"/>
              <a:t>—</a:t>
            </a:r>
            <a:r>
              <a:rPr lang="en-US" sz="3600" b="1" dirty="0" smtClean="0"/>
              <a:t>  </a:t>
            </a:r>
            <a:r>
              <a:rPr lang="zh-CN" altLang="en-US" sz="3600" b="1" dirty="0" smtClean="0"/>
              <a:t>研讀智慧詩</a:t>
            </a:r>
            <a:r>
              <a:rPr lang="en-US" sz="3600" b="1" dirty="0" smtClean="0"/>
              <a:t> 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580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5203" y="1066800"/>
            <a:ext cx="2339102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</a:rPr>
              <a:t>舊約</a:t>
            </a:r>
            <a:r>
              <a:rPr lang="zh-TW" altLang="en-US" sz="2400" dirty="0" smtClean="0">
                <a:solidFill>
                  <a:schemeClr val="bg1"/>
                </a:solidFill>
              </a:rPr>
              <a:t>的智慧文</a:t>
            </a:r>
            <a:r>
              <a:rPr lang="zh-TW" altLang="en-US" sz="2400" dirty="0">
                <a:solidFill>
                  <a:schemeClr val="bg1"/>
                </a:solidFill>
              </a:rPr>
              <a:t>學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8259" y="1664732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/>
              <a:t>約伯記、箴言、傳道書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23768" y="2193667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/>
              <a:t>詩篇和雅</a:t>
            </a:r>
            <a:r>
              <a:rPr lang="zh-TW" altLang="en-US" sz="2400" dirty="0" smtClean="0"/>
              <a:t>歌一</a:t>
            </a:r>
            <a:r>
              <a:rPr lang="zh-TW" altLang="en-US" sz="2400" dirty="0"/>
              <a:t>些智慧詩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4419600" y="1905000"/>
            <a:ext cx="2339102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詩篇中</a:t>
            </a:r>
            <a:r>
              <a:rPr lang="zh-TW" altLang="en-US" sz="2400" dirty="0" smtClean="0">
                <a:solidFill>
                  <a:schemeClr val="bg1"/>
                </a:solidFill>
              </a:rPr>
              <a:t>的智慧</a:t>
            </a:r>
            <a:r>
              <a:rPr lang="zh-CN" altLang="en-US" sz="2400" dirty="0" smtClean="0">
                <a:solidFill>
                  <a:schemeClr val="bg1"/>
                </a:solidFill>
              </a:rPr>
              <a:t>詩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9600" y="2595265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第</a:t>
            </a:r>
            <a:r>
              <a:rPr lang="en-US" altLang="zh-TW" dirty="0" smtClean="0"/>
              <a:t>1</a:t>
            </a:r>
            <a:r>
              <a:rPr lang="zh-TW" altLang="en-US" dirty="0" smtClean="0"/>
              <a:t>篇</a:t>
            </a:r>
            <a:r>
              <a:rPr lang="zh-TW" altLang="en-US" dirty="0"/>
              <a:t>  </a:t>
            </a:r>
            <a:r>
              <a:rPr lang="zh-TW" altLang="en-US" dirty="0" smtClean="0"/>
              <a:t>（</a:t>
            </a:r>
            <a:r>
              <a:rPr lang="zh-TW" altLang="en-US" dirty="0"/>
              <a:t>不從惡人的計</a:t>
            </a:r>
            <a:r>
              <a:rPr lang="zh-TW" altLang="en-US" dirty="0" smtClean="0"/>
              <a:t>謀</a:t>
            </a:r>
            <a:r>
              <a:rPr lang="zh-CN" altLang="en-US" dirty="0" smtClean="0"/>
              <a:t> </a:t>
            </a:r>
            <a:r>
              <a:rPr lang="en-US" altLang="zh-CN" dirty="0" smtClean="0"/>
              <a:t>…</a:t>
            </a:r>
            <a:r>
              <a:rPr lang="zh-TW" altLang="en-US" dirty="0" smtClean="0"/>
              <a:t>）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419600" y="3052465"/>
            <a:ext cx="2828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第</a:t>
            </a:r>
            <a:r>
              <a:rPr lang="en-US" altLang="zh-TW" dirty="0" smtClean="0"/>
              <a:t>32</a:t>
            </a:r>
            <a:r>
              <a:rPr lang="zh-TW" altLang="en-US" dirty="0" smtClean="0"/>
              <a:t>篇（</a:t>
            </a:r>
            <a:r>
              <a:rPr lang="zh-CN" altLang="en-US" dirty="0"/>
              <a:t>得</a:t>
            </a:r>
            <a:r>
              <a:rPr lang="zh-TW" altLang="en-US" dirty="0"/>
              <a:t>赦免其</a:t>
            </a:r>
            <a:r>
              <a:rPr lang="zh-TW" altLang="en-US" dirty="0" smtClean="0"/>
              <a:t>過</a:t>
            </a:r>
            <a:r>
              <a:rPr lang="zh-TW" altLang="en-US" dirty="0"/>
              <a:t> </a:t>
            </a:r>
            <a:r>
              <a:rPr lang="en-US" altLang="zh-TW" dirty="0" smtClean="0"/>
              <a:t>…</a:t>
            </a:r>
            <a:r>
              <a:rPr lang="zh-TW" altLang="en-US" dirty="0" smtClean="0"/>
              <a:t> </a:t>
            </a:r>
            <a:r>
              <a:rPr lang="zh-TW" altLang="en-US" dirty="0"/>
              <a:t>）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19600" y="3509665"/>
            <a:ext cx="3919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第</a:t>
            </a:r>
            <a:r>
              <a:rPr lang="en-US" altLang="zh-CN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37 </a:t>
            </a:r>
            <a:r>
              <a:rPr lang="zh-CN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篇（</a:t>
            </a:r>
            <a:r>
              <a:rPr lang="zh-TW" altLang="en-US" dirty="0"/>
              <a:t>不要為作惡的心懷不</a:t>
            </a:r>
            <a:r>
              <a:rPr lang="zh-TW" altLang="en-US" dirty="0" smtClean="0"/>
              <a:t>平 </a:t>
            </a:r>
            <a:r>
              <a:rPr lang="en-US" altLang="zh-TW" dirty="0" smtClean="0"/>
              <a:t>…</a:t>
            </a:r>
            <a:r>
              <a:rPr lang="zh-CN" altLang="en-US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19600" y="3966865"/>
            <a:ext cx="4164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第</a:t>
            </a:r>
            <a:r>
              <a:rPr lang="en-US" altLang="zh-TW" dirty="0" smtClean="0"/>
              <a:t>49</a:t>
            </a:r>
            <a:r>
              <a:rPr lang="zh-TW" altLang="en-US" dirty="0" smtClean="0"/>
              <a:t>篇</a:t>
            </a:r>
            <a:r>
              <a:rPr lang="zh-TW" altLang="en-US" dirty="0"/>
              <a:t>（萬民哪，你們都當聽這話！ ）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419600" y="4424065"/>
            <a:ext cx="4649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第</a:t>
            </a:r>
            <a:r>
              <a:rPr lang="en-US" altLang="zh-TW" dirty="0" smtClean="0"/>
              <a:t>73</a:t>
            </a:r>
            <a:r>
              <a:rPr lang="zh-TW" altLang="en-US" dirty="0" smtClean="0"/>
              <a:t>篇（</a:t>
            </a:r>
            <a:r>
              <a:rPr lang="zh-CN" altLang="en-US" dirty="0"/>
              <a:t>神實在恩待以色列那些清心的</a:t>
            </a:r>
            <a:r>
              <a:rPr lang="zh-CN" altLang="en-US" dirty="0" smtClean="0"/>
              <a:t>人</a:t>
            </a:r>
            <a:r>
              <a:rPr lang="en-US" altLang="zh-CN" dirty="0"/>
              <a:t>!</a:t>
            </a:r>
            <a:r>
              <a:rPr lang="zh-TW" altLang="en-US" dirty="0" smtClean="0"/>
              <a:t>）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419600" y="4881265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第</a:t>
            </a:r>
            <a:r>
              <a:rPr lang="en-US" altLang="zh-TW" dirty="0" smtClean="0"/>
              <a:t>127</a:t>
            </a:r>
            <a:r>
              <a:rPr lang="zh-TW" altLang="en-US" dirty="0" smtClean="0"/>
              <a:t>篇</a:t>
            </a:r>
            <a:r>
              <a:rPr lang="zh-TW" altLang="en-US" dirty="0"/>
              <a:t>（若不是耶和華建造房</a:t>
            </a:r>
            <a:r>
              <a:rPr lang="zh-TW" altLang="en-US" dirty="0" smtClean="0"/>
              <a:t>屋 </a:t>
            </a:r>
            <a:r>
              <a:rPr lang="en-US" altLang="zh-TW" dirty="0" smtClean="0"/>
              <a:t>…</a:t>
            </a:r>
            <a:r>
              <a:rPr lang="zh-TW" altLang="en-US" dirty="0" smtClean="0"/>
              <a:t>）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419600" y="5338465"/>
            <a:ext cx="4229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第</a:t>
            </a:r>
            <a:r>
              <a:rPr lang="en-US" altLang="zh-TW" dirty="0" smtClean="0"/>
              <a:t>128</a:t>
            </a:r>
            <a:r>
              <a:rPr lang="zh-TW" altLang="en-US" dirty="0" smtClean="0"/>
              <a:t>篇</a:t>
            </a:r>
            <a:r>
              <a:rPr lang="zh-TW" altLang="en-US" dirty="0"/>
              <a:t>（凡敬畏耶和華、遵行他道的</a:t>
            </a:r>
            <a:r>
              <a:rPr lang="zh-TW" altLang="en-US" dirty="0" smtClean="0"/>
              <a:t>人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   </a:t>
            </a:r>
            <a:r>
              <a:rPr lang="zh-TW" altLang="en-US" dirty="0" smtClean="0"/>
              <a:t>便</a:t>
            </a:r>
            <a:r>
              <a:rPr lang="zh-TW" altLang="en-US" dirty="0"/>
              <a:t>為有</a:t>
            </a:r>
            <a:r>
              <a:rPr lang="zh-TW" altLang="en-US" dirty="0" smtClean="0"/>
              <a:t>福</a:t>
            </a:r>
            <a:r>
              <a:rPr lang="en-US" altLang="zh-TW" dirty="0" smtClean="0"/>
              <a:t>!</a:t>
            </a:r>
            <a:r>
              <a:rPr lang="zh-TW" altLang="en-US" dirty="0" smtClean="0"/>
              <a:t>）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567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 animBg="1"/>
      <p:bldP spid="11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71577" y="1219200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u="sng" dirty="0" smtClean="0">
                <a:solidFill>
                  <a:schemeClr val="tx2">
                    <a:lumMod val="50000"/>
                  </a:schemeClr>
                </a:solidFill>
              </a:rPr>
              <a:t>生活的智慧</a:t>
            </a:r>
            <a:endParaRPr lang="en-US" sz="2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0280" y="1817132"/>
            <a:ext cx="63401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箴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言</a:t>
            </a:r>
            <a: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26:20    </a:t>
            </a:r>
          </a:p>
          <a:p>
            <a:r>
              <a:rPr lang="zh-TW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火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缺了柴就必熄滅；無人傳舌，爭競便止息。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600200" y="3661795"/>
            <a:ext cx="64007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詩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篇 </a:t>
            </a:r>
            <a: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1:1-2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MingLiU" panose="02020500000000000000" pitchFamily="18" charset="-120"/>
              <a:ea typeface="PMingLiU" panose="02020500000000000000" pitchFamily="18" charset="-12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 charset="0"/>
              </a:rPr>
              <a:t>不從惡人的計謀，不站罪人的道路，不坐褻慢人的座位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 charset="0"/>
              </a:rPr>
              <a:t>，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 charset="0"/>
              </a:rPr>
              <a:t>惟喜愛耶和華的律法，晝夜思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想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 charset="0"/>
              </a:rPr>
              <a:t>，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 charset="0"/>
              </a:rPr>
              <a:t>這人便為有福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 charset="0"/>
              </a:rPr>
              <a:t>！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72051" y="3108068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u="sng" dirty="0" smtClean="0">
                <a:solidFill>
                  <a:schemeClr val="tx2">
                    <a:lumMod val="50000"/>
                  </a:schemeClr>
                </a:solidFill>
              </a:rPr>
              <a:t>生命的智慧</a:t>
            </a:r>
            <a:endParaRPr lang="en-US" sz="2400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295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http://i41.servimg.com/u/f41/12/21/12/04/levi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040190" cy="2781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38400" y="3886200"/>
            <a:ext cx="586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民</a:t>
            </a:r>
            <a:r>
              <a:rPr lang="en-US" altLang="zh-TW" sz="2400" dirty="0"/>
              <a:t>3:12</a:t>
            </a:r>
            <a:r>
              <a:rPr lang="zh-TW" altLang="en-US" sz="2400" dirty="0"/>
              <a:t> 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 smtClean="0"/>
              <a:t>我</a:t>
            </a:r>
            <a:r>
              <a:rPr lang="zh-TW" altLang="en-US" sz="2400" dirty="0"/>
              <a:t>從以色列人中揀選了利未人，代替以色列人一切頭生的；利未人要歸我。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438400" y="5181600"/>
            <a:ext cx="586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民</a:t>
            </a:r>
            <a:r>
              <a:rPr lang="en-US" altLang="zh-TW" sz="2400" dirty="0"/>
              <a:t>8:24</a:t>
            </a:r>
            <a:r>
              <a:rPr lang="zh-TW" altLang="en-US" sz="2400" dirty="0"/>
              <a:t> </a:t>
            </a:r>
            <a:endParaRPr lang="en-US" altLang="zh-TW" sz="2400" dirty="0" smtClean="0"/>
          </a:p>
          <a:p>
            <a:r>
              <a:rPr lang="zh-TW" altLang="en-US" sz="2400" dirty="0" smtClean="0"/>
              <a:t>利</a:t>
            </a:r>
            <a:r>
              <a:rPr lang="zh-TW" altLang="en-US" sz="2400" dirty="0"/>
              <a:t>未人是這樣：從二十五歲以外，他們要前來任職，辦會幕的事。</a:t>
            </a:r>
            <a:endParaRPr lang="en-US" sz="24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6469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86566" y="55902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利未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600200" y="14478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革順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40454" y="14478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哥轄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272785" y="152400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米拉利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417441" y="199286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暗蘭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19548" y="199286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以斯哈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546725" y="190500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…….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892654" y="252124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亞倫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599746" y="252124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摩西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569054" y="25146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可拉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246531" y="1020689"/>
            <a:ext cx="2288946" cy="4271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8" idx="0"/>
          </p:cNvCxnSpPr>
          <p:nvPr/>
        </p:nvCxnSpPr>
        <p:spPr>
          <a:xfrm>
            <a:off x="4535477" y="1020689"/>
            <a:ext cx="128143" cy="4271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35477" y="1020689"/>
            <a:ext cx="2965908" cy="4271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8" idx="2"/>
            <a:endCxn id="10" idx="0"/>
          </p:cNvCxnSpPr>
          <p:nvPr/>
        </p:nvCxnSpPr>
        <p:spPr>
          <a:xfrm flipH="1">
            <a:off x="3740607" y="1817132"/>
            <a:ext cx="923013" cy="175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2"/>
          </p:cNvCxnSpPr>
          <p:nvPr/>
        </p:nvCxnSpPr>
        <p:spPr>
          <a:xfrm>
            <a:off x="4663620" y="1817132"/>
            <a:ext cx="0" cy="175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2"/>
            <a:endCxn id="13" idx="1"/>
          </p:cNvCxnSpPr>
          <p:nvPr/>
        </p:nvCxnSpPr>
        <p:spPr>
          <a:xfrm>
            <a:off x="4663620" y="1817132"/>
            <a:ext cx="883105" cy="272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2"/>
            <a:endCxn id="14" idx="0"/>
          </p:cNvCxnSpPr>
          <p:nvPr/>
        </p:nvCxnSpPr>
        <p:spPr>
          <a:xfrm flipH="1">
            <a:off x="3215820" y="2362200"/>
            <a:ext cx="524787" cy="1590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673019" y="2362200"/>
            <a:ext cx="323166" cy="1590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858129" y="2350532"/>
            <a:ext cx="34091" cy="240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672816" y="2922351"/>
            <a:ext cx="461665" cy="1562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dirty="0" smtClean="0"/>
              <a:t>......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817340" y="3352800"/>
            <a:ext cx="2318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364372" y="392008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撒母耳</a:t>
            </a:r>
            <a:endParaRPr lang="en-US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4802953" y="4289419"/>
            <a:ext cx="2" cy="358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4453385" y="47015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約珥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834383" y="5051419"/>
            <a:ext cx="2" cy="358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529585" y="557426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希幔</a:t>
            </a:r>
            <a:endParaRPr lang="en-US" b="1" dirty="0"/>
          </a:p>
        </p:txBody>
      </p:sp>
      <p:sp>
        <p:nvSpPr>
          <p:cNvPr id="58" name="Rectangle 57"/>
          <p:cNvSpPr/>
          <p:nvPr/>
        </p:nvSpPr>
        <p:spPr>
          <a:xfrm>
            <a:off x="1710185" y="557426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亞薩</a:t>
            </a:r>
            <a:endParaRPr lang="en-US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1858120" y="2059593"/>
            <a:ext cx="461665" cy="1562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dirty="0" smtClean="0"/>
              <a:t>.........................</a:t>
            </a:r>
            <a:endParaRPr lang="en-US" dirty="0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1996620" y="3703401"/>
            <a:ext cx="0" cy="1706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425185" y="557426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以探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7591739" y="2059593"/>
            <a:ext cx="461665" cy="1562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dirty="0" smtClean="0"/>
              <a:t>.........................</a:t>
            </a:r>
            <a:endParaRPr lang="en-US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7730239" y="3703401"/>
            <a:ext cx="0" cy="1706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159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1982831"/>
            <a:ext cx="7145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（亞薩的詩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。）神實在恩待以色列那些</a:t>
            </a:r>
            <a:r>
              <a:rPr lang="zh-CN" altLang="en-US" sz="24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的人！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71340" y="4419600"/>
            <a:ext cx="45448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hlinkClick r:id="rId4"/>
              </a:rPr>
              <a:t>太</a:t>
            </a:r>
            <a:r>
              <a:rPr lang="en-US" altLang="zh-TW" sz="2000" dirty="0">
                <a:hlinkClick r:id="rId4"/>
              </a:rPr>
              <a:t>5:8</a:t>
            </a:r>
            <a:r>
              <a:rPr lang="zh-TW" altLang="en-US" sz="2000" dirty="0"/>
              <a:t> </a:t>
            </a:r>
            <a:endParaRPr lang="en-US" altLang="zh-TW" sz="2000" dirty="0" smtClean="0"/>
          </a:p>
          <a:p>
            <a:r>
              <a:rPr lang="zh-TW" altLang="en-US" sz="2000" dirty="0" smtClean="0">
                <a:solidFill>
                  <a:srgbClr val="FF0000"/>
                </a:solidFill>
              </a:rPr>
              <a:t>清</a:t>
            </a:r>
            <a:r>
              <a:rPr lang="zh-TW" altLang="en-US" sz="2000" dirty="0">
                <a:solidFill>
                  <a:srgbClr val="FF0000"/>
                </a:solidFill>
              </a:rPr>
              <a:t>心</a:t>
            </a:r>
            <a:r>
              <a:rPr lang="zh-TW" altLang="en-US" sz="2000" dirty="0"/>
              <a:t>的人有福了！因為他們必得見神。</a:t>
            </a:r>
            <a:endParaRPr lang="en-US" sz="2000" dirty="0"/>
          </a:p>
        </p:txBody>
      </p:sp>
      <p:sp>
        <p:nvSpPr>
          <p:cNvPr id="11" name="Oval Callout 10"/>
          <p:cNvSpPr/>
          <p:nvPr/>
        </p:nvSpPr>
        <p:spPr>
          <a:xfrm>
            <a:off x="5928730" y="683568"/>
            <a:ext cx="1996070" cy="84043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7000" y="8483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</a:rPr>
              <a:t>主題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465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Martin Buber portra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1263133"/>
            <a:ext cx="2095500" cy="2819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412077" y="4583668"/>
            <a:ext cx="1289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1878</a:t>
            </a:r>
            <a:r>
              <a:rPr lang="en-US" dirty="0"/>
              <a:t> </a:t>
            </a:r>
            <a:r>
              <a:rPr lang="en-US" dirty="0" smtClean="0"/>
              <a:t>–1965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32540" y="4188371"/>
            <a:ext cx="1468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Martin Buber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5792" y="2011251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400" dirty="0"/>
              <a:t>心的情況決定了一個人是否活在真理中，若是如此，他就必體驗到神的美善；倘若他活在似是而非的道理中，則必常遭不順遂，而他會誤以為是神對他不</a:t>
            </a:r>
            <a:r>
              <a:rPr lang="zh-TW" altLang="en-US" sz="2400" dirty="0" smtClean="0"/>
              <a:t>好</a:t>
            </a:r>
            <a:r>
              <a:rPr lang="zh-CN" altLang="en-US" sz="2400" dirty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04196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xplosion 1 13"/>
          <p:cNvSpPr/>
          <p:nvPr/>
        </p:nvSpPr>
        <p:spPr>
          <a:xfrm rot="1194098">
            <a:off x="5791200" y="3848357"/>
            <a:ext cx="2895600" cy="246089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1982831"/>
            <a:ext cx="7145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至於我，我的腳幾乎失閃；我的腳險些滑跌。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3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我見惡人和狂傲人享平安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就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心懷不平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Rectangle 8"/>
          <p:cNvSpPr/>
          <p:nvPr/>
        </p:nvSpPr>
        <p:spPr>
          <a:xfrm rot="815430">
            <a:off x="6428520" y="472640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心懷不平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09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1982831"/>
            <a:ext cx="7145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4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他們死的時候沒有疼痛；他們的力氣卻也壯實。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5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他們不像別人受苦，也不像別人遭災。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6 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所以，驕傲如鏈子戴在他們的項上；強暴像衣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裳 </a:t>
            </a:r>
            <a: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/>
            </a:r>
            <a:b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</a:br>
            <a: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    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遮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住他們的身體。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7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他們的眼睛因體胖而凸出；他們所得的，過於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心</a:t>
            </a:r>
            <a: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/>
            </a:r>
            <a:b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</a:br>
            <a:r>
              <a:rPr lang="en-US" altLang="zh-CN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    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裡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所想的。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Explosion 1 8"/>
          <p:cNvSpPr/>
          <p:nvPr/>
        </p:nvSpPr>
        <p:spPr>
          <a:xfrm rot="1194098">
            <a:off x="5791200" y="4206353"/>
            <a:ext cx="2895600" cy="246089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815430">
            <a:off x="6425316" y="505850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</a:rPr>
              <a:t>惡人境況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552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xplosion 1 11"/>
          <p:cNvSpPr/>
          <p:nvPr/>
        </p:nvSpPr>
        <p:spPr>
          <a:xfrm rot="1194098">
            <a:off x="5791200" y="4206353"/>
            <a:ext cx="2895600" cy="246089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974" y="1982831"/>
            <a:ext cx="76930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8  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他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們譏笑人，憑惡意說欺壓人的話；他們說話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自高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 9  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他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們的口褻瀆上天；他們的舌毀謗全地。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10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所以神的民歸到這裡，喝盡了滿杯的苦水。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11  </a:t>
            </a:r>
            <a:r>
              <a:rPr lang="zh-CN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他們說：神怎能曉得？至高者豈有知識呢？ </a:t>
            </a:r>
            <a:r>
              <a:rPr lang="zh-CN" altLang="en-US" sz="24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Rectangle 8"/>
          <p:cNvSpPr/>
          <p:nvPr/>
        </p:nvSpPr>
        <p:spPr>
          <a:xfrm rot="815430">
            <a:off x="6425316" y="505850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</a:rPr>
              <a:t>惡人境況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530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xplosion 1 11"/>
          <p:cNvSpPr/>
          <p:nvPr/>
        </p:nvSpPr>
        <p:spPr>
          <a:xfrm rot="1194098">
            <a:off x="5791200" y="4206353"/>
            <a:ext cx="2895600" cy="246089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974" y="1982831"/>
            <a:ext cx="76930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12  </a:t>
            </a:r>
            <a:r>
              <a:rPr lang="zh-CN" altLang="en-US" sz="2400" dirty="0"/>
              <a:t>看哪，這就是惡人；他們既是常享安逸，財寶便加增。 </a:t>
            </a:r>
            <a:endParaRPr lang="en-US" sz="2400" dirty="0"/>
          </a:p>
          <a:p>
            <a:r>
              <a:rPr lang="en-US" sz="2400" dirty="0"/>
              <a:t>13  </a:t>
            </a:r>
            <a:r>
              <a:rPr lang="zh-CN" altLang="en-US" sz="2400" dirty="0"/>
              <a:t>我實在徒然潔淨了我的心，徒然洗手表明無辜。 </a:t>
            </a:r>
            <a:endParaRPr lang="en-US" sz="2400" dirty="0"/>
          </a:p>
          <a:p>
            <a:r>
              <a:rPr lang="en-US" sz="2400" dirty="0"/>
              <a:t>14  </a:t>
            </a:r>
            <a:r>
              <a:rPr lang="en-US" sz="2400" dirty="0" smtClean="0"/>
              <a:t> </a:t>
            </a:r>
            <a:r>
              <a:rPr lang="zh-CN" altLang="en-US" sz="2400" dirty="0" smtClean="0"/>
              <a:t>因</a:t>
            </a:r>
            <a:r>
              <a:rPr lang="zh-CN" altLang="en-US" sz="2400" dirty="0"/>
              <a:t>為，我終日遭災難；每早晨受懲治。 </a:t>
            </a:r>
            <a:endParaRPr lang="en-US" sz="2400" dirty="0"/>
          </a:p>
          <a:p>
            <a:r>
              <a:rPr lang="en-US" sz="2400" dirty="0"/>
              <a:t>15  </a:t>
            </a:r>
            <a:r>
              <a:rPr lang="zh-CN" altLang="en-US" sz="2400" dirty="0"/>
              <a:t>我若說，我要這樣講，這就是以奸詐待你的眾子。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Rectangle 8"/>
          <p:cNvSpPr/>
          <p:nvPr/>
        </p:nvSpPr>
        <p:spPr>
          <a:xfrm rot="815430">
            <a:off x="6425315" y="5058507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</a:rPr>
              <a:t>内心困擾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03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224926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/>
              <a:t>卑鄙是卑鄙者的通行證</a:t>
            </a:r>
            <a:endParaRPr lang="en-US" altLang="zh-CN" sz="2400" dirty="0"/>
          </a:p>
          <a:p>
            <a:pPr>
              <a:defRPr/>
            </a:pPr>
            <a:r>
              <a:rPr lang="zh-CN" altLang="en-US" sz="2400" dirty="0"/>
              <a:t>高尚是高尚者的墓誌</a:t>
            </a:r>
            <a:r>
              <a:rPr lang="zh-CN" altLang="en-US" sz="2400" dirty="0" smtClean="0"/>
              <a:t>銘</a:t>
            </a:r>
            <a:endParaRPr lang="en-US" altLang="zh-CN" sz="2400" dirty="0" smtClean="0"/>
          </a:p>
          <a:p>
            <a:pPr>
              <a:defRPr/>
            </a:pPr>
            <a:r>
              <a:rPr lang="en-US" altLang="zh-CN" sz="2400" dirty="0" smtClean="0"/>
              <a:t>……</a:t>
            </a:r>
            <a:endParaRPr lang="en-US" sz="24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39982" y="3786135"/>
            <a:ext cx="27400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告訴你吧，世界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我--不--相--信！ 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96000" y="4649214"/>
            <a:ext cx="15412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/>
              <a:t>北 岛</a:t>
            </a:r>
            <a:endParaRPr lang="en-US" altLang="en-US" sz="2800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935" y="1366712"/>
            <a:ext cx="3057776" cy="305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226127" y="1447800"/>
            <a:ext cx="27400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《</a:t>
            </a:r>
            <a:r>
              <a:rPr lang="zh-CN" altLang="en-US" sz="2400" b="1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回答</a:t>
            </a:r>
            <a:r>
              <a:rPr lang="en-US" altLang="zh-CN" sz="2400" b="1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》</a:t>
            </a:r>
            <a:r>
              <a:rPr lang="zh-CN" altLang="en-US" sz="2400" b="1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（</a:t>
            </a:r>
            <a:r>
              <a:rPr lang="en-US" altLang="zh-CN" sz="2400" b="1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1976</a:t>
            </a:r>
            <a:r>
              <a:rPr lang="zh-CN" altLang="en-US" sz="2400" b="1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）</a:t>
            </a:r>
            <a:endParaRPr kumimoji="0" lang="en-US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1200" y="5105400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1949</a:t>
            </a:r>
            <a:r>
              <a:rPr lang="zh-CN" altLang="en-US" dirty="0" smtClean="0"/>
              <a:t>年</a:t>
            </a:r>
            <a:r>
              <a:rPr lang="en-US" altLang="zh-CN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180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/>
          <p:cNvSpPr/>
          <p:nvPr/>
        </p:nvSpPr>
        <p:spPr>
          <a:xfrm>
            <a:off x="5257800" y="4495800"/>
            <a:ext cx="2833575" cy="16002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974" y="1982831"/>
            <a:ext cx="76930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16  </a:t>
            </a:r>
            <a:r>
              <a:rPr lang="zh-CN" altLang="en-US" sz="2400" dirty="0"/>
              <a:t>我</a:t>
            </a:r>
            <a:r>
              <a:rPr lang="zh-CN" altLang="en-US" sz="2400" dirty="0">
                <a:solidFill>
                  <a:srgbClr val="FF0000"/>
                </a:solidFill>
              </a:rPr>
              <a:t>思索</a:t>
            </a:r>
            <a:r>
              <a:rPr lang="zh-CN" altLang="en-US" sz="2400" dirty="0"/>
              <a:t>怎能明白這事，眼看實係為難， </a:t>
            </a:r>
            <a:endParaRPr lang="en-US" sz="2400" dirty="0"/>
          </a:p>
          <a:p>
            <a:r>
              <a:rPr lang="en-US" sz="2400" dirty="0"/>
              <a:t>17  </a:t>
            </a:r>
            <a:r>
              <a:rPr lang="zh-CN" altLang="en-US" sz="2400" dirty="0"/>
              <a:t>等我</a:t>
            </a:r>
            <a:r>
              <a:rPr lang="zh-CN" altLang="en-US" sz="2400" dirty="0">
                <a:solidFill>
                  <a:srgbClr val="0000FF"/>
                </a:solidFill>
              </a:rPr>
              <a:t>進了神的聖所</a:t>
            </a:r>
            <a:r>
              <a:rPr lang="zh-CN" altLang="en-US" sz="2400" dirty="0"/>
              <a:t>，</a:t>
            </a:r>
            <a:r>
              <a:rPr lang="zh-CN" altLang="en-US" sz="2400" dirty="0">
                <a:solidFill>
                  <a:srgbClr val="FF0000"/>
                </a:solidFill>
              </a:rPr>
              <a:t>思想</a:t>
            </a:r>
            <a:r>
              <a:rPr lang="zh-CN" altLang="en-US" sz="2400" dirty="0"/>
              <a:t>他們的結局。 </a:t>
            </a:r>
            <a:endParaRPr lang="en-US" sz="2400" dirty="0"/>
          </a:p>
          <a:p>
            <a:r>
              <a:rPr lang="en-US" sz="2400" dirty="0"/>
              <a:t>18  </a:t>
            </a:r>
            <a:r>
              <a:rPr lang="zh-CN" altLang="en-US" sz="2400" dirty="0"/>
              <a:t>你實在把他們安在滑地，使他</a:t>
            </a:r>
            <a:r>
              <a:rPr lang="zh-CN" altLang="en-US" sz="2400" dirty="0" smtClean="0"/>
              <a:t>們掉在沉淪之中。 </a:t>
            </a:r>
            <a:endParaRPr lang="en-US" sz="2400" dirty="0" smtClean="0"/>
          </a:p>
          <a:p>
            <a:r>
              <a:rPr lang="en-US" sz="2400" dirty="0" smtClean="0"/>
              <a:t>19  </a:t>
            </a:r>
            <a:r>
              <a:rPr lang="zh-CN" altLang="en-US" sz="2400" dirty="0" smtClean="0"/>
              <a:t>他們轉眼之間成了何等的荒涼！他們被驚恐滅盡了。 </a:t>
            </a:r>
            <a:endParaRPr lang="en-US" sz="2400" dirty="0" smtClean="0"/>
          </a:p>
          <a:p>
            <a:r>
              <a:rPr lang="en-US" sz="2400" dirty="0" smtClean="0"/>
              <a:t>20  </a:t>
            </a:r>
            <a:r>
              <a:rPr lang="zh-CN" altLang="en-US" sz="2400" dirty="0"/>
              <a:t>人睡醒了，怎樣看夢；主啊，你醒了也必照樣輕看</a:t>
            </a:r>
            <a:r>
              <a:rPr lang="zh-CN" altLang="en-US" sz="2400" dirty="0" smtClean="0"/>
              <a:t>他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       </a:t>
            </a:r>
            <a:r>
              <a:rPr lang="zh-CN" altLang="en-US" sz="2400" dirty="0" smtClean="0"/>
              <a:t>們</a:t>
            </a:r>
            <a:r>
              <a:rPr lang="zh-CN" altLang="en-US" sz="2400" dirty="0"/>
              <a:t>的影像。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867400" y="4953000"/>
            <a:ext cx="16273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豁然開朗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145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/>
          <p:cNvSpPr/>
          <p:nvPr/>
        </p:nvSpPr>
        <p:spPr>
          <a:xfrm>
            <a:off x="5257800" y="4495800"/>
            <a:ext cx="2833575" cy="16002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974" y="1982831"/>
            <a:ext cx="76930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16  </a:t>
            </a:r>
            <a:r>
              <a:rPr lang="zh-CN" altLang="en-US" sz="2400" dirty="0"/>
              <a:t>我思索怎能明白這事，眼看實係為難， </a:t>
            </a:r>
            <a:endParaRPr lang="en-US" sz="2400" dirty="0"/>
          </a:p>
          <a:p>
            <a:r>
              <a:rPr lang="en-US" sz="2400" dirty="0"/>
              <a:t>17  </a:t>
            </a:r>
            <a:r>
              <a:rPr lang="zh-CN" altLang="en-US" sz="2400" dirty="0"/>
              <a:t>等我進了神的聖所，思想他們的結局。 </a:t>
            </a:r>
            <a:endParaRPr lang="en-US" sz="2400" dirty="0"/>
          </a:p>
          <a:p>
            <a:r>
              <a:rPr lang="en-US" sz="2400" dirty="0"/>
              <a:t>18  </a:t>
            </a:r>
            <a:r>
              <a:rPr lang="zh-CN" altLang="en-US" sz="2400" dirty="0">
                <a:solidFill>
                  <a:srgbClr val="0000FF"/>
                </a:solidFill>
              </a:rPr>
              <a:t>你實在把他們安在滑地，使他</a:t>
            </a:r>
            <a:r>
              <a:rPr lang="zh-CN" altLang="en-US" sz="2400" dirty="0" smtClean="0">
                <a:solidFill>
                  <a:srgbClr val="0000FF"/>
                </a:solidFill>
              </a:rPr>
              <a:t>們掉在沉淪之中。 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/>
              <a:t>19</a:t>
            </a:r>
            <a:r>
              <a:rPr lang="en-US" sz="2400" dirty="0" smtClean="0">
                <a:solidFill>
                  <a:srgbClr val="0000FF"/>
                </a:solidFill>
              </a:rPr>
              <a:t>  </a:t>
            </a:r>
            <a:r>
              <a:rPr lang="zh-CN" altLang="en-US" sz="2400" dirty="0" smtClean="0">
                <a:solidFill>
                  <a:srgbClr val="0000FF"/>
                </a:solidFill>
              </a:rPr>
              <a:t>他們轉眼之間成了何等的荒涼！他們被驚恐滅盡了。</a:t>
            </a:r>
            <a:r>
              <a:rPr lang="zh-CN" alt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20  </a:t>
            </a:r>
            <a:r>
              <a:rPr lang="zh-CN" altLang="en-US" sz="2400" dirty="0"/>
              <a:t>人睡醒了，怎樣看夢；主啊，你醒了也必照樣輕看</a:t>
            </a:r>
            <a:r>
              <a:rPr lang="zh-CN" altLang="en-US" sz="2400" dirty="0" smtClean="0"/>
              <a:t>他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       </a:t>
            </a:r>
            <a:r>
              <a:rPr lang="zh-CN" altLang="en-US" sz="2400" dirty="0" smtClean="0"/>
              <a:t>們</a:t>
            </a:r>
            <a:r>
              <a:rPr lang="zh-CN" altLang="en-US" sz="2400" dirty="0"/>
              <a:t>的影像。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867400" y="4953000"/>
            <a:ext cx="16273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豁然開朗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20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/>
          <p:cNvSpPr/>
          <p:nvPr/>
        </p:nvSpPr>
        <p:spPr>
          <a:xfrm>
            <a:off x="5257800" y="4495800"/>
            <a:ext cx="2833575" cy="16002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974" y="1982831"/>
            <a:ext cx="76930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21  </a:t>
            </a:r>
            <a:r>
              <a:rPr lang="zh-CN" altLang="en-US" sz="2400" dirty="0"/>
              <a:t>因而，我心裡發酸，肺腑被刺。 </a:t>
            </a:r>
            <a:endParaRPr lang="en-US" sz="2400" dirty="0"/>
          </a:p>
          <a:p>
            <a:r>
              <a:rPr lang="en-US" sz="2400" dirty="0"/>
              <a:t>22  </a:t>
            </a:r>
            <a:r>
              <a:rPr lang="zh-CN" altLang="en-US" sz="2400" dirty="0"/>
              <a:t>我這樣愚昧無知，在你面前如畜類一般。 </a:t>
            </a:r>
            <a:endParaRPr lang="en-US" sz="2400" dirty="0"/>
          </a:p>
          <a:p>
            <a:r>
              <a:rPr lang="en-US" sz="2400" dirty="0"/>
              <a:t>23  </a:t>
            </a:r>
            <a:r>
              <a:rPr lang="zh-CN" altLang="en-US" sz="2400" dirty="0"/>
              <a:t>然而，我常與你同在；你攙著我的右手。 </a:t>
            </a:r>
            <a:endParaRPr lang="en-US" sz="2400" dirty="0"/>
          </a:p>
          <a:p>
            <a:r>
              <a:rPr lang="en-US" sz="2400" dirty="0"/>
              <a:t>24  </a:t>
            </a:r>
            <a:r>
              <a:rPr lang="zh-CN" altLang="en-US" sz="2400" dirty="0"/>
              <a:t>你要以你的訓言引導我，以後必接我到榮耀裡。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867400" y="4953000"/>
            <a:ext cx="16273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懺悔認罪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3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/>
          <p:cNvSpPr/>
          <p:nvPr/>
        </p:nvSpPr>
        <p:spPr>
          <a:xfrm>
            <a:off x="5257800" y="4495800"/>
            <a:ext cx="2833575" cy="16002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974" y="1982831"/>
            <a:ext cx="76930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21  </a:t>
            </a:r>
            <a:r>
              <a:rPr lang="zh-CN" altLang="en-US" sz="2400" dirty="0"/>
              <a:t>因而，我心裡發酸，肺腑被刺。 </a:t>
            </a:r>
            <a:endParaRPr lang="en-US" sz="2400" dirty="0"/>
          </a:p>
          <a:p>
            <a:r>
              <a:rPr lang="en-US" sz="2400" dirty="0"/>
              <a:t>22  </a:t>
            </a:r>
            <a:r>
              <a:rPr lang="zh-CN" altLang="en-US" sz="2400" dirty="0"/>
              <a:t>我這樣愚昧無知，在</a:t>
            </a:r>
            <a:r>
              <a:rPr lang="zh-CN" altLang="en-US" sz="2400" dirty="0">
                <a:solidFill>
                  <a:srgbClr val="FF0000"/>
                </a:solidFill>
              </a:rPr>
              <a:t>你</a:t>
            </a:r>
            <a:r>
              <a:rPr lang="zh-CN" altLang="en-US" sz="2400" dirty="0"/>
              <a:t>面前如畜類一般。 </a:t>
            </a:r>
            <a:endParaRPr lang="en-US" sz="2400" dirty="0"/>
          </a:p>
          <a:p>
            <a:r>
              <a:rPr lang="en-US" sz="2400" dirty="0"/>
              <a:t>23  </a:t>
            </a:r>
            <a:r>
              <a:rPr lang="zh-CN" altLang="en-US" sz="2400" dirty="0"/>
              <a:t>然而，我常與</a:t>
            </a:r>
            <a:r>
              <a:rPr lang="zh-CN" altLang="en-US" sz="2400" dirty="0">
                <a:solidFill>
                  <a:srgbClr val="FF0000"/>
                </a:solidFill>
              </a:rPr>
              <a:t>你</a:t>
            </a:r>
            <a:r>
              <a:rPr lang="zh-CN" altLang="en-US" sz="2400" dirty="0"/>
              <a:t>同在；你攙著我的右手。 </a:t>
            </a:r>
            <a:endParaRPr lang="en-US" sz="2400" dirty="0"/>
          </a:p>
          <a:p>
            <a:r>
              <a:rPr lang="en-US" sz="2400" dirty="0"/>
              <a:t>24  </a:t>
            </a:r>
            <a:r>
              <a:rPr lang="zh-CN" altLang="en-US" sz="2400" dirty="0">
                <a:solidFill>
                  <a:srgbClr val="FF0000"/>
                </a:solidFill>
              </a:rPr>
              <a:t>你</a:t>
            </a:r>
            <a:r>
              <a:rPr lang="zh-CN" altLang="en-US" sz="2400" dirty="0"/>
              <a:t>要以你的訓言引導我，以後必接我到榮耀裡。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867400" y="4953000"/>
            <a:ext cx="16273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懺悔認罪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3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8200" y="1295400"/>
            <a:ext cx="1088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詩篇</a:t>
            </a:r>
            <a:r>
              <a:rPr lang="en-US" sz="2400" b="1" dirty="0">
                <a:latin typeface="PMingLiU" panose="02020500000000000000" pitchFamily="18" charset="-120"/>
                <a:ea typeface="PMingLiU" panose="02020500000000000000" pitchFamily="18" charset="-120"/>
              </a:rPr>
              <a:t>73</a:t>
            </a:r>
          </a:p>
        </p:txBody>
      </p:sp>
      <p:sp>
        <p:nvSpPr>
          <p:cNvPr id="3" name="Rectangle 2"/>
          <p:cNvSpPr/>
          <p:nvPr/>
        </p:nvSpPr>
        <p:spPr>
          <a:xfrm>
            <a:off x="765175" y="1894344"/>
            <a:ext cx="79978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25  </a:t>
            </a:r>
            <a:r>
              <a:rPr lang="zh-CN" altLang="en-US" sz="2400" dirty="0"/>
              <a:t>除你以外，在天上我有誰呢？除你以外，在地上我也</a:t>
            </a:r>
            <a:r>
              <a:rPr lang="zh-CN" altLang="en-US" sz="2400" dirty="0" smtClean="0"/>
              <a:t>沒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       </a:t>
            </a:r>
            <a:r>
              <a:rPr lang="zh-CN" altLang="en-US" sz="2400" dirty="0" smtClean="0"/>
              <a:t>有</a:t>
            </a:r>
            <a:r>
              <a:rPr lang="zh-CN" altLang="en-US" sz="2400" dirty="0"/>
              <a:t>所愛慕的。 </a:t>
            </a:r>
            <a:endParaRPr lang="en-US" sz="2400" dirty="0"/>
          </a:p>
          <a:p>
            <a:r>
              <a:rPr lang="en-US" sz="2400" dirty="0"/>
              <a:t>26  </a:t>
            </a:r>
            <a:r>
              <a:rPr lang="zh-CN" altLang="en-US" sz="2400" dirty="0"/>
              <a:t>我的肉體和我的心腸衰殘；但神是我心裡的力量，又</a:t>
            </a:r>
            <a:r>
              <a:rPr lang="zh-CN" altLang="en-US" sz="2400" dirty="0" smtClean="0"/>
              <a:t>是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       </a:t>
            </a:r>
            <a:r>
              <a:rPr lang="zh-CN" altLang="en-US" sz="2400" dirty="0" smtClean="0"/>
              <a:t>我</a:t>
            </a:r>
            <a:r>
              <a:rPr lang="zh-CN" altLang="en-US" sz="2400" dirty="0"/>
              <a:t>的福分，直到永遠。 </a:t>
            </a:r>
            <a:endParaRPr lang="en-US" sz="2400" dirty="0"/>
          </a:p>
          <a:p>
            <a:r>
              <a:rPr lang="en-US" sz="2400" dirty="0"/>
              <a:t>27  </a:t>
            </a:r>
            <a:r>
              <a:rPr lang="zh-CN" altLang="en-US" sz="2400" dirty="0"/>
              <a:t>遠離你的，必要死亡；凡離棄你行邪淫的，你都滅絕了。 </a:t>
            </a:r>
            <a:endParaRPr lang="en-US" sz="2400" dirty="0"/>
          </a:p>
          <a:p>
            <a:r>
              <a:rPr lang="en-US" sz="2400" dirty="0"/>
              <a:t>28  </a:t>
            </a:r>
            <a:r>
              <a:rPr lang="zh-CN" altLang="en-US" sz="2400" dirty="0"/>
              <a:t>但我親近神是於我有益；我以主耶和華為我的避難所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        </a:t>
            </a:r>
            <a:r>
              <a:rPr lang="zh-CN" altLang="en-US" sz="2400" dirty="0" smtClean="0"/>
              <a:t>好</a:t>
            </a:r>
            <a:r>
              <a:rPr lang="zh-CN" altLang="en-US" sz="2400" dirty="0"/>
              <a:t>叫我述說你一切的作為。</a:t>
            </a:r>
            <a:endParaRPr lang="en-US" sz="2400" dirty="0"/>
          </a:p>
        </p:txBody>
      </p:sp>
      <p:sp>
        <p:nvSpPr>
          <p:cNvPr id="11" name="Oval Callout 10"/>
          <p:cNvSpPr/>
          <p:nvPr/>
        </p:nvSpPr>
        <p:spPr>
          <a:xfrm>
            <a:off x="5928730" y="683568"/>
            <a:ext cx="1996070" cy="84043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7000" y="8483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</a:rPr>
              <a:t>感悟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700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3429000"/>
            <a:ext cx="457789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362200" y="192982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一、主題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2200" y="25908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二、心懷不平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62200" y="32252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三、惡人狀況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2200" y="38862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四、豁然開朗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38400" y="45720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五、懺悔認罪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400" y="51816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六、感悟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09800" y="10668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u="sng" dirty="0" smtClean="0">
                <a:solidFill>
                  <a:schemeClr val="accent5">
                    <a:lumMod val="50000"/>
                  </a:schemeClr>
                </a:solidFill>
              </a:rPr>
              <a:t>詩篇 </a:t>
            </a:r>
            <a:r>
              <a:rPr lang="en-US" altLang="zh-CN" sz="3200" b="1" u="sng" dirty="0" smtClean="0">
                <a:solidFill>
                  <a:schemeClr val="accent5">
                    <a:lumMod val="50000"/>
                  </a:schemeClr>
                </a:solidFill>
              </a:rPr>
              <a:t>73 </a:t>
            </a:r>
            <a:r>
              <a:rPr lang="zh-CN" altLang="en-US" sz="3200" b="1" u="sng" dirty="0" smtClean="0">
                <a:solidFill>
                  <a:schemeClr val="accent5">
                    <a:lumMod val="50000"/>
                  </a:schemeClr>
                </a:solidFill>
              </a:rPr>
              <a:t>篇</a:t>
            </a:r>
            <a:endParaRPr lang="en-US" altLang="zh-CN" sz="32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271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990600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加拉太書</a:t>
            </a:r>
            <a:r>
              <a:rPr lang="en-US" altLang="zh-CN" sz="2400" b="1" dirty="0" smtClean="0"/>
              <a:t>6:9-10</a:t>
            </a:r>
            <a:endParaRPr lang="en-US" altLang="zh-TW" sz="2400" b="1" dirty="0"/>
          </a:p>
          <a:p>
            <a:r>
              <a:rPr lang="zh-TW" altLang="en-US" sz="2400" dirty="0" smtClean="0"/>
              <a:t>不</a:t>
            </a:r>
            <a:r>
              <a:rPr lang="zh-TW" altLang="en-US" sz="2400" dirty="0"/>
              <a:t>要自欺，神是輕慢不得的。人種的是什麼，收的也是什麼。 </a:t>
            </a:r>
          </a:p>
          <a:p>
            <a:r>
              <a:rPr lang="zh-TW" altLang="en-US" sz="2400" dirty="0"/>
              <a:t>順著情慾撒種的，必從情慾收敗壞；順著聖靈撒種的，必從聖靈收永生。 </a:t>
            </a:r>
            <a:endParaRPr lang="en-US" sz="2400" dirty="0"/>
          </a:p>
        </p:txBody>
      </p:sp>
      <p:pic>
        <p:nvPicPr>
          <p:cNvPr id="24580" name="Picture 4" descr="https://encrypted-tbn3.gstatic.com/images?q=tbn:ANd9GcSsERV92fKuRqG2qvEAgvtmdE7d8vL52RH4pewtgTemp-hR5tew6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429000"/>
            <a:ext cx="3048000" cy="3048000"/>
          </a:xfrm>
          <a:prstGeom prst="rect">
            <a:avLst/>
          </a:prstGeom>
          <a:noFill/>
        </p:spPr>
      </p:pic>
      <p:pic>
        <p:nvPicPr>
          <p:cNvPr id="24582" name="Picture 6" descr="https://encrypted-tbn0.gstatic.com/images?q=tbn:ANd9GcQfa8mnEvPBak8R4zMDTP6KmLZAMHBwXmZO7FPziCDRkQfJykv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3200400"/>
            <a:ext cx="2971800" cy="330665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67000" y="4800600"/>
            <a:ext cx="738664" cy="1524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/>
              <a:t>欲望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4800600"/>
            <a:ext cx="738664" cy="1524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/>
              <a:t>生命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33999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://ww2.sinaimg.cn/bmiddle/6db9ece7jw1dtbczqvtcs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228849"/>
            <a:ext cx="3333750" cy="3486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4.bp.blogspot.com/_mj39ax1MNj0/S2wg_yNKfTI/AAAAAAAAAtg/GXkfRgiIOaU/s320/untitled2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179412"/>
            <a:ext cx="3200400" cy="3383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11961" y="84838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老</a:t>
            </a:r>
            <a:r>
              <a:rPr lang="zh-CN" altLang="en-US" sz="2800" b="1" dirty="0" smtClean="0"/>
              <a:t>鼠</a:t>
            </a:r>
            <a:r>
              <a:rPr lang="zh-CN" altLang="en-US" sz="2800" b="1" dirty="0"/>
              <a:t>和</a:t>
            </a:r>
            <a:r>
              <a:rPr lang="zh-CN" altLang="en-US" sz="2800" b="1" dirty="0" smtClean="0"/>
              <a:t>米</a:t>
            </a:r>
            <a:r>
              <a:rPr lang="zh-CN" altLang="en-US" sz="2800" b="1" dirty="0"/>
              <a:t>缸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344393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://upload.wikimedia.org/wikipedia/commons/5/53/Cangji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815606"/>
            <a:ext cx="2743200" cy="2581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786664" y="3581400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倉</a:t>
            </a:r>
            <a:r>
              <a:rPr lang="zh-CN" altLang="en-US" sz="2400" b="1" dirty="0" smtClean="0"/>
              <a:t>頡造字</a:t>
            </a:r>
            <a:endParaRPr lang="en-US" sz="2400" dirty="0"/>
          </a:p>
        </p:txBody>
      </p:sp>
      <p:pic>
        <p:nvPicPr>
          <p:cNvPr id="1028" name="Picture 4" descr="http://www.ebaomonthly.com/ebao/e0612/ChnWord/_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08" y="580142"/>
            <a:ext cx="1345392" cy="2534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baomonthly.com/ebao/e0612/ChnWord/_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157214"/>
            <a:ext cx="1381125" cy="1885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00400" y="321206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篆書：始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7575" y="32120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甲骨文：始</a:t>
            </a:r>
            <a:endParaRPr lang="en-US" dirty="0"/>
          </a:p>
        </p:txBody>
      </p:sp>
      <p:pic>
        <p:nvPicPr>
          <p:cNvPr id="1032" name="Picture 8" descr="http://www.ebaomonthly.com/ebao/e0612/ChnWord/__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66" y="3886200"/>
            <a:ext cx="1059134" cy="21266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9972" y="601980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甲骨文：義</a:t>
            </a:r>
            <a:endParaRPr lang="en-US" dirty="0"/>
          </a:p>
        </p:txBody>
      </p:sp>
      <p:pic>
        <p:nvPicPr>
          <p:cNvPr id="1034" name="Picture 10" descr="http://www.ebaomonthly.com/ebao/e0612/ChnWord/__9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350" y="4006334"/>
            <a:ext cx="819612" cy="19372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546158" y="601280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金文：美</a:t>
            </a:r>
            <a:endParaRPr lang="en-US" dirty="0"/>
          </a:p>
        </p:txBody>
      </p:sp>
      <p:pic>
        <p:nvPicPr>
          <p:cNvPr id="1036" name="Picture 12" descr="http://www.ebaomonthly.com/ebao/e0612/ChnWord/__9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590" y="4006334"/>
            <a:ext cx="1399610" cy="19372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648200" y="60198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金文：善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82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Jesus_ble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371600"/>
            <a:ext cx="3195144" cy="4343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85800" y="1752600"/>
            <a:ext cx="373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/>
              <a:t>加拉太書 </a:t>
            </a:r>
            <a:r>
              <a:rPr lang="en-US" altLang="zh-CN" sz="2400" b="1" dirty="0" smtClean="0"/>
              <a:t>2:20</a:t>
            </a:r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我已經與基督同釘十字架，現在活著的不再是我，乃是基督在我裡面活著 </a:t>
            </a:r>
            <a:r>
              <a:rPr lang="en-US" altLang="zh-TW" sz="2400" dirty="0" smtClean="0"/>
              <a:t>......</a:t>
            </a:r>
            <a:endParaRPr lang="zh-TW" altLang="en-US" sz="2400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09750"/>
            <a:ext cx="30480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82296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DOME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4724400"/>
            <a:ext cx="69040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b="1" smtClean="0">
                <a:solidFill>
                  <a:srgbClr val="800000"/>
                </a:solidFill>
              </a:rPr>
              <a:t>約 翰 福 音 </a:t>
            </a:r>
            <a:r>
              <a:rPr lang="en-US" altLang="zh-TW" b="1" smtClean="0">
                <a:solidFill>
                  <a:srgbClr val="800000"/>
                </a:solidFill>
              </a:rPr>
              <a:t>12:46</a:t>
            </a:r>
            <a:br>
              <a:rPr lang="en-US" altLang="zh-TW" b="1" smtClean="0">
                <a:solidFill>
                  <a:srgbClr val="800000"/>
                </a:solidFill>
              </a:rPr>
            </a:br>
            <a:r>
              <a:rPr lang="en-US" altLang="zh-TW" b="1" smtClean="0">
                <a:solidFill>
                  <a:srgbClr val="800000"/>
                </a:solidFill>
              </a:rPr>
              <a:t>  </a:t>
            </a:r>
            <a:br>
              <a:rPr lang="en-US" altLang="zh-TW" b="1" smtClean="0">
                <a:solidFill>
                  <a:srgbClr val="800000"/>
                </a:solidFill>
              </a:rPr>
            </a:br>
            <a:r>
              <a:rPr lang="zh-TW" altLang="en-US" smtClean="0">
                <a:solidFill>
                  <a:prstClr val="black"/>
                </a:solidFill>
              </a:rPr>
              <a:t>我 到 世 上 來 ， 乃 是 光 ， 叫 凡 信 我 的 ， 不 住 在 黑 暗 裡 。</a:t>
            </a:r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5105400" y="1981200"/>
            <a:ext cx="3276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b="1" dirty="0" smtClean="0">
                <a:solidFill>
                  <a:srgbClr val="800000"/>
                </a:solidFill>
              </a:rPr>
              <a:t>羅 馬 書 </a:t>
            </a:r>
            <a:r>
              <a:rPr lang="en-US" altLang="zh-TW" b="1" dirty="0" smtClean="0">
                <a:solidFill>
                  <a:srgbClr val="800000"/>
                </a:solidFill>
              </a:rPr>
              <a:t>12:2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prstClr val="black"/>
                </a:solidFill>
              </a:rPr>
              <a:t>不 要 效 法 這 個 世 界 ， 只 要 心 意 更 新 而 變 化 ， 叫 你 們 察 驗 何 為 神 的 善 良 、 純 全 、 可 喜 悅 的 旨 意 。</a:t>
            </a:r>
            <a:endParaRPr lang="en-US" alt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244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2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https://encrypted-tbn0.gstatic.com/images?q=tbn:ANd9GcSHuKSvF57qZrINCE0CeK8N7RZ-_HK5wAHYRv_b1e4gJKEVQnTe8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5988"/>
            <a:ext cx="9137123" cy="2707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62200" y="468766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屬世的眼光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0" y="4677893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</a:rPr>
              <a:t>屬靈的眼光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483029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7179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2" descr="http://www.israbox.com/uploads/posts/2011-04/1302877738_yaya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743200"/>
            <a:ext cx="3733800" cy="3733800"/>
          </a:xfrm>
          <a:prstGeom prst="rect">
            <a:avLst/>
          </a:prstGeom>
          <a:noFill/>
        </p:spPr>
      </p:pic>
      <p:pic>
        <p:nvPicPr>
          <p:cNvPr id="13" name="Picture 4" descr="http://blogs.nd.edu/fullofgrace/files/2013/05/Stained-Glass-Beaut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90600" y="9906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詩班獻詩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9968" y="1727537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『</a:t>
            </a:r>
            <a:r>
              <a:rPr lang="zh-TW" altLang="en-US" sz="4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眼光</a:t>
            </a:r>
            <a:r>
              <a:rPr lang="en-US" altLang="zh-TW" sz="4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itchFamily="66" charset="-120"/>
                <a:ea typeface="華康龍門石碑 Std W9" pitchFamily="66" charset="-120"/>
              </a:rPr>
              <a:t>』</a:t>
            </a:r>
            <a:endParaRPr lang="en-US" sz="4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179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3" descr="http://freesoftwarekit.com/server13/photos/SkdQWNG_CyLBgM%7E/183023_Animal-ppt-backgrounds-wallpapers-powerpoint_1024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648200" y="1676400"/>
            <a:ext cx="4495800" cy="487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1676400"/>
            <a:ext cx="4648200" cy="48768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000500" y="3335338"/>
            <a:ext cx="1370013" cy="13700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5800" y="2362200"/>
            <a:ext cx="1752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800" b="1" u="sng" dirty="0">
                <a:solidFill>
                  <a:srgbClr val="A6A6A6"/>
                </a:solidFill>
                <a:latin typeface="宋体" pitchFamily="2" charset="-122"/>
              </a:rPr>
              <a:t>在亚当裏</a:t>
            </a:r>
            <a:endParaRPr lang="en-US" sz="2800" b="1" u="sng" dirty="0">
              <a:solidFill>
                <a:srgbClr val="A6A6A6"/>
              </a:solidFill>
            </a:endParaRPr>
          </a:p>
        </p:txBody>
      </p:sp>
      <p:sp>
        <p:nvSpPr>
          <p:cNvPr id="44039" name="TextBox 5"/>
          <p:cNvSpPr txBox="1">
            <a:spLocks noChangeArrowheads="1"/>
          </p:cNvSpPr>
          <p:nvPr/>
        </p:nvSpPr>
        <p:spPr bwMode="auto">
          <a:xfrm>
            <a:off x="4419600" y="3743325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灵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44040" name="TextBox 8"/>
          <p:cNvSpPr txBox="1">
            <a:spLocks noChangeArrowheads="1"/>
          </p:cNvSpPr>
          <p:nvPr/>
        </p:nvSpPr>
        <p:spPr bwMode="auto">
          <a:xfrm>
            <a:off x="4419600" y="4724400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魂</a:t>
            </a:r>
            <a:endParaRPr lang="en-US" sz="2800" b="1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62000" y="3962400"/>
            <a:ext cx="35814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62000" y="4953000"/>
            <a:ext cx="35814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05600" y="2362200"/>
            <a:ext cx="17526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800" b="1" u="sng">
                <a:solidFill>
                  <a:srgbClr val="4F6228"/>
                </a:solidFill>
                <a:latin typeface="宋体" pitchFamily="2" charset="-122"/>
              </a:rPr>
              <a:t>在基督裏</a:t>
            </a:r>
            <a:endParaRPr lang="en-US" sz="2800" b="1" u="sng">
              <a:solidFill>
                <a:srgbClr val="4F622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3524250"/>
            <a:ext cx="11731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A6A6A6"/>
                </a:solidFill>
                <a:latin typeface="宋体" pitchFamily="2" charset="-122"/>
              </a:rPr>
              <a:t>朽坏的</a:t>
            </a:r>
            <a:endParaRPr lang="en-US" sz="2400">
              <a:solidFill>
                <a:srgbClr val="A6A6A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4511675"/>
            <a:ext cx="11731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A6A6A6"/>
                </a:solidFill>
                <a:latin typeface="宋体" pitchFamily="2" charset="-122"/>
              </a:rPr>
              <a:t>罪性</a:t>
            </a:r>
            <a:endParaRPr lang="en-US" sz="2400">
              <a:solidFill>
                <a:srgbClr val="A6A6A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3613" y="5448300"/>
            <a:ext cx="23129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A6A6A6"/>
                </a:solidFill>
                <a:latin typeface="宋体" pitchFamily="2" charset="-122"/>
              </a:rPr>
              <a:t>死 </a:t>
            </a:r>
            <a:r>
              <a:rPr lang="en-US" altLang="zh-CN" sz="2400">
                <a:solidFill>
                  <a:srgbClr val="A6A6A6"/>
                </a:solidFill>
                <a:latin typeface="宋体" pitchFamily="2" charset="-122"/>
              </a:rPr>
              <a:t>- </a:t>
            </a:r>
            <a:r>
              <a:rPr lang="zh-CN" altLang="en-US" sz="2400" i="1">
                <a:solidFill>
                  <a:srgbClr val="A6A6A6"/>
                </a:solidFill>
                <a:latin typeface="宋体" pitchFamily="2" charset="-122"/>
              </a:rPr>
              <a:t>与神分离</a:t>
            </a:r>
            <a:endParaRPr lang="en-US" sz="2400" i="1">
              <a:solidFill>
                <a:srgbClr val="A6A6A6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58063" y="3576638"/>
            <a:ext cx="11080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4F6228"/>
                </a:solidFill>
                <a:latin typeface="宋体" pitchFamily="2" charset="-122"/>
              </a:rPr>
              <a:t>不朽的</a:t>
            </a:r>
            <a:endParaRPr lang="en-US" sz="2400">
              <a:solidFill>
                <a:srgbClr val="4F6228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02525" y="4495800"/>
            <a:ext cx="11080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4F6228"/>
                </a:solidFill>
                <a:latin typeface="宋体" pitchFamily="2" charset="-122"/>
              </a:rPr>
              <a:t>公义性</a:t>
            </a:r>
            <a:endParaRPr lang="en-US" sz="2400">
              <a:solidFill>
                <a:srgbClr val="4F6228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81800" y="5438775"/>
            <a:ext cx="1981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4F6228"/>
                </a:solidFill>
                <a:latin typeface="宋体" pitchFamily="2" charset="-122"/>
              </a:rPr>
              <a:t>生 </a:t>
            </a:r>
            <a:r>
              <a:rPr lang="en-US" altLang="zh-CN" sz="2400">
                <a:solidFill>
                  <a:srgbClr val="4F6228"/>
                </a:solidFill>
                <a:latin typeface="宋体" pitchFamily="2" charset="-122"/>
              </a:rPr>
              <a:t>- </a:t>
            </a:r>
            <a:r>
              <a:rPr lang="zh-CN" altLang="en-US" sz="2400" i="1">
                <a:solidFill>
                  <a:srgbClr val="4F6228"/>
                </a:solidFill>
                <a:latin typeface="宋体" pitchFamily="2" charset="-122"/>
              </a:rPr>
              <a:t>顺服神</a:t>
            </a:r>
            <a:endParaRPr lang="en-US" sz="2400" i="1">
              <a:solidFill>
                <a:srgbClr val="4F6228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895850" y="3998913"/>
            <a:ext cx="3638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953000" y="4953000"/>
            <a:ext cx="3638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38200" y="5943600"/>
            <a:ext cx="35814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3238500" y="2673350"/>
            <a:ext cx="2774950" cy="2774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514600" y="1981200"/>
            <a:ext cx="4267200" cy="426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055" name="TextBox 7"/>
          <p:cNvSpPr txBox="1">
            <a:spLocks noChangeArrowheads="1"/>
          </p:cNvSpPr>
          <p:nvPr/>
        </p:nvSpPr>
        <p:spPr bwMode="auto">
          <a:xfrm>
            <a:off x="4400550" y="5648325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体</a:t>
            </a:r>
            <a:endParaRPr lang="en-US" sz="2800" b="1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5029200" y="5943600"/>
            <a:ext cx="3638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057" name="TextBox 46"/>
          <p:cNvSpPr txBox="1">
            <a:spLocks noChangeArrowheads="1"/>
          </p:cNvSpPr>
          <p:nvPr/>
        </p:nvSpPr>
        <p:spPr bwMode="auto">
          <a:xfrm>
            <a:off x="2743200" y="609600"/>
            <a:ext cx="3886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基督徒與基督的關係</a:t>
            </a:r>
            <a:endParaRPr 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://southbaybiblechurch.org/userupload/5/spring_leav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8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571500"/>
            <a:ext cx="7772400" cy="928688"/>
          </a:xfrm>
        </p:spPr>
        <p:txBody>
          <a:bodyPr>
            <a:normAutofit fontScale="90000"/>
          </a:bodyPr>
          <a:lstStyle/>
          <a:p>
            <a:pPr defTabSz="966788"/>
            <a:r>
              <a:rPr lang="en-US" altLang="zh-CN" sz="6600">
                <a:ea typeface="宋体" charset="-122"/>
              </a:rPr>
              <a:t>【</a:t>
            </a:r>
            <a:r>
              <a:rPr lang="zh-CN" altLang="en-US" sz="6600">
                <a:ea typeface="宋体" charset="-122"/>
              </a:rPr>
              <a:t>除你以外</a:t>
            </a:r>
            <a:r>
              <a:rPr lang="en-US" altLang="zh-CN" sz="6600">
                <a:ea typeface="宋体" charset="-122"/>
              </a:rPr>
              <a:t>】</a:t>
            </a:r>
            <a:endParaRPr lang="zh-CN" altLang="en-US" sz="6600">
              <a:ea typeface="宋体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1928813"/>
            <a:ext cx="9144000" cy="4572000"/>
          </a:xfrm>
        </p:spPr>
        <p:txBody>
          <a:bodyPr/>
          <a:lstStyle/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除你以外 在天上我还能有谁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除你以外 在地上我别无眷恋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除你以外 有谁能擦干我眼泪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除你以外 有谁能带给我安慰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endParaRPr lang="zh-CN" altLang="en-US" sz="2800" b="1">
              <a:ea typeface="宋体" charset="-122"/>
            </a:endParaRP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虽然我的肉体和我的心肠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渐渐地衰退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但是神是我心里的力量 </a:t>
            </a:r>
          </a:p>
          <a:p>
            <a:pPr marL="361950" indent="-361950" algn="ctr" defTabSz="966788">
              <a:lnSpc>
                <a:spcPct val="90000"/>
              </a:lnSpc>
              <a:buFontTx/>
              <a:buNone/>
            </a:pPr>
            <a:r>
              <a:rPr lang="zh-CN" altLang="en-US" sz="2800" b="1">
                <a:ea typeface="宋体" charset="-122"/>
              </a:rPr>
              <a:t>是我的福分 直到永远</a:t>
            </a:r>
            <a:r>
              <a:rPr lang="zh-CN" altLang="en-US" sz="2800">
                <a:ea typeface="宋体" charset="-122"/>
              </a:rPr>
              <a:t> </a:t>
            </a:r>
            <a:endParaRPr lang="en-US" altLang="zh-CN" sz="2800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2351128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2501</Words>
  <Application>Microsoft Office PowerPoint</Application>
  <PresentationFormat>On-screen Show (4:3)</PresentationFormat>
  <Paragraphs>394</Paragraphs>
  <Slides>47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1_Concourse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DOME</vt:lpstr>
      <vt:lpstr>Slide 44</vt:lpstr>
      <vt:lpstr>Slide 45</vt:lpstr>
      <vt:lpstr>Slide 46</vt:lpstr>
      <vt:lpstr>【除你以外】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2014-09-14T06:51:58Z</dcterms:created>
  <dcterms:modified xsi:type="dcterms:W3CDTF">2014-09-16T01:26:56Z</dcterms:modified>
</cp:coreProperties>
</file>