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gif" ContentType="image/gif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notesMasterIdLst>
    <p:notesMasterId r:id="rId43"/>
  </p:notesMasterIdLst>
  <p:sldIdLst>
    <p:sldId id="270" r:id="rId3"/>
    <p:sldId id="274" r:id="rId4"/>
    <p:sldId id="285" r:id="rId5"/>
    <p:sldId id="271" r:id="rId6"/>
    <p:sldId id="273" r:id="rId7"/>
    <p:sldId id="311" r:id="rId8"/>
    <p:sldId id="292" r:id="rId9"/>
    <p:sldId id="286" r:id="rId10"/>
    <p:sldId id="266" r:id="rId11"/>
    <p:sldId id="294" r:id="rId12"/>
    <p:sldId id="267" r:id="rId13"/>
    <p:sldId id="295" r:id="rId14"/>
    <p:sldId id="293" r:id="rId15"/>
    <p:sldId id="296" r:id="rId16"/>
    <p:sldId id="309" r:id="rId17"/>
    <p:sldId id="303" r:id="rId18"/>
    <p:sldId id="291" r:id="rId19"/>
    <p:sldId id="279" r:id="rId20"/>
    <p:sldId id="302" r:id="rId21"/>
    <p:sldId id="312" r:id="rId22"/>
    <p:sldId id="275" r:id="rId23"/>
    <p:sldId id="276" r:id="rId24"/>
    <p:sldId id="297" r:id="rId25"/>
    <p:sldId id="277" r:id="rId26"/>
    <p:sldId id="278" r:id="rId27"/>
    <p:sldId id="265" r:id="rId28"/>
    <p:sldId id="280" r:id="rId29"/>
    <p:sldId id="300" r:id="rId30"/>
    <p:sldId id="301" r:id="rId31"/>
    <p:sldId id="290" r:id="rId32"/>
    <p:sldId id="289" r:id="rId33"/>
    <p:sldId id="268" r:id="rId34"/>
    <p:sldId id="313" r:id="rId35"/>
    <p:sldId id="306" r:id="rId36"/>
    <p:sldId id="304" r:id="rId37"/>
    <p:sldId id="305" r:id="rId38"/>
    <p:sldId id="288" r:id="rId39"/>
    <p:sldId id="310" r:id="rId40"/>
    <p:sldId id="307" r:id="rId41"/>
    <p:sldId id="308" r:id="rId4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59319" autoAdjust="0"/>
  </p:normalViewPr>
  <p:slideViewPr>
    <p:cSldViewPr>
      <p:cViewPr>
        <p:scale>
          <a:sx n="66" d="100"/>
          <a:sy n="66" d="100"/>
        </p:scale>
        <p:origin x="-135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2119" cy="464820"/>
          </a:xfrm>
          <a:prstGeom prst="rect">
            <a:avLst/>
          </a:prstGeom>
        </p:spPr>
        <p:txBody>
          <a:bodyPr vert="horz" lIns="92442" tIns="46221" rIns="92442" bIns="4622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4" y="0"/>
            <a:ext cx="2982119" cy="464820"/>
          </a:xfrm>
          <a:prstGeom prst="rect">
            <a:avLst/>
          </a:prstGeom>
        </p:spPr>
        <p:txBody>
          <a:bodyPr vert="horz" lIns="92442" tIns="46221" rIns="92442" bIns="46221" rtlCol="0"/>
          <a:lstStyle>
            <a:lvl1pPr algn="r">
              <a:defRPr sz="1200"/>
            </a:lvl1pPr>
          </a:lstStyle>
          <a:p>
            <a:fld id="{A7EA2667-8315-4BAC-AA5B-7B26DFC5DD24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9188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2" tIns="46221" rIns="92442" bIns="462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2" tIns="46221" rIns="92442" bIns="4622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967"/>
            <a:ext cx="2982119" cy="464820"/>
          </a:xfrm>
          <a:prstGeom prst="rect">
            <a:avLst/>
          </a:prstGeom>
        </p:spPr>
        <p:txBody>
          <a:bodyPr vert="horz" lIns="92442" tIns="46221" rIns="92442" bIns="4622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4" y="8829967"/>
            <a:ext cx="2982119" cy="464820"/>
          </a:xfrm>
          <a:prstGeom prst="rect">
            <a:avLst/>
          </a:prstGeom>
        </p:spPr>
        <p:txBody>
          <a:bodyPr vert="horz" lIns="92442" tIns="46221" rIns="92442" bIns="46221" rtlCol="0" anchor="b"/>
          <a:lstStyle>
            <a:lvl1pPr algn="r">
              <a:defRPr sz="1200"/>
            </a:lvl1pPr>
          </a:lstStyle>
          <a:p>
            <a:fld id="{10C50431-E247-4863-8F98-DEE67C9A0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3306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135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796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latinLnBrk="0" hangingPunct="1"/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0819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2229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50431-E247-4863-8F98-DEE67C9A062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02" indent="-231102" defTabSz="924403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22297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50431-E247-4863-8F98-DEE67C9A062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02" indent="-231102" defTabSz="924403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02" indent="-231102" defTabSz="924403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07" indent="-231107" defTabSz="924403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03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22297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7445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22297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8037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323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4794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201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94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0406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7815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2447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747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369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749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2901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zh-CN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D3FAF91-0647-4BE1-A645-A985FB956A4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4F67F-1A62-4A4E-AE0D-6338FA990392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097223-3529-472D-8847-35C398B01089}" type="slidenum">
              <a:rPr lang="en-US" altLang="zh-CN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82558CD-30DA-4559-87FB-9F603911D8CA}" type="slidenum">
              <a:rPr lang="en-US" altLang="zh-CN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F8D49B-4449-4307-9FBB-5611D9D7675F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0778E3A-D6D0-45C2-B1EF-5616ECD5A332}" type="slidenum">
              <a:rPr lang="en-US" altLang="zh-CN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2AB52-8496-413A-A231-3B7073A27226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8849D2-DE70-44CE-B592-B42538619535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zh-CN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6B65367-1BB1-4358-9FE3-AB1B001BD028}" type="slidenum">
              <a:rPr lang="en-US" altLang="zh-CN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B6E83-D1EA-48EE-A7C1-19FF01EFA1F9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DFE46-372A-424C-AC08-837D69D7E923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0CC43-132B-4BD1-9F0C-07117EA67390}" type="datetimeFigureOut">
              <a:rPr lang="en-US" smtClean="0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173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prstClr val="black"/>
              </a:solidFill>
              <a:ea typeface="宋体" pitchFamily="2" charset="-122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prstClr val="black"/>
              </a:solidFill>
              <a:ea typeface="宋体" pitchFamily="2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1A4F5E-291B-4BB1-971C-18E3BBB94012}" type="slidenum">
              <a:rPr lang="en-US" altLang="zh-CN">
                <a:solidFill>
                  <a:prstClr val="black"/>
                </a:solidFill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prstClr val="black"/>
              </a:solidFill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v.youku.com/v_show/id_XMzUyODY5Njg4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-wQGu_h9wKo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dministrator\Documents\Church\201409_Psalms\11%20Preacher.mp3" TargetMode="Externa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blog-imgs-29-origin.fc2.com/e/u/r/eurs/101117_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57111" y="1076321"/>
            <a:ext cx="1415772" cy="413190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詩篇選讀</a:t>
            </a:r>
            <a:endParaRPr lang="en-US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Music">
            <a:hlinkClick r:id="rId4"/>
          </p:cNvPr>
          <p:cNvSpPr>
            <a:spLocks noEditPoints="1" noChangeArrowheads="1"/>
          </p:cNvSpPr>
          <p:nvPr/>
        </p:nvSpPr>
        <p:spPr bwMode="auto">
          <a:xfrm>
            <a:off x="6553200" y="5536029"/>
            <a:ext cx="223837" cy="111918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63449" y="4242137"/>
            <a:ext cx="8146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04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3200" dirty="0" smtClean="0"/>
              <a:t>Plato’s Allegory of the Cave</a:t>
            </a:r>
            <a:endParaRPr lang="zh-CN" altLang="en-US" sz="3200" dirty="0" smtClean="0"/>
          </a:p>
        </p:txBody>
      </p:sp>
      <p:pic>
        <p:nvPicPr>
          <p:cNvPr id="13315" name="Picture 4" descr="PlatoCa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35991"/>
            <a:ext cx="7646988" cy="4817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2" descr="http://www.ucbc09.ca/devotion/12_05/05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0"/>
            <a:ext cx="574692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blog-imgs-29-origin.fc2.com/e/u/r/eurs/101126_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25" y="2362200"/>
            <a:ext cx="70834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dirty="0" smtClean="0"/>
              <a:t>第六課    團體的禱告</a:t>
            </a:r>
            <a:endParaRPr lang="en-US" altLang="zh-CN" sz="3600" b="1" dirty="0" smtClean="0"/>
          </a:p>
          <a:p>
            <a:pPr algn="ctr"/>
            <a:r>
              <a:rPr lang="en-US" sz="3600" b="1" dirty="0" smtClean="0"/>
              <a:t>                                 </a:t>
            </a:r>
            <a:r>
              <a:rPr lang="en-US" altLang="zh-CN" sz="3600" b="1" dirty="0" smtClean="0"/>
              <a:t>—</a:t>
            </a:r>
            <a:r>
              <a:rPr lang="en-US" sz="3600" b="1" dirty="0" smtClean="0"/>
              <a:t>  </a:t>
            </a:r>
            <a:r>
              <a:rPr lang="zh-CN" altLang="en-US" sz="3600" b="1" dirty="0" smtClean="0"/>
              <a:t>研讀民族哀歌</a:t>
            </a:r>
            <a:r>
              <a:rPr lang="en-US" sz="3600" b="1" dirty="0" smtClean="0"/>
              <a:t> 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580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676401" y="914400"/>
            <a:ext cx="2646878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詩篇中</a:t>
            </a:r>
            <a:r>
              <a:rPr lang="zh-TW" altLang="en-US" sz="2400" dirty="0" smtClean="0">
                <a:solidFill>
                  <a:prstClr val="white"/>
                </a:solidFill>
              </a:rPr>
              <a:t>的</a:t>
            </a:r>
            <a:r>
              <a:rPr lang="zh-CN" altLang="en-US" sz="2400" dirty="0" smtClean="0">
                <a:solidFill>
                  <a:prstClr val="white"/>
                </a:solidFill>
              </a:rPr>
              <a:t>民族哀</a:t>
            </a:r>
            <a:r>
              <a:rPr lang="zh-CN" altLang="en-US" sz="2400" dirty="0" smtClean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歌</a:t>
            </a:r>
            <a:endParaRPr lang="en-US" sz="2400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95401" y="1611868"/>
            <a:ext cx="7571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44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dirty="0">
                <a:solidFill>
                  <a:prstClr val="black"/>
                </a:solidFill>
              </a:rPr>
              <a:t>  </a:t>
            </a:r>
            <a:r>
              <a:rPr lang="en-US" altLang="zh-TW" dirty="0" smtClean="0">
                <a:solidFill>
                  <a:prstClr val="black"/>
                </a:solidFill>
              </a:rPr>
              <a:t>(</a:t>
            </a:r>
            <a:r>
              <a:rPr lang="zh-TW" altLang="en-US" dirty="0" smtClean="0"/>
              <a:t>神啊，你在古時，我們列祖的日子所行的事，我們親耳聽見了</a:t>
            </a:r>
            <a:r>
              <a:rPr lang="en-US" altLang="zh-TW" dirty="0" smtClean="0"/>
              <a:t>…)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1" y="1992868"/>
            <a:ext cx="7040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60 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神啊，你丟棄了我們，使我們破敗；你向我們發怒 </a:t>
            </a:r>
            <a:r>
              <a:rPr lang="en-US" altLang="zh-TW" dirty="0" smtClean="0"/>
              <a:t>…</a:t>
            </a:r>
            <a:r>
              <a:rPr lang="zh-TW" altLang="en-US" dirty="0" smtClean="0"/>
              <a:t>！</a:t>
            </a:r>
            <a:r>
              <a:rPr lang="zh-TW" altLang="en-US" dirty="0" smtClean="0">
                <a:solidFill>
                  <a:prstClr val="black"/>
                </a:solidFill>
              </a:rPr>
              <a:t>）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95401" y="2373868"/>
            <a:ext cx="4806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 </a:t>
            </a:r>
            <a:r>
              <a:rPr lang="en-US" altLang="zh-CN" dirty="0" smtClean="0">
                <a:solidFill>
                  <a:prstClr val="black"/>
                </a:solidFill>
              </a:rPr>
              <a:t>74</a:t>
            </a:r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篇（</a:t>
            </a:r>
            <a:r>
              <a:rPr lang="zh-TW" altLang="en-US" dirty="0" smtClean="0"/>
              <a:t>神啊，你為何永遠丟棄我們呢？</a:t>
            </a:r>
            <a:r>
              <a:rPr lang="en-US" altLang="zh-TW" dirty="0" smtClean="0"/>
              <a:t>… </a:t>
            </a:r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95401" y="2819400"/>
            <a:ext cx="6184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79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神啊，外邦人進入你的產業，污穢你的聖殿 </a:t>
            </a:r>
            <a:r>
              <a:rPr lang="en-US" altLang="zh-TW" dirty="0" smtClean="0"/>
              <a:t>…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95401" y="3200400"/>
            <a:ext cx="6641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80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領約瑟如領羊群之以色列的牧者啊，求你留心聽！</a:t>
            </a:r>
            <a:r>
              <a:rPr lang="en-US" altLang="zh-TW" dirty="0" smtClean="0"/>
              <a:t>…</a:t>
            </a:r>
            <a:r>
              <a:rPr lang="zh-TW" altLang="en-US" dirty="0" smtClean="0"/>
              <a:t>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95401" y="3657600"/>
            <a:ext cx="7678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83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神啊，求你不要靜默！神啊，求你不要閉口，也不要不作聲！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295400" y="4572000"/>
            <a:ext cx="6537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 90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主啊，你世世代代作我們的居所。</a:t>
            </a:r>
            <a:r>
              <a:rPr lang="en-US" altLang="zh-TW" dirty="0" smtClean="0"/>
              <a:t>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95401" y="4114800"/>
            <a:ext cx="6756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85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耶和華啊，你已經向你的地施恩，救回被擄的雅各。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95401" y="4953000"/>
            <a:ext cx="6537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123</a:t>
            </a:r>
            <a:r>
              <a:rPr lang="zh-TW" altLang="en-US" dirty="0" smtClean="0">
                <a:solidFill>
                  <a:prstClr val="black"/>
                </a:solidFill>
              </a:rPr>
              <a:t>篇（ </a:t>
            </a:r>
            <a:r>
              <a:rPr lang="zh-TW" altLang="en-US" dirty="0" smtClean="0"/>
              <a:t>坐在天上的主啊，我向你舉目。</a:t>
            </a:r>
            <a:r>
              <a:rPr lang="en-US" altLang="zh-TW" dirty="0" smtClean="0"/>
              <a:t>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28800" y="5638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……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295400" y="5345668"/>
            <a:ext cx="701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dirty="0" smtClean="0">
                <a:solidFill>
                  <a:prstClr val="black"/>
                </a:solidFill>
              </a:rPr>
              <a:t>第</a:t>
            </a:r>
            <a:r>
              <a:rPr lang="en-US" altLang="zh-TW" dirty="0" smtClean="0">
                <a:solidFill>
                  <a:prstClr val="black"/>
                </a:solidFill>
              </a:rPr>
              <a:t>137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我們曾在巴比倫的河邊坐下，一追想錫安就哭了。</a:t>
            </a:r>
            <a:r>
              <a:rPr lang="en-US" altLang="zh-TW" dirty="0" smtClean="0"/>
              <a:t>)</a:t>
            </a:r>
            <a:endParaRPr lang="zh-TW" altLang="en-US" dirty="0" smtClean="0"/>
          </a:p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174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" y="3429000"/>
            <a:ext cx="457789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47800" y="19050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一、王與耶路撒冷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40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95400" y="6858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申命記</a:t>
            </a:r>
            <a:r>
              <a:rPr lang="en-US" altLang="zh-CN" sz="2400" dirty="0" smtClean="0"/>
              <a:t>28</a:t>
            </a:r>
            <a:r>
              <a:rPr lang="zh-CN" altLang="en-US" sz="2400" dirty="0" smtClean="0"/>
              <a:t>章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371600"/>
          <a:ext cx="6629400" cy="352213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905000"/>
                <a:gridCol w="2362200"/>
                <a:gridCol w="2362200"/>
              </a:tblGrid>
              <a:tr h="1041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以色列人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敵人</a:t>
                      </a:r>
                      <a:endParaRPr lang="en-US" dirty="0"/>
                    </a:p>
                  </a:txBody>
                  <a:tcPr/>
                </a:tc>
              </a:tr>
              <a:tr h="109220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聽從耶和華─</a:t>
                      </a:r>
                      <a:endParaRPr lang="en-US" altLang="zh-TW" dirty="0" smtClean="0"/>
                    </a:p>
                    <a:p>
                      <a:r>
                        <a:rPr lang="zh-TW" altLang="en-US" dirty="0" smtClean="0"/>
                        <a:t>你神的話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得勝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從一條路來攻擊你，必從七條路逃跑</a:t>
                      </a:r>
                      <a:endParaRPr lang="en-US" dirty="0"/>
                    </a:p>
                  </a:txBody>
                  <a:tcPr/>
                </a:tc>
              </a:tr>
              <a:tr h="1388534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若</a:t>
                      </a:r>
                      <a:r>
                        <a:rPr lang="zh-TW" altLang="en-US" dirty="0" smtClean="0">
                          <a:solidFill>
                            <a:srgbClr val="FF0000"/>
                          </a:solidFill>
                        </a:rPr>
                        <a:t>不</a:t>
                      </a:r>
                      <a:r>
                        <a:rPr lang="zh-TW" altLang="en-US" dirty="0" smtClean="0"/>
                        <a:t>聽從耶和華─你神的話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敗在仇敵面前</a:t>
                      </a:r>
                      <a:endParaRPr lang="en-US" altLang="zh-TW" dirty="0" smtClean="0"/>
                    </a:p>
                    <a:p>
                      <a:endParaRPr lang="en-US" altLang="zh-TW" dirty="0" smtClean="0"/>
                    </a:p>
                    <a:p>
                      <a:r>
                        <a:rPr lang="zh-TW" altLang="en-US" dirty="0" smtClean="0"/>
                        <a:t>從一條路去攻擊他們，必從七條路逃跑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676400" y="5257800"/>
            <a:ext cx="6705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申</a:t>
            </a: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28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：</a:t>
            </a: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25-26  </a:t>
            </a:r>
            <a:r>
              <a:rPr lang="en-US" altLang="zh-CN" dirty="0" smtClean="0">
                <a:latin typeface="Arial" charset="0"/>
                <a:cs typeface="Arial" charset="0"/>
              </a:rPr>
              <a:t>……..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你必在天下萬國中拋來拋去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。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你的屍首必給空中的飛鳥和地上的走獸作食物，並無人鬨趕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。 </a:t>
            </a:r>
          </a:p>
        </p:txBody>
      </p:sp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2" name="Picture 2" descr="http://mytomnet.com/wp-content/uploads/2012/04/untitled1x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DAB656"/>
              </a:clrFrom>
              <a:clrTo>
                <a:srgbClr val="DAB656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2921000"/>
            <a:ext cx="9144000" cy="393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57200" y="762000"/>
            <a:ext cx="8077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PMingLiU" pitchFamily="18" charset="-120"/>
                <a:ea typeface="PMingLiU" pitchFamily="18" charset="-120"/>
              </a:rPr>
              <a:t>王上</a:t>
            </a:r>
            <a:r>
              <a:rPr lang="en-US" altLang="zh-CN" sz="2000" dirty="0" smtClean="0">
                <a:latin typeface="PMingLiU" pitchFamily="18" charset="-120"/>
                <a:ea typeface="PMingLiU" pitchFamily="18" charset="-120"/>
              </a:rPr>
              <a:t>9</a:t>
            </a:r>
            <a:r>
              <a:rPr lang="zh-CN" altLang="en-US" sz="2000" dirty="0" smtClean="0">
                <a:latin typeface="PMingLiU" pitchFamily="18" charset="-120"/>
                <a:ea typeface="PMingLiU" pitchFamily="18" charset="-120"/>
              </a:rPr>
              <a:t>：</a:t>
            </a:r>
            <a:r>
              <a:rPr lang="en-US" altLang="zh-CN" sz="2000" dirty="0" smtClean="0">
                <a:latin typeface="PMingLiU" pitchFamily="18" charset="-120"/>
                <a:ea typeface="PMingLiU" pitchFamily="18" charset="-120"/>
              </a:rPr>
              <a:t>6-7</a:t>
            </a:r>
          </a:p>
          <a:p>
            <a:r>
              <a:rPr lang="zh-TW" altLang="en-US" sz="2000" dirty="0" smtClean="0">
                <a:latin typeface="PMingLiU" pitchFamily="18" charset="-120"/>
                <a:ea typeface="PMingLiU" pitchFamily="18" charset="-120"/>
              </a:rPr>
              <a:t>倘若你們和你們的子孫轉去不跟從我，不守我指示你們的誡命律例，去事奉敬拜別神， </a:t>
            </a:r>
          </a:p>
          <a:p>
            <a:r>
              <a:rPr lang="zh-TW" altLang="en-US" sz="2000" dirty="0" smtClean="0">
                <a:latin typeface="PMingLiU" pitchFamily="18" charset="-120"/>
                <a:ea typeface="PMingLiU" pitchFamily="18" charset="-120"/>
              </a:rPr>
              <a:t>我就</a:t>
            </a:r>
            <a:r>
              <a:rPr lang="zh-TW" altLang="en-US" sz="2000" dirty="0" smtClean="0">
                <a:solidFill>
                  <a:srgbClr val="FF0000"/>
                </a:solidFill>
                <a:latin typeface="PMingLiU" pitchFamily="18" charset="-120"/>
                <a:ea typeface="PMingLiU" pitchFamily="18" charset="-120"/>
              </a:rPr>
              <a:t>必將以色列人從我賜給他們的地上剪除，並且我為己名所分別為聖的殿也必捨棄不顧</a:t>
            </a:r>
            <a:r>
              <a:rPr lang="zh-TW" altLang="en-US" sz="2000" dirty="0" smtClean="0">
                <a:latin typeface="PMingLiU" pitchFamily="18" charset="-120"/>
                <a:ea typeface="PMingLiU" pitchFamily="18" charset="-120"/>
              </a:rPr>
              <a:t>，使以色列人在萬民中作笑談，被譏誚。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2.bp.blogspot.com/_Ux7AF0QsQ_c/TRMCZIIAerI/AAAAAAABaq4/TL1D333U-hY/s1600/%25E4%25BB%25A5%25E9%25A6%25AC%25E5%2585%25A7%25E5%2588%25A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-76200"/>
            <a:ext cx="5009340" cy="708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57200"/>
          <a:ext cx="7353522" cy="608493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54448"/>
                <a:gridCol w="2430280"/>
                <a:gridCol w="1737485"/>
                <a:gridCol w="2331309"/>
              </a:tblGrid>
              <a:tr h="1860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/>
                        <a:t>南国犹大 </a:t>
                      </a:r>
                      <a:r>
                        <a:rPr lang="en-US" altLang="zh-CN" sz="1600" b="1" u="none" strike="noStrike" dirty="0"/>
                        <a:t>(</a:t>
                      </a:r>
                      <a:r>
                        <a:rPr lang="zh-CN" altLang="en-US" sz="1600" b="1" u="none" strike="noStrike" dirty="0"/>
                        <a:t>两个支派</a:t>
                      </a:r>
                      <a:r>
                        <a:rPr lang="en-US" altLang="zh-CN" sz="1600" b="1" u="none" strike="noStrike" dirty="0"/>
                        <a:t>)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/>
                        <a:t>北国以色列 </a:t>
                      </a:r>
                      <a:r>
                        <a:rPr lang="en-US" altLang="zh-CN" sz="1600" b="1" u="none" strike="noStrike" dirty="0"/>
                        <a:t>(</a:t>
                      </a:r>
                      <a:r>
                        <a:rPr lang="zh-CN" altLang="en-US" sz="1600" b="1" u="none" strike="noStrike" dirty="0"/>
                        <a:t>十个支派</a:t>
                      </a:r>
                      <a:r>
                        <a:rPr lang="en-US" altLang="zh-CN" sz="1600" b="1" u="none" strike="noStrike" dirty="0"/>
                        <a:t>)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/>
                        <a:t>(930-586 B.C.)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/>
                        <a:t>(930-722 B.C.)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/>
                        <a:t>国王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/>
                        <a:t>登位</a:t>
                      </a:r>
                      <a:endParaRPr lang="zh-CN" altLang="en-US" sz="1400" b="1" i="0" u="none" strike="noStrike" dirty="0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/>
                        <a:t>国王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/>
                        <a:t>登位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罗波安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930 B.C.   (17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耶罗波安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930 B.C.   (22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亚比央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913 B.C.   (3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拿答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909 B.C.    (2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亚撒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910 B.C.   (41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巴沙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908 B.C.   (24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约沙法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872 B.C.   (25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以拉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886 B.C.   (2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约兰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853 B.C.   (8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心利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885 B.C.   (7</a:t>
                      </a:r>
                      <a:r>
                        <a:rPr lang="zh-CN" altLang="en-US" sz="1400" b="1" u="none" strike="noStrike"/>
                        <a:t>日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亚哈谢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841 B.C.   (1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暗利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885 B.C.   (12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亚他利雅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841 B.C.   (6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亚哈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874 B.C.   (22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约阿施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835 B.C.   (40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亚哈谢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853 B.C.   (2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亚玛谢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796 B.C.   (29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   约兰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852 B.C.   (12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亚撒利雅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792 B.C.   (52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   耶户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841 B.C.   (28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约坦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750 B.C.   (16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约哈斯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814 B.C.   (17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亚哈斯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735 B.C.   (16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约阿施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798 B.C.   (16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希西家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715 B.C.   (29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耶罗波安二世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793 B.C.   (41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玛拿西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697 B.C.   (55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撒迦利雅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753 B.C.   (6</a:t>
                      </a:r>
                      <a:r>
                        <a:rPr lang="zh-CN" altLang="en-US" sz="1400" b="1" u="none" strike="noStrike" dirty="0"/>
                        <a:t>月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亚们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642 B.C.   (2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沙龙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752 B.C.   (1</a:t>
                      </a:r>
                      <a:r>
                        <a:rPr lang="zh-CN" altLang="en-US" sz="1400" b="1" u="none" strike="noStrike" dirty="0"/>
                        <a:t>月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约西亚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640 B.C.   (31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米拿现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752 B.C.   (10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约哈斯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609 B.C.   (3</a:t>
                      </a:r>
                      <a:r>
                        <a:rPr lang="zh-CN" altLang="en-US" sz="1400" b="1" u="none" strike="noStrike"/>
                        <a:t>月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比加辖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742 B.C.   (2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约雅敬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609 B.C.   (11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比加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740 B.C.   (8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约雅斤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598 B.C.   (3</a:t>
                      </a:r>
                      <a:r>
                        <a:rPr lang="zh-CN" altLang="en-US" sz="1400" b="1" u="none" strike="noStrike"/>
                        <a:t>月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何细亚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732 B.C.   (9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74659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西底家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597 B.C   (11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/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/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3.bp.blogspot.com/_Ux7AF0QsQ_c/TRMDw_Z-eQI/AAAAAAABarM/O_r4if9n91U/s1600/%25E4%25BA%259E%25E8%25BF%25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71496" y="90106"/>
            <a:ext cx="9515495" cy="67678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57200"/>
          <a:ext cx="7353522" cy="608493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54448"/>
                <a:gridCol w="2430280"/>
                <a:gridCol w="1737485"/>
                <a:gridCol w="2331309"/>
              </a:tblGrid>
              <a:tr h="1860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/>
                        <a:t>南国犹大 </a:t>
                      </a:r>
                      <a:r>
                        <a:rPr lang="en-US" altLang="zh-CN" sz="1600" b="1" u="none" strike="noStrike" dirty="0"/>
                        <a:t>(</a:t>
                      </a:r>
                      <a:r>
                        <a:rPr lang="zh-CN" altLang="en-US" sz="1600" b="1" u="none" strike="noStrike" dirty="0"/>
                        <a:t>两个支派</a:t>
                      </a:r>
                      <a:r>
                        <a:rPr lang="en-US" altLang="zh-CN" sz="1600" b="1" u="none" strike="noStrike" dirty="0"/>
                        <a:t>)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/>
                        <a:t>北国以色列 </a:t>
                      </a:r>
                      <a:r>
                        <a:rPr lang="en-US" altLang="zh-CN" sz="1600" b="1" u="none" strike="noStrike" dirty="0"/>
                        <a:t>(</a:t>
                      </a:r>
                      <a:r>
                        <a:rPr lang="zh-CN" altLang="en-US" sz="1600" b="1" u="none" strike="noStrike" dirty="0"/>
                        <a:t>十个支派</a:t>
                      </a:r>
                      <a:r>
                        <a:rPr lang="en-US" altLang="zh-CN" sz="1600" b="1" u="none" strike="noStrike" dirty="0"/>
                        <a:t>)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/>
                        <a:t>(930-586 B.C.)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/>
                        <a:t>(930-722 B.C.)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/>
                        <a:t>国王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/>
                        <a:t>登位</a:t>
                      </a:r>
                      <a:endParaRPr lang="zh-CN" altLang="en-US" sz="1400" b="1" i="0" u="none" strike="noStrike" dirty="0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/>
                        <a:t>国王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/>
                        <a:t>登位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罗波安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930 B.C.   (17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耶罗波安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930 B.C.   (22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亚比央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913 B.C.   (3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拿答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909 B.C.    (2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亚撒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910 B.C.   (41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巴沙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908 B.C.   (24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约沙法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872 B.C.   (25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以拉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886 B.C.   (2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约兰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853 B.C.   (8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心利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885 B.C.   (7</a:t>
                      </a:r>
                      <a:r>
                        <a:rPr lang="zh-CN" altLang="en-US" sz="1400" b="1" u="none" strike="noStrike"/>
                        <a:t>日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亚哈谢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841 B.C.   (1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暗利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885 B.C.   (12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亚他利雅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841 B.C.   (6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亚哈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874 B.C.   (22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约阿施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835 B.C.   (40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亚哈谢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853 B.C.   (2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亚玛谢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796 B.C.   (29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   约兰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852 B.C.   (12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亚撒利雅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792 B.C.   (52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   耶户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841 B.C.   (28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约坦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750 B.C.   (16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约哈斯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814 B.C.   (17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亚哈斯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735 B.C.   (16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约阿施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798 B.C.   (16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希西家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715 B.C.   (29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耶罗波安二世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793 B.C.   (41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玛拿西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697 B.C.   (55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撒迦利雅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753 B.C.   (6</a:t>
                      </a:r>
                      <a:r>
                        <a:rPr lang="zh-CN" altLang="en-US" sz="1400" b="1" u="none" strike="noStrike" dirty="0"/>
                        <a:t>月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亚们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642 B.C.   (2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沙龙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752 B.C.   (1</a:t>
                      </a:r>
                      <a:r>
                        <a:rPr lang="zh-CN" altLang="en-US" sz="1400" b="1" u="none" strike="noStrike" dirty="0"/>
                        <a:t>月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约西亚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640 B.C.   (31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米拿现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752 B.C.   (10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约哈斯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609 B.C.   (3</a:t>
                      </a:r>
                      <a:r>
                        <a:rPr lang="zh-CN" altLang="en-US" sz="1400" b="1" u="none" strike="noStrike"/>
                        <a:t>月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比加辖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742 B.C.   (2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约雅敬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609 B.C.   (11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比加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740 B.C.   (8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约雅斤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598 B.C.   (3</a:t>
                      </a:r>
                      <a:r>
                        <a:rPr lang="zh-CN" altLang="en-US" sz="1400" b="1" u="none" strike="noStrike"/>
                        <a:t>月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何细亚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732 B.C.   (9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74659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西底家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597 B.C   (11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/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/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ocbf.ca/2012/sites/default/files/insertimg/101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36884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00200" y="3048000"/>
            <a:ext cx="6248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王下</a:t>
            </a:r>
            <a:r>
              <a:rPr lang="en-US" altLang="zh-CN" dirty="0" smtClean="0"/>
              <a:t>20:6</a:t>
            </a:r>
          </a:p>
          <a:p>
            <a:r>
              <a:rPr lang="zh-TW" altLang="en-US" dirty="0" smtClean="0"/>
              <a:t>我必加增你十五年的壽數，並且我要救你和這城脫離亞述王的手。我為自己和我僕人大衛的緣故，必保護這城。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00200" y="1447800"/>
            <a:ext cx="601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王下</a:t>
            </a:r>
            <a:r>
              <a:rPr lang="en-US" altLang="zh-CN" dirty="0" smtClean="0"/>
              <a:t>19:35</a:t>
            </a:r>
            <a:endParaRPr lang="en-US" altLang="zh-TW" dirty="0" smtClean="0"/>
          </a:p>
          <a:p>
            <a:r>
              <a:rPr lang="zh-TW" altLang="en-US" dirty="0" smtClean="0"/>
              <a:t>耶和華的使者出去，在亞述營中殺了十八萬五千人。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1.bp.blogspot.com/-J89N0tkHEAk/UsfM7NHctuI/AAAAAAAA8aA/rl1uLWEuCc0/s1600/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733800" y="547301"/>
            <a:ext cx="54102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王下</a:t>
            </a:r>
            <a:r>
              <a:rPr lang="en-US" altLang="zh-CN" dirty="0" smtClean="0">
                <a:solidFill>
                  <a:schemeClr val="bg1"/>
                </a:solidFill>
              </a:rPr>
              <a:t>20:16-18</a:t>
            </a:r>
          </a:p>
          <a:p>
            <a:endParaRPr lang="en-US" altLang="zh-TW" dirty="0" smtClean="0">
              <a:solidFill>
                <a:schemeClr val="bg1"/>
              </a:solidFill>
            </a:endParaRPr>
          </a:p>
          <a:p>
            <a:r>
              <a:rPr lang="zh-TW" altLang="en-US" dirty="0" smtClean="0">
                <a:solidFill>
                  <a:schemeClr val="bg1"/>
                </a:solidFill>
              </a:rPr>
              <a:t>以賽亞對希西家說：你要聽耶和華的話， </a:t>
            </a:r>
          </a:p>
          <a:p>
            <a:r>
              <a:rPr lang="zh-TW" altLang="en-US" dirty="0" smtClean="0">
                <a:solidFill>
                  <a:schemeClr val="bg1"/>
                </a:solidFill>
              </a:rPr>
              <a:t>日子必到，凡你家裡所有的，並你列祖積蓄到如今的，都要被擄到巴比倫去，不留下一樣。這是耶和華說的。 </a:t>
            </a:r>
          </a:p>
          <a:p>
            <a:r>
              <a:rPr lang="zh-TW" altLang="en-US" dirty="0" smtClean="0">
                <a:solidFill>
                  <a:schemeClr val="bg1"/>
                </a:solidFill>
              </a:rPr>
              <a:t>並且從你本身所生的眾子，其中必有被擄去在巴比倫王宮裡當太監的。 </a:t>
            </a:r>
          </a:p>
        </p:txBody>
      </p:sp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http://www.gggjs.com/uploads/allimg/140721/4-140H10015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4800"/>
            <a:ext cx="9146502" cy="624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81200" y="1600200"/>
            <a:ext cx="5638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路</a:t>
            </a:r>
            <a:r>
              <a:rPr lang="en-US" altLang="zh-CN" dirty="0" smtClean="0"/>
              <a:t>19</a:t>
            </a:r>
            <a:r>
              <a:rPr lang="zh-CN" altLang="en-US" dirty="0" smtClean="0"/>
              <a:t>：</a:t>
            </a:r>
            <a:r>
              <a:rPr lang="en-US" altLang="zh-CN" dirty="0" smtClean="0"/>
              <a:t>43-44</a:t>
            </a:r>
          </a:p>
          <a:p>
            <a:r>
              <a:rPr lang="zh-TW" altLang="en-US" dirty="0" smtClean="0"/>
              <a:t>因為日子將到，你的仇敵必築起土壘，周圍環繞你，四面困住你， </a:t>
            </a:r>
          </a:p>
          <a:p>
            <a:r>
              <a:rPr lang="zh-TW" altLang="en-US" dirty="0" smtClean="0"/>
              <a:t>並要掃滅你和你裡頭的兒女，連一塊石頭也不留在石頭上，因你不知道眷顧你的時候。 </a:t>
            </a:r>
            <a:endParaRPr lang="en-US" altLang="zh-TW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路</a:t>
            </a:r>
            <a:r>
              <a:rPr lang="en-US" altLang="zh-CN" dirty="0" smtClean="0"/>
              <a:t>21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20-22</a:t>
            </a:r>
          </a:p>
          <a:p>
            <a:r>
              <a:rPr lang="zh-TW" altLang="en-US" dirty="0" smtClean="0"/>
              <a:t>你們看見耶路撒冷被兵圍困，就可知道他成荒場的日子近了。 </a:t>
            </a:r>
          </a:p>
          <a:p>
            <a:r>
              <a:rPr lang="zh-TW" altLang="en-US" dirty="0" smtClean="0"/>
              <a:t>那時，在猶太的應當逃到山上；在城裡的應當出來；在鄉下的不要進城； </a:t>
            </a:r>
          </a:p>
          <a:p>
            <a:r>
              <a:rPr lang="zh-TW" altLang="en-US" dirty="0" smtClean="0"/>
              <a:t>因為這是報應的日子，使經上所寫的都得應驗。 </a:t>
            </a:r>
            <a:endParaRPr lang="en-US" altLang="zh-CN" dirty="0" smtClean="0"/>
          </a:p>
        </p:txBody>
      </p:sp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4754" name="Picture 2" descr="http://mytomnet.com/wp-content/uploads/2012/04/ami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29121" y="0"/>
            <a:ext cx="937312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www.bbkz.com/forum/gallery/images/7459/1_B__87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33400" y="381000"/>
            <a:ext cx="10215841" cy="678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" y="3429000"/>
            <a:ext cx="457789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47800" y="19050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</a:rPr>
              <a:t>一、王與耶路撒冷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7800" y="2844225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二、詩篇</a:t>
            </a:r>
            <a:r>
              <a:rPr lang="en-US" altLang="zh-CN" sz="3200" b="1" dirty="0" smtClean="0">
                <a:solidFill>
                  <a:schemeClr val="tx2">
                    <a:lumMod val="75000"/>
                  </a:schemeClr>
                </a:solidFill>
              </a:rPr>
              <a:t>79</a:t>
            </a: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篇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40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ayload.cargocollective.com/1/2/88505/1542531/17-Benn-(Benejou-Rabinowicz--1905-89)--Psalm-79-2_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7362" y="-257176"/>
            <a:ext cx="9941362" cy="7115176"/>
          </a:xfrm>
          <a:prstGeom prst="rect">
            <a:avLst/>
          </a:prstGeom>
          <a:noFill/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343400" y="9906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</a:rPr>
              <a:t>詩篇 </a:t>
            </a:r>
            <a:r>
              <a:rPr lang="en-US" altLang="zh-CN" sz="6000" dirty="0" smtClean="0">
                <a:solidFill>
                  <a:schemeClr val="bg1"/>
                </a:solidFill>
              </a:rPr>
              <a:t>79 </a:t>
            </a:r>
            <a:r>
              <a:rPr lang="zh-CN" altLang="en-US" sz="6000" dirty="0" smtClean="0">
                <a:solidFill>
                  <a:schemeClr val="bg1"/>
                </a:solidFill>
              </a:rPr>
              <a:t>篇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90600" y="1295400"/>
            <a:ext cx="7391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</a:t>
            </a:r>
            <a:r>
              <a:rPr lang="zh-TW" altLang="en-US" sz="2400" dirty="0" smtClean="0"/>
              <a:t>（亞薩的詩。）神啊，外邦人進入你的產業，污穢你的聖殿，使耶路撒冷變成荒堆，</a:t>
            </a:r>
          </a:p>
          <a:p>
            <a:r>
              <a:rPr lang="en-US" altLang="zh-CN" sz="2400" dirty="0" smtClean="0"/>
              <a:t>2 </a:t>
            </a:r>
            <a:r>
              <a:rPr lang="zh-TW" altLang="en-US" sz="2400" dirty="0" smtClean="0"/>
              <a:t>把你僕人的屍首交與天空的飛鳥為食，把你聖民的肉交與地上的野獸，</a:t>
            </a:r>
          </a:p>
          <a:p>
            <a:r>
              <a:rPr lang="en-US" altLang="zh-CN" sz="2400" dirty="0" smtClean="0"/>
              <a:t>3 </a:t>
            </a:r>
            <a:r>
              <a:rPr lang="zh-TW" altLang="en-US" sz="2400" dirty="0" smtClean="0"/>
              <a:t>在耶路撒冷周圍流他們的血如水，無人葬埋。</a:t>
            </a:r>
          </a:p>
          <a:p>
            <a:r>
              <a:rPr lang="en-US" altLang="zh-CN" sz="2400" dirty="0" smtClean="0"/>
              <a:t>4 </a:t>
            </a:r>
            <a:r>
              <a:rPr lang="zh-TW" altLang="en-US" sz="2400" dirty="0" smtClean="0"/>
              <a:t>我們成為鄰國的羞辱，成為我們四圍人的嗤笑譏刺。</a:t>
            </a:r>
          </a:p>
          <a:p>
            <a:r>
              <a:rPr lang="zh-TW" altLang="en-US" sz="2400" dirty="0" smtClean="0"/>
              <a:t> </a:t>
            </a:r>
          </a:p>
        </p:txBody>
      </p:sp>
      <p:sp>
        <p:nvSpPr>
          <p:cNvPr id="9" name="Explosion 1 8"/>
          <p:cNvSpPr/>
          <p:nvPr/>
        </p:nvSpPr>
        <p:spPr>
          <a:xfrm>
            <a:off x="5638800" y="4267200"/>
            <a:ext cx="3048000" cy="1981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400800" y="48006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79:1-4</a:t>
            </a:r>
          </a:p>
          <a:p>
            <a:r>
              <a:rPr lang="zh-CN" altLang="en-US" sz="2000" dirty="0" smtClean="0">
                <a:solidFill>
                  <a:schemeClr val="bg1"/>
                </a:solidFill>
              </a:rPr>
              <a:t>向神陳明苦境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2" name="Picture 2" descr="http://mytomnet.com/wp-content/uploads/2012/04/untitled1x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DAB656"/>
              </a:clrFrom>
              <a:clrTo>
                <a:srgbClr val="DAB656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2921000"/>
            <a:ext cx="9144000" cy="393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57200" y="762000"/>
            <a:ext cx="8077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PMingLiU" pitchFamily="18" charset="-120"/>
                <a:ea typeface="PMingLiU" pitchFamily="18" charset="-120"/>
              </a:rPr>
              <a:t>王上</a:t>
            </a:r>
            <a:r>
              <a:rPr lang="en-US" altLang="zh-CN" sz="2000" dirty="0" smtClean="0">
                <a:latin typeface="PMingLiU" pitchFamily="18" charset="-120"/>
                <a:ea typeface="PMingLiU" pitchFamily="18" charset="-120"/>
              </a:rPr>
              <a:t>9</a:t>
            </a:r>
            <a:r>
              <a:rPr lang="zh-CN" altLang="en-US" sz="2000" dirty="0" smtClean="0">
                <a:latin typeface="PMingLiU" pitchFamily="18" charset="-120"/>
                <a:ea typeface="PMingLiU" pitchFamily="18" charset="-120"/>
              </a:rPr>
              <a:t>：</a:t>
            </a:r>
            <a:r>
              <a:rPr lang="en-US" altLang="zh-CN" sz="2000" dirty="0" smtClean="0">
                <a:latin typeface="PMingLiU" pitchFamily="18" charset="-120"/>
                <a:ea typeface="PMingLiU" pitchFamily="18" charset="-120"/>
              </a:rPr>
              <a:t>6-7</a:t>
            </a:r>
          </a:p>
          <a:p>
            <a:r>
              <a:rPr lang="zh-TW" altLang="en-US" sz="2000" dirty="0" smtClean="0">
                <a:latin typeface="PMingLiU" pitchFamily="18" charset="-120"/>
                <a:ea typeface="PMingLiU" pitchFamily="18" charset="-120"/>
              </a:rPr>
              <a:t>倘若你們和你們的子孫轉去不跟從我，不守我指示你們的誡命律例，去事奉敬拜別神， </a:t>
            </a:r>
          </a:p>
          <a:p>
            <a:r>
              <a:rPr lang="zh-TW" altLang="en-US" sz="2000" dirty="0" smtClean="0">
                <a:latin typeface="PMingLiU" pitchFamily="18" charset="-120"/>
                <a:ea typeface="PMingLiU" pitchFamily="18" charset="-120"/>
              </a:rPr>
              <a:t>我就</a:t>
            </a:r>
            <a:r>
              <a:rPr lang="zh-TW" altLang="en-US" sz="2000" dirty="0" smtClean="0">
                <a:solidFill>
                  <a:srgbClr val="FF0000"/>
                </a:solidFill>
                <a:latin typeface="PMingLiU" pitchFamily="18" charset="-120"/>
                <a:ea typeface="PMingLiU" pitchFamily="18" charset="-120"/>
              </a:rPr>
              <a:t>必將以色列人從我賜給他們的地上剪除，並且我為己名所分別為聖的殿也必捨棄不顧</a:t>
            </a:r>
            <a:r>
              <a:rPr lang="zh-TW" altLang="en-US" sz="2000" dirty="0" smtClean="0">
                <a:latin typeface="PMingLiU" pitchFamily="18" charset="-120"/>
                <a:ea typeface="PMingLiU" pitchFamily="18" charset="-120"/>
              </a:rPr>
              <a:t>，使以色列人在萬民中作笑談，被譏誚。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90600" y="1295400"/>
            <a:ext cx="739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5 </a:t>
            </a:r>
            <a:r>
              <a:rPr lang="zh-TW" altLang="en-US" sz="2400" dirty="0" smtClean="0"/>
              <a:t>耶和華啊，這到幾時呢？你要動怒到永遠嗎？你的憤恨要如火焚燒嗎？</a:t>
            </a:r>
          </a:p>
          <a:p>
            <a:r>
              <a:rPr lang="en-US" altLang="zh-CN" sz="2400" dirty="0" smtClean="0"/>
              <a:t>6 </a:t>
            </a:r>
            <a:r>
              <a:rPr lang="zh-TW" altLang="en-US" sz="2400" dirty="0" smtClean="0"/>
              <a:t>願你將你的忿怒倒在那不認識你的外邦和那不求告你名的國度。</a:t>
            </a:r>
          </a:p>
          <a:p>
            <a:r>
              <a:rPr lang="en-US" altLang="zh-CN" sz="2400" dirty="0" smtClean="0"/>
              <a:t>7 </a:t>
            </a:r>
            <a:r>
              <a:rPr lang="zh-TW" altLang="en-US" sz="2400" dirty="0" smtClean="0"/>
              <a:t>因為他們吞了雅各，把他的住處變為荒場。</a:t>
            </a:r>
          </a:p>
          <a:p>
            <a:r>
              <a:rPr lang="zh-TW" altLang="en-US" sz="2400" dirty="0" smtClean="0"/>
              <a:t> </a:t>
            </a:r>
          </a:p>
        </p:txBody>
      </p:sp>
      <p:sp>
        <p:nvSpPr>
          <p:cNvPr id="9" name="Explosion 1 8"/>
          <p:cNvSpPr/>
          <p:nvPr/>
        </p:nvSpPr>
        <p:spPr>
          <a:xfrm>
            <a:off x="5638800" y="4267200"/>
            <a:ext cx="3048000" cy="1981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24600" y="4807803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79:5-8</a:t>
            </a:r>
          </a:p>
          <a:p>
            <a:r>
              <a:rPr lang="zh-CN" altLang="en-US" sz="2000" dirty="0" smtClean="0">
                <a:solidFill>
                  <a:schemeClr val="bg1"/>
                </a:solidFill>
              </a:rPr>
              <a:t>求神對付敵人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90600" y="1295400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8 </a:t>
            </a:r>
            <a:r>
              <a:rPr lang="zh-TW" altLang="en-US" sz="2400" dirty="0" smtClean="0"/>
              <a:t>求你不要記念我們先祖的罪孽，向我們追討；願你的慈悲快迎著我們，因為我們落到極卑微的地步。</a:t>
            </a:r>
          </a:p>
          <a:p>
            <a:r>
              <a:rPr lang="en-US" altLang="zh-CN" sz="2400" dirty="0" smtClean="0"/>
              <a:t>9 </a:t>
            </a:r>
            <a:r>
              <a:rPr lang="zh-TW" altLang="en-US" sz="2400" dirty="0" smtClean="0"/>
              <a:t>拯救我們的神啊，求你因你名的榮耀幫助我們！為你名的緣故搭救我們，赦免我們的罪。</a:t>
            </a:r>
          </a:p>
          <a:p>
            <a:r>
              <a:rPr lang="en-US" altLang="zh-CN" sz="2400" dirty="0" smtClean="0"/>
              <a:t>10</a:t>
            </a:r>
            <a:r>
              <a:rPr lang="zh-TW" altLang="en-US" sz="2400" dirty="0" smtClean="0"/>
              <a:t>為何容外邦人說他們的神在哪裡呢？願你使外邦人知道你在我們眼前伸你僕人流血的冤。</a:t>
            </a:r>
            <a:endParaRPr lang="en-US" altLang="zh-TW" sz="2400" dirty="0" smtClean="0"/>
          </a:p>
          <a:p>
            <a:r>
              <a:rPr lang="en-US" altLang="zh-CN" sz="2400" dirty="0" smtClean="0"/>
              <a:t>11</a:t>
            </a:r>
            <a:r>
              <a:rPr lang="zh-TW" altLang="en-US" sz="2400" dirty="0" smtClean="0"/>
              <a:t>願被囚之人的歎息達到你面前；願你按你的大能力存留那些將要死的人。</a:t>
            </a:r>
          </a:p>
          <a:p>
            <a:endParaRPr lang="zh-TW" altLang="en-US" sz="2400" dirty="0" smtClean="0"/>
          </a:p>
          <a:p>
            <a:endParaRPr lang="zh-TW" altLang="en-US" sz="2400" dirty="0" smtClean="0"/>
          </a:p>
        </p:txBody>
      </p:sp>
      <p:sp>
        <p:nvSpPr>
          <p:cNvPr id="9" name="Explosion 1 8"/>
          <p:cNvSpPr/>
          <p:nvPr/>
        </p:nvSpPr>
        <p:spPr>
          <a:xfrm>
            <a:off x="5715000" y="4343400"/>
            <a:ext cx="2971800" cy="212598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24600" y="493091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79:8-11</a:t>
            </a:r>
          </a:p>
          <a:p>
            <a:r>
              <a:rPr lang="zh-CN" altLang="en-US" sz="2000" dirty="0" smtClean="0">
                <a:solidFill>
                  <a:schemeClr val="bg1"/>
                </a:solidFill>
              </a:rPr>
              <a:t>求神赦免拯救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1.bp.blogspot.com/-J89N0tkHEAk/UsfM7NHctuI/AAAAAAAA8aA/rl1uLWEuCc0/s1600/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733800" y="0"/>
            <a:ext cx="5181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以賽亞書</a:t>
            </a:r>
            <a:r>
              <a:rPr kumimoji="0" lang="en-US" altLang="zh-CN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61:1-4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zh-CN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主耶和華的靈在我身上；因為耶和華用膏膏我，叫我傳好信息給謙卑的人（或譯：傳福音給貧窮的人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），</a:t>
            </a: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差遣我醫好傷心的人，報告被擄的得釋放，被囚的出監牢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；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報告耶和華的恩年，和我們神報仇的日子；安慰一切悲哀的人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賜華冠與錫安悲哀的人，代替灰塵；喜樂油代替悲哀；讚美衣代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替憂傷之靈；使他們稱為公義樹，是耶和華所栽的，叫他得榮耀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他們必修造已久的荒場，建立先前淒涼之處，重修歷代荒涼之城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。 </a:t>
            </a:r>
          </a:p>
        </p:txBody>
      </p:sp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90600" y="12954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12 </a:t>
            </a:r>
            <a:r>
              <a:rPr lang="zh-TW" altLang="en-US" sz="2400" dirty="0" smtClean="0"/>
              <a:t>主啊，願你將我們鄰邦所羞辱你的羞辱加七倍歸到他們身上。</a:t>
            </a:r>
          </a:p>
          <a:p>
            <a:r>
              <a:rPr lang="zh-TW" altLang="en-US" sz="2400" dirty="0" smtClean="0"/>
              <a:t> </a:t>
            </a:r>
          </a:p>
        </p:txBody>
      </p:sp>
      <p:sp>
        <p:nvSpPr>
          <p:cNvPr id="9" name="Explosion 1 8"/>
          <p:cNvSpPr/>
          <p:nvPr/>
        </p:nvSpPr>
        <p:spPr>
          <a:xfrm>
            <a:off x="5029200" y="3429000"/>
            <a:ext cx="3505200" cy="227838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943600" y="4092714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79:12</a:t>
            </a:r>
          </a:p>
          <a:p>
            <a:r>
              <a:rPr lang="zh-CN" altLang="en-US" sz="2000" dirty="0" smtClean="0">
                <a:solidFill>
                  <a:schemeClr val="bg1"/>
                </a:solidFill>
              </a:rPr>
              <a:t>求神懲罰敵人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90600" y="12954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13 </a:t>
            </a:r>
            <a:r>
              <a:rPr lang="zh-TW" altLang="en-US" sz="2400" dirty="0" smtClean="0"/>
              <a:t>這樣，你的民，你草場的羊，要稱謝你，直到永遠；要述說讚美你的話，直到萬代。</a:t>
            </a:r>
          </a:p>
          <a:p>
            <a:r>
              <a:rPr lang="zh-TW" altLang="en-US" sz="2400" dirty="0" smtClean="0"/>
              <a:t> </a:t>
            </a:r>
          </a:p>
        </p:txBody>
      </p:sp>
      <p:sp>
        <p:nvSpPr>
          <p:cNvPr id="9" name="Explosion 1 8"/>
          <p:cNvSpPr/>
          <p:nvPr/>
        </p:nvSpPr>
        <p:spPr>
          <a:xfrm>
            <a:off x="5615354" y="3733800"/>
            <a:ext cx="2919046" cy="1897380"/>
          </a:xfrm>
          <a:prstGeom prst="irregularSeal1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553200" y="4245114"/>
            <a:ext cx="1524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79:13</a:t>
            </a:r>
          </a:p>
          <a:p>
            <a:r>
              <a:rPr lang="zh-CN" altLang="en-US" sz="2000" dirty="0" smtClean="0">
                <a:solidFill>
                  <a:schemeClr val="bg1"/>
                </a:solidFill>
              </a:rPr>
              <a:t>讚美許願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5715000" y="2514600"/>
            <a:ext cx="1981200" cy="38100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    求神懲罰敵人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733800" y="1905000"/>
            <a:ext cx="1981200" cy="38100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5105400" y="3102429"/>
            <a:ext cx="1371600" cy="47897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990600" y="1859280"/>
            <a:ext cx="1828800" cy="42672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143000" y="190053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向神陳明苦境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1600" y="315312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</a:rPr>
              <a:t>讚美許願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0" y="3733800"/>
            <a:ext cx="6019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2400" dirty="0" smtClean="0">
              <a:latin typeface="+mn-ea"/>
            </a:endParaRPr>
          </a:p>
          <a:p>
            <a:r>
              <a:rPr lang="zh-CN" altLang="en-US" sz="2400" dirty="0" smtClean="0">
                <a:latin typeface="+mn-ea"/>
              </a:rPr>
              <a:t>詩篇</a:t>
            </a:r>
            <a:r>
              <a:rPr lang="en-US" altLang="zh-CN" sz="2400" dirty="0" smtClean="0">
                <a:latin typeface="+mn-ea"/>
              </a:rPr>
              <a:t>30</a:t>
            </a:r>
            <a:r>
              <a:rPr lang="zh-CN" altLang="en-US" sz="2400" dirty="0" smtClean="0">
                <a:latin typeface="+mn-ea"/>
              </a:rPr>
              <a:t>：</a:t>
            </a:r>
            <a:r>
              <a:rPr lang="en-US" altLang="zh-CN" sz="2400" dirty="0" smtClean="0">
                <a:latin typeface="+mn-ea"/>
              </a:rPr>
              <a:t>5</a:t>
            </a:r>
            <a:endParaRPr lang="en-US" altLang="zh-TW" sz="2400" dirty="0" smtClean="0">
              <a:latin typeface="+mn-ea"/>
            </a:endParaRPr>
          </a:p>
          <a:p>
            <a:r>
              <a:rPr lang="zh-TW" altLang="en-US" sz="2400" dirty="0" smtClean="0">
                <a:latin typeface="+mn-ea"/>
              </a:rPr>
              <a:t>因為，他的怒氣不過是轉眼之間；他的恩典乃是一生之久。一宿雖然有哭泣，早晨便必歡呼。</a:t>
            </a:r>
            <a:endParaRPr lang="zh-TW" altLang="en-US" sz="2400" dirty="0">
              <a:latin typeface="+mn-ea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048000" y="2057400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962400" y="190500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求神對付敵人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743200" y="2514600"/>
            <a:ext cx="1828800" cy="38100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求神赦免拯救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1981200" y="2667000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4191000" y="3276600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4876800" y="2667000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14" grpId="0" animBg="1"/>
      <p:bldP spid="10" grpId="0"/>
      <p:bldP spid="11" grpId="0"/>
      <p:bldP spid="15" grpId="0" animBg="1"/>
      <p:bldP spid="19" grpId="0"/>
      <p:bldP spid="20" grpId="0" animBg="1"/>
      <p:bldP spid="26" grpId="0" animBg="1"/>
      <p:bldP spid="27" grpId="0" animBg="1"/>
      <p:bldP spid="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 descr="http://1.bp.blogspot.com/-J89N0tkHEAk/UsfM7NHctuI/AAAAAAAA8aA/rl1uLWEuCc0/s1600/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733800" y="318701"/>
            <a:ext cx="5105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zh-CN" altLang="en-US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以</a:t>
            </a:r>
            <a:r>
              <a:rPr lang="zh-CN" altLang="en-US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賽亞書</a:t>
            </a:r>
            <a:r>
              <a:rPr lang="en-US" altLang="zh-CN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44:26-28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論到耶路撒冷說：必有人居住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論到猶大的城邑說：必被建造，其中的荒場我也必興起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。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對深淵說：你乾了吧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！</a:t>
            </a: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我也要使你的江河乾涸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。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論古列說：他是我的牧人，必成就我所喜悅的，必下令建造耶路撒冷，發命立穩聖殿的根基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。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以賽亞書</a:t>
            </a:r>
            <a:r>
              <a:rPr lang="en-US" altLang="zh-CN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45:1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chemeClr val="bg1"/>
                </a:solidFill>
              </a:rPr>
              <a:t>我─耶和華所膏的古列；我攙扶他的右手，使列國降伏在他面前。我也要放鬆列王的腰帶，使城門在他面前敞開，不得關閉。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0" name="Picture 2" descr="http://www.bible-history.com/babylonia/rec_babylon_city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609600"/>
            <a:ext cx="5512923" cy="541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zgaxr.com/UploadFiles/Photo/2011/5/2011050704542985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152400"/>
            <a:ext cx="9229859" cy="655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" y="3429000"/>
            <a:ext cx="457789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47800" y="19050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</a:rPr>
              <a:t>一、王與耶路撒冷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7800" y="2844225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</a:rPr>
              <a:t>二、詩篇</a:t>
            </a:r>
            <a:r>
              <a:rPr lang="en-US" altLang="zh-CN" sz="3200" b="1" dirty="0" smtClean="0">
                <a:solidFill>
                  <a:schemeClr val="bg1">
                    <a:lumMod val="65000"/>
                  </a:schemeClr>
                </a:solidFill>
              </a:rPr>
              <a:t>79</a:t>
            </a: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</a:rPr>
              <a:t>篇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7800" y="3834825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三、神的珍寶和我們的珍寶</a:t>
            </a:r>
            <a:endParaRPr lang="en-US" altLang="zh-CN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40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ttp://pic5.nipic.com/20100122/3872063_172132662115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143000" y="762001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+mj-ea"/>
                <a:ea typeface="+mj-ea"/>
              </a:rPr>
              <a:t>神的</a:t>
            </a:r>
            <a:r>
              <a:rPr lang="zh-CN" altLang="en-US" sz="4400" dirty="0" smtClean="0">
                <a:solidFill>
                  <a:schemeClr val="bg1"/>
                </a:solidFill>
                <a:latin typeface="+mj-ea"/>
                <a:ea typeface="+mj-ea"/>
              </a:rPr>
              <a:t>珍寶</a:t>
            </a:r>
            <a:r>
              <a:rPr lang="zh-CN" altLang="en-US" sz="4400" dirty="0" smtClean="0">
                <a:latin typeface="+mj-ea"/>
                <a:ea typeface="+mj-ea"/>
              </a:rPr>
              <a:t> </a:t>
            </a:r>
            <a:r>
              <a:rPr lang="zh-TW" altLang="en-US" sz="2400" dirty="0" smtClean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3716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+mj-ea"/>
                <a:ea typeface="+mj-ea"/>
              </a:rPr>
              <a:t> 和 </a:t>
            </a:r>
            <a:r>
              <a:rPr lang="zh-TW" altLang="en-US" sz="2400" dirty="0" smtClean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057400"/>
            <a:ext cx="304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+mj-ea"/>
                <a:ea typeface="+mj-ea"/>
              </a:rPr>
              <a:t>我們的</a:t>
            </a:r>
            <a:r>
              <a:rPr lang="zh-CN" altLang="en-US" sz="4400" dirty="0" smtClean="0">
                <a:solidFill>
                  <a:schemeClr val="bg1"/>
                </a:solidFill>
                <a:latin typeface="+mj-ea"/>
                <a:ea typeface="+mj-ea"/>
              </a:rPr>
              <a:t>珍寶</a:t>
            </a:r>
            <a:r>
              <a:rPr lang="zh-CN" altLang="en-US" sz="4400" dirty="0" smtClean="0">
                <a:latin typeface="+mj-ea"/>
                <a:ea typeface="+mj-ea"/>
              </a:rPr>
              <a:t> </a:t>
            </a:r>
            <a:r>
              <a:rPr lang="zh-TW" altLang="en-US" sz="2400" dirty="0" smtClean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5.pic.lvren.cn/scenic/500_310/2f6fa95c/57653e0aa56be7fb506b10e90fc9b7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76200"/>
            <a:ext cx="9144000" cy="566928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524000" y="304800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</a:rPr>
              <a:t>啓示錄</a:t>
            </a:r>
            <a:r>
              <a:rPr lang="en-US" altLang="zh-CN" b="1" dirty="0" smtClean="0">
                <a:solidFill>
                  <a:schemeClr val="bg1"/>
                </a:solidFill>
              </a:rPr>
              <a:t>17</a:t>
            </a:r>
            <a:r>
              <a:rPr lang="zh-CN" altLang="en-US" b="1" dirty="0" smtClean="0">
                <a:solidFill>
                  <a:schemeClr val="bg1"/>
                </a:solidFill>
              </a:rPr>
              <a:t>：</a:t>
            </a:r>
            <a:r>
              <a:rPr lang="en-US" altLang="zh-CN" b="1" dirty="0" smtClean="0">
                <a:solidFill>
                  <a:schemeClr val="bg1"/>
                </a:solidFill>
              </a:rPr>
              <a:t>5 </a:t>
            </a:r>
            <a:r>
              <a:rPr lang="zh-CN" altLang="en-US" b="1" dirty="0" smtClean="0">
                <a:solidFill>
                  <a:schemeClr val="bg1"/>
                </a:solidFill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</a:rPr>
              <a:t>….</a:t>
            </a:r>
            <a:r>
              <a:rPr lang="zh-TW" altLang="en-US" b="1" dirty="0" smtClean="0">
                <a:solidFill>
                  <a:schemeClr val="bg1"/>
                </a:solidFill>
              </a:rPr>
              <a:t>大巴比倫，作世上的淫婦和一切可憎之物的母。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7800" y="5867400"/>
            <a:ext cx="701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啓示錄</a:t>
            </a:r>
            <a:r>
              <a:rPr lang="en-US" altLang="zh-CN" dirty="0" smtClean="0"/>
              <a:t>18:21  </a:t>
            </a:r>
            <a:r>
              <a:rPr lang="zh-TW" altLang="en-US" dirty="0" smtClean="0"/>
              <a:t>有一位大力的天使舉起一塊石頭，好像大磨石，扔在海裡，說：巴比倫大城也必這樣猛力的被扔下去，決不能再見了。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47800" y="1447800"/>
            <a:ext cx="6400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/>
              <a:t>哥林多前書  </a:t>
            </a:r>
            <a:r>
              <a:rPr lang="en-US" altLang="zh-CN" sz="2400" dirty="0" smtClean="0"/>
              <a:t>6:19-20</a:t>
            </a:r>
          </a:p>
          <a:p>
            <a:endParaRPr lang="en-US" altLang="zh-TW" sz="2400" dirty="0" smtClean="0"/>
          </a:p>
          <a:p>
            <a:r>
              <a:rPr lang="zh-TW" altLang="en-US" sz="2400" dirty="0" smtClean="0"/>
              <a:t>豈不知你們的身子就是聖靈的殿嗎？這聖靈是從神而來，住在你們裡頭的；並且你們不是自己的人； </a:t>
            </a:r>
          </a:p>
          <a:p>
            <a:r>
              <a:rPr lang="zh-TW" altLang="en-US" sz="2400" dirty="0" smtClean="0"/>
              <a:t>因為你們是重價買來的。所以，要在你們的身子上榮耀神。 </a:t>
            </a:r>
          </a:p>
          <a:p>
            <a:r>
              <a:rPr lang="zh-TW" altLang="en-US" sz="2400" dirty="0" smtClean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200" y="4245114"/>
            <a:ext cx="1524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79:13</a:t>
            </a:r>
          </a:p>
          <a:p>
            <a:r>
              <a:rPr lang="zh-CN" altLang="en-US" sz="2000" dirty="0" smtClean="0">
                <a:solidFill>
                  <a:schemeClr val="bg1"/>
                </a:solidFill>
              </a:rPr>
              <a:t>讚美許願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8" name="Picture 2" descr="http://musicscene.ie/musicScene/wp-content/uploads/2013/10/One_Republic_Olympia_Theatre_Dublin_2014_live_concert_date_confirmed_for_Monday_March_24th_buy_tickets_gig_headline_show_new_irish_tour_announced_Native_studio_album_release_music_scene_irelan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0"/>
            <a:ext cx="6858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1981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Preacher</a:t>
            </a:r>
            <a:endParaRPr lang="en-US" sz="3600" b="1" dirty="0"/>
          </a:p>
        </p:txBody>
      </p:sp>
      <p:sp>
        <p:nvSpPr>
          <p:cNvPr id="7" name="Rectangle 6"/>
          <p:cNvSpPr/>
          <p:nvPr/>
        </p:nvSpPr>
        <p:spPr>
          <a:xfrm>
            <a:off x="2438400" y="304800"/>
            <a:ext cx="701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He was a million miles from a million dollars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But you could never spend his wealth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86020" name="Picture 4" descr="http://www.entradasyconciertos.com/images/One-Republi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0" y="5905500"/>
            <a:ext cx="6934200" cy="952500"/>
          </a:xfrm>
          <a:prstGeom prst="rect">
            <a:avLst/>
          </a:prstGeom>
          <a:noFill/>
        </p:spPr>
      </p:pic>
      <p:pic>
        <p:nvPicPr>
          <p:cNvPr id="8" name="11 Preacher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8839200" y="5562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5831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506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47800" y="1600200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詩篇</a:t>
            </a:r>
            <a:r>
              <a:rPr lang="en-US" altLang="zh-CN" sz="2400" dirty="0" smtClean="0"/>
              <a:t>16:2</a:t>
            </a:r>
          </a:p>
          <a:p>
            <a:r>
              <a:rPr lang="zh-TW" altLang="en-US" sz="2400" dirty="0" smtClean="0"/>
              <a:t>我的心哪，你曾對耶和華說：你是我的主；我的好處不在你以外 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endParaRPr lang="en-US" altLang="zh-TW" sz="2400" dirty="0" smtClean="0"/>
          </a:p>
          <a:p>
            <a:endParaRPr lang="zh-TW" altLang="en-US" sz="2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553200" y="4245114"/>
            <a:ext cx="1524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79:13</a:t>
            </a:r>
          </a:p>
          <a:p>
            <a:r>
              <a:rPr lang="zh-CN" altLang="en-US" sz="2000" dirty="0" smtClean="0">
                <a:solidFill>
                  <a:schemeClr val="bg1"/>
                </a:solidFill>
              </a:rPr>
              <a:t>讚美許願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447800" y="4070866"/>
            <a:ext cx="603242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MingLiU" pitchFamily="18" charset="-120"/>
                <a:ea typeface="PMingLiU" pitchFamily="18" charset="-120"/>
                <a:cs typeface="Times New Roman" pitchFamily="18" charset="0"/>
              </a:rPr>
              <a:t>約翰福音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MingLiU" pitchFamily="18" charset="-120"/>
                <a:ea typeface="PMingLiU" pitchFamily="18" charset="-120"/>
                <a:cs typeface="Times New Roman" pitchFamily="18" charset="0"/>
              </a:rPr>
              <a:t>8</a:t>
            </a:r>
            <a:r>
              <a:rPr kumimoji="0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MingLiU" pitchFamily="18" charset="-120"/>
                <a:ea typeface="PMingLiU" pitchFamily="18" charset="-120"/>
                <a:cs typeface="Times New Roman" pitchFamily="18" charset="0"/>
              </a:rPr>
              <a:t>:32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MingLiU" pitchFamily="18" charset="-120"/>
                <a:ea typeface="PMingLiU" pitchFamily="18" charset="-120"/>
                <a:cs typeface="Times New Roman" pitchFamily="18" charset="0"/>
              </a:rPr>
              <a:t>你們必曉得真理，真理必叫你們得以自由。</a:t>
            </a:r>
            <a:endParaRPr kumimoji="0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MingLiU" pitchFamily="18" charset="-120"/>
              <a:ea typeface="PMingLiU" pitchFamily="18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" y="3429000"/>
            <a:ext cx="457789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90600" y="2819400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“只要你肯相信，奇跡也許就會出現 ！”</a:t>
            </a:r>
            <a:endParaRPr lang="en-US" altLang="zh-C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40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54306" y="1524001"/>
            <a:ext cx="628969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敬虔的生命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9/7    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一課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 詩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篇縱覽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認識詩篇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9/14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二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課   智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慧的人生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研讀智慧詩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73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9/21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三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課   完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全的順服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研讀君王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詩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（詩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信心的禱告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9/28 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四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課   深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夜的禱告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研讀個人哀歌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22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10/5  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五課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懺悔的心聲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</a:rPr>
              <a:t>研讀大衛的懺悔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詩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51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10/12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第六課   團體的禱告 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--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研讀民族哀歌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  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（诗</a:t>
            </a:r>
            <a:r>
              <a:rPr lang="en-US" altLang="zh-CN" dirty="0" smtClean="0">
                <a:solidFill>
                  <a:schemeClr val="accent2">
                    <a:lumMod val="50000"/>
                  </a:schemeClr>
                </a:solidFill>
              </a:rPr>
              <a:t>79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赞美与感恩</a:t>
            </a:r>
            <a:endParaRPr lang="en-US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10/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19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第七課   讚美的歡呼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研讀讚美詩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0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/2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6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第八課   讚美的宣召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研讀哈利路亞詩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11/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第九課   感恩的頌歌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研讀感恩詩</a:t>
            </a:r>
            <a:endParaRPr lang="en-US" altLang="zh-CN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敬拜的人生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11/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9 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十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課   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拜的團體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研讀上行之詩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11/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16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十一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課  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敬拜的禮讚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體會詩人的心境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 </a:t>
            </a:r>
            <a:br>
              <a:rPr lang="en-US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11/23   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十二課 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敬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拜的生活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--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回應詩篇的信息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AutoShape 6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0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2" descr="data:image/jpeg;base64,/9j/4AAQSkZJRgABAQAAAQABAAD/2wCEAAkGBxQSEhQUEhQUFBQUFRQWFRYXFhYUFxUUFhUWFhUaFRQYHCggGBwlHBYXITEhJSktLi4uFx8zODMsNygtLi0BCgoKDg0OFxAQGjUmHyQwLCwsLDAsLC8rLjQsLSwwLCwsLCwsLCwsLCwsNzQtLCwsLCwtLCssLCwsNywsLCwtLP/AABEIAMIBAwMBIgACEQEDEQH/xAAcAAEAAgMBAQEAAAAAAAAAAAAAAwQBAgYFBwj/xABHEAABAwIDBAYGBwQHCQAAAAABAAIDBBESITEFBkFREyIyYXGBBxQjkbHwQlJicqHB0YKS4fEkM1Nzk7PCFTRDY4Oio7TD/8QAGQEBAQEBAQEAAAAAAAAAAAAAAAECAwQF/8QAJREBAQEAAgEEAgEFAAAAAAAAAAECAxESBCExQRMi8DJhgZHR/9oADAMBAAIRAxEAPwD7iiIgIiICIiAiIgIiICIiAiIgLCysFAC0g0PifitlHEcnfeKCZFDBITe4+eSmQEREBERARFgOztyQCsLJWCgrzZuaPP59ytKtDm8nlkrKAiIgIiICIiAiIgIiICIiAiIgwtXusCVsVhBXpnkm3DMq0sBEGVgrBWC5BlR0+h+8VJdaUvZHn8UEqIiAiIgLCFYc5BWmqDmB7/0UtK2zfHNRx0/P3fqtzLmR896omUcz7An3LDXqN3WcBwGZUEtMyzfHNSoiAiIgIiICIiAoXvN7DW11Mq7R7T9n8wg+V7R9JstDtWop6gdJSB8VsvaQY4Y3uLbdtuJxOE520OQB+sU07ZGNexwcx7Q5rgbhzXC4IPEEFfnn0lxdDtiWSpjvDP0d/tRiGOJ5Y62T2lmIWzHV5r6l6JGSR0klPI7GKad7In8HwPYyaMj/ABCLcLW4IO4REQEKLBQVK2qe1jjHH0jgCWtuWhxHDFY2vzsvnNF6aabGGVEE0NyQXNIlDSNcQsHZcbAlfRm3u5oOEnNptfPjl7l8Y3h3arKWrneyn9bo6iR0k1O0Y83nE8sjJuHBxJa5uegJFroPtlHVMlY2SJzXse0OY5puHNOhBUq5L0ZbP9WppIA5xYydzomPuJI45WMlDXggZ4nvINhcOFwDcDrSgBRuUjlGrGssSu6p9yljFgB3KvJmWjmbq0lS/IiIogiLVzv5IBK1Aus25/yWwQaTOsO9VQrEuqistRmpGLeNtr96iD7KWJ1+ClWJERFFEREBERAREQFBPGTm3IhTog8Ta2y46puCohZI02uHAOBsbggEZHXPVbbHoo6Qtgibgic32YuThcwAFuJxvm3CQPsPXrSBeftRp6MuaCXxESsA1JZmWi/1m4mftlB6aLSKQOaHNN2uAII0IIuCFsUGLoVssOQQVLWkZqqxtzmb8Bc3Pd8+KuSR3HfwULqezbnM/BBz+1an1etpJsgypJopu9xD5aV3iHCVn/W7l1YXDelGXBQvl4wz0UzfEVMQ/MruUGH6KJTFV5HWVjWW0Qu6/IW96nUTMhn5+KdLfQX/AAHvUZqRaueB+nH3LGEnU+Qy/FbNaBog1zPd8f4LZrbLZEGHLKwVi9hcoNZAowFE+QvNhkPnVWWtV7EYZdTgIAspaCIigIiICIiAiIgIiIBVfQqwq8yClu+60bov7CR8QHJgs+EeUT416EjrA+BXgtrxDUVZLXOb0EE9mNLnPd7WJwa0am0UY816Wza8VNMyZrHsEjA4NeMLgDzHwPEEFBcgmxDvCy83VWnGY8wVaJsg2Wk/ZK8Heze+DZ8PSzXJdi6ONvakLRc25NGV3HIe4K7smqklpIJJRhllije9o+i97Q4t8ibeSDmfSjHjoXRcZpaKIeLqmI/ku6cuJ3oAmrtnwcGzuq3j7FKwtjuON5JGe5dg8uIJHVH4n9EEkrwBmVWjaXG+nJRA3sO/Mr0GssLINBEOOZ5n9FuERBsixdLoMrBKwSq8tTbs+9BNJIG6+5Vs3m504BI4S7N38SrAZyVWNQ2ykY1Za1bJatoiIoyIiICIiAiIgwFlYCyg1e+y5fe7fEULqdvQvldO8sAFwG5ta0udhNhjkY3n1sgbWPTTDLwVYXvc8bfhpkguEqCbP8fgq80ueZA5YrgfgvJ25UYcIjcQSQTa5AwkHquPetYzdWSOnFx3k3Mz7ZYbbQjb9akmP7k0Nv8AMK6I6Lldn1Ak2kwj6FA4nuMtQB/8CuqcpZZeqxZZbK1w8VXrn2A8fgrLiADdeNU1BkJDfo5PdwZ3N5v7uGp4ApGbXP7e3djr6hs8xPQ07AwsNg14DukdiPBt2txDjhA5g+XQ7zvnm7RaQ53R5W9m53VB4YrWHuXW7WitRvY0WxAA+DiL/hkvn7KHA4lmo+N/1Xu9NxZ1m2vF6nW/LPj8fbtN2dnWrJqiR2J7o44Yr5lsbS578/tPcP3AumnlucLVzu6D55OkkkwBh6rAGkOJGpxX04eI7s+mhiw+K8nLJNWPVxa8syovV7A8Rb5srQKwFpCcvC49xXN0SFYWr3gaqB1TyQWvFV5KgDTP4KAlzvmwU0dNzzQREuf85KeKnA1zKma1bIMWSyXWkslhfvQSItI5QdFugIiICIiAiIgIiINUJWLqGR2J2EeJ8EGJZfnmVtFHfXX8uCp18GHCQT9Wx4k6ed1y+7O71bHtKonnqzJE4Na0NDB0jQXvaxzXNdgYwyuAwuBJzPJB2U7AXNHf8ASvE3gi9o3lg/1G/wCS92rys4fRN/Liuf352pHBTdM7MNBI772aG+JcWhduDcxuWvR6bknHyS1U3Lpfb1c5v1mwQi/DoxJIbf4wXT1tcyMAvda+TRmXOOtmMGbj3AErj93n1Hq0YA6EvBkkklaQ4vecThBEQMQaDhDn2ya04XgrpKSgZGbi75SLOkecTyNc3cBxwtAaOAXPevLVrnzbm961PutJRLNk7FDH9UH2rvvOabRjuBLtM2nJT9A1rMLQGtAsABYAdwVkiwXh7ybehpIjLO7CwZADtyu+pGOJ79BqSNVY41rtrb0VJTPmqOw3qhuV5XW6rWDmbeVieC8Pc2mdNG11Q1sckt3CNpN2s1aDfO9tb92hXlbJp6iulbW1cRY3SjhPZjjP0gD9J2XWIBIAtYELv9jUIj6zu0RbwHILvn9cW+Xz9O34OP8AH57vv9T/AK9OGEMaGtFgBYALe9lgyDmq7wXGwXmrklfUjhmq/SnQLcwWFz8lWWRgBRVZlO465eKmEIH6qQFbIsqKyyFuWLXAtdxrts162UeBbtbZSs3pkKGaG/j+CmsllEQ00NtRn+SnREBERAREQEREBERBFK/CLrjd/N4Z6CFs8TGOxTRtIcbNcCXAtLvo3vcO4YeOYXW1Obbc14u3aNlVSvgnjDmFzQ4HiL4gQRmCLahBFSbTFcyCZgcxh62F4s4PzBBtoWuDmkcwV70LmtNsQxEYrXGK3O3JcVticbPo3MiuDZvQXNyXSuJuSdSCHk8xbmqVJtJ0zhKHASHPXNh0wgcuFyu2OHWp5fThyc8xrx+3XbW211+ghYZpyAejacIY05B88liImeILnWOFrrFfL6Oskr9rMgrDjjpahwtET0AcL+rgx3uBiZm52I4nYThBsuprfWY4pG0Qb009mgnLCZHAOlJ4uaC51zy46L0Nm7txUlMGRBpmYxxbO4AyOmJxlzn6kOeASL2tksbz43p1xrynboamOwAFzbQfwWacHQHXjYnXmQLBc9tPfOkp4GTTSAOmjbIyPtSFr2gizBnxGei4WfeLaW022pcVLTG9pHH2j2n6paLtH3T+0szNt9nTGNbvWZ26/e3fmKkcYm/0movhbDHc2dwEhAy+6LuPdqvL2BudPVyis2qccg/qoMsEQvcXaMh93PmSTpa3P2DS0XWwOfKe1M4AnPXCPojwzPEld3FM1zbsII+dRwXW8es/Ma5ODfH/AFRGyma3MnzJ/MqxhXi7y7ONTTSQtkDDKCx12CQFpBDhhNrX58FBuFsOekpjHUymWV0j3k9I+VoBOWAvaC24zI53PFYcXQYbrdptkFKxlh3qDCp8nSW1yOQz8+CkWsZvwW4WWmVG4ZqRaoMYVnCtkQYAWURAREQEREBERAREQEREBERBXkAGaoSkSBwGmJl/A3CuVcpYQ4Am2oHJcrt3ashmkpqaPDLM1hbMHNcGRtuZpXRascy4aA7tOe3gCUHO+kOqMtS1rexA3C3+8dYvPlZo8WrwdjQFrjmQe0DyI1XR1GzmsyzswWFzcm2WZ4nvVJtPqRlZfc45JxzMfK5eC3d1XWtmHRNkJt1QTa+ls9F892pvVWVTnx0DSyKMuBnJ5AYjjPVYBY5C7uVleqKaWV0cMb3Yn2HaIDRqSc8gBc+Su7IlErX0t8ETfZ3dq+J0lpCHEiznBxHdcLw83F7fq9HFz+/Vinul6OYo2xT1LfWZJGh5jeOq27QQMP03AG3WuMhkF9ErGRWaHDo3WyFrGwyAtyXpQBrcR7gAF51YzHK3i4jlwvln71486ub3Hvzq5vea8w0YJs2Qu8GH8yvb2VslsfW62LvNh+6NfNejT0zWjIZ8SpXLeubeva1236rl3OrfZCYBrZSRhHHJQmW+TffwXPt50sktu88liNvPVaxst+ZQzgd/gip1gKuZXHQW8VqXv+bKHSySVsAqmKT5ss+sOGo/JEW0UDKoHXJTAoMosXWhlANjlyQSIiICIiAiIgIiICIiAiIg8Pam1WQsfLKcIiBJv3C5y45e/JfLjtyZzjHR9faFa72zxa1LFmGQh+l2NJL3ZgOLrXNret6WtuthMEEXWdYSu+l1Wn2AN9RjGK3HowDkVWgMWyNnmZzhJtCZ4ve9xIetgN9Wt1ceLuOlrIT56Tz1UVL0NFLMZKhrWtJs44joLnOx5XzIFzrn61Ls8lpNsjn+za915vot3V6QO2hWDpZZnF0WPrdU6ykHK7jpyaBbVdPvbtyKlJDzd8rLMjYcUrzmDgjvp9o2A5r1z1Opnx6XXHnV7UNnmKnY6okcLuu3mWi9sIaMy52WWpyHHNuxs9jiJ5Iywhxc2NxDiwX9niIyLwLEgZA8TZctVVxjfHLWtPS60lDGcZbe/XcPpvP9ochnh4q3syiqdpM6WapZFTda1PTuOZH0Z522NwdWjz5LlOW9W9+9ZnHx2TPXv3/h0+1N56WJ7ukqoYiBYNc8F1+fRjrG3gqezd/9mNcS+rxOP0jFNp+5YLzaTdimiy6CNttAY2a89M/Fe3Tztb1XRxFnPA0H3gLV9NrruPfr0G5O82X+fTodm7y0lRlDUQyHXC14x2+52vwViorsjgbidY2BOEE8BfguZq9ytn1IDnU8eI2Ie0dG6/Atkjsb+Kp2q9n4rF9dSM7cT7Grib9aJ2XTAW7Jz5Fed4uur1Xsbsb00+0AeieQ9ou+F4wSM53boQDldpI717rpQMm5/D+K/OrqWQTzTUZLnxn1yiljvaaF0wY5juZHSNBabEFr2nIi30Hb3pOLJ/VaCAVE2NsRkcT0Qkc4MDRhzdZxsTcDxRH0V1z2jb55KzHABw8yq9DHII2+sOY+SwxGNhYzFxwtLibeJXm7Y3wo6Vr3TTsHRua17W3ke1zr4QY2XcL2PDgoPacFhVti7Whq4Wz078cT74XWc3sktcC1wBBBBGY4K4WLUrUrUFSBy0woGFL0Xqj4QeChMbm5tNxyVlCsstIpQ7xVes1HgpZIb5jIj8VDK7EL8RqEG1NNY4T/ACVxee5tw08dP0VqWcDvKCZFVZUOJsAFZbfigyiIgIiICIiAiIg/PtVRGXaNW55xdGI8IJ+tFGG2HANAd52Ko0n9OrI2zPHQxDrEmw6JhzHfiNm87Ecl7NbtRzKeslbG1jZpTHHK4+0mkaGwnom/2TGMecXF7zZWfRvu8JI2yPGU8mEd8UZs7/uDh5L1eeb+v13bWefF/Pvef7yf7dtBUV9aAIMFDS6Nms2SeVnAwx9iJpGQLrnQgLk95ZI6Sf1WhaZq2XCHSyO6R4JAu+aU5mwzsch4WB6Xf7e8UkErGFvTOc2OGMa/ac4DPCNO/IcVze4zoKZjp6llS+plJfI+SlqGsBJuQZTHhIF7k3sTbha3Hysvcd871j3joN191RA10kxxzSkY535ySG2bW4tG/pxyt7f+yMNhE5sTASQxrAGXcbuc6xzJJJJ715+0t5aZrY55pQYZZOjZI3rxgkOcLlt7Ns09bQWzXtU9G1x6ueVwdRbmPnisduTSSUhhx9HhbYYsyCSQBYHUkkADiSr9LRAG5awHkGgL49vZviJNoQsY61LSVULjykdFI0ve7mBYgeZ4i32p1QBfiU7qy2fFKlwXmGBzjrY6Nd/pPMfBWwC4315qaR4tYtIURwVRTDZ0plaMFNVObHVt0EMriGMqGEZtJNg+3HC7ULmt7qUbHkp/VKTq4nSxgiSRpmALIzNJmXFoc7DEDq4kkZA/S9uUTamF8b82ysfG+2erbXy42N/JfNxvm+SmhpHPlZViNzceMxxTvhkkhdEJY3B7Hv6I2ceLm31AQenuXvXtSsqDHJFEWMt0+NjojFcXDQ5pNn2+iQSONlY9IO5z66pD4GU8bRDcyl3WnlJsGOa29g1rR1iONs7Lqtxo6Z9BA+kj6OGRmMNObg49vG45udiBBcTnZe5HStGgQeNuRsaakpWwzzCVzT1cLQ1sbLACNmQLgLE3PNe9xstJ5cOQ1WtHnc8boJw1bIiAtStkQaqvM23WHn4KwsEII3DqjD5Kv0Vs3fzU1PkS33eC1qsrcfggkpGWF+fwUxK80uJ4lSwPdfLPx0QWpJLC9rqF1XlkPerDnWFyvPcONrC6C5Tz4uCmVWjJ5ZK0gIiICIiD8u7XrXyNpwbiOKBkULfsRjA55HN72PJ8LcAvq25xdJSQxwu6GCnjvUVXHGRjljpicha5xSm4BuG3Ny35hvi0RzCFpB9Xp6eK40LxC2ST/wAkj79919B9Ku120dHFQ01gySMtdhzOBhbcA8S7MHnjKsXPy5Xdumjq66erLcFLTkluIk5tBIfM9xJJDeu4uN7ubnkvqVBijkebHAyPEbkDWx8tNMjkvme+FMaTZtHQhwayZs09ZI04ruja2RzMtes6wH/LYOa+mbHa8wRPlHtZWMcRcENOAZnmb/gAr53rr6anJqZuZfavI2pu707XStjscbZXMHVFQ5hDhl9e12hxGYsDcXC5Wrr3UF3xCoqjJSYaR5BjipoywgFkZJu5jGtJPaNnkkBfS43StNg4G5yDrnM8AbrmNmbIqXVYcXB9KJahsrLA2Bc9xY0H/huc8ZXNjGOZWWHx2TZjxB0zrFjndE1ozLnEHss1PZIvzyX6NoMZDWk6MaHHWzrWI78xfzXg0G6lM2cAMOGmPSQMLiQwyueb/aLXNcGk6eNiunNLg61rnVw53y055/igsQVIw5fPirEbyHAHO4VSGQya5NGgGV1chpg254q9r2q1PUJc3VrmnxBu0/gV8nr90v8AaDasRENlj2nWGFxuGkPZA97HEaAvJIPAg94X1TaNU2KKSWQhrGAveTwaxpc4rzNx9muio45JG4ZZny1MreINRI6XCe9oc0fsqIn3HpTS7PpYXtLJGRNEjciRIbmTMGx6xJuOa998tm3tbldV5bAjI81pNLi7rIIybq1QnXyVWys0Y18lRbRagrN1BlEWLoBWCslYQV5MnNPl8+9SyusMwFHVjIeKi6SziDpc38EEnRl3IDu4qdjbaKGkOZbyVlBqgC2RAREQEREBERB+X97Wj1qfIas/yWLsPShC0bZoGBrQy1CMNhhsaqQHq6ZgD3Iio6OSmY6rZiY11nstdoNusdLrrohmPniiKDMY9sz735OVbd/+pd/f1X/sSoiDeL/e4u+GW/faWC1+dsTv3jzXo7WOn7XwRECLtjw/NXjoiIOO9IWdNE06OqqRrhwc11S0ODhxB5LtJND4FEQQSnqjw/JVpOHgERBJJ2R5fBS0mnn+SIgnYgREAoiIMrCIghrez5/kVBVdo+XwREElFqVbREBERAREQEREBERB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784162" y="802066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>
                <a:solidFill>
                  <a:schemeClr val="accent1">
                    <a:lumMod val="75000"/>
                  </a:schemeClr>
                </a:solidFill>
              </a:rPr>
              <a:t>課</a:t>
            </a:r>
            <a:r>
              <a:rPr lang="zh-CN" altLang="en-US" sz="3200" b="1" u="sng" dirty="0" smtClean="0">
                <a:solidFill>
                  <a:schemeClr val="accent1">
                    <a:lumMod val="75000"/>
                  </a:schemeClr>
                </a:solidFill>
              </a:rPr>
              <a:t>時安排</a:t>
            </a:r>
            <a:endParaRPr lang="en-US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4784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2541</Words>
  <Application>Microsoft Office PowerPoint</Application>
  <PresentationFormat>On-screen Show (4:3)</PresentationFormat>
  <Paragraphs>362</Paragraphs>
  <Slides>40</Slides>
  <Notes>40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Office Theme</vt:lpstr>
      <vt:lpstr>Concourse</vt:lpstr>
      <vt:lpstr>Slide 1</vt:lpstr>
      <vt:lpstr>Plato’s Allegory of the Cave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2014-10-12T15:21:07Z</dcterms:created>
  <dcterms:modified xsi:type="dcterms:W3CDTF">2014-10-12T15:21:18Z</dcterms:modified>
</cp:coreProperties>
</file>