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0" r:id="rId1"/>
    <p:sldMasterId id="2147483931" r:id="rId2"/>
  </p:sldMasterIdLst>
  <p:notesMasterIdLst>
    <p:notesMasterId r:id="rId34"/>
  </p:notesMasterIdLst>
  <p:sldIdLst>
    <p:sldId id="256" r:id="rId3"/>
    <p:sldId id="272" r:id="rId4"/>
    <p:sldId id="350" r:id="rId5"/>
    <p:sldId id="308" r:id="rId6"/>
    <p:sldId id="310" r:id="rId7"/>
    <p:sldId id="330" r:id="rId8"/>
    <p:sldId id="348" r:id="rId9"/>
    <p:sldId id="314" r:id="rId10"/>
    <p:sldId id="347" r:id="rId11"/>
    <p:sldId id="357" r:id="rId12"/>
    <p:sldId id="345" r:id="rId13"/>
    <p:sldId id="346" r:id="rId14"/>
    <p:sldId id="358" r:id="rId15"/>
    <p:sldId id="349" r:id="rId16"/>
    <p:sldId id="359" r:id="rId17"/>
    <p:sldId id="340" r:id="rId18"/>
    <p:sldId id="344" r:id="rId19"/>
    <p:sldId id="353" r:id="rId20"/>
    <p:sldId id="341" r:id="rId21"/>
    <p:sldId id="354" r:id="rId22"/>
    <p:sldId id="342" r:id="rId23"/>
    <p:sldId id="327" r:id="rId24"/>
    <p:sldId id="363" r:id="rId25"/>
    <p:sldId id="361" r:id="rId26"/>
    <p:sldId id="365" r:id="rId27"/>
    <p:sldId id="360" r:id="rId28"/>
    <p:sldId id="366" r:id="rId29"/>
    <p:sldId id="367" r:id="rId30"/>
    <p:sldId id="368" r:id="rId31"/>
    <p:sldId id="364" r:id="rId32"/>
    <p:sldId id="338" r:id="rId33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1" autoAdjust="0"/>
    <p:restoredTop sz="69713" autoAdjust="0"/>
  </p:normalViewPr>
  <p:slideViewPr>
    <p:cSldViewPr snapToGrid="0">
      <p:cViewPr>
        <p:scale>
          <a:sx n="50" d="100"/>
          <a:sy n="50" d="100"/>
        </p:scale>
        <p:origin x="-196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F17A78DA-78EC-4CBC-8DBD-C39B4F2F28EB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A28357EF-8BE2-4EAB-9CEF-DF39F1395B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0873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0D5739-7247-494C-B796-5419AFB99B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130335-713B-4E06-8D19-7C8E8058F90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AF7488-9CC3-437D-8AFB-B38365C9445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ED2DB3-6367-48B0-AC46-E245DD41862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492BE0-8EA1-4B7D-85C4-E32B04AFC880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基督是救主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在基督里生根建造 </a:t>
            </a:r>
            <a:r>
              <a:rPr lang="en-US" altLang="zh-CN" dirty="0" smtClean="0"/>
              <a:t>2015</a:t>
            </a:r>
          </a:p>
        </p:txBody>
      </p:sp>
    </p:spTree>
    <p:extLst>
      <p:ext uri="{BB962C8B-B14F-4D97-AF65-F5344CB8AC3E}">
        <p14:creationId xmlns="" xmlns:p14="http://schemas.microsoft.com/office/powerpoint/2010/main" val="389777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43400" y="260056"/>
          <a:ext cx="6473847" cy="6310110"/>
        </p:xfrm>
        <a:graphic>
          <a:graphicData uri="http://schemas.openxmlformats.org/drawingml/2006/table">
            <a:tbl>
              <a:tblPr/>
              <a:tblGrid>
                <a:gridCol w="860029"/>
                <a:gridCol w="737168"/>
                <a:gridCol w="1824018"/>
                <a:gridCol w="3052632"/>
              </a:tblGrid>
              <a:tr h="41563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在基督里生根建造 （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2015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）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DATE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SimSun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TOPIC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09/06/15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人与基督的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關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ZClosurez"/>
                        </a:rPr>
                        <a:t>係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生命的三个层面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09/13/15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首先的亚当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45818E"/>
                          </a:solidFill>
                          <a:latin typeface="Calibri"/>
                        </a:rPr>
                        <a:t>和末后</a:t>
                      </a:r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的亚当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09/20/15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Ch.3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道成肉身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09/27/15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Ch.4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十架受死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10/04/15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復活升天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Ch.6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基督徒與基督的關係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基督是救主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Ch.7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基督是生命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10/25/15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Ch.8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基督是元帥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Ch.9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基督徒與聖靈的關係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潔净與交托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Ch.10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信心與順從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11/15/15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讀經與禱告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11/22/15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侍奉及盼望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9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一、</a:t>
            </a:r>
            <a:r>
              <a:rPr lang="zh-TW" altLang="en-US" sz="3600" dirty="0" smtClean="0"/>
              <a:t>人的犯罪與神的救贖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334000" y="3867150"/>
            <a:ext cx="27051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cs typeface="方正舒体"/>
              </a:rPr>
              <a:t>missing the mark</a:t>
            </a:r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                      </a:t>
            </a:r>
            <a:endParaRPr lang="en-US" dirty="0">
              <a:solidFill>
                <a:schemeClr val="bg1"/>
              </a:solidFill>
            </a:endParaRPr>
          </a:p>
          <a:p>
            <a:endParaRPr lang="en-US" sz="24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619750" y="4591050"/>
            <a:ext cx="1338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cs typeface="方正舒体"/>
              </a:rPr>
              <a:t>偏离了正道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38300" y="1550126"/>
            <a:ext cx="68897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罪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53595" y="2864576"/>
            <a:ext cx="158248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SIN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14400" y="91440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罪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4114800" y="1371600"/>
            <a:ext cx="296908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chemeClr val="bg1"/>
                </a:solidFill>
              </a:rPr>
              <a:t>背叛了神的主權</a:t>
            </a:r>
            <a:endParaRPr lang="en-US" altLang="zh-TW" sz="2400" dirty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僭</a:t>
            </a:r>
            <a:r>
              <a:rPr lang="zh-CN" altLang="en-US" sz="2400" dirty="0" smtClean="0">
                <a:solidFill>
                  <a:schemeClr val="bg1"/>
                </a:solidFill>
                <a:cs typeface="方正舒体"/>
              </a:rPr>
              <a:t>越</a:t>
            </a:r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了神所定的界限</a:t>
            </a:r>
            <a:endParaRPr lang="en-US" altLang="zh-CN" sz="2400" dirty="0">
              <a:solidFill>
                <a:schemeClr val="bg1"/>
              </a:solidFill>
              <a:cs typeface="方正舒体"/>
            </a:endParaRPr>
          </a:p>
          <a:p>
            <a:r>
              <a:rPr lang="zh-TW" altLang="en-US" sz="2400" dirty="0">
                <a:solidFill>
                  <a:schemeClr val="bg1"/>
                </a:solidFill>
              </a:rPr>
              <a:t>達不到神的標準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 rot="1394267">
            <a:off x="1288460" y="3124200"/>
            <a:ext cx="175954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失准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42231" y="1397726"/>
            <a:ext cx="957313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6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罪</a:t>
            </a:r>
            <a:endParaRPr lang="en-US" sz="6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1528" y="4267200"/>
            <a:ext cx="1555233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困惑</a:t>
            </a:r>
            <a:r>
              <a:rPr lang="en-US" altLang="zh-CN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/</a:t>
            </a:r>
            <a:r>
              <a:rPr lang="zh-CN" altLang="en-US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冲突</a:t>
            </a:r>
            <a:endParaRPr lang="en-US" sz="2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5606" name="TextBox 6"/>
          <p:cNvSpPr txBox="1">
            <a:spLocks noChangeArrowheads="1"/>
          </p:cNvSpPr>
          <p:nvPr/>
        </p:nvSpPr>
        <p:spPr bwMode="auto">
          <a:xfrm>
            <a:off x="4046538" y="3276600"/>
            <a:ext cx="40306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无法和神校准</a:t>
            </a:r>
            <a:r>
              <a:rPr lang="en-US" altLang="zh-CN" sz="2400" dirty="0">
                <a:solidFill>
                  <a:schemeClr val="bg1"/>
                </a:solidFill>
                <a:cs typeface="方正舒体"/>
              </a:rPr>
              <a:t>  </a:t>
            </a:r>
            <a:r>
              <a:rPr lang="zh-CN" altLang="en-US" sz="2400" dirty="0" smtClean="0">
                <a:solidFill>
                  <a:schemeClr val="bg1"/>
                </a:solidFill>
                <a:cs typeface="方正舒体"/>
              </a:rPr>
              <a:t>远</a:t>
            </a:r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离神 </a:t>
            </a:r>
            <a:r>
              <a:rPr lang="en-US" altLang="zh-CN" sz="2400" dirty="0">
                <a:solidFill>
                  <a:schemeClr val="bg1"/>
                </a:solidFill>
                <a:cs typeface="方正舒体"/>
              </a:rPr>
              <a:t>Ungodliness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608" name="TextBox 12"/>
          <p:cNvSpPr txBox="1">
            <a:spLocks noChangeArrowheads="1"/>
          </p:cNvSpPr>
          <p:nvPr/>
        </p:nvSpPr>
        <p:spPr bwMode="auto">
          <a:xfrm>
            <a:off x="4029075" y="4562475"/>
            <a:ext cx="49625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dirty="0">
                <a:cs typeface="方正舒体"/>
              </a:rPr>
              <a:t> </a:t>
            </a:r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无法和他人校准  </a:t>
            </a:r>
            <a:r>
              <a:rPr lang="zh-CN" altLang="en-US" sz="2400" dirty="0" smtClean="0">
                <a:solidFill>
                  <a:schemeClr val="bg1"/>
                </a:solidFill>
                <a:cs typeface="方正舒体"/>
              </a:rPr>
              <a:t>失</a:t>
            </a:r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去了公义 </a:t>
            </a:r>
            <a:r>
              <a:rPr lang="zh-CN" altLang="en-US" sz="2400" dirty="0" smtClean="0">
                <a:solidFill>
                  <a:schemeClr val="bg1"/>
                </a:solidFill>
                <a:cs typeface="方正舒体"/>
              </a:rPr>
              <a:t>   </a:t>
            </a:r>
            <a:endParaRPr lang="en-US" altLang="zh-CN" sz="2400" dirty="0" smtClean="0">
              <a:solidFill>
                <a:schemeClr val="bg1"/>
              </a:solidFill>
              <a:cs typeface="方正舒体"/>
            </a:endParaRPr>
          </a:p>
          <a:p>
            <a:r>
              <a:rPr lang="en-US" altLang="zh-CN" sz="2400" dirty="0" smtClean="0">
                <a:solidFill>
                  <a:schemeClr val="bg1"/>
                </a:solidFill>
                <a:cs typeface="方正舒体"/>
              </a:rPr>
              <a:t> Unrighteousness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6" grpId="0"/>
      <p:bldP spid="2560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thegateoc.com/wp-content/uploads/2010/01/salvation_01-300x2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4744" y="1341437"/>
            <a:ext cx="3254375" cy="26035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97280" y="2537460"/>
            <a:ext cx="3406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罪破壞了人與神的關係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089660" y="3672840"/>
            <a:ext cx="3406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罪破壞了人與人的關係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82040" y="4808220"/>
            <a:ext cx="3901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罪破壞了人自己心裏的平安</a:t>
            </a:r>
            <a:endParaRPr lang="en-US" sz="24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47700" y="89535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en-US" altLang="zh-CN" sz="3600" dirty="0" smtClean="0"/>
              <a:t>1. </a:t>
            </a:r>
            <a:r>
              <a:rPr lang="zh-CN" altLang="en-US" sz="3600" dirty="0" smtClean="0"/>
              <a:t>罪的影響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3600" dirty="0" smtClean="0"/>
              <a:t>2. </a:t>
            </a:r>
            <a:r>
              <a:rPr lang="zh-CN" altLang="en-US" sz="3600" dirty="0" smtClean="0"/>
              <a:t>十字架 </a:t>
            </a:r>
            <a:r>
              <a:rPr lang="en-US" altLang="zh-CN" sz="3600" dirty="0" smtClean="0"/>
              <a:t>— </a:t>
            </a:r>
            <a:r>
              <a:rPr lang="zh-CN" altLang="en-US" sz="3600" dirty="0" smtClean="0"/>
              <a:t>神所预定的转折点</a:t>
            </a:r>
            <a:endParaRPr lang="en-US" sz="3600" dirty="0"/>
          </a:p>
        </p:txBody>
      </p:sp>
      <p:pic>
        <p:nvPicPr>
          <p:cNvPr id="4" name="Picture 2" descr="The Passion of the Chri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876800"/>
            <a:ext cx="3076575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i266.photobucket.com/albums/ii245/hawkshock/the%20passion/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3048000"/>
            <a:ext cx="3143250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3.bp.blogspot.com/-ms417fgIU6w/Ta-uN75i0jI/AAAAAAAACos/TUgqV780Bb4/s400/passion-of-the-christ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419600"/>
            <a:ext cx="2971800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71500" y="1485900"/>
            <a:ext cx="8001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>
                <a:cs typeface="方正舒体"/>
              </a:rPr>
              <a:t>歌羅西書 </a:t>
            </a:r>
            <a:r>
              <a:rPr lang="en-US" altLang="zh-CN" dirty="0">
                <a:cs typeface="方正舒体"/>
              </a:rPr>
              <a:t> 1:21-22</a:t>
            </a:r>
          </a:p>
          <a:p>
            <a:r>
              <a:rPr lang="zh-TW" altLang="en-US" dirty="0"/>
              <a:t>你們從前與神隔絕，因著惡行，心裡與他為敵。 </a:t>
            </a:r>
          </a:p>
          <a:p>
            <a:r>
              <a:rPr lang="zh-TW" altLang="en-US" dirty="0"/>
              <a:t>但如今他藉著基督的肉身受死，叫你們與自己和好，都成了聖潔，沒有瑕疵，無可責備，把你們引到自己面前。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014" y="2263321"/>
            <a:ext cx="7211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二、十架之橋 </a:t>
            </a:r>
            <a:r>
              <a:rPr lang="en-US" altLang="zh-CN" sz="3600" dirty="0" smtClean="0"/>
              <a:t>– </a:t>
            </a:r>
            <a:r>
              <a:rPr lang="zh-CN" altLang="en-US" sz="3600" dirty="0" smtClean="0"/>
              <a:t>恩典之路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2453821"/>
            <a:ext cx="739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約翰福音</a:t>
            </a:r>
            <a:r>
              <a:rPr lang="en-US" altLang="zh-CN" sz="3200" dirty="0" smtClean="0"/>
              <a:t>19:30</a:t>
            </a:r>
          </a:p>
          <a:p>
            <a:endParaRPr lang="en-US" altLang="zh-CN" sz="3200" dirty="0" smtClean="0"/>
          </a:p>
          <a:p>
            <a:r>
              <a:rPr lang="zh-CN" altLang="en-US" sz="3200" dirty="0" smtClean="0"/>
              <a:t>耶稣尝了那醋，就说：“</a:t>
            </a:r>
            <a:r>
              <a:rPr lang="zh-CN" altLang="en-US" sz="3200" u="sng" dirty="0" smtClean="0"/>
              <a:t>                   </a:t>
            </a:r>
            <a:r>
              <a:rPr lang="zh-CN" altLang="en-US" sz="3200" dirty="0" smtClean="0"/>
              <a:t>”便低下头，将灵魂交付神了。</a:t>
            </a:r>
            <a:endParaRPr lang="en-US" sz="32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139065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</a:t>
            </a: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恩典的得勝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2453821"/>
            <a:ext cx="7391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約翰福音</a:t>
            </a:r>
            <a:r>
              <a:rPr lang="en-US" altLang="zh-CN" sz="3200" dirty="0" smtClean="0"/>
              <a:t>19:30</a:t>
            </a:r>
          </a:p>
          <a:p>
            <a:endParaRPr lang="en-US" altLang="zh-CN" sz="3200" dirty="0" smtClean="0"/>
          </a:p>
          <a:p>
            <a:r>
              <a:rPr lang="zh-CN" altLang="en-US" sz="3200" dirty="0" smtClean="0"/>
              <a:t>耶稣尝了那醋，就说：“</a:t>
            </a:r>
            <a:r>
              <a:rPr lang="zh-CN" altLang="en-US" sz="3200" u="sng" dirty="0" smtClean="0">
                <a:solidFill>
                  <a:srgbClr val="FF0000"/>
                </a:solidFill>
              </a:rPr>
              <a:t>    成 了！  </a:t>
            </a:r>
            <a:r>
              <a:rPr lang="zh-CN" altLang="en-US" sz="3200" dirty="0" smtClean="0"/>
              <a:t>”便低下头，将灵魂交付神了。</a:t>
            </a:r>
            <a:endParaRPr lang="en-US" sz="32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139065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</a:t>
            </a: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恩典的得勝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6350" y="4933950"/>
            <a:ext cx="325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</a:rPr>
              <a:t>“It is finished.” 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bridg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199" y="941069"/>
            <a:ext cx="5082541" cy="3722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14400" y="4648200"/>
            <a:ext cx="7391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 dirty="0" smtClean="0">
                <a:cs typeface="方正舒体"/>
              </a:rPr>
              <a:t>約翰壹書</a:t>
            </a:r>
            <a:r>
              <a:rPr lang="en-US" altLang="zh-CN" b="1" dirty="0" smtClean="0">
                <a:cs typeface="方正舒体"/>
              </a:rPr>
              <a:t>2:2 </a:t>
            </a:r>
          </a:p>
          <a:p>
            <a:endParaRPr lang="en-US" altLang="zh-CN" dirty="0" smtClean="0">
              <a:cs typeface="方正舒体"/>
            </a:endParaRPr>
          </a:p>
          <a:p>
            <a:r>
              <a:rPr lang="zh-TW" altLang="en-US" dirty="0" smtClean="0"/>
              <a:t>他為我們的罪作了挽回祭，不是單為我們的罪，也是為普天下人的罪。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95350" y="895350"/>
            <a:ext cx="73152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zh-TW" dirty="0"/>
          </a:p>
          <a:p>
            <a:r>
              <a:rPr lang="zh-CN" altLang="en-US" dirty="0">
                <a:cs typeface="方正舒体"/>
              </a:rPr>
              <a:t>啟示錄</a:t>
            </a:r>
            <a:r>
              <a:rPr lang="en-US" altLang="zh-CN" dirty="0">
                <a:cs typeface="方正舒体"/>
              </a:rPr>
              <a:t>5:9</a:t>
            </a:r>
          </a:p>
          <a:p>
            <a:endParaRPr lang="en-US" altLang="zh-TW" dirty="0"/>
          </a:p>
          <a:p>
            <a:r>
              <a:rPr lang="zh-TW" altLang="en-US" dirty="0"/>
              <a:t>他們唱新歌，說：你配拿書卷，配揭開七印；因為你曾被殺，用自己的血從各族、各方、各民、各國中買了人來，叫他們歸於神，</a:t>
            </a:r>
            <a:endParaRPr lang="en-US" dirty="0"/>
          </a:p>
        </p:txBody>
      </p:sp>
      <p:pic>
        <p:nvPicPr>
          <p:cNvPr id="5" name="Picture 2" descr="http://www.renewthemindministries.com/wp-content/uploads/2011/12/CROSS-TO-SALV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724150"/>
            <a:ext cx="5105400" cy="340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39065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</a:t>
            </a: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恩典的挑戰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90600" y="2611438"/>
            <a:ext cx="699135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PMingLiU" pitchFamily="18" charset="-120"/>
                <a:ea typeface="PMingLiU" pitchFamily="18" charset="-120"/>
              </a:rPr>
              <a:t>哥林多前書 </a:t>
            </a:r>
            <a:r>
              <a:rPr lang="en-US" altLang="zh-CN" sz="2800" dirty="0">
                <a:latin typeface="PMingLiU" pitchFamily="18" charset="-120"/>
                <a:ea typeface="PMingLiU" pitchFamily="18" charset="-120"/>
              </a:rPr>
              <a:t>1:18  </a:t>
            </a:r>
            <a:endParaRPr lang="en-US" altLang="zh-CN" sz="28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en-US" altLang="zh-CN" sz="2800" dirty="0" smtClean="0">
                <a:latin typeface="PMingLiU" pitchFamily="18" charset="-120"/>
                <a:ea typeface="PMingLiU" pitchFamily="18" charset="-120"/>
              </a:rPr>
              <a:t> </a:t>
            </a:r>
            <a:r>
              <a:rPr lang="en-US" altLang="zh-CN" sz="2800" dirty="0">
                <a:latin typeface="PMingLiU" pitchFamily="18" charset="-120"/>
                <a:ea typeface="PMingLiU" pitchFamily="18" charset="-120"/>
              </a:rPr>
              <a:t/>
            </a:r>
            <a:br>
              <a:rPr lang="en-US" altLang="zh-CN" sz="2800" dirty="0">
                <a:latin typeface="PMingLiU" pitchFamily="18" charset="-120"/>
                <a:ea typeface="PMingLiU" pitchFamily="18" charset="-120"/>
              </a:rPr>
            </a:br>
            <a:r>
              <a:rPr lang="zh-TW" altLang="en-US" sz="2800" dirty="0">
                <a:latin typeface="PMingLiU" pitchFamily="18" charset="-120"/>
                <a:ea typeface="PMingLiU" pitchFamily="18" charset="-120"/>
              </a:rPr>
              <a:t>因為十字架的道理，在那滅亡的人為愚拙；在我們得救的人，卻為神的大能。</a:t>
            </a:r>
            <a:endParaRPr lang="en-US" sz="28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4648200" y="1981200"/>
            <a:ext cx="4495800" cy="487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22" name="Rectangle 21"/>
          <p:cNvSpPr/>
          <p:nvPr/>
        </p:nvSpPr>
        <p:spPr>
          <a:xfrm>
            <a:off x="0" y="1981200"/>
            <a:ext cx="4648200" cy="4876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000500" y="3640138"/>
            <a:ext cx="1370013" cy="1370012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238500" y="2978150"/>
            <a:ext cx="2774950" cy="2774950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514600" y="2286000"/>
            <a:ext cx="4267200" cy="4267200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85800" y="2667000"/>
            <a:ext cx="1752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u="sng" dirty="0">
                <a:solidFill>
                  <a:srgbClr val="FFC000"/>
                </a:solidFill>
                <a:latin typeface="+mn-ea"/>
                <a:cs typeface="+mn-cs"/>
              </a:rPr>
              <a:t>在亚当里</a:t>
            </a:r>
            <a:endParaRPr lang="en-US" sz="2800" b="1" u="sng" dirty="0">
              <a:solidFill>
                <a:srgbClr val="FFC000"/>
              </a:solidFill>
              <a:latin typeface="+mn-ea"/>
              <a:cs typeface="+mn-cs"/>
            </a:endParaRPr>
          </a:p>
        </p:txBody>
      </p:sp>
      <p:sp>
        <p:nvSpPr>
          <p:cNvPr id="36874" name="TextBox 5"/>
          <p:cNvSpPr txBox="1">
            <a:spLocks noChangeArrowheads="1"/>
          </p:cNvSpPr>
          <p:nvPr/>
        </p:nvSpPr>
        <p:spPr bwMode="auto">
          <a:xfrm>
            <a:off x="4419600" y="4048125"/>
            <a:ext cx="53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cs typeface="方正舒体"/>
              </a:rPr>
              <a:t>灵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36875" name="TextBox 7"/>
          <p:cNvSpPr txBox="1">
            <a:spLocks noChangeArrowheads="1"/>
          </p:cNvSpPr>
          <p:nvPr/>
        </p:nvSpPr>
        <p:spPr bwMode="auto">
          <a:xfrm>
            <a:off x="4400550" y="5953125"/>
            <a:ext cx="53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cs typeface="方正舒体"/>
              </a:rPr>
              <a:t>体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36876" name="TextBox 8"/>
          <p:cNvSpPr txBox="1">
            <a:spLocks noChangeArrowheads="1"/>
          </p:cNvSpPr>
          <p:nvPr/>
        </p:nvSpPr>
        <p:spPr bwMode="auto">
          <a:xfrm>
            <a:off x="4419600" y="5029200"/>
            <a:ext cx="53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cs typeface="方正舒体"/>
              </a:rPr>
              <a:t>魂</a:t>
            </a:r>
            <a:endParaRPr lang="en-US" sz="2800" b="1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762000" y="4267200"/>
            <a:ext cx="358140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" y="5257800"/>
            <a:ext cx="358140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705600" y="2667000"/>
            <a:ext cx="17526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u="sng" dirty="0">
                <a:latin typeface="+mn-ea"/>
                <a:cs typeface="+mn-cs"/>
              </a:rPr>
              <a:t>在基督里</a:t>
            </a:r>
            <a:endParaRPr lang="en-US" sz="2800" b="1" u="sng" dirty="0">
              <a:latin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0600" y="3829050"/>
            <a:ext cx="11731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FFC000"/>
                </a:solidFill>
                <a:latin typeface="+mn-ea"/>
                <a:cs typeface="+mn-cs"/>
              </a:rPr>
              <a:t>朽坏的</a:t>
            </a:r>
            <a:endParaRPr lang="en-US" sz="2400" dirty="0">
              <a:solidFill>
                <a:srgbClr val="FFC000"/>
              </a:solidFill>
              <a:latin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66800" y="4816475"/>
            <a:ext cx="11731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FFC000"/>
                </a:solidFill>
                <a:latin typeface="+mn-ea"/>
                <a:cs typeface="+mn-cs"/>
              </a:rPr>
              <a:t>罪性</a:t>
            </a:r>
            <a:endParaRPr lang="en-US" sz="2400" dirty="0">
              <a:solidFill>
                <a:srgbClr val="FFC000"/>
              </a:solidFill>
              <a:latin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63613" y="5753100"/>
            <a:ext cx="231298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FFC000"/>
                </a:solidFill>
                <a:latin typeface="+mn-ea"/>
                <a:cs typeface="+mn-cs"/>
              </a:rPr>
              <a:t>死 </a:t>
            </a:r>
            <a:r>
              <a:rPr lang="en-US" altLang="zh-CN" sz="2400" dirty="0">
                <a:solidFill>
                  <a:srgbClr val="FFC000"/>
                </a:solidFill>
                <a:latin typeface="+mn-ea"/>
                <a:cs typeface="+mn-cs"/>
              </a:rPr>
              <a:t>- </a:t>
            </a:r>
            <a:r>
              <a:rPr lang="zh-CN" altLang="en-US" sz="2400" i="1" dirty="0">
                <a:solidFill>
                  <a:srgbClr val="FFC000"/>
                </a:solidFill>
                <a:latin typeface="+mn-ea"/>
                <a:cs typeface="+mn-cs"/>
              </a:rPr>
              <a:t>与神分离</a:t>
            </a:r>
            <a:endParaRPr lang="en-US" sz="2400" i="1" dirty="0">
              <a:solidFill>
                <a:srgbClr val="FFC000"/>
              </a:solidFill>
              <a:latin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358063" y="3881438"/>
            <a:ext cx="11080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latin typeface="+mn-ea"/>
                <a:cs typeface="+mn-cs"/>
              </a:rPr>
              <a:t>不朽的</a:t>
            </a:r>
            <a:endParaRPr lang="en-US" sz="2400" dirty="0">
              <a:latin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502525" y="4800600"/>
            <a:ext cx="11080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latin typeface="+mn-ea"/>
                <a:cs typeface="+mn-cs"/>
              </a:rPr>
              <a:t>公义性</a:t>
            </a:r>
            <a:endParaRPr lang="en-US" sz="2400" dirty="0">
              <a:latin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781800" y="5743575"/>
            <a:ext cx="19812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latin typeface="+mn-ea"/>
                <a:cs typeface="+mn-cs"/>
              </a:rPr>
              <a:t>生 </a:t>
            </a:r>
            <a:r>
              <a:rPr lang="en-US" altLang="zh-CN" sz="2400" dirty="0">
                <a:latin typeface="+mn-ea"/>
                <a:cs typeface="+mn-cs"/>
              </a:rPr>
              <a:t>- </a:t>
            </a:r>
            <a:r>
              <a:rPr lang="zh-CN" altLang="en-US" sz="2400" i="1" dirty="0">
                <a:latin typeface="+mn-ea"/>
                <a:cs typeface="+mn-cs"/>
              </a:rPr>
              <a:t>顺服神</a:t>
            </a:r>
            <a:endParaRPr lang="en-US" sz="2400" i="1" dirty="0">
              <a:latin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4895850" y="4303713"/>
            <a:ext cx="36385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4953000" y="5257800"/>
            <a:ext cx="36385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4895850" y="6205538"/>
            <a:ext cx="36385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838200" y="6248400"/>
            <a:ext cx="358140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400050" y="725488"/>
            <a:ext cx="84772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 smtClean="0"/>
              <a:t>羅馬書 </a:t>
            </a:r>
            <a:r>
              <a:rPr lang="en-US" altLang="zh-CN" dirty="0" smtClean="0"/>
              <a:t>5: 18-19</a:t>
            </a:r>
          </a:p>
          <a:p>
            <a:r>
              <a:rPr lang="zh-TW" altLang="en-US" dirty="0" smtClean="0"/>
              <a:t>如此說來，因一次的過犯，眾人都被定罪；照樣，因一次的義行，眾人也就被稱義得生命了。</a:t>
            </a:r>
          </a:p>
          <a:p>
            <a:r>
              <a:rPr lang="zh-TW" altLang="en-US" dirty="0" smtClean="0"/>
              <a:t>因一人的悖逆，眾人成為罪人；照樣，因一人的順從，眾人也成為義了。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39065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 </a:t>
            </a: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恩典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的邀請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28700" y="2401888"/>
            <a:ext cx="699135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約翰福音</a:t>
            </a:r>
            <a:r>
              <a:rPr lang="zh-CN" altLang="en-US" sz="2800" dirty="0" smtClean="0">
                <a:latin typeface="PMingLiU" pitchFamily="18" charset="-120"/>
                <a:ea typeface="PMingLiU" pitchFamily="18" charset="-120"/>
              </a:rPr>
              <a:t> </a:t>
            </a:r>
            <a:r>
              <a:rPr lang="en-US" altLang="zh-CN" sz="2800" dirty="0" smtClean="0">
                <a:latin typeface="PMingLiU" pitchFamily="18" charset="-120"/>
                <a:ea typeface="PMingLiU" pitchFamily="18" charset="-120"/>
              </a:rPr>
              <a:t>7:37-38 </a:t>
            </a:r>
          </a:p>
          <a:p>
            <a:r>
              <a:rPr lang="en-US" altLang="zh-CN" sz="2800" dirty="0" smtClean="0">
                <a:latin typeface="PMingLiU" pitchFamily="18" charset="-120"/>
                <a:ea typeface="PMingLiU" pitchFamily="18" charset="-120"/>
              </a:rPr>
              <a:t> </a:t>
            </a:r>
            <a:r>
              <a:rPr lang="en-US" altLang="zh-CN" sz="2800" dirty="0">
                <a:latin typeface="PMingLiU" pitchFamily="18" charset="-120"/>
                <a:ea typeface="PMingLiU" pitchFamily="18" charset="-120"/>
              </a:rPr>
              <a:t/>
            </a:r>
            <a:br>
              <a:rPr lang="en-US" altLang="zh-CN" sz="2800" dirty="0">
                <a:latin typeface="PMingLiU" pitchFamily="18" charset="-120"/>
                <a:ea typeface="PMingLiU" pitchFamily="18" charset="-120"/>
              </a:rPr>
            </a:br>
            <a:r>
              <a:rPr lang="zh-TW" altLang="en-US" sz="2800" dirty="0" smtClean="0"/>
              <a:t>節期的末日，就是最大之日，耶穌站著高聲說：人若渴了，可以到我這裡來喝。</a:t>
            </a:r>
          </a:p>
          <a:p>
            <a:r>
              <a:rPr lang="zh-TW" altLang="en-US" sz="2800" dirty="0" smtClean="0"/>
              <a:t>信我的人就如經上所說：從他腹中要流出活水的江河來。</a:t>
            </a:r>
          </a:p>
          <a:p>
            <a:endParaRPr lang="en-US" sz="28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96837" y="1447481"/>
            <a:ext cx="1140822" cy="4140925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2430782" y="1447481"/>
            <a:ext cx="1140822" cy="4169548"/>
          </a:xfrm>
          <a:prstGeom prst="ellipse">
            <a:avLst/>
          </a:prstGeom>
          <a:solidFill>
            <a:schemeClr val="tx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698672" y="1447481"/>
            <a:ext cx="1130753" cy="4110357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332619" y="1447481"/>
            <a:ext cx="1097006" cy="4138931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064727" y="1447482"/>
            <a:ext cx="1140822" cy="412464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8085909" y="5316583"/>
            <a:ext cx="653142" cy="13454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414338" y="5572122"/>
            <a:ext cx="8201025" cy="28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4" grpId="0" animBg="1"/>
      <p:bldP spid="5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651761" y="4206240"/>
            <a:ext cx="1175657" cy="118872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創造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5900066" y="4763589"/>
            <a:ext cx="1175657" cy="1188720"/>
          </a:xfrm>
          <a:prstGeom prst="ellipse">
            <a:avLst/>
          </a:prstGeom>
          <a:solidFill>
            <a:schemeClr val="tx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</a:rPr>
              <a:t>犯罪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821681" y="1706880"/>
            <a:ext cx="1175657" cy="118872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166949" y="683624"/>
            <a:ext cx="1175657" cy="11887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榮耀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879669" y="4924697"/>
            <a:ext cx="1920240" cy="4441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895703" y="3740330"/>
            <a:ext cx="1175657" cy="11887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恩典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endCxn id="4" idx="4"/>
          </p:cNvCxnSpPr>
          <p:nvPr/>
        </p:nvCxnSpPr>
        <p:spPr>
          <a:xfrm flipH="1" flipV="1">
            <a:off x="6409510" y="2895600"/>
            <a:ext cx="34833" cy="7924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377440" y="1332411"/>
            <a:ext cx="3405052" cy="9688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085909" y="5316583"/>
            <a:ext cx="653142" cy="13454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647700" y="133350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無可逃避的選擇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4" name="Picture 6" descr="Image result for suppo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8575" y="1379535"/>
            <a:ext cx="6645275" cy="4422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photos1.blogger.com/blogger/97/1395/1600/hanks8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474" y="1238250"/>
            <a:ext cx="3197226" cy="4476116"/>
          </a:xfrm>
          <a:prstGeom prst="rect">
            <a:avLst/>
          </a:prstGeom>
          <a:noFill/>
        </p:spPr>
      </p:pic>
      <p:pic>
        <p:nvPicPr>
          <p:cNvPr id="6" name="Picture 4" descr="https://33.media.tumblr.com/3b4752cdbcc5f57e41e77addb04b3d37/tumblr_n8b6cwdf1r1s1bdg8o1_400.gif?w=60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3175" y="2347912"/>
            <a:ext cx="4986616" cy="2967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quickmeme.com/img/b0/b031dfe88dbab45e4dade0ec360b958d1311efd061a2c78cebbdc7326259abb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1150" y="1582212"/>
            <a:ext cx="6172200" cy="3100913"/>
          </a:xfrm>
          <a:prstGeom prst="rect">
            <a:avLst/>
          </a:prstGeom>
          <a:noFill/>
        </p:spPr>
      </p:pic>
      <p:pic>
        <p:nvPicPr>
          <p:cNvPr id="47110" name="Picture 6" descr="http://i.imgur.com/Hbwcze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9074" y="1547811"/>
            <a:ext cx="6580408" cy="33480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30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道路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823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真理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501673" y="5397862"/>
            <a:ext cx="9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生命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52650" y="2019300"/>
            <a:ext cx="0" cy="3314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9623" y="402626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悔改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491523" y="2483212"/>
            <a:ext cx="584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成聖</a:t>
            </a:r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6653349" y="1543050"/>
            <a:ext cx="1175657" cy="11887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榮耀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71700" y="3600450"/>
            <a:ext cx="3695700" cy="17335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133600" y="5353050"/>
            <a:ext cx="57531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2" grpId="0"/>
      <p:bldP spid="13" grpId="0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48050" y="1943101"/>
            <a:ext cx="1857374" cy="1047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 smtClean="0"/>
              <a:t>悔改</a:t>
            </a:r>
            <a:endParaRPr lang="en-US" sz="4400" dirty="0"/>
          </a:p>
        </p:txBody>
      </p:sp>
      <p:sp>
        <p:nvSpPr>
          <p:cNvPr id="5" name="Oval 4"/>
          <p:cNvSpPr/>
          <p:nvPr/>
        </p:nvSpPr>
        <p:spPr>
          <a:xfrm>
            <a:off x="1238250" y="4371975"/>
            <a:ext cx="2168752" cy="139065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 smtClean="0"/>
              <a:t>謙卑</a:t>
            </a:r>
            <a:endParaRPr lang="en-US" sz="4000" dirty="0"/>
          </a:p>
        </p:txBody>
      </p:sp>
      <p:sp>
        <p:nvSpPr>
          <p:cNvPr id="6" name="Oval 5"/>
          <p:cNvSpPr/>
          <p:nvPr/>
        </p:nvSpPr>
        <p:spPr>
          <a:xfrm>
            <a:off x="5524500" y="4371975"/>
            <a:ext cx="2168752" cy="139065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 smtClean="0"/>
              <a:t>勇氣</a:t>
            </a:r>
            <a:endParaRPr lang="en-US" sz="4000" dirty="0"/>
          </a:p>
        </p:txBody>
      </p:sp>
      <p:cxnSp>
        <p:nvCxnSpPr>
          <p:cNvPr id="8" name="Straight Arrow Connector 7"/>
          <p:cNvCxnSpPr>
            <a:stCxn id="3" idx="2"/>
            <a:endCxn id="5" idx="0"/>
          </p:cNvCxnSpPr>
          <p:nvPr/>
        </p:nvCxnSpPr>
        <p:spPr>
          <a:xfrm flipH="1">
            <a:off x="2322626" y="2990851"/>
            <a:ext cx="2054111" cy="13811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400550" y="3009900"/>
            <a:ext cx="2208326" cy="1343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42950" y="1562100"/>
            <a:ext cx="1009650" cy="9144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自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主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42950" y="2762250"/>
            <a:ext cx="1009650" cy="9144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自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愛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7105650" y="1581150"/>
            <a:ext cx="1009650" cy="9144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自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信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7105650" y="2781300"/>
            <a:ext cx="1009650" cy="9144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自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高</a:t>
            </a:r>
            <a:endParaRPr lang="en-US" dirty="0"/>
          </a:p>
        </p:txBody>
      </p:sp>
      <p:cxnSp>
        <p:nvCxnSpPr>
          <p:cNvPr id="20" name="Straight Connector 19"/>
          <p:cNvCxnSpPr>
            <a:stCxn id="15" idx="1"/>
            <a:endCxn id="15" idx="5"/>
          </p:cNvCxnSpPr>
          <p:nvPr/>
        </p:nvCxnSpPr>
        <p:spPr>
          <a:xfrm>
            <a:off x="890810" y="1696011"/>
            <a:ext cx="713930" cy="646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5" idx="7"/>
            <a:endCxn id="15" idx="3"/>
          </p:cNvCxnSpPr>
          <p:nvPr/>
        </p:nvCxnSpPr>
        <p:spPr>
          <a:xfrm flipH="1">
            <a:off x="890810" y="1696011"/>
            <a:ext cx="713930" cy="646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90810" y="2877111"/>
            <a:ext cx="713930" cy="646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890810" y="2877111"/>
            <a:ext cx="713930" cy="646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291610" y="1734111"/>
            <a:ext cx="713930" cy="646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291610" y="1734111"/>
            <a:ext cx="713930" cy="646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272560" y="2896161"/>
            <a:ext cx="713930" cy="646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7272560" y="2896161"/>
            <a:ext cx="713930" cy="646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0580" y="1210925"/>
            <a:ext cx="76466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羅馬書 </a:t>
            </a:r>
            <a:r>
              <a:rPr lang="en-US" altLang="zh-CN" sz="2400" b="1" dirty="0" smtClean="0"/>
              <a:t>5:6-11</a:t>
            </a:r>
          </a:p>
          <a:p>
            <a:endParaRPr lang="en-US" altLang="zh-CN" sz="2400" b="1" dirty="0" smtClean="0"/>
          </a:p>
          <a:p>
            <a:r>
              <a:rPr lang="zh-TW" altLang="en-US" sz="2400" dirty="0" smtClean="0"/>
              <a:t>因我們還軟弱的時候，基督就按所定的日期</a:t>
            </a:r>
            <a:r>
              <a:rPr lang="zh-TW" altLang="en-US" sz="2400" dirty="0" smtClean="0">
                <a:solidFill>
                  <a:srgbClr val="FF0000"/>
                </a:solidFill>
              </a:rPr>
              <a:t>為罪人死</a:t>
            </a:r>
            <a:r>
              <a:rPr lang="zh-TW" altLang="en-US" sz="2400" dirty="0" smtClean="0"/>
              <a:t>。</a:t>
            </a:r>
          </a:p>
          <a:p>
            <a:r>
              <a:rPr lang="zh-TW" altLang="en-US" sz="2400" dirty="0" smtClean="0"/>
              <a:t>為義人死，是少有的；為仁人死、或者有敢做的。</a:t>
            </a:r>
          </a:p>
          <a:p>
            <a:r>
              <a:rPr lang="zh-TW" altLang="en-US" sz="2400" dirty="0" smtClean="0"/>
              <a:t>惟有基督在我們還作罪人的時候為我們死，神的愛就在此向我們顯明了。</a:t>
            </a:r>
          </a:p>
          <a:p>
            <a:r>
              <a:rPr lang="zh-TW" altLang="en-US" sz="2400" dirty="0" smtClean="0"/>
              <a:t>現在我們既</a:t>
            </a:r>
            <a:r>
              <a:rPr lang="zh-TW" altLang="en-US" sz="2400" dirty="0" smtClean="0">
                <a:solidFill>
                  <a:srgbClr val="FF0000"/>
                </a:solidFill>
              </a:rPr>
              <a:t>靠著他的血稱義</a:t>
            </a:r>
            <a:r>
              <a:rPr lang="zh-TW" altLang="en-US" sz="2400" dirty="0" smtClean="0"/>
              <a:t>，就更要藉著他免去神的忿怒。</a:t>
            </a:r>
          </a:p>
          <a:p>
            <a:r>
              <a:rPr lang="zh-TW" altLang="en-US" sz="2400" dirty="0" smtClean="0"/>
              <a:t>因為我們作仇敵的時候，且藉著神兒子的死，得與神和好；既已和好，就更要</a:t>
            </a:r>
            <a:r>
              <a:rPr lang="zh-TW" altLang="en-US" sz="2400" dirty="0" smtClean="0">
                <a:solidFill>
                  <a:srgbClr val="FF0000"/>
                </a:solidFill>
              </a:rPr>
              <a:t>因他的生得救</a:t>
            </a:r>
            <a:r>
              <a:rPr lang="zh-TW" altLang="en-US" sz="2400" dirty="0" smtClean="0"/>
              <a:t>了。</a:t>
            </a:r>
          </a:p>
          <a:p>
            <a:r>
              <a:rPr lang="zh-TW" altLang="en-US" sz="2400" dirty="0" smtClean="0"/>
              <a:t>不但如此，我們既藉著我主耶穌基督得與神和好，也就</a:t>
            </a:r>
            <a:r>
              <a:rPr lang="zh-TW" altLang="en-US" sz="2400" dirty="0" smtClean="0">
                <a:solidFill>
                  <a:srgbClr val="FF0000"/>
                </a:solidFill>
              </a:rPr>
              <a:t>藉著他以神為樂</a:t>
            </a:r>
            <a:r>
              <a:rPr lang="zh-TW" altLang="en-US" sz="2400" dirty="0" smtClean="0"/>
              <a:t>。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200" y="1943101"/>
            <a:ext cx="3314700" cy="1047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 smtClean="0"/>
              <a:t>真正的悔改</a:t>
            </a:r>
            <a:endParaRPr lang="en-US" sz="4400" dirty="0"/>
          </a:p>
        </p:txBody>
      </p:sp>
      <p:sp>
        <p:nvSpPr>
          <p:cNvPr id="5" name="Oval 4"/>
          <p:cNvSpPr/>
          <p:nvPr/>
        </p:nvSpPr>
        <p:spPr>
          <a:xfrm>
            <a:off x="1238250" y="4371975"/>
            <a:ext cx="2168752" cy="139065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 smtClean="0"/>
              <a:t>謙卑</a:t>
            </a:r>
            <a:endParaRPr lang="en-US" sz="4000" dirty="0"/>
          </a:p>
        </p:txBody>
      </p:sp>
      <p:sp>
        <p:nvSpPr>
          <p:cNvPr id="6" name="Oval 5"/>
          <p:cNvSpPr/>
          <p:nvPr/>
        </p:nvSpPr>
        <p:spPr>
          <a:xfrm>
            <a:off x="5524500" y="4371975"/>
            <a:ext cx="2168752" cy="139065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 smtClean="0"/>
              <a:t>勇氣</a:t>
            </a:r>
            <a:endParaRPr lang="en-US" sz="4000" dirty="0"/>
          </a:p>
        </p:txBody>
      </p:sp>
      <p:cxnSp>
        <p:nvCxnSpPr>
          <p:cNvPr id="8" name="Straight Arrow Connector 7"/>
          <p:cNvCxnSpPr>
            <a:stCxn id="3" idx="2"/>
            <a:endCxn id="5" idx="0"/>
          </p:cNvCxnSpPr>
          <p:nvPr/>
        </p:nvCxnSpPr>
        <p:spPr>
          <a:xfrm flipH="1">
            <a:off x="2322626" y="2990851"/>
            <a:ext cx="2077924" cy="13811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400550" y="3009900"/>
            <a:ext cx="2208326" cy="1343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19100" y="1981200"/>
            <a:ext cx="1504950" cy="136297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/>
              <a:t>隱而未現的罪</a:t>
            </a:r>
            <a:endParaRPr lang="en-US" sz="2400" dirty="0"/>
          </a:p>
        </p:txBody>
      </p:sp>
      <p:cxnSp>
        <p:nvCxnSpPr>
          <p:cNvPr id="20" name="Straight Connector 19"/>
          <p:cNvCxnSpPr>
            <a:stCxn id="15" idx="1"/>
            <a:endCxn id="15" idx="5"/>
          </p:cNvCxnSpPr>
          <p:nvPr/>
        </p:nvCxnSpPr>
        <p:spPr>
          <a:xfrm>
            <a:off x="639495" y="2180803"/>
            <a:ext cx="1064160" cy="9637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5" idx="7"/>
            <a:endCxn id="15" idx="3"/>
          </p:cNvCxnSpPr>
          <p:nvPr/>
        </p:nvCxnSpPr>
        <p:spPr>
          <a:xfrm flipH="1">
            <a:off x="639495" y="2180803"/>
            <a:ext cx="1064160" cy="9637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 animBg="1"/>
      <p:bldP spid="15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950" y="2087880"/>
            <a:ext cx="7429500" cy="502920"/>
          </a:xfrm>
        </p:spPr>
        <p:txBody>
          <a:bodyPr/>
          <a:lstStyle/>
          <a:p>
            <a:r>
              <a:rPr lang="zh-CN" altLang="en-US" dirty="0" smtClean="0"/>
              <a:t>向罪死</a:t>
            </a:r>
            <a:endParaRPr lang="en-US" altLang="zh-CN" dirty="0" smtClean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7700" y="133350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無可逃避的選擇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9650" y="3010585"/>
            <a:ext cx="73380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羅馬書 </a:t>
            </a:r>
            <a:r>
              <a:rPr lang="en-US" altLang="zh-CN" sz="2400" b="1" dirty="0" smtClean="0"/>
              <a:t>6</a:t>
            </a:r>
            <a:r>
              <a:rPr lang="zh-CN" altLang="en-US" sz="2400" b="1" dirty="0" smtClean="0"/>
              <a:t>章</a:t>
            </a:r>
            <a:endParaRPr lang="en-US" altLang="zh-CN" sz="2400" b="1" dirty="0" smtClean="0"/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18 </a:t>
            </a:r>
            <a:r>
              <a:rPr lang="zh-TW" altLang="en-US" sz="2400" dirty="0" smtClean="0"/>
              <a:t>你們既從罪裡得了釋放，就作了義的奴僕。</a:t>
            </a:r>
            <a:endParaRPr lang="en-US" altLang="zh-TW" sz="2400" dirty="0" smtClean="0"/>
          </a:p>
          <a:p>
            <a:endParaRPr lang="en-US" altLang="zh-CN" sz="2400" b="1" dirty="0" smtClean="0"/>
          </a:p>
          <a:p>
            <a:r>
              <a:rPr lang="en-US" altLang="zh-CN" sz="2400" dirty="0" smtClean="0"/>
              <a:t>22 </a:t>
            </a:r>
            <a:r>
              <a:rPr lang="zh-TW" altLang="en-US" sz="2400" dirty="0" smtClean="0"/>
              <a:t>但現今，你們既從罪裡得了釋放，作了神的奴僕，就有成聖的果子，那結局就是永生。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950" y="2087880"/>
            <a:ext cx="7429500" cy="502920"/>
          </a:xfrm>
        </p:spPr>
        <p:txBody>
          <a:bodyPr/>
          <a:lstStyle/>
          <a:p>
            <a:r>
              <a:rPr lang="zh-CN" altLang="en-US" dirty="0" smtClean="0"/>
              <a:t>向律法死</a:t>
            </a:r>
            <a:endParaRPr lang="en-US" altLang="zh-CN" dirty="0" smtClean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7700" y="133350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無可逃避的選擇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9650" y="2896285"/>
            <a:ext cx="73380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加拉太書</a:t>
            </a:r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：</a:t>
            </a:r>
            <a:r>
              <a:rPr lang="en-US" altLang="zh-CN" sz="2400" b="1" dirty="0" smtClean="0"/>
              <a:t>19  </a:t>
            </a:r>
            <a:r>
              <a:rPr lang="zh-TW" altLang="en-US" sz="2400" dirty="0" smtClean="0"/>
              <a:t>這樣說來，律法是為什麼有的呢？原是為過犯添上的，等候那蒙應許的子孫來到，並且是藉天使經中保之手設立的。</a:t>
            </a:r>
            <a:endParaRPr lang="en-US" altLang="zh-TW" sz="2400" dirty="0" smtClean="0"/>
          </a:p>
          <a:p>
            <a:endParaRPr lang="en-US" altLang="zh-CN" sz="2400" dirty="0" smtClean="0"/>
          </a:p>
          <a:p>
            <a:r>
              <a:rPr lang="zh-CN" altLang="en-US" sz="2400" b="1" dirty="0" smtClean="0"/>
              <a:t>羅馬書</a:t>
            </a:r>
            <a:r>
              <a:rPr lang="en-US" altLang="zh-CN" sz="2400" b="1" dirty="0" smtClean="0"/>
              <a:t>6</a:t>
            </a:r>
            <a:r>
              <a:rPr lang="zh-CN" altLang="en-US" sz="2400" b="1" dirty="0" smtClean="0"/>
              <a:t>：</a:t>
            </a:r>
            <a:r>
              <a:rPr lang="en-US" altLang="zh-CN" sz="2400" b="1" dirty="0" smtClean="0"/>
              <a:t>14 </a:t>
            </a:r>
            <a:r>
              <a:rPr lang="zh-TW" altLang="en-US" sz="2400" dirty="0" smtClean="0"/>
              <a:t>罪必不能作你們的主，因你們不在律法之下，乃在恩典之下。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950" y="2087880"/>
            <a:ext cx="7429500" cy="502920"/>
          </a:xfrm>
        </p:spPr>
        <p:txBody>
          <a:bodyPr/>
          <a:lstStyle/>
          <a:p>
            <a:r>
              <a:rPr lang="zh-CN" altLang="en-US" dirty="0" smtClean="0"/>
              <a:t>向自己死</a:t>
            </a:r>
            <a:endParaRPr lang="en-US" altLang="zh-CN" dirty="0" smtClean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7700" y="133350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無可逃避的選擇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9650" y="3048685"/>
            <a:ext cx="73380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加拉太書 </a:t>
            </a:r>
            <a:r>
              <a:rPr lang="en-US" altLang="zh-CN" sz="2400" b="1" dirty="0" smtClean="0"/>
              <a:t>5:24 </a:t>
            </a:r>
          </a:p>
          <a:p>
            <a:endParaRPr lang="en-US" altLang="zh-TW" sz="2400" dirty="0" smtClean="0"/>
          </a:p>
          <a:p>
            <a:r>
              <a:rPr lang="zh-TW" altLang="en-US" sz="2400" dirty="0" smtClean="0"/>
              <a:t>凡屬基督耶穌的人，是已經把肉體連肉體的邪情私慾同釘在十字架上了。</a:t>
            </a:r>
            <a:endParaRPr lang="en-US" sz="2400" dirty="0" smtClean="0"/>
          </a:p>
          <a:p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950" y="2087880"/>
            <a:ext cx="7429500" cy="502920"/>
          </a:xfrm>
        </p:spPr>
        <p:txBody>
          <a:bodyPr/>
          <a:lstStyle/>
          <a:p>
            <a:r>
              <a:rPr lang="zh-CN" altLang="en-US" dirty="0" smtClean="0"/>
              <a:t>向世界死</a:t>
            </a:r>
            <a:endParaRPr lang="en-US" altLang="zh-CN" dirty="0" smtClean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7700" y="133350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無可逃避的選擇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9650" y="2972485"/>
            <a:ext cx="73380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加拉太書 </a:t>
            </a:r>
            <a:r>
              <a:rPr lang="en-US" altLang="zh-CN" sz="2400" b="1" dirty="0" smtClean="0"/>
              <a:t>6:14 </a:t>
            </a:r>
          </a:p>
          <a:p>
            <a:endParaRPr lang="en-US" altLang="zh-TW" sz="2400" dirty="0" smtClean="0"/>
          </a:p>
          <a:p>
            <a:r>
              <a:rPr lang="zh-TW" altLang="en-US" sz="2400" dirty="0" smtClean="0"/>
              <a:t>但我斷不以別的誇口，只誇我們主耶穌基督的十字架；因這十字架，就我而論，世界已經釘在十字架上；就世界而論，我已經釘在十字架上。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049780"/>
            <a:ext cx="7429500" cy="502920"/>
          </a:xfrm>
        </p:spPr>
        <p:txBody>
          <a:bodyPr/>
          <a:lstStyle/>
          <a:p>
            <a:r>
              <a:rPr lang="zh-CN" altLang="en-US" dirty="0" smtClean="0"/>
              <a:t>向神活</a:t>
            </a:r>
            <a:endParaRPr lang="en-US" altLang="zh-CN" dirty="0" smtClean="0"/>
          </a:p>
          <a:p>
            <a:endParaRPr lang="en-US" dirty="0"/>
          </a:p>
        </p:txBody>
      </p:sp>
      <p:pic>
        <p:nvPicPr>
          <p:cNvPr id="5122" name="Picture 2" descr="http://www.fantastic-farm-and-country-photos.com/image-files/shutterstock_21638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8225" y="2797175"/>
            <a:ext cx="3933825" cy="2667000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47700" y="1333500"/>
            <a:ext cx="82296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無可逃避的選擇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00100" y="1734235"/>
            <a:ext cx="73380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哥林多前書</a:t>
            </a:r>
            <a:r>
              <a:rPr lang="en-US" altLang="zh-CN" sz="2400" b="1" dirty="0" smtClean="0"/>
              <a:t>15:21-22</a:t>
            </a:r>
          </a:p>
          <a:p>
            <a:endParaRPr lang="en-US" altLang="zh-CN" sz="2400" b="1" dirty="0" smtClean="0"/>
          </a:p>
          <a:p>
            <a:r>
              <a:rPr lang="zh-TW" altLang="en-US" sz="2400" dirty="0" smtClean="0"/>
              <a:t>死既是因一人而來，死人復活也是因一人而來。</a:t>
            </a:r>
          </a:p>
          <a:p>
            <a:r>
              <a:rPr lang="zh-TW" altLang="en-US" sz="2400" dirty="0" smtClean="0"/>
              <a:t>在亞當裡眾人都死了；照樣，在基督裡眾人也都要復活。</a:t>
            </a:r>
          </a:p>
          <a:p>
            <a:endParaRPr lang="zh-TW" alt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0</TotalTime>
  <Words>1309</Words>
  <Application>Microsoft Office PowerPoint</Application>
  <PresentationFormat>On-screen Show (4:3)</PresentationFormat>
  <Paragraphs>199</Paragraphs>
  <Slides>31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Theme1</vt:lpstr>
      <vt:lpstr>Flow</vt:lpstr>
      <vt:lpstr>基督是救主</vt:lpstr>
      <vt:lpstr>Slide 2</vt:lpstr>
      <vt:lpstr>Slide 3</vt:lpstr>
      <vt:lpstr>Slide 4</vt:lpstr>
      <vt:lpstr>Slide 5</vt:lpstr>
      <vt:lpstr>1. 罪的影響</vt:lpstr>
      <vt:lpstr>2. 十字架 — 神所预定的转折点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2015-10-13T01:14:25Z</dcterms:created>
  <dcterms:modified xsi:type="dcterms:W3CDTF">2015-10-13T01:14:54Z</dcterms:modified>
</cp:coreProperties>
</file>