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  <p:sldMasterId id="2147484496" r:id="rId2"/>
    <p:sldMasterId id="2147484508" r:id="rId3"/>
  </p:sldMasterIdLst>
  <p:notesMasterIdLst>
    <p:notesMasterId r:id="rId39"/>
  </p:notesMasterIdLst>
  <p:sldIdLst>
    <p:sldId id="358" r:id="rId4"/>
    <p:sldId id="335" r:id="rId5"/>
    <p:sldId id="331" r:id="rId6"/>
    <p:sldId id="363" r:id="rId7"/>
    <p:sldId id="364" r:id="rId8"/>
    <p:sldId id="359" r:id="rId9"/>
    <p:sldId id="360" r:id="rId10"/>
    <p:sldId id="366" r:id="rId11"/>
    <p:sldId id="365" r:id="rId12"/>
    <p:sldId id="361" r:id="rId13"/>
    <p:sldId id="340" r:id="rId14"/>
    <p:sldId id="338" r:id="rId15"/>
    <p:sldId id="341" r:id="rId16"/>
    <p:sldId id="326" r:id="rId17"/>
    <p:sldId id="339" r:id="rId18"/>
    <p:sldId id="362" r:id="rId19"/>
    <p:sldId id="343" r:id="rId20"/>
    <p:sldId id="345" r:id="rId21"/>
    <p:sldId id="329" r:id="rId22"/>
    <p:sldId id="321" r:id="rId23"/>
    <p:sldId id="328" r:id="rId24"/>
    <p:sldId id="334" r:id="rId25"/>
    <p:sldId id="325" r:id="rId26"/>
    <p:sldId id="346" r:id="rId27"/>
    <p:sldId id="347" r:id="rId28"/>
    <p:sldId id="322" r:id="rId29"/>
    <p:sldId id="348" r:id="rId30"/>
    <p:sldId id="342" r:id="rId31"/>
    <p:sldId id="350" r:id="rId32"/>
    <p:sldId id="349" r:id="rId33"/>
    <p:sldId id="354" r:id="rId34"/>
    <p:sldId id="355" r:id="rId35"/>
    <p:sldId id="352" r:id="rId36"/>
    <p:sldId id="356" r:id="rId37"/>
    <p:sldId id="351" r:id="rId38"/>
  </p:sldIdLst>
  <p:sldSz cx="9144000" cy="6858000" type="screen4x3"/>
  <p:notesSz cx="7010400" cy="9296400"/>
  <p:embeddedFontLst>
    <p:embeddedFont>
      <p:font typeface="Calibri" pitchFamily="34" charset="0"/>
      <p:regular r:id="rId40"/>
      <p:bold r:id="rId41"/>
      <p:italic r:id="rId42"/>
      <p:boldItalic r:id="rId43"/>
    </p:embeddedFont>
    <p:embeddedFont>
      <p:font typeface="Constantia" pitchFamily="18" charset="0"/>
      <p:regular r:id="rId44"/>
      <p:bold r:id="rId45"/>
      <p:italic r:id="rId46"/>
      <p:boldItalic r:id="rId47"/>
    </p:embeddedFont>
    <p:embeddedFont>
      <p:font typeface="宋体" pitchFamily="2" charset="-122"/>
      <p:regular r:id="rId48"/>
    </p:embeddedFont>
    <p:embeddedFont>
      <p:font typeface="Wingdings 2" pitchFamily="18" charset="2"/>
      <p:regular r:id="rId49"/>
    </p:embeddedFont>
    <p:embeddedFont>
      <p:font typeface="新細明體" pitchFamily="18" charset="-120"/>
      <p:regular r:id="rId5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3399"/>
    <a:srgbClr val="000000"/>
    <a:srgbClr val="FF9966"/>
    <a:srgbClr val="3399FF"/>
    <a:srgbClr val="FFFFFF"/>
    <a:srgbClr val="3366CC"/>
    <a:srgbClr val="FF7C80"/>
    <a:srgbClr val="66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56" autoAdjust="0"/>
    <p:restoredTop sz="74731" autoAdjust="0"/>
  </p:normalViewPr>
  <p:slideViewPr>
    <p:cSldViewPr>
      <p:cViewPr>
        <p:scale>
          <a:sx n="66" d="100"/>
          <a:sy n="66" d="100"/>
        </p:scale>
        <p:origin x="-148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2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5.fntdata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5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66666F2-E9EC-4C8F-85E2-C2C6469F48A6}" type="datetimeFigureOut">
              <a:rPr lang="en-US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82E3FEF-4539-4111-B013-3A784373A6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62377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28264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94151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60038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D86FBF-6B31-4D11-9434-F0236D11344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62377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28264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94151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60038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8C192E2-C3F0-46C6-B08A-5FD8ADD8A04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2A230A-9789-4079-AF48-80B802A509B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AEC5FC-468E-44C2-AD56-8C7BC878BAD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FA929D-E7A4-409E-9547-DD474098304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D819F5-921C-4116-A1B6-9634EE25FDF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AAEEF3-847F-4FE0-94EA-8F39D0E5A80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0D5739-7247-494C-B796-5419AFB99B8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62377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28264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94151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60038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1E8270-3877-457B-A2FD-14B31D055C9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62377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28264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94151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60038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7B9634-2065-4356-AFCF-BF0F7FD11FA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8007C6-7F20-4B88-B1C1-310D565547C9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C81C42-A1FA-4D4A-A640-0A70ABDA97D4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4DCF66-B392-48D3-8D53-424D0D0B2C5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79274E-733C-4380-BA8E-DFAB61C5CD17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B26F9E-B177-4CDC-A2D9-69D2C6A755F5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478516-1CF4-41CC-A826-1281848DE2BC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F4B877-1156-47AC-A72B-396A9386DC43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252FFF-B452-4481-B068-5B30AB4F521B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0EE3D5-F3E3-4009-90E8-389695678CB3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TW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E331E9-5ACA-4E81-A537-F4FDED81879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03CB95-6391-4BA9-83F4-43CFC782CF75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TW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E004D5-7DD0-4024-9507-287D0662DCBC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0F79EA-5067-4588-A5D5-9D857DF4A33A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TW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50E84C-60E0-40AF-B762-30FC53B04273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CDB191-2D62-4325-9D59-747F1290516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AF400D-22A1-46E5-8B15-010113336585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8B013F-F434-4849-B4FB-EBA3B3D94C24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DD09816-01E0-44D8-9EF8-33D88C1AD92D}" type="datetimeFigureOut">
              <a:rPr lang="en-US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9DF1CD5-19FE-4D3F-B283-69DFFFA182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30C2883-0CEA-4712-ABF5-C6061D279FCD}" type="datetimeFigureOut">
              <a:rPr lang="en-US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F5342F-856A-4A49-A88C-B838BE37D5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351BA63-0581-4AC8-A46F-EB22DC071654}" type="datetimeFigureOut">
              <a:rPr lang="en-US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C57E5B1-75B9-47A0-BE0A-B285186F14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88676E4-EBED-456C-85EE-A5B267473F87}" type="datetimeFigureOut">
              <a:rPr lang="en-US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032596F-09B1-4587-A85B-F926B404F3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1A6A8E3-368E-4F58-AE2D-DCA976F2EDF1}" type="datetimeFigureOut">
              <a:rPr lang="en-US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86397B8-84BA-40DA-B90D-E68952062C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A0F6A1F-42ED-42AE-905B-46E9FB29CDCE}" type="datetimeFigureOut">
              <a:rPr lang="en-US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7CD73A7-319A-4218-80DA-0D87666442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5107112-8A3E-4686-AB66-6E2EF3B59E7B}" type="datetimeFigureOut">
              <a:rPr lang="en-US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A42AE87-6F96-4AF2-B290-69CE680ECC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927B836-2F63-4379-B0AF-252920E8BE9F}" type="datetimeFigureOut">
              <a:rPr lang="en-US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0ECA62C-C489-46A1-916F-4C7A863D30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6BD8CFB-556F-47AB-A75F-2B7C2AA6E43B}" type="datetimeFigureOut">
              <a:rPr lang="en-US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08C62AE-1903-44E3-81AE-17D81283F1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D6B0546-03D9-490E-9815-477042ECEEF6}" type="datetimeFigureOut">
              <a:rPr lang="en-US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D7139EF-E603-405F-8191-4235724002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0B71AF-4374-4D3B-92FD-1F96C861E87C}" type="datetimeFigureOut">
              <a:rPr lang="en-US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C914C4-06BA-4330-9AEC-74B0F613A5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23D0C78-1291-48F1-BFD8-D9E8390F6C3B}" type="datetimeFigureOut">
              <a:rPr lang="en-US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A2CC01C-404C-40BB-B0A8-AB2551FE6B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D09816-01E0-44D8-9EF8-33D88C1AD92D}" type="datetimeFigureOut">
              <a:rPr lang="en-US" smtClean="0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DF1CD5-19FE-4D3F-B283-69DFFFA182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0C2883-0CEA-4712-ABF5-C6061D279FCD}" type="datetimeFigureOut">
              <a:rPr lang="en-US" smtClean="0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F5342F-856A-4A49-A88C-B838BE37D5E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51BA63-0581-4AC8-A46F-EB22DC071654}" type="datetimeFigureOut">
              <a:rPr lang="en-US" smtClean="0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57E5B1-75B9-47A0-BE0A-B285186F14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8676E4-EBED-456C-85EE-A5B267473F87}" type="datetimeFigureOut">
              <a:rPr lang="en-US" smtClean="0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32596F-09B1-4587-A85B-F926B404F31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A6A8E3-368E-4F58-AE2D-DCA976F2EDF1}" type="datetimeFigureOut">
              <a:rPr lang="en-US" smtClean="0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6397B8-84BA-40DA-B90D-E68952062C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0F6A1F-42ED-42AE-905B-46E9FB29CDCE}" type="datetimeFigureOut">
              <a:rPr lang="en-US" smtClean="0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D73A7-319A-4218-80DA-0D876664421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107112-8A3E-4686-AB66-6E2EF3B59E7B}" type="datetimeFigureOut">
              <a:rPr lang="en-US" smtClean="0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42AE87-6F96-4AF2-B290-69CE680ECC6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27B836-2F63-4379-B0AF-252920E8BE9F}" type="datetimeFigureOut">
              <a:rPr lang="en-US" smtClean="0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ECA62C-C489-46A1-916F-4C7A863D303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BD8CFB-556F-47AB-A75F-2B7C2AA6E43B}" type="datetimeFigureOut">
              <a:rPr lang="en-US" smtClean="0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408C62AE-1903-44E3-81AE-17D81283F13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6B0546-03D9-490E-9815-477042ECEEF6}" type="datetimeFigureOut">
              <a:rPr lang="en-US" smtClean="0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7139EF-E603-405F-8191-4235724002A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0B71AF-4374-4D3B-92FD-1F96C861E87C}" type="datetimeFigureOut">
              <a:rPr lang="en-US" smtClean="0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C914C4-06BA-4330-9AEC-74B0F613A5C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10/20/2015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10/20/2015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10/20/2015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10/20/2015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10/20/2015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10/20/2015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10/20/2015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10/20/2015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10/20/2015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264CC56-3DAA-4E82-9607-61C1A0E631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10/20/2015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10/20/2015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AC03F79C-47E6-48D7-A836-DB99152ED762}" type="datetimeFigureOut">
              <a:rPr lang="en-US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E30FFF3-1FF1-4AA8-987B-6743E947DF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  <p:sldLayoutId id="214748445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C03F79C-47E6-48D7-A836-DB99152ED762}" type="datetimeFigureOut">
              <a:rPr lang="en-US" smtClean="0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3E30FFF3-1FF1-4AA8-987B-6743E947DF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7" r:id="rId1"/>
    <p:sldLayoutId id="2147484498" r:id="rId2"/>
    <p:sldLayoutId id="2147484499" r:id="rId3"/>
    <p:sldLayoutId id="2147484500" r:id="rId4"/>
    <p:sldLayoutId id="2147484501" r:id="rId5"/>
    <p:sldLayoutId id="2147484502" r:id="rId6"/>
    <p:sldLayoutId id="2147484503" r:id="rId7"/>
    <p:sldLayoutId id="2147484504" r:id="rId8"/>
    <p:sldLayoutId id="2147484505" r:id="rId9"/>
    <p:sldLayoutId id="2147484506" r:id="rId10"/>
    <p:sldLayoutId id="21474845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3492BE0-8EA1-4B7D-85C4-E32B04AFC880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10/20/2015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4617B">
                  <a:shade val="90000"/>
                </a:srgbClr>
              </a:solidFill>
              <a:latin typeface="Constantia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264CC56-3DAA-4E82-9607-61C1A0E6317D}" type="slidenum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onstanti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onstanti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09" r:id="rId1"/>
    <p:sldLayoutId id="2147484510" r:id="rId2"/>
    <p:sldLayoutId id="2147484511" r:id="rId3"/>
    <p:sldLayoutId id="2147484512" r:id="rId4"/>
    <p:sldLayoutId id="2147484513" r:id="rId5"/>
    <p:sldLayoutId id="2147484514" r:id="rId6"/>
    <p:sldLayoutId id="2147484515" r:id="rId7"/>
    <p:sldLayoutId id="2147484516" r:id="rId8"/>
    <p:sldLayoutId id="2147484517" r:id="rId9"/>
    <p:sldLayoutId id="2147484518" r:id="rId10"/>
    <p:sldLayoutId id="21474845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moSFlvxnbgk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基督是生命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在基督里生根建造 </a:t>
            </a:r>
            <a:r>
              <a:rPr lang="en-US" altLang="zh-CN" dirty="0" smtClean="0"/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xmlns="" val="389777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1600200" y="709613"/>
            <a:ext cx="6219825" cy="5386387"/>
          </a:xfrm>
          <a:prstGeom prst="rect">
            <a:avLst/>
          </a:prstGeom>
          <a:solidFill>
            <a:srgbClr val="FFFFFF">
              <a:alpha val="36078"/>
            </a:srgbClr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CN" altLang="en-US" sz="3600" b="1">
                <a:solidFill>
                  <a:srgbClr val="000000"/>
                </a:solidFill>
                <a:latin typeface="SimSun" pitchFamily="2" charset="-122"/>
              </a:rPr>
              <a:t>       爱，我愿意</a:t>
            </a:r>
          </a:p>
          <a:p>
            <a:pPr>
              <a:defRPr/>
            </a:pP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十字架上的光芒    温柔又慈祥 </a:t>
            </a: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带着主爱的力量    向着我照亮 </a:t>
            </a: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我的心不再隐藏 </a:t>
            </a:r>
            <a:r>
              <a:rPr lang="en-US" altLang="zh-CN" sz="280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完全地摆上 </a:t>
            </a: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愿主爱来浇灌我    在爱中得自由释放 </a:t>
            </a: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我愿意降服     我愿意降服 </a:t>
            </a: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在你爱的怀抱中    我愿意降服 </a:t>
            </a: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你是我的主    你是我的主 </a:t>
            </a: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永远在你怀抱中 </a:t>
            </a: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你是我  你是我的主</a:t>
            </a:r>
            <a:endParaRPr lang="en-US" sz="280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1600200" y="709613"/>
            <a:ext cx="6219825" cy="5386387"/>
          </a:xfrm>
          <a:prstGeom prst="rect">
            <a:avLst/>
          </a:prstGeom>
          <a:solidFill>
            <a:srgbClr val="FFFFFF">
              <a:alpha val="36078"/>
            </a:srgbClr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CN" altLang="en-US" sz="3600" b="1">
                <a:solidFill>
                  <a:srgbClr val="000000"/>
                </a:solidFill>
                <a:latin typeface="SimSun" pitchFamily="2" charset="-122"/>
              </a:rPr>
              <a:t>       </a:t>
            </a:r>
            <a:r>
              <a:rPr lang="zh-CN" altLang="en-US" sz="3600" b="1">
                <a:solidFill>
                  <a:srgbClr val="FF0000"/>
                </a:solidFill>
                <a:latin typeface="SimSun" pitchFamily="2" charset="-122"/>
              </a:rPr>
              <a:t>爱</a:t>
            </a:r>
            <a:r>
              <a:rPr lang="zh-CN" altLang="en-US" sz="3600" b="1">
                <a:solidFill>
                  <a:srgbClr val="000000"/>
                </a:solidFill>
                <a:latin typeface="SimSun" pitchFamily="2" charset="-122"/>
              </a:rPr>
              <a:t>，我愿意</a:t>
            </a:r>
          </a:p>
          <a:p>
            <a:pPr>
              <a:defRPr/>
            </a:pP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十字架上的光芒    温柔又慈祥 </a:t>
            </a: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带着主</a:t>
            </a:r>
            <a:r>
              <a:rPr lang="zh-CN" altLang="en-US" sz="2800">
                <a:solidFill>
                  <a:srgbClr val="FF0000"/>
                </a:solidFill>
                <a:cs typeface="Arial" pitchFamily="34" charset="0"/>
              </a:rPr>
              <a:t>爱</a:t>
            </a: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的力量    向着我照亮 </a:t>
            </a: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我的心</a:t>
            </a:r>
            <a:r>
              <a:rPr lang="zh-CN" altLang="en-US" sz="2800">
                <a:solidFill>
                  <a:srgbClr val="000000"/>
                </a:solidFill>
                <a:cs typeface="Arial" pitchFamily="34" charset="0"/>
              </a:rPr>
              <a:t>不再隐藏 </a:t>
            </a:r>
            <a:r>
              <a:rPr lang="en-US" altLang="zh-CN" sz="2800">
                <a:solidFill>
                  <a:srgbClr val="000000"/>
                </a:solidFill>
                <a:cs typeface="Arial" pitchFamily="34" charset="0"/>
              </a:rPr>
              <a:t>   </a:t>
            </a: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完全地摆上 </a:t>
            </a: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愿主</a:t>
            </a:r>
            <a:r>
              <a:rPr lang="zh-CN" altLang="en-US" sz="2800">
                <a:solidFill>
                  <a:srgbClr val="FF0000"/>
                </a:solidFill>
                <a:cs typeface="Arial" pitchFamily="34" charset="0"/>
              </a:rPr>
              <a:t>爱</a:t>
            </a: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来浇灌我    在</a:t>
            </a:r>
            <a:r>
              <a:rPr lang="zh-CN" altLang="en-US" sz="2800">
                <a:solidFill>
                  <a:srgbClr val="FF0000"/>
                </a:solidFill>
                <a:cs typeface="Arial" pitchFamily="34" charset="0"/>
              </a:rPr>
              <a:t>爱</a:t>
            </a: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中得</a:t>
            </a:r>
            <a:r>
              <a:rPr lang="zh-CN" altLang="en-US" sz="2800" b="1">
                <a:solidFill>
                  <a:schemeClr val="tx1"/>
                </a:solidFill>
                <a:cs typeface="Arial" pitchFamily="34" charset="0"/>
              </a:rPr>
              <a:t>自由释放</a:t>
            </a: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 </a:t>
            </a: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我愿意</a:t>
            </a:r>
            <a:r>
              <a:rPr lang="zh-CN" altLang="en-US" sz="2800">
                <a:solidFill>
                  <a:srgbClr val="003399"/>
                </a:solidFill>
                <a:cs typeface="Arial" pitchFamily="34" charset="0"/>
              </a:rPr>
              <a:t>降服     </a:t>
            </a: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我愿意</a:t>
            </a:r>
            <a:r>
              <a:rPr lang="zh-CN" altLang="en-US" sz="2800">
                <a:solidFill>
                  <a:srgbClr val="003399"/>
                </a:solidFill>
                <a:cs typeface="Arial" pitchFamily="34" charset="0"/>
              </a:rPr>
              <a:t>降服 </a:t>
            </a:r>
            <a:endParaRPr lang="en-US" altLang="zh-CN" sz="2800">
              <a:solidFill>
                <a:srgbClr val="003399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在你</a:t>
            </a:r>
            <a:r>
              <a:rPr lang="zh-CN" altLang="en-US" sz="2800">
                <a:solidFill>
                  <a:srgbClr val="FF0000"/>
                </a:solidFill>
                <a:cs typeface="Arial" pitchFamily="34" charset="0"/>
              </a:rPr>
              <a:t>爱</a:t>
            </a: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的怀抱中    我愿意</a:t>
            </a:r>
            <a:r>
              <a:rPr lang="zh-CN" altLang="en-US" sz="2800">
                <a:solidFill>
                  <a:srgbClr val="003399"/>
                </a:solidFill>
                <a:cs typeface="Arial" pitchFamily="34" charset="0"/>
              </a:rPr>
              <a:t>降服 </a:t>
            </a:r>
            <a:endParaRPr lang="en-US" altLang="zh-CN" sz="2800">
              <a:solidFill>
                <a:srgbClr val="003399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你是我的主    你是我的主 </a:t>
            </a: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永远在你怀抱中 </a:t>
            </a:r>
            <a:endParaRPr lang="en-US" altLang="zh-CN" sz="280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r>
              <a:rPr lang="zh-CN" altLang="en-US" sz="2800">
                <a:solidFill>
                  <a:schemeClr val="tx1"/>
                </a:solidFill>
                <a:cs typeface="Arial" pitchFamily="34" charset="0"/>
              </a:rPr>
              <a:t>你是我  你是我的主</a:t>
            </a:r>
            <a:endParaRPr lang="en-US" sz="280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43400" y="260056"/>
          <a:ext cx="6473847" cy="6310110"/>
        </p:xfrm>
        <a:graphic>
          <a:graphicData uri="http://schemas.openxmlformats.org/drawingml/2006/table">
            <a:tbl>
              <a:tblPr/>
              <a:tblGrid>
                <a:gridCol w="860029"/>
                <a:gridCol w="737168"/>
                <a:gridCol w="1824018"/>
                <a:gridCol w="3052632"/>
              </a:tblGrid>
              <a:tr h="41563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在基督里生根建造 （</a:t>
                      </a: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2015</a:t>
                      </a:r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）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DATE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SimSun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TOPIC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09/06/15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人与基督的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關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latin typeface="ZClosurez"/>
                        </a:rPr>
                        <a:t>係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Calibri"/>
                        </a:rPr>
                        <a:t>生命的三个层面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09/13/15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Ch.2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45818E"/>
                          </a:solidFill>
                          <a:latin typeface="Calibri"/>
                        </a:rPr>
                        <a:t>首先的亚当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45818E"/>
                          </a:solidFill>
                          <a:latin typeface="Calibri"/>
                        </a:rPr>
                        <a:t>和末后</a:t>
                      </a:r>
                      <a:r>
                        <a:rPr lang="zh-CN" altLang="en-US" sz="1200" b="0" i="0" u="none" strike="noStrike" dirty="0">
                          <a:solidFill>
                            <a:srgbClr val="45818E"/>
                          </a:solidFill>
                          <a:latin typeface="Calibri"/>
                        </a:rPr>
                        <a:t>的亚当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09/20/15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Ch.3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道成肉身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09/27/15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Ch.4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十架受死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10/04/15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復活升天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10/11/15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Ch.6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基督徒與基督的關係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Calibri"/>
                        </a:rPr>
                        <a:t>基督是救主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10/18/15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Ch.7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ZClosurez"/>
                        </a:rPr>
                        <a:t>基督是生命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10/25/15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Ch.8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ZClosurez"/>
                        </a:rPr>
                        <a:t>基督是元帥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11/01/15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Ch.9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基督徒與聖靈的關係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潔净與交托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11/08/15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Ch.10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信心與順從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11/15/15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Ch.11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讀經與禱告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11/22/15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Ch.12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45818E"/>
                          </a:solidFill>
                          <a:latin typeface="Calibri"/>
                        </a:rPr>
                        <a:t>侍奉及盼望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2214" y="2091871"/>
            <a:ext cx="5497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一、</a:t>
            </a:r>
            <a:r>
              <a:rPr lang="zh-CN" altLang="en-US" sz="3600" dirty="0"/>
              <a:t>基</a:t>
            </a:r>
            <a:r>
              <a:rPr lang="zh-CN" altLang="en-US" sz="3600" dirty="0" smtClean="0"/>
              <a:t>督是救主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651761" y="4206240"/>
            <a:ext cx="1175657" cy="118872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創造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5900066" y="4763589"/>
            <a:ext cx="1175657" cy="1188720"/>
          </a:xfrm>
          <a:prstGeom prst="ellipse">
            <a:avLst/>
          </a:prstGeom>
          <a:solidFill>
            <a:schemeClr val="tx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</a:rPr>
              <a:t>犯罪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821681" y="1706880"/>
            <a:ext cx="1175657" cy="118872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166949" y="683624"/>
            <a:ext cx="1175657" cy="118872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榮耀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879669" y="4924697"/>
            <a:ext cx="1920240" cy="4441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5895703" y="3740330"/>
            <a:ext cx="1175657" cy="11887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恩典</a:t>
            </a:r>
            <a:endParaRPr lang="en-US" sz="3200" dirty="0" smtClean="0">
              <a:solidFill>
                <a:schemeClr val="tx1"/>
              </a:solidFill>
            </a:endParaRPr>
          </a:p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>
            <a:endCxn id="4" idx="4"/>
          </p:cNvCxnSpPr>
          <p:nvPr/>
        </p:nvCxnSpPr>
        <p:spPr>
          <a:xfrm flipH="1" flipV="1">
            <a:off x="6409510" y="2895600"/>
            <a:ext cx="34833" cy="7924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2377440" y="1332411"/>
            <a:ext cx="3405052" cy="9688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085909" y="5316583"/>
            <a:ext cx="653142" cy="13454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30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道路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823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真理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5016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生命</a:t>
            </a:r>
            <a:endParaRPr lang="en-US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152650" y="2019300"/>
            <a:ext cx="0" cy="3314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29623" y="4026262"/>
            <a:ext cx="584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悔改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491523" y="2483212"/>
            <a:ext cx="584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成聖</a:t>
            </a:r>
            <a:endParaRPr lang="en-US" sz="2800" dirty="0"/>
          </a:p>
        </p:txBody>
      </p:sp>
      <p:sp>
        <p:nvSpPr>
          <p:cNvPr id="14" name="Oval 13"/>
          <p:cNvSpPr/>
          <p:nvPr/>
        </p:nvSpPr>
        <p:spPr>
          <a:xfrm>
            <a:off x="6653349" y="1543050"/>
            <a:ext cx="1175657" cy="118872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榮耀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71700" y="3600450"/>
            <a:ext cx="3695700" cy="17335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133600" y="5353050"/>
            <a:ext cx="57531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>
          <a:xfrm>
            <a:off x="762000" y="990600"/>
            <a:ext cx="70866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恩典的得勝</a:t>
            </a:r>
            <a:r>
              <a:rPr lang="en-US" altLang="zh-CN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</a:t>
            </a: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挑戰</a:t>
            </a:r>
            <a:r>
              <a:rPr lang="en-US" altLang="zh-CN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</a:t>
            </a: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邀請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2" grpId="0"/>
      <p:bldP spid="13" grpId="0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914400" y="1295400"/>
            <a:ext cx="70866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無可逃避的選擇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2362200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2400" dirty="0">
                <a:latin typeface="PMingLiU" pitchFamily="18" charset="-120"/>
                <a:ea typeface="PMingLiU" pitchFamily="18" charset="-120"/>
              </a:rPr>
              <a:t>向罪死</a:t>
            </a:r>
            <a:r>
              <a:rPr lang="en-US" sz="2400" dirty="0">
                <a:latin typeface="PMingLiU" pitchFamily="18" charset="-120"/>
                <a:ea typeface="PMingLiU" pitchFamily="18" charset="-120"/>
              </a:rPr>
              <a:t>   (</a:t>
            </a:r>
            <a:r>
              <a:rPr lang="en-US" sz="2400" dirty="0" err="1">
                <a:latin typeface="PMingLiU" pitchFamily="18" charset="-120"/>
                <a:ea typeface="PMingLiU" pitchFamily="18" charset="-120"/>
              </a:rPr>
              <a:t>羅馬書</a:t>
            </a:r>
            <a:r>
              <a:rPr lang="en-US" sz="2400" dirty="0">
                <a:latin typeface="PMingLiU" pitchFamily="18" charset="-120"/>
                <a:ea typeface="PMingLiU" pitchFamily="18" charset="-120"/>
              </a:rPr>
              <a:t> 6:18, 22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2990850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2400" dirty="0" smtClean="0">
                <a:latin typeface="PMingLiU" pitchFamily="18" charset="-120"/>
                <a:ea typeface="PMingLiU" pitchFamily="18" charset="-120"/>
              </a:rPr>
              <a:t>向律法死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 (</a:t>
            </a:r>
            <a:r>
              <a:rPr lang="zh-TW" altLang="en-US" sz="2400" dirty="0" smtClean="0">
                <a:latin typeface="PMingLiU" pitchFamily="18" charset="-120"/>
                <a:ea typeface="PMingLiU" pitchFamily="18" charset="-120"/>
              </a:rPr>
              <a:t>加拉太書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3:19  </a:t>
            </a:r>
            <a:r>
              <a:rPr lang="zh-TW" altLang="en-US" sz="2400" dirty="0" smtClean="0">
                <a:latin typeface="PMingLiU" pitchFamily="18" charset="-120"/>
                <a:ea typeface="PMingLiU" pitchFamily="18" charset="-120"/>
              </a:rPr>
              <a:t>羅馬書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6:14)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619500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dirty="0" smtClean="0">
                <a:latin typeface="PMingLiU" pitchFamily="18" charset="-120"/>
                <a:ea typeface="PMingLiU" pitchFamily="18" charset="-120"/>
              </a:rPr>
              <a:t>向自己死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 (</a:t>
            </a:r>
            <a:r>
              <a:rPr lang="en-US" sz="2400" dirty="0" err="1" smtClean="0">
                <a:latin typeface="PMingLiU" pitchFamily="18" charset="-120"/>
                <a:ea typeface="PMingLiU" pitchFamily="18" charset="-120"/>
              </a:rPr>
              <a:t>加拉太書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 5:24 )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424815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dirty="0" smtClean="0">
                <a:latin typeface="PMingLiU" pitchFamily="18" charset="-120"/>
                <a:ea typeface="PMingLiU" pitchFamily="18" charset="-120"/>
              </a:rPr>
              <a:t>向世界死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 (</a:t>
            </a:r>
            <a:r>
              <a:rPr lang="en-US" sz="2400" dirty="0" err="1" smtClean="0">
                <a:latin typeface="PMingLiU" pitchFamily="18" charset="-120"/>
                <a:ea typeface="PMingLiU" pitchFamily="18" charset="-120"/>
              </a:rPr>
              <a:t>加拉太書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 6:14 )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19200" y="48768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dirty="0" smtClean="0">
                <a:solidFill>
                  <a:srgbClr val="FF0000"/>
                </a:solidFill>
                <a:latin typeface="PMingLiU" pitchFamily="18" charset="-120"/>
                <a:ea typeface="PMingLiU" pitchFamily="18" charset="-120"/>
              </a:rPr>
              <a:t>向神活</a:t>
            </a:r>
            <a:r>
              <a:rPr lang="en-US" sz="2400" dirty="0" smtClean="0">
                <a:latin typeface="PMingLiU" pitchFamily="18" charset="-120"/>
                <a:ea typeface="PMingLiU" pitchFamily="18" charset="-120"/>
              </a:rPr>
              <a:t> (哥林多前書15:21-22)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2214" y="2091871"/>
            <a:ext cx="5497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二、</a:t>
            </a:r>
            <a:r>
              <a:rPr lang="zh-CN" altLang="en-US" sz="3600" dirty="0"/>
              <a:t>基</a:t>
            </a:r>
            <a:r>
              <a:rPr lang="zh-CN" altLang="en-US" sz="3600" dirty="0" smtClean="0"/>
              <a:t>督是生命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30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道路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823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真理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5016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生命</a:t>
            </a:r>
            <a:endParaRPr lang="en-US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152650" y="2019300"/>
            <a:ext cx="0" cy="3314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29623" y="4026262"/>
            <a:ext cx="584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悔改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491523" y="2483212"/>
            <a:ext cx="584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成聖</a:t>
            </a:r>
            <a:endParaRPr lang="en-US" sz="2800" dirty="0"/>
          </a:p>
        </p:txBody>
      </p:sp>
      <p:sp>
        <p:nvSpPr>
          <p:cNvPr id="14" name="Oval 13"/>
          <p:cNvSpPr/>
          <p:nvPr/>
        </p:nvSpPr>
        <p:spPr>
          <a:xfrm>
            <a:off x="6653349" y="1543050"/>
            <a:ext cx="1175657" cy="118872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榮耀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71700" y="3600450"/>
            <a:ext cx="3695700" cy="17335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133600" y="5353050"/>
            <a:ext cx="57531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867400" y="3581400"/>
            <a:ext cx="1828800" cy="17526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2" descr="http://xxivmagazine.com.au/wp-content/uploads/2013/10/Froz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5325"/>
            <a:ext cx="9178925" cy="562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savethecat.com/wp-content/uploads/2014/01/Frozen-Young-Anna-Elsa-450x2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219200"/>
            <a:ext cx="42862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0" name="Picture 10" descr="http://static4.wikia.nocookie.net/__cb20131213085247/disney/images/5/53/7622636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219200"/>
            <a:ext cx="504825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2" name="Picture 12" descr="http://images6.fanpop.com/image/photos/36100000/Frozen-image-frozen-36106711-1280-149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2133600"/>
            <a:ext cx="3400425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8" descr="http://www.rotoscopers.com/wp-content/uploads/2013/10/elsa-frozen-trailer-elsa-gloves-coronation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219200"/>
            <a:ext cx="8258175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6" name="Picture 2" descr="http://popcultureplaypen.files.wordpress.com/2013/12/frozen-elsa-reveale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143000"/>
            <a:ext cx="8637588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648200" y="762000"/>
            <a:ext cx="38862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/>
              <a:t>Let it Go </a:t>
            </a:r>
          </a:p>
        </p:txBody>
      </p:sp>
      <p:pic>
        <p:nvPicPr>
          <p:cNvPr id="25604" name="Picture 8" descr="http://comingsoon.net/nextraimages/new-poster-frozen-002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914400"/>
            <a:ext cx="3649663" cy="522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72000" y="1295400"/>
            <a:ext cx="41910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…</a:t>
            </a:r>
          </a:p>
          <a:p>
            <a:r>
              <a:rPr lang="en-US" dirty="0"/>
              <a:t>The wind is howling like this swirling storm inside</a:t>
            </a:r>
            <a:br>
              <a:rPr lang="en-US" dirty="0"/>
            </a:br>
            <a:r>
              <a:rPr lang="en-US" dirty="0"/>
              <a:t>Couldn’t keep it in, </a:t>
            </a:r>
            <a:r>
              <a:rPr lang="en-US" dirty="0">
                <a:solidFill>
                  <a:srgbClr val="FF0000"/>
                </a:solidFill>
              </a:rPr>
              <a:t>heaven knows I've tried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Don’t let them in, don’t let them see</a:t>
            </a:r>
            <a:br>
              <a:rPr lang="en-US" dirty="0"/>
            </a:br>
            <a:r>
              <a:rPr lang="en-US" dirty="0"/>
              <a:t>Be the good girl you always have to be</a:t>
            </a:r>
            <a:br>
              <a:rPr lang="en-US" dirty="0"/>
            </a:br>
            <a:r>
              <a:rPr lang="en-US" dirty="0"/>
              <a:t>Conceal, don’t feel, don’t let them know</a:t>
            </a:r>
            <a:br>
              <a:rPr lang="en-US" dirty="0"/>
            </a:br>
            <a:r>
              <a:rPr lang="en-US" dirty="0"/>
              <a:t>Well now they know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Let it go, let it go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Can’t hold it back anymore</a:t>
            </a:r>
            <a:br>
              <a:rPr lang="en-US" dirty="0"/>
            </a:br>
            <a:r>
              <a:rPr lang="en-US" dirty="0"/>
              <a:t>Let it go, let it go</a:t>
            </a:r>
            <a:br>
              <a:rPr lang="en-US" dirty="0"/>
            </a:br>
            <a:r>
              <a:rPr lang="en-US" dirty="0"/>
              <a:t>Turn away and slam the door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I don’t care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What they’re going to say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Let the storm rage on, the cold never bothered me anyway</a:t>
            </a:r>
          </a:p>
          <a:p>
            <a:r>
              <a:rPr lang="en-US" dirty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4" descr="http://static3.wikia.nocookie.net/__cb20140109015219/disney/images/b/b5/Frozenheartan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76400"/>
            <a:ext cx="912177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0" name="Picture 2" descr="http://www2.pictures.zimbio.com/mp/50UZDIMuqpd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28600" y="1371600"/>
            <a:ext cx="9742488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334000" y="3867150"/>
            <a:ext cx="27051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solidFill>
                  <a:prstClr val="white"/>
                </a:solidFill>
                <a:latin typeface="Constantia"/>
                <a:cs typeface="方正舒体"/>
              </a:rPr>
              <a:t>missing the mark</a:t>
            </a:r>
            <a:r>
              <a:rPr lang="zh-CN" altLang="en-US" sz="2400" dirty="0">
                <a:solidFill>
                  <a:prstClr val="white"/>
                </a:solidFill>
                <a:latin typeface="Constantia"/>
                <a:cs typeface="方正舒体"/>
              </a:rPr>
              <a:t>                      </a:t>
            </a:r>
            <a:endParaRPr lang="en-US" dirty="0">
              <a:solidFill>
                <a:prstClr val="white"/>
              </a:solidFill>
              <a:latin typeface="Constanti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619750" y="4591050"/>
            <a:ext cx="1338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prstClr val="white"/>
                </a:solidFill>
                <a:latin typeface="Constantia"/>
                <a:cs typeface="方正舒体"/>
              </a:rPr>
              <a:t>偏离了正道</a:t>
            </a:r>
            <a:endParaRPr lang="en-US" dirty="0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38300" y="1550126"/>
            <a:ext cx="688975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nstantia"/>
                <a:cs typeface="+mn-cs"/>
              </a:rPr>
              <a:t>罪</a:t>
            </a:r>
            <a:endParaRPr lang="en-U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onstanti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53595" y="2864576"/>
            <a:ext cx="158248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nstantia"/>
                <a:cs typeface="+mn-cs"/>
              </a:rPr>
              <a:t> SIN</a:t>
            </a:r>
          </a:p>
        </p:txBody>
      </p:sp>
      <p:pic>
        <p:nvPicPr>
          <p:cNvPr id="10" name="Picture 2" descr="http://vision111.com/Images/Thumbnails/3onAHillProductPi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10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447800" y="1219200"/>
            <a:ext cx="1467298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7200" b="1" dirty="0">
                <a:ln w="10541" cmpd="sng">
                  <a:solidFill>
                    <a:srgbClr val="93A299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FFFFFF"/>
                </a:solidFill>
              </a:rPr>
              <a:t>愛</a:t>
            </a:r>
            <a:endParaRPr lang="en-US" sz="7200" b="1" dirty="0">
              <a:ln w="10541" cmpd="sng">
                <a:solidFill>
                  <a:srgbClr val="93A299">
                    <a:shade val="88000"/>
                    <a:satMod val="110000"/>
                  </a:srgbClr>
                </a:solidFill>
                <a:prstDash val="solid"/>
              </a:ln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00400" y="2514600"/>
            <a:ext cx="182614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10541" cmpd="sng">
                  <a:solidFill>
                    <a:srgbClr val="93A299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FFFFFF"/>
                </a:solidFill>
              </a:rPr>
              <a:t>LOVE</a:t>
            </a:r>
            <a:r>
              <a:rPr lang="en-US" sz="5400" b="1" dirty="0">
                <a:ln w="10541" cmpd="sng">
                  <a:solidFill>
                    <a:srgbClr val="93A299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93A299">
                        <a:tint val="40000"/>
                        <a:satMod val="250000"/>
                      </a:srgbClr>
                    </a:gs>
                    <a:gs pos="9000">
                      <a:srgbClr val="93A299">
                        <a:tint val="52000"/>
                        <a:satMod val="300000"/>
                      </a:srgbClr>
                    </a:gs>
                    <a:gs pos="50000">
                      <a:srgbClr val="93A299">
                        <a:shade val="20000"/>
                        <a:satMod val="300000"/>
                      </a:srgbClr>
                    </a:gs>
                    <a:gs pos="79000">
                      <a:srgbClr val="93A299">
                        <a:tint val="52000"/>
                        <a:satMod val="300000"/>
                      </a:srgbClr>
                    </a:gs>
                    <a:gs pos="100000">
                      <a:srgbClr val="93A299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5943600" y="3276600"/>
            <a:ext cx="231298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 dirty="0">
                <a:solidFill>
                  <a:srgbClr val="FFFFFF"/>
                </a:solidFill>
                <a:cs typeface="方正舒体"/>
              </a:rPr>
              <a:t>Agape</a:t>
            </a:r>
            <a:endParaRPr lang="en-US" sz="4000" dirty="0">
              <a:solidFill>
                <a:srgbClr val="FFFFFF"/>
              </a:solidFill>
            </a:endParaRPr>
          </a:p>
          <a:p>
            <a:endParaRPr lang="en-US" sz="2400" dirty="0">
              <a:solidFill>
                <a:srgbClr val="292934"/>
              </a:solidFill>
            </a:endParaRP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6019800" y="3886200"/>
            <a:ext cx="14160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FFFF"/>
                </a:solidFill>
                <a:cs typeface="方正舒体"/>
              </a:rPr>
              <a:t>神的愛</a:t>
            </a:r>
            <a:endParaRPr lang="en-US" sz="3200" b="1" dirty="0">
              <a:solidFill>
                <a:srgbClr val="29293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8" grpId="0"/>
      <p:bldP spid="13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2" descr="http://cn.mwr.org.tw/UpFiles/_HTMLEditorFiles/passover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0" y="1632124"/>
            <a:ext cx="2838450" cy="2177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2" descr="http://news.zhengjian.org/sites/default/files/imagecache/Preview/story/image/11963530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4166755"/>
            <a:ext cx="3048000" cy="204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4" descr="http://hksdachurch.org/SpiritualSharing/SpiritualSharingImages/JesusOracl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10150" y="1708323"/>
            <a:ext cx="2609850" cy="196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6" descr="http://2.bp.blogspot.com/_TQt2G0hkYlY/TI-2K6dV-vI/AAAAAAAAA0o/kPOZHfqD7Es/s320/freedo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9200" y="4249102"/>
            <a:ext cx="2743200" cy="1894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>
            <a:off x="3943350" y="2698923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038600" y="5105400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381000" y="762000"/>
            <a:ext cx="70866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</a:t>
            </a:r>
            <a:r>
              <a:rPr lang="en-US" altLang="zh-CN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1. </a:t>
            </a: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漫漫曠野路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2" descr="http://4.bp.blogspot.com/_DNaAhYcwnAU/TTwmSHh-txI/AAAAAAAABJ0/2LPFX4c0NrY/s1600/Gathering%2BMan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9525"/>
            <a:ext cx="57150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6088"/>
            <a:ext cx="9144000" cy="596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2772" name="Picture 2" descr="Diagram 1:Life on Three Plane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9FBFD"/>
              </a:clrFrom>
              <a:clrTo>
                <a:srgbClr val="E9FB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446088"/>
            <a:ext cx="7086600" cy="5965825"/>
          </a:xfrm>
          <a:prstGeom prst="rect">
            <a:avLst/>
          </a:prstGeom>
          <a:solidFill>
            <a:srgbClr val="000000">
              <a:alpha val="27058"/>
            </a:srgbClr>
          </a:solidFill>
          <a:ln w="3175" cmpd="dbl">
            <a:noFill/>
            <a:miter lim="800000"/>
            <a:headEnd/>
            <a:tailEnd/>
          </a:ln>
        </p:spPr>
      </p:pic>
      <p:sp>
        <p:nvSpPr>
          <p:cNvPr id="32773" name="TextBox 1"/>
          <p:cNvSpPr txBox="1">
            <a:spLocks noChangeArrowheads="1"/>
          </p:cNvSpPr>
          <p:nvPr/>
        </p:nvSpPr>
        <p:spPr bwMode="auto">
          <a:xfrm>
            <a:off x="5838825" y="457200"/>
            <a:ext cx="121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屬靈的人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2774" name="Rectangle 3"/>
          <p:cNvSpPr>
            <a:spLocks noChangeArrowheads="1"/>
          </p:cNvSpPr>
          <p:nvPr/>
        </p:nvSpPr>
        <p:spPr bwMode="auto">
          <a:xfrm>
            <a:off x="5588000" y="2144713"/>
            <a:ext cx="1346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屬肉體的人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2775" name="Rectangle 5"/>
          <p:cNvSpPr>
            <a:spLocks noChangeArrowheads="1"/>
          </p:cNvSpPr>
          <p:nvPr/>
        </p:nvSpPr>
        <p:spPr bwMode="auto">
          <a:xfrm>
            <a:off x="5867400" y="4964113"/>
            <a:ext cx="1346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屬血氣的人</a:t>
            </a:r>
            <a:endParaRPr 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DF8FE"/>
              </a:clrFrom>
              <a:clrTo>
                <a:srgbClr val="EDF8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1406198"/>
            <a:ext cx="4114800" cy="4569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81000" y="762000"/>
            <a:ext cx="70866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</a:t>
            </a:r>
            <a:r>
              <a:rPr lang="en-US" altLang="zh-CN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2. </a:t>
            </a: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心中的寶座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6200"/>
            <a:ext cx="9144000" cy="464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v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0525" y="2057400"/>
            <a:ext cx="247650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2009775"/>
            <a:ext cx="22860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9825" y="2000250"/>
            <a:ext cx="239077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09600" y="914400"/>
            <a:ext cx="203835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800" b="1"/>
              <a:t>Nature Man</a:t>
            </a:r>
          </a:p>
          <a:p>
            <a:r>
              <a:rPr lang="zh-CN" altLang="en-US" sz="2400" b="1">
                <a:solidFill>
                  <a:srgbClr val="FF0000"/>
                </a:solidFill>
              </a:rPr>
              <a:t>  </a:t>
            </a:r>
            <a:r>
              <a:rPr lang="zh-CN" altLang="en-US" sz="2000" b="1">
                <a:solidFill>
                  <a:srgbClr val="003399"/>
                </a:solidFill>
              </a:rPr>
              <a:t>屬血氣的人</a:t>
            </a:r>
            <a:endParaRPr lang="en-US" sz="2000" b="1">
              <a:solidFill>
                <a:srgbClr val="003399"/>
              </a:solidFill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448050" y="944563"/>
            <a:ext cx="20383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800" b="1"/>
              <a:t> Carnal Man</a:t>
            </a:r>
          </a:p>
          <a:p>
            <a:r>
              <a:rPr lang="zh-CN" altLang="en-US" sz="2000" b="1">
                <a:solidFill>
                  <a:srgbClr val="003399"/>
                </a:solidFill>
              </a:rPr>
              <a:t>     屬肉體的人</a:t>
            </a:r>
            <a:endParaRPr lang="en-US" sz="2000" b="1">
              <a:solidFill>
                <a:srgbClr val="003399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396038" y="914400"/>
            <a:ext cx="2214562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800" b="1"/>
              <a:t>Spiritual Man</a:t>
            </a:r>
          </a:p>
          <a:p>
            <a:r>
              <a:rPr lang="zh-CN" altLang="en-US" sz="2400" b="1">
                <a:solidFill>
                  <a:srgbClr val="FF0000"/>
                </a:solidFill>
              </a:rPr>
              <a:t>       </a:t>
            </a:r>
            <a:r>
              <a:rPr lang="zh-CN" altLang="en-US" sz="2000" b="1">
                <a:solidFill>
                  <a:srgbClr val="003399"/>
                </a:solidFill>
              </a:rPr>
              <a:t>屬靈的人</a:t>
            </a:r>
            <a:endParaRPr lang="en-US" sz="2000" b="1">
              <a:solidFill>
                <a:srgbClr val="003399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33400" y="4800600"/>
            <a:ext cx="82296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b="1" dirty="0"/>
              <a:t>路加福音 </a:t>
            </a:r>
            <a:r>
              <a:rPr lang="en-US" altLang="zh-CN" b="1" dirty="0"/>
              <a:t>5:36-37 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zh-TW" altLang="en-US" dirty="0"/>
              <a:t>耶穌又設一個比喻、對他們說、沒有人把新衣服撕下一塊來、補在舊衣服上．若是這樣、就把新的撕破了、並且所撕下來的那塊新的、和舊的也不相稱。 也沒有人把新酒裝在舊皮袋裡．若是這樣、新酒必將皮袋裂開、酒便漏出來、皮袋也就壞了。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3581400" cy="685800"/>
          </a:xfrm>
        </p:spPr>
        <p:txBody>
          <a:bodyPr/>
          <a:lstStyle/>
          <a:p>
            <a:pPr eaLnBrk="1" hangingPunct="1"/>
            <a:r>
              <a:rPr lang="en-US" altLang="zh-CN" sz="3600" b="1" dirty="0" smtClean="0"/>
              <a:t>3. </a:t>
            </a:r>
            <a:r>
              <a:rPr lang="zh-CN" altLang="en-US" sz="3600" b="1" dirty="0" smtClean="0"/>
              <a:t>舊人</a:t>
            </a:r>
            <a:endParaRPr lang="en-US" sz="3600" b="1" dirty="0" smtClean="0"/>
          </a:p>
        </p:txBody>
      </p:sp>
      <p:sp>
        <p:nvSpPr>
          <p:cNvPr id="3" name="Rectangle 2"/>
          <p:cNvSpPr/>
          <p:nvPr/>
        </p:nvSpPr>
        <p:spPr>
          <a:xfrm>
            <a:off x="3124200" y="1447800"/>
            <a:ext cx="2286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410200" y="3759200"/>
            <a:ext cx="2286000" cy="2286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138488" y="3759200"/>
            <a:ext cx="2286000" cy="2286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410200" y="1447800"/>
            <a:ext cx="2286000" cy="2286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33800" y="4535488"/>
            <a:ext cx="13716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Self-will</a:t>
            </a:r>
          </a:p>
          <a:p>
            <a:pPr>
              <a:defRPr/>
            </a:pP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任性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81700" y="4495800"/>
            <a:ext cx="11430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Self-love</a:t>
            </a:r>
          </a:p>
          <a:p>
            <a:pPr>
              <a:defRPr/>
            </a:pP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    自爱 </a:t>
            </a:r>
            <a:endParaRPr lang="en-US" altLang="zh-CN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altLang="zh-CN" dirty="0">
                <a:solidFill>
                  <a:schemeClr val="accent2">
                    <a:lumMod val="50000"/>
                  </a:schemeClr>
                </a:solidFill>
              </a:rPr>
              <a:t>    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91200" y="2297113"/>
            <a:ext cx="1524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Self-exaltation</a:t>
            </a:r>
          </a:p>
          <a:p>
            <a:pPr>
              <a:defRPr/>
            </a:pP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        自高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33800" y="2297113"/>
            <a:ext cx="1143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Self-trust</a:t>
            </a:r>
          </a:p>
          <a:p>
            <a:pPr>
              <a:defRPr/>
            </a:pP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   自信</a:t>
            </a:r>
            <a:endParaRPr lang="en-US" altLang="zh-CN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4" grpId="0"/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609600" y="1600200"/>
            <a:ext cx="8001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以弗所書 </a:t>
            </a:r>
            <a:r>
              <a:rPr lang="en-US" altLang="zh-CN" dirty="0"/>
              <a:t>2:3</a:t>
            </a:r>
            <a:br>
              <a:rPr lang="en-US" altLang="zh-CN" dirty="0"/>
            </a:br>
            <a:r>
              <a:rPr lang="zh-TW" altLang="en-US" dirty="0"/>
              <a:t> 我們從前也都在他們中間、</a:t>
            </a:r>
            <a:r>
              <a:rPr lang="zh-TW" altLang="en-US" dirty="0">
                <a:solidFill>
                  <a:srgbClr val="FF0000"/>
                </a:solidFill>
              </a:rPr>
              <a:t>放縱肉體的私慾、隨著肉體和心中所喜好的去行、</a:t>
            </a:r>
            <a:r>
              <a:rPr lang="zh-TW" altLang="en-US" dirty="0"/>
              <a:t>本為可怒之子、和別人一樣．</a:t>
            </a:r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2819400"/>
            <a:ext cx="77724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歌羅西書 </a:t>
            </a:r>
            <a:r>
              <a:rPr lang="en-US" altLang="zh-CN" dirty="0"/>
              <a:t>5:1</a:t>
            </a:r>
            <a:r>
              <a:rPr lang="en-US" altLang="zh-TW" dirty="0"/>
              <a:t>9-</a:t>
            </a:r>
            <a:r>
              <a:rPr lang="en-US" altLang="zh-CN" dirty="0"/>
              <a:t>21</a:t>
            </a:r>
            <a:r>
              <a:rPr lang="en-US" altLang="zh-TW" dirty="0"/>
              <a:t> </a:t>
            </a:r>
            <a:r>
              <a:rPr lang="en-US" altLang="zh-TW" dirty="0">
                <a:solidFill>
                  <a:srgbClr val="FF0000"/>
                </a:solidFill>
              </a:rPr>
              <a:t/>
            </a:r>
            <a:br>
              <a:rPr lang="en-US" altLang="zh-TW" dirty="0">
                <a:solidFill>
                  <a:srgbClr val="FF0000"/>
                </a:solidFill>
              </a:rPr>
            </a:br>
            <a:r>
              <a:rPr lang="zh-TW" altLang="en-US" dirty="0"/>
              <a:t> 情慾的事、都是顯而易見的．就如姦淫、污穢、邪蕩、 </a:t>
            </a:r>
          </a:p>
          <a:p>
            <a:r>
              <a:rPr lang="zh-TW" altLang="en-US" dirty="0"/>
              <a:t>拜偶像、邪術、仇恨、爭競、忌恨、惱怒、結黨、紛爭、異端、 </a:t>
            </a:r>
          </a:p>
          <a:p>
            <a:r>
              <a:rPr lang="zh-TW" altLang="en-US" dirty="0"/>
              <a:t>嫉妒、</a:t>
            </a:r>
            <a:r>
              <a:rPr lang="en-US" altLang="zh-TW" dirty="0"/>
              <a:t>〔</a:t>
            </a:r>
            <a:r>
              <a:rPr lang="zh-TW" altLang="en-US" dirty="0"/>
              <a:t>有古卷在此有兇殺二字</a:t>
            </a:r>
            <a:r>
              <a:rPr lang="en-US" altLang="zh-TW" dirty="0"/>
              <a:t>〕</a:t>
            </a:r>
            <a:r>
              <a:rPr lang="zh-TW" altLang="en-US" dirty="0"/>
              <a:t>醉酒、荒宴等類、我從前告訴你們、現在又告訴你們、</a:t>
            </a:r>
            <a:r>
              <a:rPr lang="zh-TW" altLang="en-US" b="1" dirty="0"/>
              <a:t>行這樣事的人、必不能承受　神的國</a:t>
            </a:r>
            <a:r>
              <a:rPr lang="zh-TW" altLang="en-US" dirty="0"/>
              <a:t>。 </a:t>
            </a:r>
          </a:p>
          <a:p>
            <a:endParaRPr lang="zh-TW" altLang="en-US" dirty="0"/>
          </a:p>
        </p:txBody>
      </p:sp>
      <p:sp>
        <p:nvSpPr>
          <p:cNvPr id="20485" name="Rectangle 9"/>
          <p:cNvSpPr>
            <a:spLocks noChangeArrowheads="1"/>
          </p:cNvSpPr>
          <p:nvPr/>
        </p:nvSpPr>
        <p:spPr bwMode="auto">
          <a:xfrm>
            <a:off x="609600" y="4648200"/>
            <a:ext cx="8001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約翰一書 </a:t>
            </a:r>
            <a:r>
              <a:rPr lang="en-US" altLang="zh-CN" dirty="0"/>
              <a:t>2:16</a:t>
            </a:r>
            <a:br>
              <a:rPr lang="en-US" altLang="zh-CN" dirty="0"/>
            </a:br>
            <a:r>
              <a:rPr lang="zh-TW" altLang="en-US" dirty="0"/>
              <a:t> 因為凡世界上的事、就像</a:t>
            </a:r>
            <a:r>
              <a:rPr lang="zh-TW" altLang="en-US" dirty="0">
                <a:solidFill>
                  <a:srgbClr val="FF0000"/>
                </a:solidFill>
              </a:rPr>
              <a:t>肉體的情慾</a:t>
            </a:r>
            <a:r>
              <a:rPr lang="zh-TW" altLang="en-US" dirty="0"/>
              <a:t>、</a:t>
            </a:r>
            <a:r>
              <a:rPr lang="zh-TW" altLang="en-US" dirty="0">
                <a:solidFill>
                  <a:srgbClr val="FF0000"/>
                </a:solidFill>
              </a:rPr>
              <a:t>眼目的情慾</a:t>
            </a:r>
            <a:r>
              <a:rPr lang="zh-TW" altLang="en-US" dirty="0"/>
              <a:t>、並</a:t>
            </a:r>
            <a:r>
              <a:rPr lang="zh-TW" altLang="en-US" dirty="0">
                <a:solidFill>
                  <a:srgbClr val="FF0000"/>
                </a:solidFill>
              </a:rPr>
              <a:t>今生的驕傲</a:t>
            </a:r>
            <a:r>
              <a:rPr lang="zh-TW" altLang="en-US" dirty="0"/>
              <a:t>、都不是從父來的、乃是從世界來的。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371600" y="5943600"/>
          <a:ext cx="6096000" cy="365760"/>
        </p:xfrm>
        <a:graphic>
          <a:graphicData uri="http://schemas.openxmlformats.org/drawingml/2006/table">
            <a:tbl>
              <a:tblPr/>
              <a:tblGrid>
                <a:gridCol w="2872828"/>
                <a:gridCol w="3223172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TW" alt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20485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3400" y="2630487"/>
            <a:ext cx="8153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以弗所書 </a:t>
            </a:r>
            <a:r>
              <a:rPr lang="en-US" altLang="zh-CN" dirty="0"/>
              <a:t>4:22</a:t>
            </a:r>
            <a:br>
              <a:rPr lang="en-US" altLang="zh-CN" dirty="0"/>
            </a:br>
            <a:r>
              <a:rPr lang="zh-TW" altLang="en-US" dirty="0"/>
              <a:t>就要脫去你們從前行為上的</a:t>
            </a:r>
            <a:r>
              <a:rPr lang="zh-TW" altLang="en-US" dirty="0">
                <a:solidFill>
                  <a:srgbClr val="FF0000"/>
                </a:solidFill>
              </a:rPr>
              <a:t>舊人</a:t>
            </a:r>
            <a:r>
              <a:rPr lang="zh-TW" altLang="en-US" dirty="0"/>
              <a:t>．這</a:t>
            </a:r>
            <a:r>
              <a:rPr lang="zh-TW" altLang="en-US" dirty="0">
                <a:solidFill>
                  <a:srgbClr val="FF0000"/>
                </a:solidFill>
              </a:rPr>
              <a:t>舊人</a:t>
            </a:r>
            <a:r>
              <a:rPr lang="zh-TW" altLang="en-US" dirty="0"/>
              <a:t>是因私慾的迷惑、漸漸變壞的。 </a:t>
            </a: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3400" y="3571875"/>
            <a:ext cx="8305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羅馬書</a:t>
            </a:r>
            <a:r>
              <a:rPr lang="en-US" altLang="zh-CN" dirty="0"/>
              <a:t> 6:</a:t>
            </a:r>
            <a:r>
              <a:rPr lang="en-US" altLang="zh-TW" dirty="0"/>
              <a:t>6</a:t>
            </a:r>
            <a:br>
              <a:rPr lang="en-US" altLang="zh-TW" dirty="0"/>
            </a:br>
            <a:r>
              <a:rPr lang="zh-TW" altLang="en-US" dirty="0"/>
              <a:t>因為知道我們的</a:t>
            </a:r>
            <a:r>
              <a:rPr lang="zh-TW" altLang="en-US" dirty="0">
                <a:solidFill>
                  <a:srgbClr val="FF0000"/>
                </a:solidFill>
              </a:rPr>
              <a:t>舊人</a:t>
            </a:r>
            <a:r>
              <a:rPr lang="zh-TW" altLang="en-US" dirty="0"/>
              <a:t>、和他同釘十字架、使罪身滅絕、叫我們不再作罪的奴僕。 </a:t>
            </a:r>
          </a:p>
          <a:p>
            <a:endParaRPr lang="zh-TW" altLang="en-US" dirty="0"/>
          </a:p>
        </p:txBody>
      </p:sp>
      <p:sp>
        <p:nvSpPr>
          <p:cNvPr id="19463" name="Rectangle 9"/>
          <p:cNvSpPr>
            <a:spLocks noChangeArrowheads="1"/>
          </p:cNvSpPr>
          <p:nvPr/>
        </p:nvSpPr>
        <p:spPr bwMode="auto">
          <a:xfrm>
            <a:off x="533400" y="4563070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dirty="0" smtClean="0"/>
              <a:t>加拉太書</a:t>
            </a:r>
            <a:r>
              <a:rPr lang="en-US" altLang="zh-CN" dirty="0" smtClean="0"/>
              <a:t>2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20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zh-TW" altLang="en-US" dirty="0"/>
              <a:t>我已經與基督同釘十架．現在活著的、不再是</a:t>
            </a:r>
            <a:r>
              <a:rPr lang="zh-TW" altLang="en-US" dirty="0">
                <a:solidFill>
                  <a:srgbClr val="FF0000"/>
                </a:solidFill>
              </a:rPr>
              <a:t>我</a:t>
            </a:r>
            <a:r>
              <a:rPr lang="zh-TW" altLang="en-US" dirty="0"/>
              <a:t>、乃是基督在</a:t>
            </a:r>
            <a:r>
              <a:rPr lang="zh-TW" altLang="en-US" dirty="0">
                <a:solidFill>
                  <a:srgbClr val="FF0000"/>
                </a:solidFill>
              </a:rPr>
              <a:t>我</a:t>
            </a:r>
            <a:r>
              <a:rPr lang="zh-TW" altLang="en-US" dirty="0"/>
              <a:t>裡面活著．並且我如今在肉身活著、是因信　神的兒子而活、他是愛我、為我捨己。</a:t>
            </a:r>
            <a:endParaRPr lang="en-US" dirty="0"/>
          </a:p>
        </p:txBody>
      </p:sp>
      <p:sp>
        <p:nvSpPr>
          <p:cNvPr id="38918" name="Rectangle 11"/>
          <p:cNvSpPr>
            <a:spLocks noChangeArrowheads="1"/>
          </p:cNvSpPr>
          <p:nvPr/>
        </p:nvSpPr>
        <p:spPr bwMode="auto">
          <a:xfrm>
            <a:off x="533400" y="1792287"/>
            <a:ext cx="7467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羅馬書</a:t>
            </a:r>
            <a:r>
              <a:rPr lang="en-US" altLang="zh-CN" dirty="0"/>
              <a:t> </a:t>
            </a:r>
            <a:r>
              <a:rPr lang="en-US" altLang="zh-CN" dirty="0" smtClean="0"/>
              <a:t>6:</a:t>
            </a:r>
            <a:r>
              <a:rPr lang="en-US" altLang="zh-TW" dirty="0" smtClean="0"/>
              <a:t>12</a:t>
            </a:r>
            <a:endParaRPr lang="en-US" altLang="zh-TW" dirty="0"/>
          </a:p>
          <a:p>
            <a:r>
              <a:rPr lang="zh-TW" altLang="en-US" dirty="0"/>
              <a:t>所以不要容</a:t>
            </a:r>
            <a:r>
              <a:rPr lang="zh-TW" altLang="en-US" dirty="0">
                <a:solidFill>
                  <a:srgbClr val="FF0000"/>
                </a:solidFill>
              </a:rPr>
              <a:t>罪</a:t>
            </a:r>
            <a:r>
              <a:rPr lang="zh-TW" altLang="en-US" dirty="0"/>
              <a:t>在你們必死的身上作王、使你門順從身子的私慾． </a:t>
            </a:r>
          </a:p>
        </p:txBody>
      </p:sp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4. </a:t>
            </a:r>
            <a:r>
              <a:rPr lang="zh-CN" altLang="en-US" sz="3600" dirty="0" smtClean="0"/>
              <a:t>舊人的處置？ 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946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itle 4"/>
          <p:cNvSpPr>
            <a:spLocks noGrp="1"/>
          </p:cNvSpPr>
          <p:nvPr>
            <p:ph type="title"/>
          </p:nvPr>
        </p:nvSpPr>
        <p:spPr>
          <a:xfrm>
            <a:off x="762000" y="1828800"/>
            <a:ext cx="8229600" cy="990600"/>
          </a:xfrm>
        </p:spPr>
        <p:txBody>
          <a:bodyPr/>
          <a:lstStyle/>
          <a:p>
            <a:r>
              <a:rPr lang="zh-CN" altLang="en-US" dirty="0" smtClean="0"/>
              <a:t>舊人的處置？ </a:t>
            </a:r>
            <a:endParaRPr lang="en-US" dirty="0" smtClean="0"/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762000" y="27432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zh-CN" altLang="en-US" sz="44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（與耶穌同釘十架）</a:t>
            </a:r>
            <a:endParaRPr lang="en-US" sz="44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 txBox="1">
            <a:spLocks/>
          </p:cNvSpPr>
          <p:nvPr/>
        </p:nvSpPr>
        <p:spPr bwMode="auto">
          <a:xfrm>
            <a:off x="609600" y="26670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zh-CN" altLang="en-US" sz="44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與耶穌同復活</a:t>
            </a:r>
            <a:endParaRPr lang="en-US" sz="44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267200" y="4419600"/>
            <a:ext cx="4419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 dirty="0"/>
              <a:t>哥林多後書 </a:t>
            </a:r>
            <a:r>
              <a:rPr lang="en-US" altLang="zh-CN" b="1" dirty="0"/>
              <a:t>3:18</a:t>
            </a:r>
          </a:p>
          <a:p>
            <a:r>
              <a:rPr lang="zh-TW" altLang="en-US" dirty="0"/>
              <a:t>我們眾人既然敞著臉、得以看見主的榮光、好像從鏡子裡返照、就</a:t>
            </a:r>
            <a:r>
              <a:rPr lang="zh-TW" altLang="en-US" dirty="0">
                <a:solidFill>
                  <a:srgbClr val="003399"/>
                </a:solidFill>
              </a:rPr>
              <a:t>變成</a:t>
            </a:r>
            <a:r>
              <a:rPr lang="zh-TW" altLang="en-US" dirty="0"/>
              <a:t>主的形狀、榮上加榮、如同從主的靈變成的。</a:t>
            </a:r>
            <a:endParaRPr lang="en-US" dirty="0"/>
          </a:p>
        </p:txBody>
      </p:sp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685800" y="990600"/>
            <a:ext cx="8229600" cy="990600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5. </a:t>
            </a:r>
            <a:r>
              <a:rPr lang="zh-CN" altLang="en-US" sz="3600" dirty="0" smtClean="0"/>
              <a:t>新造的人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143000" y="2286000"/>
            <a:ext cx="7315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歌羅西書 </a:t>
            </a:r>
            <a:r>
              <a:rPr lang="en-US" altLang="zh-CN"/>
              <a:t>3:</a:t>
            </a:r>
            <a:r>
              <a:rPr lang="en-US" altLang="zh-TW"/>
              <a:t>9-10 </a:t>
            </a:r>
            <a:br>
              <a:rPr lang="en-US" altLang="zh-TW"/>
            </a:br>
            <a:r>
              <a:rPr lang="zh-TW" altLang="en-US"/>
              <a:t>不要彼此說謊．因你們已經脫去舊人、和舊人的行為、 穿上了</a:t>
            </a:r>
            <a:r>
              <a:rPr lang="zh-TW" altLang="en-US">
                <a:solidFill>
                  <a:srgbClr val="FF0000"/>
                </a:solidFill>
              </a:rPr>
              <a:t>新人</a:t>
            </a:r>
            <a:r>
              <a:rPr lang="zh-TW" altLang="en-US"/>
              <a:t>．這</a:t>
            </a:r>
            <a:r>
              <a:rPr lang="zh-TW" altLang="en-US">
                <a:solidFill>
                  <a:srgbClr val="FF0000"/>
                </a:solidFill>
              </a:rPr>
              <a:t>新人</a:t>
            </a:r>
            <a:r>
              <a:rPr lang="zh-TW" altLang="en-US"/>
              <a:t>在知識上漸漸更新、正如造他主的形像． </a:t>
            </a:r>
          </a:p>
        </p:txBody>
      </p:sp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1219200" y="1143000"/>
            <a:ext cx="54879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/>
            </a:r>
            <a:br>
              <a:rPr lang="zh-CN" altLang="en-US"/>
            </a:br>
            <a:r>
              <a:rPr lang="zh-CN" altLang="en-US"/>
              <a:t>羅馬書 </a:t>
            </a:r>
            <a:r>
              <a:rPr lang="en-US" altLang="zh-CN"/>
              <a:t>6:8  </a:t>
            </a:r>
            <a:r>
              <a:rPr lang="zh-TW" altLang="en-US"/>
              <a:t>我們若是與基督同死、就信必與他同活．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58800"/>
            <a:ext cx="9144000" cy="5802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0525" y="2743200"/>
            <a:ext cx="247650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2695575"/>
            <a:ext cx="22860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9825" y="2686050"/>
            <a:ext cx="239077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09600" y="1600200"/>
            <a:ext cx="203835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800" b="1"/>
              <a:t>Nature Man</a:t>
            </a:r>
          </a:p>
          <a:p>
            <a:r>
              <a:rPr lang="zh-CN" altLang="en-US" sz="2400" b="1">
                <a:solidFill>
                  <a:srgbClr val="FF0000"/>
                </a:solidFill>
              </a:rPr>
              <a:t>  </a:t>
            </a:r>
            <a:r>
              <a:rPr lang="zh-CN" altLang="en-US" sz="2000" b="1">
                <a:solidFill>
                  <a:srgbClr val="003399"/>
                </a:solidFill>
              </a:rPr>
              <a:t>屬血氣的人</a:t>
            </a:r>
            <a:endParaRPr lang="en-US" sz="2000" b="1">
              <a:solidFill>
                <a:srgbClr val="003399"/>
              </a:solidFill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448050" y="1630363"/>
            <a:ext cx="20383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800" b="1"/>
              <a:t> Carnal Man</a:t>
            </a:r>
          </a:p>
          <a:p>
            <a:r>
              <a:rPr lang="zh-CN" altLang="en-US" sz="2000" b="1">
                <a:solidFill>
                  <a:srgbClr val="003399"/>
                </a:solidFill>
              </a:rPr>
              <a:t>     屬肉體的人</a:t>
            </a:r>
            <a:endParaRPr lang="en-US" sz="2000" b="1">
              <a:solidFill>
                <a:srgbClr val="003399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396038" y="1600200"/>
            <a:ext cx="2214562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800" b="1"/>
              <a:t>Spiritual Man</a:t>
            </a:r>
          </a:p>
          <a:p>
            <a:r>
              <a:rPr lang="zh-CN" altLang="en-US" sz="2400" b="1">
                <a:solidFill>
                  <a:srgbClr val="FF0000"/>
                </a:solidFill>
              </a:rPr>
              <a:t>       </a:t>
            </a:r>
            <a:r>
              <a:rPr lang="zh-CN" altLang="en-US" sz="2000" b="1">
                <a:solidFill>
                  <a:srgbClr val="003399"/>
                </a:solidFill>
              </a:rPr>
              <a:t>屬靈的人</a:t>
            </a:r>
            <a:endParaRPr lang="en-US" sz="2000" b="1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762000" y="1600200"/>
            <a:ext cx="8153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dirty="0"/>
              <a:t>加拉太書</a:t>
            </a:r>
            <a:r>
              <a:rPr lang="en-US" altLang="zh-CN" dirty="0"/>
              <a:t>2:20</a:t>
            </a:r>
            <a:br>
              <a:rPr lang="en-US" altLang="zh-CN" dirty="0"/>
            </a:br>
            <a:r>
              <a:rPr lang="zh-TW" altLang="en-US" dirty="0"/>
              <a:t>我已經與</a:t>
            </a:r>
            <a:r>
              <a:rPr lang="zh-TW" altLang="en-US" dirty="0">
                <a:solidFill>
                  <a:srgbClr val="FF0000"/>
                </a:solidFill>
              </a:rPr>
              <a:t>基督</a:t>
            </a:r>
            <a:r>
              <a:rPr lang="zh-TW" altLang="en-US" dirty="0"/>
              <a:t>同釘十架．現在活著的、不再是我、乃是</a:t>
            </a:r>
            <a:r>
              <a:rPr lang="zh-TW" altLang="en-US" dirty="0">
                <a:solidFill>
                  <a:srgbClr val="FF0000"/>
                </a:solidFill>
              </a:rPr>
              <a:t>基督</a:t>
            </a:r>
            <a:r>
              <a:rPr lang="zh-TW" altLang="en-US" dirty="0"/>
              <a:t>在我裡面活著．並且我如今在肉身活著、是因信　神的兒子而活、他是愛我、為我捨己。</a:t>
            </a:r>
            <a:endParaRPr lang="en-US" dirty="0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800600" y="3429000"/>
            <a:ext cx="289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-  </a:t>
            </a:r>
            <a:r>
              <a:rPr lang="zh-CN" altLang="en-US" sz="2400"/>
              <a:t>在基督所在</a:t>
            </a:r>
            <a:endParaRPr lang="en-US" sz="240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800600" y="4276725"/>
            <a:ext cx="3200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-  </a:t>
            </a:r>
            <a:r>
              <a:rPr lang="zh-CN" altLang="en-US" sz="2400"/>
              <a:t>是基督所是</a:t>
            </a:r>
            <a:endParaRPr lang="en-US" sz="240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953000" y="5105400"/>
            <a:ext cx="2743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-  </a:t>
            </a:r>
            <a:r>
              <a:rPr lang="zh-CN" altLang="en-US" sz="2400"/>
              <a:t>享基督所有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TextBox 4"/>
          <p:cNvSpPr txBox="1">
            <a:spLocks noChangeArrowheads="1"/>
          </p:cNvSpPr>
          <p:nvPr/>
        </p:nvSpPr>
        <p:spPr bwMode="auto">
          <a:xfrm>
            <a:off x="2667000" y="990600"/>
            <a:ext cx="3886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/>
              <a:t>基督徒與基督的關係</a:t>
            </a:r>
            <a:endParaRPr lang="en-US" sz="3200"/>
          </a:p>
        </p:txBody>
      </p:sp>
      <p:sp>
        <p:nvSpPr>
          <p:cNvPr id="46084" name="TextBox 6"/>
          <p:cNvSpPr txBox="1">
            <a:spLocks noChangeArrowheads="1"/>
          </p:cNvSpPr>
          <p:nvPr/>
        </p:nvSpPr>
        <p:spPr bwMode="auto">
          <a:xfrm>
            <a:off x="3124200" y="1600200"/>
            <a:ext cx="2895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-  </a:t>
            </a:r>
            <a:r>
              <a:rPr lang="zh-CN" altLang="en-US" sz="2800">
                <a:solidFill>
                  <a:srgbClr val="FF0000"/>
                </a:solidFill>
              </a:rPr>
              <a:t>在基督所在</a:t>
            </a:r>
            <a:endParaRPr lang="en-US" sz="2800">
              <a:solidFill>
                <a:srgbClr val="FF0000"/>
              </a:solidFill>
            </a:endParaRPr>
          </a:p>
        </p:txBody>
      </p:sp>
      <p:sp>
        <p:nvSpPr>
          <p:cNvPr id="46085" name="Rectangle 13"/>
          <p:cNvSpPr>
            <a:spLocks noChangeArrowheads="1"/>
          </p:cNvSpPr>
          <p:nvPr/>
        </p:nvSpPr>
        <p:spPr bwMode="auto">
          <a:xfrm>
            <a:off x="762000" y="2286000"/>
            <a:ext cx="7543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以弗所書 </a:t>
            </a:r>
            <a:r>
              <a:rPr lang="en-US" altLang="zh-CN" dirty="0"/>
              <a:t>2:5-7  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zh-TW" altLang="en-US" dirty="0"/>
              <a:t>當我們死在過犯中的時候、便叫我們</a:t>
            </a:r>
            <a:r>
              <a:rPr lang="zh-TW" altLang="en-US" dirty="0" smtClean="0"/>
              <a:t>與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基督</a:t>
            </a:r>
            <a:r>
              <a:rPr lang="zh-TW" altLang="en-US" dirty="0" smtClean="0"/>
              <a:t>一</a:t>
            </a:r>
            <a:r>
              <a:rPr lang="zh-TW" altLang="en-US" dirty="0"/>
              <a:t>同活過來．（你們得救是本乎恩） 他又叫我們</a:t>
            </a:r>
            <a:r>
              <a:rPr lang="zh-TW" altLang="en-US" dirty="0" smtClean="0"/>
              <a:t>與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基督</a:t>
            </a:r>
            <a:r>
              <a:rPr lang="zh-TW" altLang="en-US" dirty="0" smtClean="0"/>
              <a:t>耶</a:t>
            </a:r>
            <a:r>
              <a:rPr lang="zh-TW" altLang="en-US" dirty="0"/>
              <a:t>穌一同復活、一同坐在天上、 要將他極豐富的恩典、就是他</a:t>
            </a:r>
            <a:r>
              <a:rPr lang="zh-TW" altLang="en-US" dirty="0" smtClean="0"/>
              <a:t>在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基督</a:t>
            </a:r>
            <a:r>
              <a:rPr lang="zh-TW" altLang="en-US" dirty="0" smtClean="0"/>
              <a:t>耶</a:t>
            </a:r>
            <a:r>
              <a:rPr lang="zh-TW" altLang="en-US" dirty="0"/>
              <a:t>穌裡向我們所施的恩慈、顯明給後來的世代看．</a:t>
            </a:r>
            <a:endParaRPr lang="en-US" dirty="0"/>
          </a:p>
        </p:txBody>
      </p:sp>
      <p:sp>
        <p:nvSpPr>
          <p:cNvPr id="46086" name="Rectangle 14"/>
          <p:cNvSpPr>
            <a:spLocks noChangeArrowheads="1"/>
          </p:cNvSpPr>
          <p:nvPr/>
        </p:nvSpPr>
        <p:spPr bwMode="auto">
          <a:xfrm>
            <a:off x="838200" y="3962400"/>
            <a:ext cx="7543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歌羅西書 </a:t>
            </a:r>
            <a:r>
              <a:rPr lang="en-US" altLang="zh-CN" dirty="0"/>
              <a:t>3:1-3 </a:t>
            </a:r>
          </a:p>
          <a:p>
            <a:r>
              <a:rPr lang="zh-TW" altLang="en-US" dirty="0"/>
              <a:t>所以你們若真</a:t>
            </a:r>
            <a:r>
              <a:rPr lang="zh-TW" altLang="en-US" dirty="0" smtClean="0"/>
              <a:t>與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基督</a:t>
            </a:r>
            <a:r>
              <a:rPr lang="zh-TW" altLang="en-US" dirty="0" smtClean="0"/>
              <a:t>一</a:t>
            </a:r>
            <a:r>
              <a:rPr lang="zh-TW" altLang="en-US" dirty="0"/>
              <a:t>同復活、就當求在上面的事．那裡</a:t>
            </a:r>
            <a:r>
              <a:rPr lang="zh-TW" altLang="en-US" dirty="0" smtClean="0"/>
              <a:t>有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基督</a:t>
            </a:r>
            <a:r>
              <a:rPr lang="zh-TW" altLang="en-US" dirty="0" smtClean="0"/>
              <a:t>坐</a:t>
            </a:r>
            <a:r>
              <a:rPr lang="zh-TW" altLang="en-US" dirty="0"/>
              <a:t>在　神的右邊。你們要思念上面的事、不要思念地上的事。 因為你們已經死了、你們的生命</a:t>
            </a:r>
            <a:r>
              <a:rPr lang="zh-TW" altLang="en-US" dirty="0" smtClean="0"/>
              <a:t>與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基督</a:t>
            </a:r>
            <a:r>
              <a:rPr lang="zh-TW" altLang="en-US" dirty="0" smtClean="0"/>
              <a:t>一</a:t>
            </a:r>
            <a:r>
              <a:rPr lang="zh-TW" altLang="en-US" dirty="0"/>
              <a:t>同藏在　神裡面。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TextBox 4"/>
          <p:cNvSpPr txBox="1">
            <a:spLocks noChangeArrowheads="1"/>
          </p:cNvSpPr>
          <p:nvPr/>
        </p:nvSpPr>
        <p:spPr bwMode="auto">
          <a:xfrm>
            <a:off x="2667000" y="990600"/>
            <a:ext cx="3886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/>
              <a:t>基督徒與基督的關係</a:t>
            </a:r>
            <a:endParaRPr lang="en-US" sz="3200"/>
          </a:p>
        </p:txBody>
      </p:sp>
      <p:sp>
        <p:nvSpPr>
          <p:cNvPr id="47108" name="TextBox 6"/>
          <p:cNvSpPr txBox="1">
            <a:spLocks noChangeArrowheads="1"/>
          </p:cNvSpPr>
          <p:nvPr/>
        </p:nvSpPr>
        <p:spPr bwMode="auto">
          <a:xfrm>
            <a:off x="3124200" y="1600200"/>
            <a:ext cx="2895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-  </a:t>
            </a:r>
            <a:r>
              <a:rPr lang="zh-CN" altLang="en-US" sz="2800" dirty="0">
                <a:solidFill>
                  <a:srgbClr val="FF0000"/>
                </a:solidFill>
              </a:rPr>
              <a:t>是基督所是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7109" name="Rectangle 13"/>
          <p:cNvSpPr>
            <a:spLocks noChangeArrowheads="1"/>
          </p:cNvSpPr>
          <p:nvPr/>
        </p:nvSpPr>
        <p:spPr bwMode="auto">
          <a:xfrm>
            <a:off x="762000" y="2286000"/>
            <a:ext cx="7543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羅馬書 </a:t>
            </a:r>
            <a:r>
              <a:rPr lang="en-US" altLang="zh-CN" dirty="0"/>
              <a:t>8:17  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zh-TW" altLang="en-US" dirty="0"/>
              <a:t>既是兒女、便是後嗣、就是　神的後嗣、</a:t>
            </a:r>
            <a:r>
              <a:rPr lang="zh-TW" altLang="en-US" dirty="0" smtClean="0"/>
              <a:t>和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基督</a:t>
            </a:r>
            <a:r>
              <a:rPr lang="zh-TW" altLang="en-US" dirty="0" smtClean="0"/>
              <a:t>同</a:t>
            </a:r>
            <a:r>
              <a:rPr lang="zh-TW" altLang="en-US" dirty="0"/>
              <a:t>作後嗣．如果我們和他一同受苦、也必和他一同得榮耀。</a:t>
            </a:r>
            <a:endParaRPr lang="en-US" dirty="0"/>
          </a:p>
        </p:txBody>
      </p:sp>
      <p:sp>
        <p:nvSpPr>
          <p:cNvPr id="47110" name="Rectangle 14"/>
          <p:cNvSpPr>
            <a:spLocks noChangeArrowheads="1"/>
          </p:cNvSpPr>
          <p:nvPr/>
        </p:nvSpPr>
        <p:spPr bwMode="auto">
          <a:xfrm>
            <a:off x="762000" y="3962400"/>
            <a:ext cx="7543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以弗所書 </a:t>
            </a:r>
            <a:r>
              <a:rPr lang="en-US" altLang="zh-CN" dirty="0"/>
              <a:t>1 :22-23 </a:t>
            </a:r>
          </a:p>
          <a:p>
            <a:r>
              <a:rPr lang="zh-TW" altLang="en-US" dirty="0"/>
              <a:t>又將萬有服在他的腳下、使他為教會作萬有之首。教會是他的身體、是那充滿萬有者所充滿的。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TextBox 4"/>
          <p:cNvSpPr txBox="1">
            <a:spLocks noChangeArrowheads="1"/>
          </p:cNvSpPr>
          <p:nvPr/>
        </p:nvSpPr>
        <p:spPr bwMode="auto">
          <a:xfrm>
            <a:off x="2667000" y="990600"/>
            <a:ext cx="3886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/>
              <a:t>基督徒與基督的關係</a:t>
            </a:r>
            <a:endParaRPr lang="en-US" sz="3200"/>
          </a:p>
        </p:txBody>
      </p:sp>
      <p:sp>
        <p:nvSpPr>
          <p:cNvPr id="48132" name="TextBox 6"/>
          <p:cNvSpPr txBox="1">
            <a:spLocks noChangeArrowheads="1"/>
          </p:cNvSpPr>
          <p:nvPr/>
        </p:nvSpPr>
        <p:spPr bwMode="auto">
          <a:xfrm>
            <a:off x="3124200" y="1600200"/>
            <a:ext cx="2895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-  </a:t>
            </a:r>
            <a:r>
              <a:rPr lang="zh-CN" altLang="en-US" sz="2800" dirty="0">
                <a:solidFill>
                  <a:srgbClr val="FF0000"/>
                </a:solidFill>
              </a:rPr>
              <a:t>享基督所有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8133" name="Rectangle 13"/>
          <p:cNvSpPr>
            <a:spLocks noChangeArrowheads="1"/>
          </p:cNvSpPr>
          <p:nvPr/>
        </p:nvSpPr>
        <p:spPr bwMode="auto">
          <a:xfrm>
            <a:off x="914400" y="3429000"/>
            <a:ext cx="7543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羅馬書 </a:t>
            </a:r>
            <a:r>
              <a:rPr lang="en-US" altLang="zh-CN" dirty="0"/>
              <a:t>8:32 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zh-TW" altLang="en-US" dirty="0"/>
              <a:t>神既不愛惜自己的兒子為我們眾人捨了、豈不也把萬物和他一同白白的賜給我們麼。</a:t>
            </a:r>
            <a:endParaRPr lang="en-US" dirty="0"/>
          </a:p>
        </p:txBody>
      </p:sp>
      <p:sp>
        <p:nvSpPr>
          <p:cNvPr id="48134" name="Rectangle 14"/>
          <p:cNvSpPr>
            <a:spLocks noChangeArrowheads="1"/>
          </p:cNvSpPr>
          <p:nvPr/>
        </p:nvSpPr>
        <p:spPr bwMode="auto">
          <a:xfrm>
            <a:off x="838200" y="2286000"/>
            <a:ext cx="7543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以弗所書 </a:t>
            </a:r>
            <a:r>
              <a:rPr lang="en-US" altLang="zh-CN" dirty="0"/>
              <a:t>1 :3 </a:t>
            </a:r>
          </a:p>
          <a:p>
            <a:r>
              <a:rPr lang="zh-TW" altLang="en-US" dirty="0"/>
              <a:t>願頌讚歸與我們主耶</a:t>
            </a:r>
            <a:r>
              <a:rPr lang="zh-TW" altLang="en-US" dirty="0" smtClean="0"/>
              <a:t>穌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基督</a:t>
            </a:r>
            <a:r>
              <a:rPr lang="zh-TW" altLang="en-US" dirty="0" smtClean="0"/>
              <a:t>的</a:t>
            </a:r>
            <a:r>
              <a:rPr lang="zh-TW" altLang="en-US" dirty="0"/>
              <a:t>父　神、他</a:t>
            </a:r>
            <a:r>
              <a:rPr lang="zh-TW" altLang="en-US" dirty="0" smtClean="0"/>
              <a:t>在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基督</a:t>
            </a:r>
            <a:r>
              <a:rPr lang="zh-TW" altLang="en-US" dirty="0" smtClean="0"/>
              <a:t>裡</a:t>
            </a:r>
            <a:r>
              <a:rPr lang="zh-TW" altLang="en-US" dirty="0"/>
              <a:t>、曾賜給我們天上各樣屬靈的福氣． </a:t>
            </a:r>
          </a:p>
        </p:txBody>
      </p:sp>
      <p:sp>
        <p:nvSpPr>
          <p:cNvPr id="48135" name="Rectangle 8"/>
          <p:cNvSpPr>
            <a:spLocks noChangeArrowheads="1"/>
          </p:cNvSpPr>
          <p:nvPr/>
        </p:nvSpPr>
        <p:spPr bwMode="auto">
          <a:xfrm>
            <a:off x="914400" y="4724400"/>
            <a:ext cx="7543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哥林多前書 </a:t>
            </a:r>
            <a:r>
              <a:rPr lang="en-US" altLang="zh-CN" dirty="0"/>
              <a:t>3:21-23</a:t>
            </a:r>
            <a:br>
              <a:rPr lang="en-US" altLang="zh-CN" dirty="0"/>
            </a:br>
            <a:r>
              <a:rPr lang="zh-TW" altLang="en-US" dirty="0"/>
              <a:t>所以無論誰、都不可拿人誇口．因為萬有全是你們的．或保羅、或亞波羅、或磯法、或世界、或生、或死、或現今的事、或將來的事、全是你們的．並且你們是</a:t>
            </a:r>
            <a:r>
              <a:rPr lang="zh-TW" altLang="en-US" dirty="0" smtClean="0"/>
              <a:t>屬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基督</a:t>
            </a:r>
            <a:r>
              <a:rPr lang="zh-TW" altLang="en-US" dirty="0" smtClean="0"/>
              <a:t>的．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基督</a:t>
            </a:r>
            <a:r>
              <a:rPr lang="zh-TW" altLang="en-US" dirty="0" smtClean="0"/>
              <a:t>又</a:t>
            </a:r>
            <a:r>
              <a:rPr lang="zh-TW" altLang="en-US" dirty="0"/>
              <a:t>是屬　神的。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TextBox 4"/>
          <p:cNvSpPr txBox="1">
            <a:spLocks noChangeArrowheads="1"/>
          </p:cNvSpPr>
          <p:nvPr/>
        </p:nvSpPr>
        <p:spPr bwMode="auto">
          <a:xfrm>
            <a:off x="3733800" y="990600"/>
            <a:ext cx="1905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/>
              <a:t>基督是主</a:t>
            </a:r>
            <a:endParaRPr lang="en-US" sz="3200"/>
          </a:p>
        </p:txBody>
      </p:sp>
      <p:sp>
        <p:nvSpPr>
          <p:cNvPr id="49156" name="Rectangle 9"/>
          <p:cNvSpPr>
            <a:spLocks noChangeArrowheads="1"/>
          </p:cNvSpPr>
          <p:nvPr/>
        </p:nvSpPr>
        <p:spPr bwMode="auto">
          <a:xfrm>
            <a:off x="1143000" y="3200400"/>
            <a:ext cx="6629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約翰一書 </a:t>
            </a:r>
            <a:r>
              <a:rPr lang="en-US" altLang="zh-CN" dirty="0"/>
              <a:t>2:6 </a:t>
            </a:r>
          </a:p>
          <a:p>
            <a:r>
              <a:rPr lang="zh-TW" altLang="en-US" dirty="0"/>
              <a:t>人若說他住在</a:t>
            </a:r>
            <a:r>
              <a:rPr lang="zh-TW" altLang="en-US" dirty="0">
                <a:solidFill>
                  <a:srgbClr val="FF0000"/>
                </a:solidFill>
              </a:rPr>
              <a:t>主</a:t>
            </a:r>
            <a:r>
              <a:rPr lang="zh-TW" altLang="en-US" dirty="0"/>
              <a:t>裡面、就該自己照</a:t>
            </a:r>
            <a:r>
              <a:rPr lang="zh-TW" altLang="en-US" dirty="0">
                <a:solidFill>
                  <a:srgbClr val="FF0000"/>
                </a:solidFill>
              </a:rPr>
              <a:t>主</a:t>
            </a:r>
            <a:r>
              <a:rPr lang="zh-TW" altLang="en-US" dirty="0"/>
              <a:t>所行的去</a:t>
            </a:r>
            <a:r>
              <a:rPr lang="en-US" altLang="zh-TW" dirty="0"/>
              <a:t>______</a:t>
            </a:r>
            <a:r>
              <a:rPr lang="zh-TW" altLang="en-US" dirty="0"/>
              <a:t>。 </a:t>
            </a:r>
            <a:endParaRPr lang="en-US" dirty="0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019800" y="3516313"/>
            <a:ext cx="381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行</a:t>
            </a:r>
            <a:endParaRPr lang="en-US"/>
          </a:p>
        </p:txBody>
      </p:sp>
      <p:sp>
        <p:nvSpPr>
          <p:cNvPr id="49158" name="Rectangle 11"/>
          <p:cNvSpPr>
            <a:spLocks noChangeArrowheads="1"/>
          </p:cNvSpPr>
          <p:nvPr/>
        </p:nvSpPr>
        <p:spPr bwMode="auto">
          <a:xfrm>
            <a:off x="1143000" y="4324350"/>
            <a:ext cx="7010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歌羅西書 </a:t>
            </a:r>
            <a:r>
              <a:rPr lang="en-US" altLang="zh-CN" dirty="0"/>
              <a:t>2:7 </a:t>
            </a:r>
          </a:p>
          <a:p>
            <a:r>
              <a:rPr lang="zh-TW" altLang="en-US" dirty="0"/>
              <a:t>在他裡面</a:t>
            </a:r>
            <a:r>
              <a:rPr lang="en-US" altLang="zh-TW" dirty="0"/>
              <a:t>_____________</a:t>
            </a:r>
            <a:r>
              <a:rPr lang="zh-TW" altLang="en-US" dirty="0"/>
              <a:t>、信心堅固、正如你們所領的教訓、感謝的心也更增長了。 </a:t>
            </a:r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362200" y="4572000"/>
            <a:ext cx="1143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/>
              <a:t>生根建造</a:t>
            </a:r>
            <a:endParaRPr lang="en-US"/>
          </a:p>
        </p:txBody>
      </p:sp>
      <p:sp>
        <p:nvSpPr>
          <p:cNvPr id="49160" name="Rectangle 13"/>
          <p:cNvSpPr>
            <a:spLocks noChangeArrowheads="1"/>
          </p:cNvSpPr>
          <p:nvPr/>
        </p:nvSpPr>
        <p:spPr bwMode="auto">
          <a:xfrm>
            <a:off x="1066800" y="1819275"/>
            <a:ext cx="6705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dirty="0"/>
              <a:t>哥林多後書 </a:t>
            </a:r>
            <a:r>
              <a:rPr lang="en-US" altLang="zh-CN" dirty="0"/>
              <a:t>5:17  </a:t>
            </a:r>
            <a:br>
              <a:rPr lang="en-US" altLang="zh-CN" dirty="0"/>
            </a:br>
            <a:r>
              <a:rPr lang="zh-TW" altLang="en-US" dirty="0"/>
              <a:t>若有人在基督裡、他就是</a:t>
            </a:r>
            <a:r>
              <a:rPr lang="en-US" altLang="zh-TW" dirty="0"/>
              <a:t>_________</a:t>
            </a:r>
            <a:r>
              <a:rPr lang="zh-TW" altLang="en-US" dirty="0"/>
              <a:t>人．舊事已過、都變成新的了。</a:t>
            </a:r>
            <a:endParaRPr lang="en-US" dirty="0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733800" y="2373313"/>
            <a:ext cx="914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/>
              <a:t>新造的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TextBox 4"/>
          <p:cNvSpPr txBox="1">
            <a:spLocks noChangeArrowheads="1"/>
          </p:cNvSpPr>
          <p:nvPr/>
        </p:nvSpPr>
        <p:spPr bwMode="auto">
          <a:xfrm>
            <a:off x="3505200" y="990600"/>
            <a:ext cx="2438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/>
              <a:t>基督是生命</a:t>
            </a:r>
            <a:endParaRPr lang="en-US" sz="3200"/>
          </a:p>
        </p:txBody>
      </p:sp>
      <p:sp>
        <p:nvSpPr>
          <p:cNvPr id="50180" name="Rectangle 9"/>
          <p:cNvSpPr>
            <a:spLocks noChangeArrowheads="1"/>
          </p:cNvSpPr>
          <p:nvPr/>
        </p:nvSpPr>
        <p:spPr bwMode="auto">
          <a:xfrm>
            <a:off x="838200" y="4953000"/>
            <a:ext cx="7848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約翰一書 </a:t>
            </a:r>
            <a:r>
              <a:rPr lang="en-US" altLang="zh-CN"/>
              <a:t>2:6 </a:t>
            </a:r>
          </a:p>
          <a:p>
            <a:r>
              <a:rPr lang="zh-TW" altLang="en-US"/>
              <a:t>因為他豫先所知道的人、就豫先定下效法他兒子的</a:t>
            </a:r>
            <a:r>
              <a:rPr lang="en-US" altLang="zh-TW"/>
              <a:t>_______</a:t>
            </a:r>
            <a:r>
              <a:rPr lang="zh-TW" altLang="en-US"/>
              <a:t>使他兒子在許多弟兄中作長子 。 </a:t>
            </a:r>
            <a:endParaRPr lang="en-US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209800" y="1981200"/>
            <a:ext cx="121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/>
              <a:t>同釘十架</a:t>
            </a:r>
            <a:endParaRPr lang="en-US"/>
          </a:p>
        </p:txBody>
      </p:sp>
      <p:sp>
        <p:nvSpPr>
          <p:cNvPr id="50182" name="Rectangle 11"/>
          <p:cNvSpPr>
            <a:spLocks noChangeArrowheads="1"/>
          </p:cNvSpPr>
          <p:nvPr/>
        </p:nvSpPr>
        <p:spPr bwMode="auto">
          <a:xfrm>
            <a:off x="685800" y="3363913"/>
            <a:ext cx="8229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歌羅西書 </a:t>
            </a:r>
            <a:r>
              <a:rPr lang="en-US" altLang="zh-CN"/>
              <a:t>2:9-10 </a:t>
            </a:r>
          </a:p>
          <a:p>
            <a:r>
              <a:rPr lang="zh-TW" altLang="en-US"/>
              <a:t>在因為　神本性一切的豐盛、都有形有體的居住在</a:t>
            </a:r>
            <a:r>
              <a:rPr lang="en-US" altLang="zh-TW"/>
              <a:t>________</a:t>
            </a:r>
            <a:r>
              <a:rPr lang="zh-TW" altLang="en-US"/>
              <a:t>裡面． 你們在他裡面也得了</a:t>
            </a:r>
            <a:r>
              <a:rPr lang="en-US" altLang="zh-TW"/>
              <a:t>________</a:t>
            </a:r>
            <a:r>
              <a:rPr lang="zh-TW" altLang="en-US"/>
              <a:t>。他是各樣執政掌權者的元首． </a:t>
            </a:r>
            <a:endParaRPr lang="en-U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15000" y="1981200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/>
              <a:t>我</a:t>
            </a:r>
            <a:endParaRPr lang="en-US"/>
          </a:p>
        </p:txBody>
      </p:sp>
      <p:sp>
        <p:nvSpPr>
          <p:cNvPr id="50184" name="Rectangle 15"/>
          <p:cNvSpPr>
            <a:spLocks noChangeArrowheads="1"/>
          </p:cNvSpPr>
          <p:nvPr/>
        </p:nvSpPr>
        <p:spPr bwMode="auto">
          <a:xfrm>
            <a:off x="609600" y="1752600"/>
            <a:ext cx="8153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加拉太書</a:t>
            </a:r>
            <a:r>
              <a:rPr lang="en-US" altLang="zh-CN"/>
              <a:t>2:20</a:t>
            </a:r>
            <a:br>
              <a:rPr lang="en-US" altLang="zh-CN"/>
            </a:br>
            <a:r>
              <a:rPr lang="zh-TW" altLang="en-US"/>
              <a:t>我已經與基督</a:t>
            </a:r>
            <a:r>
              <a:rPr lang="en-US" altLang="zh-TW"/>
              <a:t>__________</a:t>
            </a:r>
            <a:r>
              <a:rPr lang="zh-TW" altLang="en-US"/>
              <a:t>．現在活著的、不再是 </a:t>
            </a:r>
            <a:r>
              <a:rPr lang="en-US" altLang="zh-TW"/>
              <a:t>_____</a:t>
            </a:r>
            <a:r>
              <a:rPr lang="zh-TW" altLang="en-US"/>
              <a:t>、乃是</a:t>
            </a:r>
            <a:r>
              <a:rPr lang="en-US" altLang="zh-TW"/>
              <a:t>_______</a:t>
            </a:r>
            <a:r>
              <a:rPr lang="zh-TW" altLang="en-US"/>
              <a:t>在我裡面活著．並且我如今在肉身活著、是因信　神的兒子而活、他是愛我、為我捨己。</a:t>
            </a:r>
            <a:endParaRPr lang="en-US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010400" y="1981200"/>
            <a:ext cx="68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/>
              <a:t>基督</a:t>
            </a:r>
            <a:endParaRPr 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838200" y="2667000"/>
            <a:ext cx="2590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 i="1">
                <a:solidFill>
                  <a:srgbClr val="FF0000"/>
                </a:solidFill>
              </a:rPr>
              <a:t>現在活著的是基督。</a:t>
            </a:r>
            <a:endParaRPr lang="en-US" b="1" i="1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943600" y="3592513"/>
            <a:ext cx="6461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/>
              <a:t>基督</a:t>
            </a:r>
            <a:endParaRPr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828800" y="3897313"/>
            <a:ext cx="6461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/>
              <a:t>豐盛</a:t>
            </a:r>
            <a:endParaRPr lang="en-US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62000" y="4354513"/>
            <a:ext cx="5105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b="1" i="1">
                <a:solidFill>
                  <a:srgbClr val="FF0000"/>
                </a:solidFill>
              </a:rPr>
              <a:t>神本性一切的豐盛</a:t>
            </a:r>
            <a:r>
              <a:rPr lang="zh-CN" altLang="en-US" b="1" i="1">
                <a:solidFill>
                  <a:srgbClr val="FF0000"/>
                </a:solidFill>
              </a:rPr>
              <a:t>都要活在基督徒裏面。</a:t>
            </a:r>
            <a:endParaRPr lang="en-US" b="1" i="1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019800" y="5181600"/>
            <a:ext cx="68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/>
              <a:t>模樣</a:t>
            </a:r>
            <a:endParaRPr lang="en-US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38200" y="5867400"/>
            <a:ext cx="510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 i="1">
                <a:solidFill>
                  <a:srgbClr val="FF0000"/>
                </a:solidFill>
              </a:rPr>
              <a:t>滿有神兒子的形像。</a:t>
            </a:r>
            <a:endParaRPr lang="en-US" b="1" i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TextBox 4"/>
          <p:cNvSpPr txBox="1">
            <a:spLocks noChangeArrowheads="1"/>
          </p:cNvSpPr>
          <p:nvPr/>
        </p:nvSpPr>
        <p:spPr bwMode="auto">
          <a:xfrm>
            <a:off x="3048000" y="914400"/>
            <a:ext cx="3200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3200"/>
              <a:t>向著標竿直跑</a:t>
            </a:r>
            <a:endParaRPr lang="en-US" sz="3200"/>
          </a:p>
        </p:txBody>
      </p:sp>
      <p:sp>
        <p:nvSpPr>
          <p:cNvPr id="51204" name="Rectangle 10"/>
          <p:cNvSpPr>
            <a:spLocks noChangeArrowheads="1"/>
          </p:cNvSpPr>
          <p:nvPr/>
        </p:nvSpPr>
        <p:spPr bwMode="auto">
          <a:xfrm>
            <a:off x="838200" y="1752600"/>
            <a:ext cx="7391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dirty="0"/>
              <a:t>帖撒羅尼迦前書 </a:t>
            </a:r>
            <a:r>
              <a:rPr lang="en-US" altLang="zh-TW" dirty="0"/>
              <a:t>3 :12-13</a:t>
            </a:r>
            <a:endParaRPr lang="zh-TW" altLang="en-US" dirty="0"/>
          </a:p>
          <a:p>
            <a:r>
              <a:rPr lang="zh-TW" altLang="en-US" dirty="0"/>
              <a:t>又願主叫你們彼此相愛的心、並愛眾人的心、都能增長、充足、如同我們愛你們一樣．　好使你們、當我們主耶穌同他眾聖徒來的時候、在我們父　神面前、心裡堅固、</a:t>
            </a:r>
            <a:r>
              <a:rPr lang="zh-TW" altLang="en-US" b="1" dirty="0">
                <a:solidFill>
                  <a:srgbClr val="FF0000"/>
                </a:solidFill>
              </a:rPr>
              <a:t>成為聖潔</a:t>
            </a:r>
            <a:r>
              <a:rPr lang="zh-TW" altLang="en-US" dirty="0"/>
              <a:t>、無可責備。  </a:t>
            </a:r>
          </a:p>
        </p:txBody>
      </p:sp>
      <p:sp>
        <p:nvSpPr>
          <p:cNvPr id="51205" name="Rectangle 11"/>
          <p:cNvSpPr>
            <a:spLocks noChangeArrowheads="1"/>
          </p:cNvSpPr>
          <p:nvPr/>
        </p:nvSpPr>
        <p:spPr bwMode="auto">
          <a:xfrm>
            <a:off x="914400" y="3505200"/>
            <a:ext cx="73914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腓立比書 </a:t>
            </a:r>
            <a:r>
              <a:rPr lang="en-US" altLang="zh-CN" dirty="0"/>
              <a:t>3:12-14</a:t>
            </a:r>
          </a:p>
          <a:p>
            <a:r>
              <a:rPr lang="zh-TW" altLang="en-US" dirty="0"/>
              <a:t>這不是說、我已經得著了、已經完全了．我乃是竭力追求、或者可以得</a:t>
            </a:r>
            <a:r>
              <a:rPr lang="zh-TW" altLang="en-US" dirty="0" smtClean="0"/>
              <a:t>著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基督</a:t>
            </a:r>
            <a:r>
              <a:rPr lang="zh-TW" altLang="en-US" dirty="0" smtClean="0"/>
              <a:t>耶</a:t>
            </a:r>
            <a:r>
              <a:rPr lang="zh-TW" altLang="en-US" dirty="0"/>
              <a:t>穌所以得著我的。</a:t>
            </a:r>
            <a:r>
              <a:rPr lang="en-US" altLang="zh-TW" dirty="0"/>
              <a:t>〔</a:t>
            </a:r>
            <a:r>
              <a:rPr lang="zh-TW" altLang="en-US" dirty="0"/>
              <a:t>所以得著我的或作所要我得的</a:t>
            </a:r>
            <a:r>
              <a:rPr lang="en-US" altLang="zh-TW" dirty="0"/>
              <a:t>〕 </a:t>
            </a:r>
            <a:r>
              <a:rPr lang="zh-TW" altLang="en-US" dirty="0"/>
              <a:t>弟兄們、我不是以為自己已經得著了．我只有一件事、就是忘記背後努力面前的、 向著標竿直跑、要得　神</a:t>
            </a:r>
            <a:r>
              <a:rPr lang="zh-TW" altLang="en-US" dirty="0" smtClean="0"/>
              <a:t>在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基督</a:t>
            </a:r>
            <a:r>
              <a:rPr lang="zh-TW" altLang="en-US" dirty="0" smtClean="0"/>
              <a:t>耶</a:t>
            </a:r>
            <a:r>
              <a:rPr lang="zh-TW" altLang="en-US" dirty="0"/>
              <a:t>穌裡從上面召我來得的獎賞。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1463</Words>
  <Application>Microsoft Office PowerPoint</Application>
  <PresentationFormat>On-screen Show (4:3)</PresentationFormat>
  <Paragraphs>242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Arial</vt:lpstr>
      <vt:lpstr>Calibri</vt:lpstr>
      <vt:lpstr>隶书</vt:lpstr>
      <vt:lpstr>Constantia</vt:lpstr>
      <vt:lpstr>宋体</vt:lpstr>
      <vt:lpstr>Wingdings 2</vt:lpstr>
      <vt:lpstr>ZClosurez</vt:lpstr>
      <vt:lpstr>新細明體</vt:lpstr>
      <vt:lpstr>方正舒体</vt:lpstr>
      <vt:lpstr>2_Custom Design</vt:lpstr>
      <vt:lpstr>Flow</vt:lpstr>
      <vt:lpstr>1_Flow</vt:lpstr>
      <vt:lpstr>基督是生命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Let it Go 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3. 舊人</vt:lpstr>
      <vt:lpstr>Slide 23</vt:lpstr>
      <vt:lpstr>4. 舊人的處置？ </vt:lpstr>
      <vt:lpstr>舊人的處置？ </vt:lpstr>
      <vt:lpstr>5. 新造的人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2015-10-21T06:30:41Z</dcterms:created>
  <dcterms:modified xsi:type="dcterms:W3CDTF">2015-10-21T06:31:05Z</dcterms:modified>
</cp:coreProperties>
</file>