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4628" r:id="rId2"/>
  </p:sldMasterIdLst>
  <p:notesMasterIdLst>
    <p:notesMasterId r:id="rId32"/>
  </p:notesMasterIdLst>
  <p:sldIdLst>
    <p:sldId id="358" r:id="rId3"/>
    <p:sldId id="363" r:id="rId4"/>
    <p:sldId id="331" r:id="rId5"/>
    <p:sldId id="335" r:id="rId6"/>
    <p:sldId id="364" r:id="rId7"/>
    <p:sldId id="372" r:id="rId8"/>
    <p:sldId id="373" r:id="rId9"/>
    <p:sldId id="375" r:id="rId10"/>
    <p:sldId id="376" r:id="rId11"/>
    <p:sldId id="377" r:id="rId12"/>
    <p:sldId id="371" r:id="rId13"/>
    <p:sldId id="369" r:id="rId14"/>
    <p:sldId id="368" r:id="rId15"/>
    <p:sldId id="370" r:id="rId16"/>
    <p:sldId id="367" r:id="rId17"/>
    <p:sldId id="359" r:id="rId18"/>
    <p:sldId id="360" r:id="rId19"/>
    <p:sldId id="366" r:id="rId20"/>
    <p:sldId id="378" r:id="rId21"/>
    <p:sldId id="379" r:id="rId22"/>
    <p:sldId id="380" r:id="rId23"/>
    <p:sldId id="381" r:id="rId24"/>
    <p:sldId id="382" r:id="rId25"/>
    <p:sldId id="383" r:id="rId26"/>
    <p:sldId id="385" r:id="rId27"/>
    <p:sldId id="386" r:id="rId28"/>
    <p:sldId id="384" r:id="rId29"/>
    <p:sldId id="329" r:id="rId30"/>
    <p:sldId id="328" r:id="rId31"/>
  </p:sldIdLst>
  <p:sldSz cx="9144000" cy="6858000" type="screen4x3"/>
  <p:notesSz cx="7010400" cy="9296400"/>
  <p:embeddedFontLst>
    <p:embeddedFont>
      <p:font typeface="Trebuchet MS" pitchFamily="34" charset="0"/>
      <p:regular r:id="rId33"/>
      <p:bold r:id="rId34"/>
      <p:italic r:id="rId35"/>
      <p:boldItalic r:id="rId36"/>
    </p:embeddedFont>
    <p:embeddedFont>
      <p:font typeface="黑体" pitchFamily="49" charset="-122"/>
      <p:regular r:id="rId37"/>
    </p:embeddedFont>
    <p:embeddedFont>
      <p:font typeface="Wingdings 2" pitchFamily="18" charset="2"/>
      <p:regular r:id="rId38"/>
    </p:embeddedFont>
    <p:embeddedFont>
      <p:font typeface="SimSun" pitchFamily="2" charset="-122"/>
      <p:regular r:id="rId39"/>
    </p:embeddedFont>
    <p:embeddedFont>
      <p:font typeface="Calibri" pitchFamily="34" charset="0"/>
      <p:regular r:id="rId40"/>
      <p:bold r:id="rId41"/>
      <p:italic r:id="rId42"/>
      <p:boldItalic r:id="rId43"/>
    </p:embeddedFont>
    <p:embeddedFont>
      <p:font typeface="微軟正黑體" pitchFamily="34" charset="-120"/>
      <p:regular r:id="rId44"/>
      <p:bold r:id="rId45"/>
    </p:embeddedFont>
    <p:embeddedFont>
      <p:font typeface="新細明體" pitchFamily="18" charset="-120"/>
      <p:regular r:id="rId4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3399"/>
    <a:srgbClr val="FFFFFF"/>
    <a:srgbClr val="000000"/>
    <a:srgbClr val="FF9966"/>
    <a:srgbClr val="3399FF"/>
    <a:srgbClr val="3366CC"/>
    <a:srgbClr val="FF7C80"/>
    <a:srgbClr val="66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87276" autoAdjust="0"/>
  </p:normalViewPr>
  <p:slideViewPr>
    <p:cSldViewPr>
      <p:cViewPr>
        <p:scale>
          <a:sx n="66" d="100"/>
          <a:sy n="66" d="100"/>
        </p:scale>
        <p:origin x="-96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66666F2-E9EC-4C8F-85E2-C2C6469F48A6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82E3FEF-4539-4111-B013-3A784373A6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62377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8264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94151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60038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8C192E2-C3F0-46C6-B08A-5FD8ADD8A04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62377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8264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94151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60038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D86FBF-6B31-4D11-9434-F0236D11344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2E3FEF-4539-4111-B013-3A784373A63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8007C6-7F20-4B88-B1C1-310D565547C9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4DCF66-B392-48D3-8D53-424D0D0B2C5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DD09816-01E0-44D8-9EF8-33D88C1AD92D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9DF1CD5-19FE-4D3F-B283-69DFFFA182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30C2883-0CEA-4712-ABF5-C6061D279FCD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F5342F-856A-4A49-A88C-B838BE37D5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351BA63-0581-4AC8-A46F-EB22DC071654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C57E5B1-75B9-47A0-BE0A-B285186F14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88676E4-EBED-456C-85EE-A5B267473F87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032596F-09B1-4587-A85B-F926B404F3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1A6A8E3-368E-4F58-AE2D-DCA976F2EDF1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6397B8-84BA-40DA-B90D-E68952062C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A0F6A1F-42ED-42AE-905B-46E9FB29CDCE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7CD73A7-319A-4218-80DA-0D87666442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5107112-8A3E-4686-AB66-6E2EF3B59E7B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A42AE87-6F96-4AF2-B290-69CE680ECC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927B836-2F63-4379-B0AF-252920E8BE9F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0ECA62C-C489-46A1-916F-4C7A863D30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6BD8CFB-556F-47AB-A75F-2B7C2AA6E43B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08C62AE-1903-44E3-81AE-17D81283F1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D6B0546-03D9-490E-9815-477042ECEEF6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D7139EF-E603-405F-8191-4235724002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0B71AF-4374-4D3B-92FD-1F96C861E87C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C914C4-06BA-4330-9AEC-74B0F613A5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23D0C78-1291-48F1-BFD8-D9E8390F6C3B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A2CC01C-404C-40BB-B0A8-AB2551FE6B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DD09816-01E0-44D8-9EF8-33D88C1AD92D}" type="datetimeFigureOut">
              <a:rPr lang="en-US" smtClean="0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9DF1CD5-19FE-4D3F-B283-69DFFFA182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30C2883-0CEA-4712-ABF5-C6061D279FCD}" type="datetimeFigureOut">
              <a:rPr lang="en-US" smtClean="0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8F5342F-856A-4A49-A88C-B838BE37D5E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351BA63-0581-4AC8-A46F-EB22DC071654}" type="datetimeFigureOut">
              <a:rPr lang="en-US" smtClean="0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>
              <a:defRPr/>
            </a:pPr>
            <a:fld id="{2C57E5B1-75B9-47A0-BE0A-B285186F14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88676E4-EBED-456C-85EE-A5B267473F87}" type="datetimeFigureOut">
              <a:rPr lang="en-US" smtClean="0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032596F-09B1-4587-A85B-F926B404F31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1A6A8E3-368E-4F58-AE2D-DCA976F2EDF1}" type="datetimeFigureOut">
              <a:rPr lang="en-US" smtClean="0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86397B8-84BA-40DA-B90D-E68952062C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A0F6A1F-42ED-42AE-905B-46E9FB29CDCE}" type="datetimeFigureOut">
              <a:rPr lang="en-US" smtClean="0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7CD73A7-319A-4218-80DA-0D876664421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5107112-8A3E-4686-AB66-6E2EF3B59E7B}" type="datetimeFigureOut">
              <a:rPr lang="en-US" smtClean="0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A42AE87-6F96-4AF2-B290-69CE680ECC6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927B836-2F63-4379-B0AF-252920E8BE9F}" type="datetimeFigureOut">
              <a:rPr lang="en-US" smtClean="0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0ECA62C-C489-46A1-916F-4C7A863D303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6BD8CFB-556F-47AB-A75F-2B7C2AA6E43B}" type="datetimeFigureOut">
              <a:rPr lang="en-US" smtClean="0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08C62AE-1903-44E3-81AE-17D81283F13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D6B0546-03D9-490E-9815-477042ECEEF6}" type="datetimeFigureOut">
              <a:rPr lang="en-US" smtClean="0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D7139EF-E603-405F-8191-4235724002A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pPr>
              <a:defRPr/>
            </a:pPr>
            <a:fld id="{890B71AF-4374-4D3B-92FD-1F96C861E87C}" type="datetimeFigureOut">
              <a:rPr lang="en-US" smtClean="0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9C914C4-06BA-4330-9AEC-74B0F613A5C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AC03F79C-47E6-48D7-A836-DB99152ED762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E30FFF3-1FF1-4AA8-987B-6743E947DF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C03F79C-47E6-48D7-A836-DB99152ED762}" type="datetimeFigureOut">
              <a:rPr lang="en-US" smtClean="0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E30FFF3-1FF1-4AA8-987B-6743E947DF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9" r:id="rId1"/>
    <p:sldLayoutId id="2147484630" r:id="rId2"/>
    <p:sldLayoutId id="2147484631" r:id="rId3"/>
    <p:sldLayoutId id="2147484632" r:id="rId4"/>
    <p:sldLayoutId id="2147484633" r:id="rId5"/>
    <p:sldLayoutId id="2147484634" r:id="rId6"/>
    <p:sldLayoutId id="2147484635" r:id="rId7"/>
    <p:sldLayoutId id="2147484636" r:id="rId8"/>
    <p:sldLayoutId id="2147484637" r:id="rId9"/>
    <p:sldLayoutId id="2147484638" r:id="rId10"/>
    <p:sldLayoutId id="214748463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UR7jxvD5l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vf6Zt6XY9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事奉與盼望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在基督里生根建造 </a:t>
            </a:r>
            <a:r>
              <a:rPr lang="en-US" altLang="zh-CN" dirty="0" smtClean="0"/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389777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43400" y="260056"/>
          <a:ext cx="6473847" cy="6310110"/>
        </p:xfrm>
        <a:graphic>
          <a:graphicData uri="http://schemas.openxmlformats.org/drawingml/2006/table">
            <a:tbl>
              <a:tblPr/>
              <a:tblGrid>
                <a:gridCol w="860029"/>
                <a:gridCol w="737168"/>
                <a:gridCol w="1824018"/>
                <a:gridCol w="3052632"/>
              </a:tblGrid>
              <a:tr h="41563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在基督里生根建造 （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2015</a:t>
                      </a: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）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DATE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SimSun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TOPIC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09/06/15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人与基督的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關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latin typeface="ZClosurez"/>
                        </a:rPr>
                        <a:t>係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Calibri"/>
                        </a:rPr>
                        <a:t>生命的三个层面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09/13/15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Ch.2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首先的亚当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45818E"/>
                          </a:solidFill>
                          <a:latin typeface="Calibri"/>
                        </a:rPr>
                        <a:t>和末后</a:t>
                      </a:r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的亚当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09/20/15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Ch.3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道成肉身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09/27/15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Ch.4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十架受死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10/04/15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復活升天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10/11/15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Ch.6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基督徒與基督的關係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Calibri"/>
                        </a:rPr>
                        <a:t>基督是救主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10/18/15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Ch.7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ZClosurez"/>
                        </a:rPr>
                        <a:t>基督是生命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10/25/15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Ch.8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ZClosurez"/>
                        </a:rPr>
                        <a:t>基督是元帥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11/01/15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Ch.9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基督徒與聖靈的關係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潔净與交托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11/08/15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Ch.10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信心與順從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11/15/15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Ch.11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讀經與禱告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11/22/15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Ch.12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事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45818E"/>
                          </a:solidFill>
                          <a:latin typeface="Calibri"/>
                        </a:rPr>
                        <a:t>奉</a:t>
                      </a:r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及盼望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8" name="Picture 4" descr="http://images.classicalite.com/data/images/full/4369/update-board-member-cheryl-boone-isaacs-responds-to-bruce-broughtons-alone-yet-not-alone-oscar-revocation.jpg?w=60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7920" y="762000"/>
            <a:ext cx="9231920" cy="4800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8" name="Picture 6" descr="http://www.joniandfriends.org/media/uploads/images/11_joni_portrait_0005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143000"/>
            <a:ext cx="6634502" cy="4419600"/>
          </a:xfrm>
          <a:prstGeom prst="rect">
            <a:avLst/>
          </a:prstGeom>
          <a:noFill/>
        </p:spPr>
      </p:pic>
      <p:pic>
        <p:nvPicPr>
          <p:cNvPr id="192514" name="Picture 2" descr="http://www.aloneyetnotalone.com/_dvdimages/title_treatment_whit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228600"/>
            <a:ext cx="3292904" cy="185276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85800" y="5638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Joni </a:t>
            </a:r>
            <a:r>
              <a:rPr lang="en-US" altLang="zh-CN" dirty="0" err="1" smtClean="0">
                <a:solidFill>
                  <a:schemeClr val="bg1"/>
                </a:solidFill>
              </a:rPr>
              <a:t>Eareckson</a:t>
            </a:r>
            <a:r>
              <a:rPr lang="en-US" altLang="zh-CN" dirty="0" smtClean="0">
                <a:solidFill>
                  <a:schemeClr val="bg1"/>
                </a:solidFill>
              </a:rPr>
              <a:t> Tada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214" y="2091871"/>
            <a:ext cx="5497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一、屬靈人的事奉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1066800"/>
            <a:ext cx="1066800" cy="7620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人與神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3276600" y="2971800"/>
            <a:ext cx="1066800" cy="7620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人與人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5334000" y="4572000"/>
            <a:ext cx="1066800" cy="7620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人與己</a:t>
            </a:r>
            <a:endParaRPr lang="en-US" b="1" dirty="0"/>
          </a:p>
        </p:txBody>
      </p:sp>
      <p:pic>
        <p:nvPicPr>
          <p:cNvPr id="236546" name="Picture 2" descr="http://004.img.haxiu.com/allimg/c100421/12GSNcV0-339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762000"/>
            <a:ext cx="2362200" cy="13512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0" y="4572000"/>
            <a:ext cx="1066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人與神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429000" y="3124200"/>
            <a:ext cx="1066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人與人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0" y="1371600"/>
            <a:ext cx="1066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人與己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1066800"/>
            <a:ext cx="1066800" cy="7620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人與神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3276600" y="2971800"/>
            <a:ext cx="1066800" cy="7620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人與人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5334000" y="4572000"/>
            <a:ext cx="1066800" cy="7620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人與己</a:t>
            </a:r>
            <a:endParaRPr lang="en-US" b="1" dirty="0"/>
          </a:p>
        </p:txBody>
      </p:sp>
      <p:pic>
        <p:nvPicPr>
          <p:cNvPr id="247810" name="Picture 2" descr="http://pulumu.com/wp-content/uploads/2015/07/lov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95800"/>
            <a:ext cx="31496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2209800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約翰福音 </a:t>
            </a:r>
            <a:r>
              <a:rPr lang="en-US" altLang="zh-CN" b="1" dirty="0" smtClean="0"/>
              <a:t>15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:12</a:t>
            </a:r>
          </a:p>
          <a:p>
            <a:endParaRPr lang="en-US" altLang="zh-TW" b="1" dirty="0" smtClean="0"/>
          </a:p>
          <a:p>
            <a:r>
              <a:rPr lang="zh-TW" altLang="en-US" dirty="0" smtClean="0"/>
              <a:t>你們要彼此相愛，像我愛你們一樣；這就是我的命令。 </a:t>
            </a:r>
            <a:endParaRPr lang="en-US" dirty="0"/>
          </a:p>
        </p:txBody>
      </p:sp>
      <p:pic>
        <p:nvPicPr>
          <p:cNvPr id="249865" name="Picture 9" descr="Image result for flowers drawin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495800"/>
            <a:ext cx="2743200" cy="1666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1752600"/>
            <a:ext cx="5943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哥林多後書</a:t>
            </a:r>
            <a:r>
              <a:rPr lang="en-US" altLang="zh-CN" b="1" dirty="0" smtClean="0"/>
              <a:t>2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:14-15</a:t>
            </a:r>
          </a:p>
          <a:p>
            <a:endParaRPr lang="en-US" altLang="zh-TW" b="1" dirty="0" smtClean="0"/>
          </a:p>
          <a:p>
            <a:r>
              <a:rPr lang="zh-TW" altLang="en-US" dirty="0" smtClean="0"/>
              <a:t>感謝神！常率領我們在基督裡誇勝，並藉著我們在各處顯揚那因認識基督而有的香氣。 </a:t>
            </a:r>
            <a:endParaRPr lang="en-US" altLang="zh-TW" dirty="0" smtClean="0"/>
          </a:p>
          <a:p>
            <a:endParaRPr lang="zh-TW" altLang="en-US" dirty="0" smtClean="0"/>
          </a:p>
          <a:p>
            <a:r>
              <a:rPr lang="zh-TW" altLang="en-US" dirty="0" smtClean="0"/>
              <a:t>因為我們在神面前，無論在得救的人身上或滅亡的人身上，都有基督馨香之氣。</a:t>
            </a:r>
            <a:endParaRPr lang="en-US" dirty="0"/>
          </a:p>
        </p:txBody>
      </p:sp>
      <p:pic>
        <p:nvPicPr>
          <p:cNvPr id="249865" name="Picture 9" descr="Image result for flowers drawin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724400"/>
            <a:ext cx="2743200" cy="1666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7526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-  </a:t>
            </a:r>
            <a:r>
              <a:rPr lang="zh-CN" altLang="en-US" dirty="0" smtClean="0"/>
              <a:t>事奉是生命的自然流露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30480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-  </a:t>
            </a:r>
            <a:r>
              <a:rPr lang="zh-CN" altLang="en-US" dirty="0" smtClean="0"/>
              <a:t>事奉是完全的奉獻</a:t>
            </a:r>
            <a:endParaRPr lang="en-US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3581400" y="1219200"/>
            <a:ext cx="990600" cy="457200"/>
          </a:xfrm>
          <a:prstGeom prst="wedgeRoundRectCallout">
            <a:avLst>
              <a:gd name="adj1" fmla="val -54393"/>
              <a:gd name="adj2" fmla="val 733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本質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3200400" y="2590800"/>
            <a:ext cx="990600" cy="457200"/>
          </a:xfrm>
          <a:prstGeom prst="wedgeRoundRectCallout">
            <a:avLst>
              <a:gd name="adj1" fmla="val -54393"/>
              <a:gd name="adj2" fmla="val 733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態度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4343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-  </a:t>
            </a:r>
            <a:r>
              <a:rPr lang="zh-CN" altLang="en-US" dirty="0" smtClean="0"/>
              <a:t>事奉表現在不同的方面</a:t>
            </a:r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3657600" y="3733800"/>
            <a:ext cx="990600" cy="457200"/>
          </a:xfrm>
          <a:prstGeom prst="wedgeRoundRectCallout">
            <a:avLst>
              <a:gd name="adj1" fmla="val -54393"/>
              <a:gd name="adj2" fmla="val 733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體現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 animBg="1"/>
      <p:bldP spid="9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4847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1. </a:t>
            </a:r>
            <a:r>
              <a:rPr lang="zh-CN" altLang="en-US" dirty="0" smtClean="0"/>
              <a:t>本位的事奉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66800" y="2734270"/>
            <a:ext cx="601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/>
              <a:t>出埃及記 </a:t>
            </a:r>
            <a:r>
              <a:rPr lang="en-US" altLang="zh-CN" b="1" dirty="0" smtClean="0"/>
              <a:t>9:1</a:t>
            </a:r>
            <a:endParaRPr lang="en-US" altLang="zh-TW" b="1" dirty="0" smtClean="0"/>
          </a:p>
          <a:p>
            <a:r>
              <a:rPr lang="zh-TW" altLang="en-US" dirty="0" smtClean="0"/>
              <a:t>耶和華吩咐摩西說：你進去見法老，對他說：耶和華─希伯來人的神這樣說：容我的百姓去，好</a:t>
            </a:r>
            <a:r>
              <a:rPr lang="zh-TW" altLang="en-US" dirty="0" smtClean="0">
                <a:solidFill>
                  <a:srgbClr val="FF0000"/>
                </a:solidFill>
              </a:rPr>
              <a:t>事奉</a:t>
            </a:r>
            <a:r>
              <a:rPr lang="zh-TW" altLang="en-US" dirty="0" smtClean="0"/>
              <a:t>我。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477000" y="914400"/>
            <a:ext cx="1391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u="sng" dirty="0" smtClean="0"/>
              <a:t>事奉的體現</a:t>
            </a:r>
            <a:r>
              <a:rPr lang="en-US" altLang="zh-CN" u="sng" dirty="0" smtClean="0"/>
              <a:t> </a:t>
            </a: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4847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2. </a:t>
            </a:r>
            <a:r>
              <a:rPr lang="zh-CN" altLang="en-US" dirty="0" smtClean="0"/>
              <a:t>生活的事奉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66800" y="2734270"/>
            <a:ext cx="601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/>
              <a:t>使徒行傳</a:t>
            </a:r>
            <a:r>
              <a:rPr lang="en-US" altLang="zh-CN" b="1" dirty="0" smtClean="0"/>
              <a:t>1:8</a:t>
            </a:r>
            <a:endParaRPr lang="en-US" altLang="zh-TW" b="1" dirty="0" smtClean="0"/>
          </a:p>
          <a:p>
            <a:r>
              <a:rPr lang="zh-TW" altLang="en-US" dirty="0" smtClean="0"/>
              <a:t>但聖靈降臨在你們身上，你們就必得著能力，並要在耶路撒冷、猶太全地，和撒瑪利亞，直到地極，</a:t>
            </a:r>
            <a:r>
              <a:rPr lang="zh-TW" altLang="en-US" dirty="0" smtClean="0">
                <a:solidFill>
                  <a:srgbClr val="FF0000"/>
                </a:solidFill>
              </a:rPr>
              <a:t>作我的見證</a:t>
            </a:r>
            <a:r>
              <a:rPr lang="zh-TW" altLang="en-US" dirty="0" smtClean="0"/>
              <a:t>。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477000" y="914400"/>
            <a:ext cx="1391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u="sng" dirty="0" smtClean="0"/>
              <a:t>事奉的體現</a:t>
            </a:r>
            <a:r>
              <a:rPr lang="en-US" altLang="zh-CN" u="sng" dirty="0" smtClean="0"/>
              <a:t> </a:t>
            </a: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27872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3.  </a:t>
            </a:r>
            <a:r>
              <a:rPr lang="zh-CN" altLang="en-US" dirty="0" smtClean="0"/>
              <a:t>事工的事奉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66800" y="2713672"/>
            <a:ext cx="6019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羅馬書</a:t>
            </a:r>
            <a:r>
              <a:rPr lang="en-US" altLang="zh-CN" b="1" dirty="0" smtClean="0"/>
              <a:t>12:1</a:t>
            </a:r>
            <a:endParaRPr lang="en-US" altLang="zh-TW" b="1" dirty="0" smtClean="0"/>
          </a:p>
          <a:p>
            <a:r>
              <a:rPr lang="zh-TW" altLang="en-US" dirty="0" smtClean="0"/>
              <a:t>所以弟兄們，我以神的慈悲勸你們，將身體獻上，當作活祭，是聖潔的，是神所喜悅的；你們如此</a:t>
            </a:r>
            <a:r>
              <a:rPr lang="zh-TW" altLang="en-US" dirty="0" smtClean="0">
                <a:solidFill>
                  <a:srgbClr val="FF0000"/>
                </a:solidFill>
              </a:rPr>
              <a:t>事奉</a:t>
            </a:r>
            <a:r>
              <a:rPr lang="zh-TW" altLang="en-US" dirty="0" smtClean="0"/>
              <a:t>乃是理所當然的。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477000" y="914400"/>
            <a:ext cx="1391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u="sng" dirty="0" smtClean="0"/>
              <a:t>事奉的體現</a:t>
            </a:r>
            <a:r>
              <a:rPr lang="en-US" altLang="zh-CN" u="sng" dirty="0" smtClean="0"/>
              <a:t> </a:t>
            </a: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214" y="2091871"/>
            <a:ext cx="5497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二、屬靈人的盼望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651761" y="4206240"/>
            <a:ext cx="1175657" cy="118872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創造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5900066" y="4763589"/>
            <a:ext cx="1175657" cy="1188720"/>
          </a:xfrm>
          <a:prstGeom prst="ellipse">
            <a:avLst/>
          </a:prstGeom>
          <a:solidFill>
            <a:schemeClr val="tx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</a:rPr>
              <a:t>犯罪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821681" y="1706880"/>
            <a:ext cx="1175657" cy="118872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166949" y="683624"/>
            <a:ext cx="1175657" cy="11887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榮耀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879669" y="4924697"/>
            <a:ext cx="1920240" cy="4441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895703" y="3740330"/>
            <a:ext cx="1175657" cy="11887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恩典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>
            <a:endCxn id="4" idx="4"/>
          </p:cNvCxnSpPr>
          <p:nvPr/>
        </p:nvCxnSpPr>
        <p:spPr>
          <a:xfrm flipH="1" flipV="1">
            <a:off x="6409510" y="2895600"/>
            <a:ext cx="34833" cy="7924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377440" y="1332411"/>
            <a:ext cx="3405052" cy="9688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30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道路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823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真理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5016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生命</a:t>
            </a:r>
            <a:endParaRPr lang="en-US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152650" y="2019300"/>
            <a:ext cx="0" cy="3314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29623" y="4026262"/>
            <a:ext cx="584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悔改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491523" y="2483212"/>
            <a:ext cx="584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成聖</a:t>
            </a:r>
            <a:endParaRPr lang="en-US" sz="2800" dirty="0"/>
          </a:p>
        </p:txBody>
      </p:sp>
      <p:sp>
        <p:nvSpPr>
          <p:cNvPr id="14" name="Oval 13"/>
          <p:cNvSpPr/>
          <p:nvPr/>
        </p:nvSpPr>
        <p:spPr>
          <a:xfrm>
            <a:off x="6653349" y="1543050"/>
            <a:ext cx="1175657" cy="11887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榮耀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133600" y="5353050"/>
            <a:ext cx="57531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762000" y="990600"/>
            <a:ext cx="70866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恩典的得勝</a:t>
            </a:r>
            <a:r>
              <a:rPr lang="en-US" altLang="zh-CN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挑戰</a:t>
            </a:r>
            <a:r>
              <a:rPr lang="en-US" altLang="zh-CN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邀請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9" name="Straight Arrow Connector 18"/>
          <p:cNvCxnSpPr>
            <a:endCxn id="14" idx="3"/>
          </p:cNvCxnSpPr>
          <p:nvPr/>
        </p:nvCxnSpPr>
        <p:spPr>
          <a:xfrm flipV="1">
            <a:off x="2133600" y="2557686"/>
            <a:ext cx="4691920" cy="2776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2" grpId="0"/>
      <p:bldP spid="13" grpId="0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 descr="http://www.jintian.net/bb/attachment.php?aid=2209&amp;nothumb=y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762000"/>
            <a:ext cx="5715000" cy="2535227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838200" y="510540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/>
              <a:t>帖撒羅尼迦前書</a:t>
            </a:r>
            <a:r>
              <a:rPr lang="en-US" altLang="zh-TW" b="1" dirty="0" smtClean="0"/>
              <a:t>1</a:t>
            </a:r>
            <a:r>
              <a:rPr lang="en-US" altLang="zh-CN" b="1" dirty="0" smtClean="0"/>
              <a:t>:2-3</a:t>
            </a:r>
          </a:p>
          <a:p>
            <a:r>
              <a:rPr lang="zh-TW" altLang="en-US" dirty="0" smtClean="0"/>
              <a:t>在神我們的父面前，不住的記念你們因信心所做的</a:t>
            </a:r>
            <a:r>
              <a:rPr lang="zh-TW" altLang="en-US" dirty="0" smtClean="0">
                <a:solidFill>
                  <a:srgbClr val="FF0000"/>
                </a:solidFill>
              </a:rPr>
              <a:t>工夫</a:t>
            </a:r>
            <a:r>
              <a:rPr lang="zh-TW" altLang="en-US" dirty="0" smtClean="0"/>
              <a:t>，因愛心所受的</a:t>
            </a:r>
            <a:r>
              <a:rPr lang="zh-TW" altLang="en-US" dirty="0" smtClean="0">
                <a:solidFill>
                  <a:srgbClr val="FF0000"/>
                </a:solidFill>
              </a:rPr>
              <a:t>勞苦</a:t>
            </a:r>
            <a:r>
              <a:rPr lang="zh-TW" altLang="en-US" dirty="0" smtClean="0"/>
              <a:t>，因盼望我們主耶穌基督所存的</a:t>
            </a:r>
            <a:r>
              <a:rPr lang="zh-TW" altLang="en-US" dirty="0" smtClean="0">
                <a:solidFill>
                  <a:srgbClr val="FF0000"/>
                </a:solidFill>
              </a:rPr>
              <a:t>忍耐</a:t>
            </a:r>
            <a:r>
              <a:rPr lang="zh-TW" altLang="en-US" dirty="0" smtClean="0"/>
              <a:t>。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3657600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dirty="0" smtClean="0"/>
          </a:p>
          <a:p>
            <a:r>
              <a:rPr lang="zh-CN" altLang="en-US" b="1" dirty="0" smtClean="0"/>
              <a:t>哥林多前書</a:t>
            </a:r>
            <a:r>
              <a:rPr lang="en-US" altLang="zh-CN" b="1" dirty="0" smtClean="0"/>
              <a:t>13:13</a:t>
            </a:r>
          </a:p>
          <a:p>
            <a:r>
              <a:rPr lang="zh-TW" altLang="en-US" dirty="0" smtClean="0"/>
              <a:t>如今常存的有信，有望，有愛這三樣，其中最大的是愛。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6" name="Picture 2" descr="http://2.bp.blogspot.com/_NLEuH4KVfIU/S0KFuXS0snI/AAAAAAAABTI/CZ2TbvhSvkg/s400/b5ce9254d283c90c3a2935a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066800"/>
            <a:ext cx="5410200" cy="4887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150" name="Picture 6" descr="http://www.deepintolove.com/wp-content/uploads/2014/12/hop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1000"/>
            <a:ext cx="8153400" cy="61150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33400" y="838200"/>
            <a:ext cx="2971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FFFFFF"/>
                </a:solidFill>
              </a:rPr>
              <a:t>HOPE</a:t>
            </a:r>
            <a:endParaRPr lang="en-US" sz="6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AutoShape 2" descr="Image result for 的救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124" name="AutoShape 4" descr="Image result for 的救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126" name="AutoShape 6" descr="Image result for 的救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128" name="AutoShape 8" descr="Image result for 的救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1130" name="Picture 10" descr="http://img.epochtimes.com/i6/12022410242920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1000"/>
            <a:ext cx="8153400" cy="6115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12192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進入榮耀 </a:t>
            </a:r>
            <a:r>
              <a:rPr lang="en-US" altLang="zh-CN" sz="2800" dirty="0" smtClean="0"/>
              <a:t>- </a:t>
            </a:r>
            <a:r>
              <a:rPr lang="zh-CN" altLang="en-US" sz="2800" dirty="0" smtClean="0"/>
              <a:t>主再來的盼望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2590800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馬太福音 </a:t>
            </a:r>
            <a:r>
              <a:rPr lang="en-US" altLang="zh-CN" b="1" dirty="0" smtClean="0"/>
              <a:t>25: 31</a:t>
            </a:r>
            <a:endParaRPr lang="en-US" altLang="zh-TW" b="1" dirty="0" smtClean="0"/>
          </a:p>
          <a:p>
            <a:r>
              <a:rPr lang="zh-TW" altLang="en-US" dirty="0" smtClean="0"/>
              <a:t>當人子在他榮耀裡、同著眾天使降臨的時候，要坐在他榮耀的寶座上。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17693"/>
            <a:ext cx="79248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馬太福音 </a:t>
            </a:r>
            <a:r>
              <a:rPr lang="en-US" altLang="zh-CN" b="1" dirty="0" smtClean="0"/>
              <a:t>25: 31-46</a:t>
            </a:r>
            <a:endParaRPr lang="en-US" altLang="zh-TW" b="1" dirty="0" smtClean="0"/>
          </a:p>
          <a:p>
            <a:r>
              <a:rPr lang="zh-TW" altLang="en-US" b="1" dirty="0" smtClean="0"/>
              <a:t>當人子在他榮耀裡、同著眾天使降臨的時候，要坐在他榮耀的寶座上。 </a:t>
            </a:r>
          </a:p>
          <a:p>
            <a:r>
              <a:rPr lang="zh-TW" altLang="en-US" dirty="0" smtClean="0"/>
              <a:t>萬民都要聚集在他面前。他要把他們分別出來，好像牧羊的分別綿羊山羊一般， </a:t>
            </a:r>
          </a:p>
          <a:p>
            <a:r>
              <a:rPr lang="zh-TW" altLang="en-US" dirty="0" smtClean="0"/>
              <a:t>把</a:t>
            </a:r>
            <a:r>
              <a:rPr lang="zh-TW" altLang="en-US" dirty="0" smtClean="0">
                <a:solidFill>
                  <a:srgbClr val="FF0000"/>
                </a:solidFill>
              </a:rPr>
              <a:t>綿羊</a:t>
            </a:r>
            <a:r>
              <a:rPr lang="zh-TW" altLang="en-US" dirty="0" smtClean="0"/>
              <a:t>安置在右邊，</a:t>
            </a:r>
            <a:r>
              <a:rPr lang="zh-TW" altLang="en-US" dirty="0" smtClean="0">
                <a:solidFill>
                  <a:srgbClr val="FF0000"/>
                </a:solidFill>
              </a:rPr>
              <a:t>山羊</a:t>
            </a:r>
            <a:r>
              <a:rPr lang="zh-TW" altLang="en-US" dirty="0" smtClean="0"/>
              <a:t>在左邊。 </a:t>
            </a:r>
          </a:p>
          <a:p>
            <a:r>
              <a:rPr lang="zh-TW" altLang="en-US" dirty="0" smtClean="0"/>
              <a:t>於是王要向那右邊的說：你們這蒙我父賜福的，可來承受那創世以來為你們所預備的國； </a:t>
            </a:r>
          </a:p>
          <a:p>
            <a:r>
              <a:rPr lang="zh-TW" altLang="en-US" dirty="0" smtClean="0"/>
              <a:t>因為我餓了，你們給我吃，渴了，你們給我喝；我作客旅，你們留我住； </a:t>
            </a:r>
          </a:p>
          <a:p>
            <a:r>
              <a:rPr lang="zh-TW" altLang="en-US" dirty="0" smtClean="0"/>
              <a:t>我赤身露體，你們給我穿；我病了、你們看顧我；我在監裡，你們來看我。 </a:t>
            </a:r>
          </a:p>
          <a:p>
            <a:r>
              <a:rPr lang="zh-TW" altLang="en-US" dirty="0" smtClean="0"/>
              <a:t>義人就回答說：主啊，我們什麼時候見你餓了，給你吃，渴了，給你喝？ </a:t>
            </a:r>
          </a:p>
          <a:p>
            <a:r>
              <a:rPr lang="zh-TW" altLang="en-US" dirty="0" smtClean="0"/>
              <a:t>什麼時候見你作客旅，留你住，或是赤身露體，給你穿？ </a:t>
            </a:r>
          </a:p>
          <a:p>
            <a:r>
              <a:rPr lang="zh-TW" altLang="en-US" dirty="0" smtClean="0"/>
              <a:t>又什麼時候見你病了，或是在監裡，來看你呢？ </a:t>
            </a:r>
          </a:p>
          <a:p>
            <a:r>
              <a:rPr lang="zh-TW" altLang="en-US" dirty="0" smtClean="0">
                <a:solidFill>
                  <a:srgbClr val="003399"/>
                </a:solidFill>
              </a:rPr>
              <a:t>王要回答說：我實在告訴你們，這些事你們既做在我這弟兄中一個最小的身上，就是做在我身上了。 </a:t>
            </a:r>
          </a:p>
          <a:p>
            <a:r>
              <a:rPr lang="zh-TW" altLang="en-US" dirty="0" smtClean="0"/>
              <a:t>王又要向那左邊的說：你們這被咒詛的人，離開我！進入那為魔鬼和他的使者所預備的永火裡去！ </a:t>
            </a:r>
          </a:p>
          <a:p>
            <a:r>
              <a:rPr lang="zh-TW" altLang="en-US" dirty="0" smtClean="0"/>
              <a:t>因為我餓了，你們不給我吃，渴了，你們不給我喝； </a:t>
            </a:r>
          </a:p>
          <a:p>
            <a:r>
              <a:rPr lang="zh-TW" altLang="en-US" dirty="0" smtClean="0"/>
              <a:t>我作客旅，你們不留我住；我赤身露體，你們不給我穿；我病了，我在監裡，你們不來看顧我。 </a:t>
            </a:r>
          </a:p>
          <a:p>
            <a:r>
              <a:rPr lang="zh-TW" altLang="en-US" dirty="0" smtClean="0"/>
              <a:t>他們也要回答說：主啊，我們什麼時候見你餓了，或渴了，或作客旅，或赤身露體，或病了，或在監裡，不伺候你呢？ </a:t>
            </a:r>
          </a:p>
          <a:p>
            <a:r>
              <a:rPr lang="zh-TW" altLang="en-US" dirty="0" smtClean="0">
                <a:solidFill>
                  <a:srgbClr val="003399"/>
                </a:solidFill>
              </a:rPr>
              <a:t>王要回答說：我實在告訴你們，這些事你們既不做在我這弟兄中一個最小的身上，就是不做在我身上了。 </a:t>
            </a:r>
          </a:p>
          <a:p>
            <a:r>
              <a:rPr lang="zh-TW" altLang="en-US" dirty="0" smtClean="0"/>
              <a:t>這些人要往</a:t>
            </a:r>
            <a:r>
              <a:rPr lang="zh-TW" altLang="en-US" dirty="0" smtClean="0">
                <a:solidFill>
                  <a:srgbClr val="FF0000"/>
                </a:solidFill>
              </a:rPr>
              <a:t>永刑</a:t>
            </a:r>
            <a:r>
              <a:rPr lang="zh-TW" altLang="en-US" dirty="0" smtClean="0"/>
              <a:t>裡去；那些義人要往</a:t>
            </a:r>
            <a:r>
              <a:rPr lang="zh-TW" altLang="en-US" dirty="0" smtClean="0">
                <a:solidFill>
                  <a:srgbClr val="FF0000"/>
                </a:solidFill>
              </a:rPr>
              <a:t>永生</a:t>
            </a:r>
            <a:r>
              <a:rPr lang="zh-TW" altLang="en-US" dirty="0" smtClean="0"/>
              <a:t>裡去。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847671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1. </a:t>
            </a:r>
            <a:r>
              <a:rPr lang="zh-CN" altLang="en-US" b="1" dirty="0" smtClean="0"/>
              <a:t>主耶穌基督的再來， 使信徒與基督一同得以完全。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533471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羅馬書</a:t>
            </a:r>
            <a:r>
              <a:rPr lang="en-US" altLang="zh-CN" b="1" dirty="0" smtClean="0"/>
              <a:t>8:16-17</a:t>
            </a:r>
          </a:p>
          <a:p>
            <a:r>
              <a:rPr lang="zh-TW" altLang="en-US" dirty="0" smtClean="0"/>
              <a:t>聖靈與我們的心同證我們是神的兒女； 既是兒女，便是後嗣，就是神的後嗣，和基督同作後嗣。如果我們和他一同受苦，也必和他一同得榮耀。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847671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2</a:t>
            </a:r>
            <a:r>
              <a:rPr lang="en-US" b="1" dirty="0" smtClean="0"/>
              <a:t>. </a:t>
            </a:r>
            <a:r>
              <a:rPr lang="zh-CN" altLang="en-US" b="1" dirty="0" smtClean="0"/>
              <a:t>主耶穌基督的再來， 使萬物得以與神和好。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533471"/>
            <a:ext cx="63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以弗所書 </a:t>
            </a:r>
            <a:r>
              <a:rPr lang="en-US" altLang="zh-CN" b="1" dirty="0" smtClean="0"/>
              <a:t>1:10</a:t>
            </a:r>
          </a:p>
          <a:p>
            <a:r>
              <a:rPr lang="zh-TW" altLang="en-US" dirty="0" smtClean="0"/>
              <a:t>要照所安排的，在日期滿足的時候，使天上、地上、一切所有的都在基督裡面同歸於一。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847671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3</a:t>
            </a:r>
            <a:r>
              <a:rPr lang="en-US" b="1" dirty="0" smtClean="0"/>
              <a:t>. </a:t>
            </a:r>
            <a:r>
              <a:rPr lang="zh-CN" altLang="en-US" b="1" dirty="0" smtClean="0"/>
              <a:t>主耶穌基督的再來， 要全面恢復神管制宇宙的主權。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533471"/>
            <a:ext cx="6324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哥林多前書 </a:t>
            </a:r>
            <a:r>
              <a:rPr lang="en-US" altLang="zh-CN" b="1" dirty="0" smtClean="0"/>
              <a:t>15:24-28</a:t>
            </a:r>
          </a:p>
          <a:p>
            <a:r>
              <a:rPr lang="zh-TW" altLang="en-US" dirty="0" smtClean="0"/>
              <a:t>再後，末期到了，那時基督既將一切執政的、掌權的、有能的、都毀滅了，就把國交與父神。 </a:t>
            </a:r>
          </a:p>
          <a:p>
            <a:r>
              <a:rPr lang="zh-TW" altLang="en-US" dirty="0" smtClean="0"/>
              <a:t>因為基督必要作王，等神把一切仇敵都放在他的腳下。 </a:t>
            </a:r>
          </a:p>
          <a:p>
            <a:r>
              <a:rPr lang="zh-TW" altLang="en-US" dirty="0" smtClean="0"/>
              <a:t>儘末了所毀滅的仇敵，就是死。 </a:t>
            </a:r>
          </a:p>
          <a:p>
            <a:r>
              <a:rPr lang="zh-TW" altLang="en-US" dirty="0" smtClean="0"/>
              <a:t>因為經上說：神叫萬物都服在他的腳下。既說萬物都服了他，明顯那叫萬物服他的，不在其內了。 </a:t>
            </a:r>
          </a:p>
          <a:p>
            <a:r>
              <a:rPr lang="zh-TW" altLang="en-US" dirty="0" smtClean="0"/>
              <a:t>萬物既服了他，那時子也要自己服那叫萬物服他的，叫神在萬物之上，為萬物之主。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4478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4</a:t>
            </a:r>
            <a:r>
              <a:rPr lang="en-US" b="1" dirty="0" smtClean="0"/>
              <a:t>. </a:t>
            </a:r>
            <a:r>
              <a:rPr lang="zh-CN" altLang="en-US" b="1" dirty="0" smtClean="0"/>
              <a:t>基督徒對主再來的態度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447800" y="22098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留意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32766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愛慕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800600" y="22098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驚醒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47800" y="55626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等候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47800" y="44196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仰望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00600" y="32766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持守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800600" y="44196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忠心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800600" y="55626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事奉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6088"/>
            <a:ext cx="8077200" cy="596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2772" name="Picture 2" descr="Diagram 1:Life on Three Plane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9FBFD"/>
              </a:clrFrom>
              <a:clrTo>
                <a:srgbClr val="E9FB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457200"/>
            <a:ext cx="7086600" cy="5965825"/>
          </a:xfrm>
          <a:prstGeom prst="rect">
            <a:avLst/>
          </a:prstGeom>
          <a:solidFill>
            <a:srgbClr val="000000">
              <a:alpha val="27058"/>
            </a:srgbClr>
          </a:solidFill>
          <a:ln w="3175" cmpd="dbl">
            <a:noFill/>
            <a:miter lim="800000"/>
            <a:headEnd/>
            <a:tailEnd/>
          </a:ln>
        </p:spPr>
      </p:pic>
      <p:sp>
        <p:nvSpPr>
          <p:cNvPr id="32773" name="TextBox 1"/>
          <p:cNvSpPr txBox="1">
            <a:spLocks noChangeArrowheads="1"/>
          </p:cNvSpPr>
          <p:nvPr/>
        </p:nvSpPr>
        <p:spPr bwMode="auto">
          <a:xfrm>
            <a:off x="5838825" y="457200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屬靈的人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2774" name="Rectangle 3"/>
          <p:cNvSpPr>
            <a:spLocks noChangeArrowheads="1"/>
          </p:cNvSpPr>
          <p:nvPr/>
        </p:nvSpPr>
        <p:spPr bwMode="auto">
          <a:xfrm>
            <a:off x="5588000" y="2144713"/>
            <a:ext cx="1346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屬肉體的人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5867400" y="4964113"/>
            <a:ext cx="1346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屬血氣的人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6200"/>
            <a:ext cx="9144000" cy="464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v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525" y="2057400"/>
            <a:ext cx="247650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2009775"/>
            <a:ext cx="22860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9825" y="2000250"/>
            <a:ext cx="239077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9600" y="914400"/>
            <a:ext cx="203835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800" b="1"/>
              <a:t>Nature Man</a:t>
            </a:r>
          </a:p>
          <a:p>
            <a:r>
              <a:rPr lang="zh-CN" altLang="en-US" sz="2400" b="1">
                <a:solidFill>
                  <a:srgbClr val="FF0000"/>
                </a:solidFill>
              </a:rPr>
              <a:t>  </a:t>
            </a:r>
            <a:r>
              <a:rPr lang="zh-CN" altLang="en-US" sz="2000" b="1">
                <a:solidFill>
                  <a:srgbClr val="003399"/>
                </a:solidFill>
              </a:rPr>
              <a:t>屬血氣的人</a:t>
            </a:r>
            <a:endParaRPr lang="en-US" sz="2000" b="1">
              <a:solidFill>
                <a:srgbClr val="003399"/>
              </a:solidFill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448050" y="944563"/>
            <a:ext cx="20383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800" b="1"/>
              <a:t> Carnal Man</a:t>
            </a:r>
          </a:p>
          <a:p>
            <a:r>
              <a:rPr lang="zh-CN" altLang="en-US" sz="2000" b="1">
                <a:solidFill>
                  <a:srgbClr val="003399"/>
                </a:solidFill>
              </a:rPr>
              <a:t>     屬肉體的人</a:t>
            </a:r>
            <a:endParaRPr lang="en-US" sz="2000" b="1">
              <a:solidFill>
                <a:srgbClr val="003399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396038" y="914400"/>
            <a:ext cx="221456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800" b="1"/>
              <a:t>Spiritual Man</a:t>
            </a:r>
          </a:p>
          <a:p>
            <a:r>
              <a:rPr lang="zh-CN" altLang="en-US" sz="2400" b="1">
                <a:solidFill>
                  <a:srgbClr val="FF0000"/>
                </a:solidFill>
              </a:rPr>
              <a:t>       </a:t>
            </a:r>
            <a:r>
              <a:rPr lang="zh-CN" altLang="en-US" sz="2000" b="1">
                <a:solidFill>
                  <a:srgbClr val="003399"/>
                </a:solidFill>
              </a:rPr>
              <a:t>屬靈的人</a:t>
            </a:r>
            <a:endParaRPr lang="en-US" sz="2000" b="1">
              <a:solidFill>
                <a:srgbClr val="003399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33400" y="4800600"/>
            <a:ext cx="82296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b="1" dirty="0"/>
              <a:t>路加福音 </a:t>
            </a:r>
            <a:r>
              <a:rPr lang="en-US" altLang="zh-CN" b="1" dirty="0"/>
              <a:t>5:36-37 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zh-TW" altLang="en-US" dirty="0"/>
              <a:t>耶穌又設一個比喻、對他們說、沒有人把新衣服撕下一塊來、補在舊衣服上．若是這樣、就把新的撕破了、並且所撕下來的那塊新的、和舊的也不相稱。 也沒有人把新酒裝在舊皮袋裡．若是這樣、新酒必將皮袋裂開、酒便漏出來、皮袋也就壞了。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12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1690</Words>
  <Application>Microsoft Office PowerPoint</Application>
  <PresentationFormat>On-screen Show (4:3)</PresentationFormat>
  <Paragraphs>182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Arial</vt:lpstr>
      <vt:lpstr>Trebuchet MS</vt:lpstr>
      <vt:lpstr>黑体</vt:lpstr>
      <vt:lpstr>华文新魏</vt:lpstr>
      <vt:lpstr>Wingdings 2</vt:lpstr>
      <vt:lpstr>ZClosurez</vt:lpstr>
      <vt:lpstr>SimSun</vt:lpstr>
      <vt:lpstr>Calibri</vt:lpstr>
      <vt:lpstr>微軟正黑體</vt:lpstr>
      <vt:lpstr>新細明體</vt:lpstr>
      <vt:lpstr>Wingdings</vt:lpstr>
      <vt:lpstr>2_Custom Design</vt:lpstr>
      <vt:lpstr>Opulent</vt:lpstr>
      <vt:lpstr>事奉與盼望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2015-10-21T06:30:41Z</dcterms:created>
  <dcterms:modified xsi:type="dcterms:W3CDTF">2015-12-04T07:13:42Z</dcterms:modified>
</cp:coreProperties>
</file>