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0" r:id="rId1"/>
    <p:sldMasterId id="2147483823" r:id="rId2"/>
  </p:sldMasterIdLst>
  <p:notesMasterIdLst>
    <p:notesMasterId r:id="rId34"/>
  </p:notesMasterIdLst>
  <p:sldIdLst>
    <p:sldId id="256" r:id="rId3"/>
    <p:sldId id="278" r:id="rId4"/>
    <p:sldId id="272" r:id="rId5"/>
    <p:sldId id="263" r:id="rId6"/>
    <p:sldId id="260" r:id="rId7"/>
    <p:sldId id="314" r:id="rId8"/>
    <p:sldId id="317" r:id="rId9"/>
    <p:sldId id="323" r:id="rId10"/>
    <p:sldId id="324" r:id="rId11"/>
    <p:sldId id="316" r:id="rId12"/>
    <p:sldId id="326" r:id="rId13"/>
    <p:sldId id="311" r:id="rId14"/>
    <p:sldId id="312" r:id="rId15"/>
    <p:sldId id="315" r:id="rId16"/>
    <p:sldId id="327" r:id="rId17"/>
    <p:sldId id="308" r:id="rId18"/>
    <p:sldId id="310" r:id="rId19"/>
    <p:sldId id="330" r:id="rId20"/>
    <p:sldId id="318" r:id="rId21"/>
    <p:sldId id="331" r:id="rId22"/>
    <p:sldId id="332" r:id="rId23"/>
    <p:sldId id="333" r:id="rId24"/>
    <p:sldId id="334" r:id="rId25"/>
    <p:sldId id="335" r:id="rId26"/>
    <p:sldId id="336" r:id="rId27"/>
    <p:sldId id="320" r:id="rId28"/>
    <p:sldId id="337" r:id="rId29"/>
    <p:sldId id="321" r:id="rId30"/>
    <p:sldId id="338" r:id="rId31"/>
    <p:sldId id="339" r:id="rId32"/>
    <p:sldId id="283" r:id="rId33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1" autoAdjust="0"/>
    <p:restoredTop sz="59319" autoAdjust="0"/>
  </p:normalViewPr>
  <p:slideViewPr>
    <p:cSldViewPr snapToGrid="0">
      <p:cViewPr varScale="1">
        <p:scale>
          <a:sx n="42" d="100"/>
          <a:sy n="42" d="100"/>
        </p:scale>
        <p:origin x="-220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F17A78DA-78EC-4CBC-8DBD-C39B4F2F28EB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79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A28357EF-8BE2-4EAB-9CEF-DF39F1395B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0873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50963" y="1162050"/>
            <a:ext cx="4179887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79C229F-1959-46E4-8BA5-E1D6F65C086A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367691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50963" y="1162050"/>
            <a:ext cx="4179887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24458"/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8D084B1-244B-467B-A831-796AB9E771DF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888083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0D5739-7247-494C-B796-5419AFB99B8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130335-713B-4E06-8D19-7C8E8058F90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endParaRPr lang="zh-TW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57EF-8BE2-4EAB-9CEF-DF39F1395B5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3492BE0-8EA1-4B7D-85C4-E32B04AFC880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264CC56-3DAA-4E82-9607-61C1A0E63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kG0AJqlTk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首先的亞當</a:t>
            </a:r>
            <a:r>
              <a:rPr lang="zh-CN" altLang="en-US" sz="3600" dirty="0" smtClean="0"/>
              <a:t>和末後</a:t>
            </a:r>
            <a:r>
              <a:rPr lang="zh-CN" altLang="en-US" sz="3600" dirty="0" smtClean="0"/>
              <a:t>的亞當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在基督里生根建造 </a:t>
            </a:r>
            <a:r>
              <a:rPr lang="en-US" altLang="zh-CN" dirty="0" smtClean="0"/>
              <a:t>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777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Picture 6" descr="http://idkhblog.files.wordpress.com/2013/03/jesus-on-cross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873" y="665438"/>
            <a:ext cx="8495085" cy="5643923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47378" y="5164575"/>
            <a:ext cx="46987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i="1" dirty="0" smtClean="0">
                <a:solidFill>
                  <a:schemeClr val="bg1"/>
                </a:solidFill>
              </a:rPr>
              <a:t>十字架是我的荣耀</a:t>
            </a:r>
            <a:endParaRPr lang="en-US" sz="44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43400" y="260056"/>
          <a:ext cx="6473847" cy="6310110"/>
        </p:xfrm>
        <a:graphic>
          <a:graphicData uri="http://schemas.openxmlformats.org/drawingml/2006/table">
            <a:tbl>
              <a:tblPr/>
              <a:tblGrid>
                <a:gridCol w="860029"/>
                <a:gridCol w="737168"/>
                <a:gridCol w="1824018"/>
                <a:gridCol w="3052632"/>
              </a:tblGrid>
              <a:tr h="41563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在基督里生根建造 （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2015</a:t>
                      </a:r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）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DATE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SimSun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TOPIC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09/06/15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人与基督的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關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latin typeface="ZClosurez"/>
                        </a:rPr>
                        <a:t>係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Calibri"/>
                        </a:rPr>
                        <a:t>生命的三个层面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09/13/15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Ch.2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首先的亚当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45818E"/>
                          </a:solidFill>
                          <a:latin typeface="Calibri"/>
                        </a:rPr>
                        <a:t>和末后</a:t>
                      </a:r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的亚当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09/20/15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Ch.3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道成肉身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09/27/15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Ch.4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十架受死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10/04/15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復活升天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10/11/15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Ch.6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latin typeface="ZClosurez"/>
                        </a:rPr>
                        <a:t>基督徒與基督的關係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Calibri"/>
                        </a:rPr>
                        <a:t>基督是救主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10/18/15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Ch.7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ZClosurez"/>
                        </a:rPr>
                        <a:t>基督是生命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10/25/15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Ch.8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45818E"/>
                          </a:solidFill>
                          <a:latin typeface="ZClosurez"/>
                        </a:rPr>
                        <a:t>基督是元帥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11/01/15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Ch.9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基督徒與聖靈的關係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潔净與交托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11/08/15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Ch.10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ZClosurez"/>
                        </a:rPr>
                        <a:t>信心與順從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11/15/15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Ch.11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讀經與禱告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11/22/15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Ch.12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45818E"/>
                          </a:solidFill>
                          <a:latin typeface="Calibri"/>
                        </a:rPr>
                        <a:t>侍奉及盼望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28650" y="446094"/>
            <a:ext cx="8077200" cy="596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2772" name="Picture 2" descr="Diagram 1:Life on Three Plane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9FBFD"/>
              </a:clrFrom>
              <a:clrTo>
                <a:srgbClr val="E9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46094"/>
            <a:ext cx="7086600" cy="5965825"/>
          </a:xfrm>
          <a:prstGeom prst="rect">
            <a:avLst/>
          </a:prstGeom>
          <a:solidFill>
            <a:srgbClr val="000000">
              <a:alpha val="2705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3175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TextBox 1"/>
          <p:cNvSpPr txBox="1">
            <a:spLocks noChangeArrowheads="1"/>
          </p:cNvSpPr>
          <p:nvPr/>
        </p:nvSpPr>
        <p:spPr bwMode="auto">
          <a:xfrm>
            <a:off x="5838825" y="457201"/>
            <a:ext cx="1219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屬靈的人</a:t>
            </a:r>
            <a:endParaRPr lang="en-US" altLang="en-US" b="1">
              <a:solidFill>
                <a:srgbClr val="FF0000"/>
              </a:solidFill>
            </a:endParaRPr>
          </a:p>
        </p:txBody>
      </p:sp>
      <p:sp>
        <p:nvSpPr>
          <p:cNvPr id="32774" name="Rectangle 3"/>
          <p:cNvSpPr>
            <a:spLocks noChangeArrowheads="1"/>
          </p:cNvSpPr>
          <p:nvPr/>
        </p:nvSpPr>
        <p:spPr bwMode="auto">
          <a:xfrm>
            <a:off x="5588000" y="2144713"/>
            <a:ext cx="1346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屬肉體的人</a:t>
            </a:r>
            <a:endParaRPr lang="en-US" altLang="en-US" b="1">
              <a:solidFill>
                <a:srgbClr val="FF0000"/>
              </a:solidFill>
            </a:endParaRPr>
          </a:p>
        </p:txBody>
      </p: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5867400" y="4964113"/>
            <a:ext cx="1346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屬血氣的人</a:t>
            </a:r>
            <a:endParaRPr lang="en-US" alt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779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558806"/>
            <a:ext cx="8305800" cy="5802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529" y="2743203"/>
            <a:ext cx="247650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695581"/>
            <a:ext cx="228600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9831" y="2686054"/>
            <a:ext cx="2390775" cy="226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09604" y="1600016"/>
            <a:ext cx="2038351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800" b="1"/>
              <a:t>Nature Man</a:t>
            </a:r>
          </a:p>
          <a:p>
            <a:pPr eaLnBrk="1" hangingPunct="1"/>
            <a:r>
              <a:rPr lang="zh-CN" altLang="en-US" sz="2400" b="1">
                <a:solidFill>
                  <a:srgbClr val="FF0000"/>
                </a:solidFill>
              </a:rPr>
              <a:t>  </a:t>
            </a:r>
            <a:r>
              <a:rPr lang="zh-CN" altLang="en-US" sz="2000" b="1">
                <a:solidFill>
                  <a:srgbClr val="003399"/>
                </a:solidFill>
              </a:rPr>
              <a:t>屬血氣的人</a:t>
            </a:r>
            <a:endParaRPr lang="en-US" altLang="en-US" sz="2000" b="1">
              <a:solidFill>
                <a:srgbClr val="003399"/>
              </a:solidFill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448054" y="1630794"/>
            <a:ext cx="20383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800" b="1"/>
              <a:t> Carnal Man</a:t>
            </a:r>
          </a:p>
          <a:p>
            <a:pPr eaLnBrk="1" hangingPunct="1"/>
            <a:r>
              <a:rPr lang="zh-CN" altLang="en-US" sz="2000" b="1">
                <a:solidFill>
                  <a:srgbClr val="003399"/>
                </a:solidFill>
              </a:rPr>
              <a:t>     屬肉體的人</a:t>
            </a:r>
            <a:endParaRPr lang="en-US" altLang="en-US" sz="2000" b="1">
              <a:solidFill>
                <a:srgbClr val="003399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396038" y="1600016"/>
            <a:ext cx="2214563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800" b="1"/>
              <a:t>Spiritual Man</a:t>
            </a:r>
          </a:p>
          <a:p>
            <a:pPr eaLnBrk="1" hangingPunct="1"/>
            <a:r>
              <a:rPr lang="zh-CN" altLang="en-US" sz="2400" b="1">
                <a:solidFill>
                  <a:srgbClr val="FF0000"/>
                </a:solidFill>
              </a:rPr>
              <a:t>       </a:t>
            </a:r>
            <a:r>
              <a:rPr lang="zh-CN" altLang="en-US" sz="2000" b="1">
                <a:solidFill>
                  <a:srgbClr val="003399"/>
                </a:solidFill>
              </a:rPr>
              <a:t>屬靈的人</a:t>
            </a:r>
            <a:endParaRPr lang="en-US" altLang="en-US" sz="2000" b="1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12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214" y="2091871"/>
            <a:ext cx="3539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一、亞當被造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6713" y="1123043"/>
            <a:ext cx="6585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1</a:t>
            </a:r>
            <a:r>
              <a:rPr lang="en-US" sz="2800" dirty="0" smtClean="0"/>
              <a:t>. </a:t>
            </a:r>
            <a:r>
              <a:rPr lang="zh-CN" altLang="en-US" sz="2800" dirty="0" smtClean="0"/>
              <a:t>神是自有永有的。 </a:t>
            </a:r>
            <a:endParaRPr lang="en-US" sz="2800" dirty="0"/>
          </a:p>
        </p:txBody>
      </p:sp>
      <p:sp>
        <p:nvSpPr>
          <p:cNvPr id="18" name="Oval 17"/>
          <p:cNvSpPr/>
          <p:nvPr/>
        </p:nvSpPr>
        <p:spPr>
          <a:xfrm>
            <a:off x="4495800" y="2438400"/>
            <a:ext cx="3810000" cy="381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73775" y="2792413"/>
            <a:ext cx="65246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latin typeface="+mn-ea"/>
                <a:cs typeface="+mn-cs"/>
              </a:rPr>
              <a:t>人</a:t>
            </a:r>
            <a:endParaRPr lang="en-US" sz="2400" dirty="0">
              <a:latin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75984" y="2146754"/>
            <a:ext cx="617537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solidFill>
                  <a:schemeClr val="accent3">
                    <a:lumMod val="50000"/>
                  </a:schemeClr>
                </a:solidFill>
                <a:latin typeface="+mn-ea"/>
                <a:cs typeface="+mn-cs"/>
              </a:rPr>
              <a:t>神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95938" y="3638550"/>
            <a:ext cx="24669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latin typeface="+mn-ea"/>
                <a:cs typeface="+mn-cs"/>
              </a:rPr>
              <a:t>被造物 </a:t>
            </a:r>
            <a:r>
              <a:rPr lang="en-US" altLang="zh-CN" sz="2000" dirty="0">
                <a:latin typeface="+mn-ea"/>
                <a:cs typeface="+mn-cs"/>
              </a:rPr>
              <a:t>Created</a:t>
            </a:r>
            <a:endParaRPr lang="en-US" sz="2000" dirty="0">
              <a:latin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62600" y="4476750"/>
            <a:ext cx="24669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latin typeface="+mn-ea"/>
                <a:cs typeface="+mn-cs"/>
              </a:rPr>
              <a:t>有限 </a:t>
            </a:r>
            <a:r>
              <a:rPr lang="en-US" altLang="zh-CN" sz="2000" dirty="0">
                <a:latin typeface="+mn-ea"/>
                <a:cs typeface="+mn-cs"/>
              </a:rPr>
              <a:t>Limited</a:t>
            </a:r>
            <a:endParaRPr lang="en-US" sz="2000" dirty="0">
              <a:latin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79488" y="3173199"/>
            <a:ext cx="2493962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  <a:latin typeface="+mn-ea"/>
                <a:cs typeface="+mn-cs"/>
              </a:rPr>
              <a:t>创造主 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  <a:latin typeface="+mn-ea"/>
                <a:cs typeface="+mn-cs"/>
              </a:rPr>
              <a:t>Creator</a:t>
            </a: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  <a:latin typeface="+mn-ea"/>
                <a:cs typeface="+mn-cs"/>
              </a:rPr>
              <a:t> 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latin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066800" y="4163799"/>
            <a:ext cx="27098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  <a:latin typeface="+mn-ea"/>
                <a:cs typeface="+mn-cs"/>
              </a:rPr>
              <a:t>无限 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  <a:latin typeface="+mn-ea"/>
                <a:cs typeface="+mn-cs"/>
              </a:rPr>
              <a:t>Unlimited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latin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066800" y="5224249"/>
            <a:ext cx="31337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3">
                    <a:lumMod val="50000"/>
                  </a:schemeClr>
                </a:solidFill>
                <a:latin typeface="+mn-ea"/>
                <a:cs typeface="+mn-cs"/>
              </a:rPr>
              <a:t>超自然 </a:t>
            </a:r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  <a:latin typeface="+mn-ea"/>
                <a:cs typeface="+mn-cs"/>
              </a:rPr>
              <a:t>Supernatural</a:t>
            </a:r>
            <a:endParaRPr lang="en-US" sz="2400" dirty="0">
              <a:solidFill>
                <a:schemeClr val="accent3">
                  <a:lumMod val="50000"/>
                </a:schemeClr>
              </a:solidFill>
              <a:latin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86425" y="5238750"/>
            <a:ext cx="24669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latin typeface="+mn-ea"/>
                <a:cs typeface="+mn-cs"/>
              </a:rPr>
              <a:t>自然 </a:t>
            </a:r>
            <a:r>
              <a:rPr lang="en-US" altLang="zh-CN" sz="2000" dirty="0">
                <a:latin typeface="+mn-ea"/>
                <a:cs typeface="+mn-cs"/>
              </a:rPr>
              <a:t>Natural</a:t>
            </a:r>
            <a:endParaRPr lang="en-US" sz="2000" dirty="0">
              <a:latin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1" grpId="0"/>
      <p:bldP spid="22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6713" y="1123043"/>
            <a:ext cx="6585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2</a:t>
            </a:r>
            <a:r>
              <a:rPr lang="en-US" sz="2800" dirty="0" smtClean="0"/>
              <a:t>. </a:t>
            </a:r>
            <a:r>
              <a:rPr lang="zh-CN" altLang="en-US" sz="2800" dirty="0" smtClean="0"/>
              <a:t>神造人是按照祂自己的形象造的。 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516741" y="2060807"/>
            <a:ext cx="65241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創世記 </a:t>
            </a:r>
            <a:r>
              <a:rPr lang="en-US" altLang="zh-CN" b="1" dirty="0" smtClean="0"/>
              <a:t>1:27</a:t>
            </a:r>
            <a:endParaRPr lang="en-US" altLang="zh-TW" b="1" dirty="0" smtClean="0"/>
          </a:p>
          <a:p>
            <a:r>
              <a:rPr lang="zh-CN" altLang="en-US" dirty="0" smtClean="0"/>
              <a:t>神就照著自己的形像造人，乃是照著他的形像造男造女。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465943" y="4557486"/>
            <a:ext cx="1524000" cy="14514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心思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635829" y="3345543"/>
            <a:ext cx="1524000" cy="14514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愛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110433" y="4180121"/>
            <a:ext cx="1524000" cy="14514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意志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817620" y="3365818"/>
            <a:ext cx="1370013" cy="137001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055620" y="2703830"/>
            <a:ext cx="2774950" cy="27749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331720" y="1897380"/>
            <a:ext cx="4267200" cy="426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236720" y="3792855"/>
            <a:ext cx="53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靈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217670" y="5678805"/>
            <a:ext cx="53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體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36720" y="4792980"/>
            <a:ext cx="53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魂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06713" y="1123043"/>
            <a:ext cx="6585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3</a:t>
            </a:r>
            <a:r>
              <a:rPr lang="en-US" sz="2800" dirty="0" smtClean="0"/>
              <a:t>. </a:t>
            </a:r>
            <a:r>
              <a:rPr lang="zh-CN" altLang="en-US" sz="2800" dirty="0" smtClean="0"/>
              <a:t>神將生氣吹入人的鼻孔。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1254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214" y="2091871"/>
            <a:ext cx="5484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二、亞當、夏娃犯罪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9573" y="1283063"/>
            <a:ext cx="6585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1</a:t>
            </a:r>
            <a:r>
              <a:rPr lang="en-US" sz="2800" dirty="0" smtClean="0"/>
              <a:t>.</a:t>
            </a:r>
            <a:r>
              <a:rPr lang="zh-CN" altLang="en-US" sz="2800" dirty="0" smtClean="0"/>
              <a:t>罪的進入</a:t>
            </a:r>
            <a:r>
              <a:rPr lang="en-US" sz="2800" dirty="0" smtClean="0"/>
              <a:t> </a:t>
            </a:r>
            <a:r>
              <a:rPr lang="zh-CN" altLang="en-US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7123" y="1043579"/>
            <a:ext cx="6654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創世記 </a:t>
            </a:r>
            <a:r>
              <a:rPr lang="en-US" altLang="zh-CN" b="1" dirty="0" smtClean="0"/>
              <a:t>2:16-17</a:t>
            </a:r>
            <a:endParaRPr lang="en-US" altLang="zh-TW" b="1" dirty="0" smtClean="0"/>
          </a:p>
          <a:p>
            <a:r>
              <a:rPr lang="zh-TW" altLang="en-US" dirty="0" smtClean="0"/>
              <a:t>耶和華神吩咐</a:t>
            </a:r>
            <a:r>
              <a:rPr lang="zh-CN" altLang="en-US" dirty="0" smtClean="0"/>
              <a:t>：</a:t>
            </a:r>
            <a:r>
              <a:rPr lang="zh-TW" altLang="en-US" dirty="0" smtClean="0"/>
              <a:t>他說：園中各樣樹上的果子，你</a:t>
            </a:r>
            <a:r>
              <a:rPr lang="en-US" altLang="zh-CN" dirty="0" smtClean="0"/>
              <a:t>-</a:t>
            </a:r>
            <a:r>
              <a:rPr lang="zh-TW" altLang="en-US" dirty="0" smtClean="0"/>
              <a:t>可以隨意吃，</a:t>
            </a:r>
          </a:p>
          <a:p>
            <a:r>
              <a:rPr lang="zh-TW" altLang="en-US" dirty="0" smtClean="0"/>
              <a:t>只是分別善惡樹上的果子，你不可吃，因為你吃的日子必定死！</a:t>
            </a:r>
            <a:endParaRPr lang="zh-TW" altLang="en-US" dirty="0"/>
          </a:p>
        </p:txBody>
      </p:sp>
      <p:sp>
        <p:nvSpPr>
          <p:cNvPr id="3" name="Rectangle 2"/>
          <p:cNvSpPr/>
          <p:nvPr/>
        </p:nvSpPr>
        <p:spPr>
          <a:xfrm>
            <a:off x="1573710" y="2423665"/>
            <a:ext cx="72861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創世記 </a:t>
            </a:r>
            <a:r>
              <a:rPr lang="en-US" altLang="zh-CN" b="1" dirty="0" smtClean="0"/>
              <a:t>3:1</a:t>
            </a:r>
            <a:endParaRPr lang="en-US" altLang="zh-TW" b="1" dirty="0" smtClean="0"/>
          </a:p>
          <a:p>
            <a:r>
              <a:rPr lang="zh-TW" altLang="en-US" dirty="0" smtClean="0"/>
              <a:t>蛇對女人說：神豈是真說不許你們吃園中所有樹上的果子嗎？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74795" y="3446307"/>
            <a:ext cx="67564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創世記 </a:t>
            </a:r>
            <a:r>
              <a:rPr lang="en-US" altLang="zh-CN" b="1" dirty="0" smtClean="0"/>
              <a:t>3:2-3</a:t>
            </a:r>
            <a:endParaRPr lang="en-US" altLang="zh-TW" b="1" dirty="0" smtClean="0"/>
          </a:p>
          <a:p>
            <a:r>
              <a:rPr lang="zh-TW" altLang="en-US" dirty="0" smtClean="0"/>
              <a:t>女人對蛇說：園中樹上的果子，我們可以吃，</a:t>
            </a:r>
          </a:p>
          <a:p>
            <a:r>
              <a:rPr lang="zh-TW" altLang="en-US" dirty="0" smtClean="0"/>
              <a:t>惟有園當中那棵樹上的果子，神曾說：你們不可吃，也不可摸，免得你們死。</a:t>
            </a:r>
            <a:endParaRPr lang="zh-TW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1603824" y="4883221"/>
            <a:ext cx="65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創世記 </a:t>
            </a:r>
            <a:r>
              <a:rPr lang="en-US" altLang="zh-CN" b="1" dirty="0" smtClean="0"/>
              <a:t>3:4-5</a:t>
            </a:r>
            <a:endParaRPr lang="en-US" altLang="zh-TW" b="1" dirty="0" smtClean="0"/>
          </a:p>
          <a:p>
            <a:r>
              <a:rPr lang="zh-TW" altLang="en-US" dirty="0" smtClean="0"/>
              <a:t>蛇對女人說：你們不一定死；</a:t>
            </a:r>
          </a:p>
          <a:p>
            <a:r>
              <a:rPr lang="zh-TW" altLang="en-US" dirty="0" smtClean="0"/>
              <a:t>因為神知道，你們吃的日子眼睛就明亮了，你們便如神能知道善惡。</a:t>
            </a:r>
            <a:endParaRPr lang="zh-TW" altLang="en-US" dirty="0"/>
          </a:p>
        </p:txBody>
      </p:sp>
      <p:sp>
        <p:nvSpPr>
          <p:cNvPr id="6" name="Oval 5"/>
          <p:cNvSpPr/>
          <p:nvPr/>
        </p:nvSpPr>
        <p:spPr>
          <a:xfrm>
            <a:off x="624118" y="711199"/>
            <a:ext cx="1300940" cy="3773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神說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44283" y="2068283"/>
            <a:ext cx="1300940" cy="37737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蛇說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37026" y="3178628"/>
            <a:ext cx="1300940" cy="37737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女人說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64455" y="4717140"/>
            <a:ext cx="1300940" cy="37737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蛇說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  <p:bldP spid="8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2843" y="1043579"/>
            <a:ext cx="6654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創世記 </a:t>
            </a:r>
            <a:r>
              <a:rPr lang="en-US" altLang="zh-CN" b="1" dirty="0" smtClean="0"/>
              <a:t>2:16-17</a:t>
            </a:r>
            <a:endParaRPr lang="en-US" altLang="zh-TW" b="1" dirty="0" smtClean="0"/>
          </a:p>
          <a:p>
            <a:r>
              <a:rPr lang="zh-TW" altLang="en-US" dirty="0" smtClean="0"/>
              <a:t>耶和華神吩咐</a:t>
            </a:r>
            <a:r>
              <a:rPr lang="zh-CN" altLang="en-US" dirty="0" smtClean="0"/>
              <a:t>：</a:t>
            </a:r>
            <a:r>
              <a:rPr lang="zh-TW" altLang="en-US" dirty="0" smtClean="0"/>
              <a:t>他說：園中各樣樹上的果子，你</a:t>
            </a:r>
            <a:r>
              <a:rPr lang="en-US" altLang="zh-CN" dirty="0" smtClean="0"/>
              <a:t>-</a:t>
            </a:r>
            <a:r>
              <a:rPr lang="zh-TW" altLang="en-US" dirty="0" smtClean="0"/>
              <a:t>可以</a:t>
            </a:r>
            <a:r>
              <a:rPr lang="zh-TW" altLang="en-US" dirty="0" smtClean="0">
                <a:solidFill>
                  <a:srgbClr val="FF0000"/>
                </a:solidFill>
              </a:rPr>
              <a:t>隨意</a:t>
            </a:r>
            <a:r>
              <a:rPr lang="zh-TW" altLang="en-US" dirty="0" smtClean="0"/>
              <a:t>吃，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只是</a:t>
            </a:r>
            <a:r>
              <a:rPr lang="zh-TW" altLang="en-US" dirty="0" smtClean="0"/>
              <a:t>分別善惡樹上的果子，你不可吃，因為你吃的日子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</a:rPr>
              <a:t>必定死</a:t>
            </a:r>
            <a:r>
              <a:rPr lang="zh-TW" altLang="en-US" dirty="0" smtClean="0"/>
              <a:t>！</a:t>
            </a:r>
            <a:endParaRPr lang="zh-TW" altLang="en-US" dirty="0"/>
          </a:p>
        </p:txBody>
      </p:sp>
      <p:sp>
        <p:nvSpPr>
          <p:cNvPr id="3" name="Rectangle 2"/>
          <p:cNvSpPr/>
          <p:nvPr/>
        </p:nvSpPr>
        <p:spPr>
          <a:xfrm>
            <a:off x="1596570" y="2423665"/>
            <a:ext cx="72861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創世記 </a:t>
            </a:r>
            <a:r>
              <a:rPr lang="en-US" altLang="zh-CN" b="1" dirty="0" smtClean="0"/>
              <a:t>3:1</a:t>
            </a:r>
            <a:endParaRPr lang="en-US" altLang="zh-TW" b="1" dirty="0" smtClean="0"/>
          </a:p>
          <a:p>
            <a:r>
              <a:rPr lang="zh-TW" altLang="en-US" dirty="0" smtClean="0"/>
              <a:t>蛇對女人說：神</a:t>
            </a:r>
            <a:r>
              <a:rPr lang="zh-TW" altLang="en-US" dirty="0" smtClean="0">
                <a:solidFill>
                  <a:srgbClr val="FF0000"/>
                </a:solidFill>
              </a:rPr>
              <a:t>豈是真說</a:t>
            </a:r>
            <a:r>
              <a:rPr lang="zh-TW" altLang="en-US" dirty="0" smtClean="0"/>
              <a:t>不許你們吃園中</a:t>
            </a:r>
            <a:r>
              <a:rPr lang="zh-TW" altLang="en-US" dirty="0" smtClean="0">
                <a:solidFill>
                  <a:srgbClr val="FF0000"/>
                </a:solidFill>
              </a:rPr>
              <a:t>所有</a:t>
            </a:r>
            <a:r>
              <a:rPr lang="zh-TW" altLang="en-US" dirty="0" smtClean="0"/>
              <a:t>樹上的果子嗎？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74795" y="3446307"/>
            <a:ext cx="67564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創世記 </a:t>
            </a:r>
            <a:r>
              <a:rPr lang="en-US" altLang="zh-CN" b="1" dirty="0" smtClean="0"/>
              <a:t>3:2-3</a:t>
            </a:r>
            <a:endParaRPr lang="en-US" altLang="zh-TW" b="1" dirty="0" smtClean="0"/>
          </a:p>
          <a:p>
            <a:r>
              <a:rPr lang="zh-TW" altLang="en-US" dirty="0" smtClean="0"/>
              <a:t>女人對蛇說：園中樹上的果子，我們可以吃，</a:t>
            </a:r>
          </a:p>
          <a:p>
            <a:r>
              <a:rPr lang="zh-TW" altLang="en-US" dirty="0" smtClean="0"/>
              <a:t>惟有園當中那棵樹上的果子，神曾說：你們</a:t>
            </a:r>
            <a:r>
              <a:rPr lang="zh-TW" altLang="en-US" dirty="0" smtClean="0">
                <a:solidFill>
                  <a:srgbClr val="FF0000"/>
                </a:solidFill>
              </a:rPr>
              <a:t>不可吃</a:t>
            </a:r>
            <a:r>
              <a:rPr lang="zh-TW" altLang="en-US" dirty="0" smtClean="0"/>
              <a:t>，</a:t>
            </a:r>
            <a:r>
              <a:rPr lang="zh-TW" altLang="en-US" dirty="0" smtClean="0">
                <a:solidFill>
                  <a:srgbClr val="FF0000"/>
                </a:solidFill>
              </a:rPr>
              <a:t>也不可摸</a:t>
            </a:r>
            <a:r>
              <a:rPr lang="zh-TW" altLang="en-US" dirty="0" smtClean="0"/>
              <a:t>，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</a:rPr>
              <a:t>免得你們死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1603824" y="4883221"/>
            <a:ext cx="65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創世記 </a:t>
            </a:r>
            <a:r>
              <a:rPr lang="en-US" altLang="zh-CN" b="1" dirty="0" smtClean="0"/>
              <a:t>3:4-5</a:t>
            </a:r>
            <a:endParaRPr lang="en-US" altLang="zh-TW" b="1" dirty="0" smtClean="0"/>
          </a:p>
          <a:p>
            <a:r>
              <a:rPr lang="zh-TW" altLang="en-US" dirty="0" smtClean="0"/>
              <a:t>蛇對女人說：你們</a:t>
            </a:r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</a:rPr>
              <a:t>不一定死</a:t>
            </a:r>
            <a:r>
              <a:rPr lang="zh-TW" altLang="en-US" dirty="0" smtClean="0"/>
              <a:t>；</a:t>
            </a:r>
          </a:p>
          <a:p>
            <a:r>
              <a:rPr lang="zh-TW" altLang="en-US" dirty="0" smtClean="0"/>
              <a:t>因為神知道，</a:t>
            </a:r>
            <a:r>
              <a:rPr lang="zh-TW" altLang="en-US" dirty="0" smtClean="0">
                <a:solidFill>
                  <a:schemeClr val="accent5">
                    <a:lumMod val="50000"/>
                  </a:schemeClr>
                </a:solidFill>
              </a:rPr>
              <a:t>你們吃的日子眼睛就明亮了，你們便如神能知道善惡。</a:t>
            </a:r>
            <a:endParaRPr lang="zh-TW" alt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24118" y="711199"/>
            <a:ext cx="1300940" cy="3773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神說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44283" y="2068283"/>
            <a:ext cx="1300940" cy="37737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蛇說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37026" y="3178628"/>
            <a:ext cx="1300940" cy="37737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女人說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64455" y="4717140"/>
            <a:ext cx="1300940" cy="37737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蛇說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1771" y="1696722"/>
            <a:ext cx="64443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創世記 </a:t>
            </a:r>
            <a:r>
              <a:rPr lang="en-US" altLang="zh-CN" b="1" dirty="0" smtClean="0"/>
              <a:t>3:6</a:t>
            </a:r>
            <a:endParaRPr lang="en-US" altLang="zh-TW" b="1" dirty="0" smtClean="0"/>
          </a:p>
          <a:p>
            <a:r>
              <a:rPr lang="zh-TW" altLang="en-US" dirty="0" smtClean="0"/>
              <a:t>於是女人見那棵樹的果子好作食物，也悅人的眼目，且是可喜愛的，能使人有智慧，就摘下果子來</a:t>
            </a:r>
            <a:r>
              <a:rPr lang="zh-TW" altLang="en-US" dirty="0" smtClean="0">
                <a:solidFill>
                  <a:srgbClr val="FF0000"/>
                </a:solidFill>
              </a:rPr>
              <a:t>吃</a:t>
            </a:r>
            <a:r>
              <a:rPr lang="zh-TW" altLang="en-US" dirty="0" smtClean="0"/>
              <a:t>了，又給他丈夫，他丈夫也</a:t>
            </a:r>
            <a:r>
              <a:rPr lang="zh-TW" altLang="en-US" dirty="0" smtClean="0">
                <a:solidFill>
                  <a:srgbClr val="FF0000"/>
                </a:solidFill>
              </a:rPr>
              <a:t>吃</a:t>
            </a:r>
            <a:r>
              <a:rPr lang="zh-TW" altLang="en-US" dirty="0" smtClean="0"/>
              <a:t>了。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2880360" y="3474720"/>
            <a:ext cx="2250076" cy="1211579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 smtClean="0"/>
              <a:t> 行動！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9573" y="1283063"/>
            <a:ext cx="6585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2</a:t>
            </a:r>
            <a:r>
              <a:rPr lang="en-US" sz="2800" dirty="0" smtClean="0"/>
              <a:t>.</a:t>
            </a:r>
            <a:r>
              <a:rPr lang="zh-CN" altLang="en-US" sz="2800" dirty="0" smtClean="0"/>
              <a:t>罪的定義</a:t>
            </a:r>
            <a:r>
              <a:rPr lang="en-US" sz="2800" dirty="0" smtClean="0"/>
              <a:t> </a:t>
            </a:r>
            <a:r>
              <a:rPr lang="zh-CN" altLang="en-US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334000" y="3867150"/>
            <a:ext cx="27051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cs typeface="方正舒体"/>
              </a:rPr>
              <a:t>missing the mark</a:t>
            </a:r>
            <a:r>
              <a:rPr lang="zh-CN" altLang="en-US" sz="2400" dirty="0">
                <a:solidFill>
                  <a:schemeClr val="bg1"/>
                </a:solidFill>
                <a:cs typeface="方正舒体"/>
              </a:rPr>
              <a:t>                      </a:t>
            </a:r>
            <a:endParaRPr lang="en-US" dirty="0">
              <a:solidFill>
                <a:schemeClr val="bg1"/>
              </a:solidFill>
            </a:endParaRPr>
          </a:p>
          <a:p>
            <a:endParaRPr lang="en-US" sz="2400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619750" y="4591050"/>
            <a:ext cx="1338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cs typeface="方正舒体"/>
              </a:rPr>
              <a:t>偏离了正道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38300" y="1550126"/>
            <a:ext cx="688975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罪</a:t>
            </a:r>
            <a:endParaRPr 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53595" y="2864576"/>
            <a:ext cx="158248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SIN</a:t>
            </a:r>
            <a:endParaRPr 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4114800" y="1371600"/>
            <a:ext cx="296908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chemeClr val="bg1"/>
                </a:solidFill>
              </a:rPr>
              <a:t>背叛了神的主權</a:t>
            </a:r>
            <a:endParaRPr lang="en-US" altLang="zh-TW" sz="2400" dirty="0">
              <a:solidFill>
                <a:schemeClr val="bg1"/>
              </a:solidFill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</a:rPr>
              <a:t>僭</a:t>
            </a:r>
            <a:r>
              <a:rPr lang="zh-CN" altLang="en-US" sz="2400" dirty="0" smtClean="0">
                <a:solidFill>
                  <a:schemeClr val="bg1"/>
                </a:solidFill>
                <a:cs typeface="方正舒体"/>
              </a:rPr>
              <a:t>越</a:t>
            </a:r>
            <a:r>
              <a:rPr lang="zh-CN" altLang="en-US" sz="2400" dirty="0">
                <a:solidFill>
                  <a:schemeClr val="bg1"/>
                </a:solidFill>
                <a:cs typeface="方正舒体"/>
              </a:rPr>
              <a:t>了神所定的界限</a:t>
            </a:r>
            <a:endParaRPr lang="en-US" altLang="zh-CN" sz="2400" dirty="0">
              <a:solidFill>
                <a:schemeClr val="bg1"/>
              </a:solidFill>
              <a:cs typeface="方正舒体"/>
            </a:endParaRPr>
          </a:p>
          <a:p>
            <a:r>
              <a:rPr lang="zh-TW" altLang="en-US" sz="2400" dirty="0">
                <a:solidFill>
                  <a:schemeClr val="bg1"/>
                </a:solidFill>
              </a:rPr>
              <a:t>達不到神的標準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 rot="1394267">
            <a:off x="1288460" y="3124200"/>
            <a:ext cx="175954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失准</a:t>
            </a:r>
            <a:endParaRPr 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42231" y="1397726"/>
            <a:ext cx="957313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6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罪</a:t>
            </a:r>
            <a:endParaRPr lang="en-US" sz="6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1528" y="4267200"/>
            <a:ext cx="1555233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困惑</a:t>
            </a:r>
            <a:r>
              <a:rPr lang="en-US" altLang="zh-CN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/</a:t>
            </a:r>
            <a:r>
              <a:rPr lang="zh-CN" altLang="en-US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冲突</a:t>
            </a:r>
            <a:endParaRPr lang="en-US" sz="2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5606" name="TextBox 6"/>
          <p:cNvSpPr txBox="1">
            <a:spLocks noChangeArrowheads="1"/>
          </p:cNvSpPr>
          <p:nvPr/>
        </p:nvSpPr>
        <p:spPr bwMode="auto">
          <a:xfrm>
            <a:off x="4046538" y="3276600"/>
            <a:ext cx="40306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方正舒体"/>
              </a:rPr>
              <a:t>无法和神校准</a:t>
            </a:r>
            <a:r>
              <a:rPr lang="en-US" altLang="zh-CN" sz="2400" dirty="0">
                <a:solidFill>
                  <a:schemeClr val="bg1"/>
                </a:solidFill>
                <a:cs typeface="方正舒体"/>
              </a:rPr>
              <a:t>  </a:t>
            </a:r>
            <a:r>
              <a:rPr lang="zh-CN" altLang="en-US" sz="2400" dirty="0" smtClean="0">
                <a:solidFill>
                  <a:schemeClr val="bg1"/>
                </a:solidFill>
                <a:cs typeface="方正舒体"/>
              </a:rPr>
              <a:t>远</a:t>
            </a:r>
            <a:r>
              <a:rPr lang="zh-CN" altLang="en-US" sz="2400" dirty="0">
                <a:solidFill>
                  <a:schemeClr val="bg1"/>
                </a:solidFill>
                <a:cs typeface="方正舒体"/>
              </a:rPr>
              <a:t>离神 </a:t>
            </a:r>
            <a:r>
              <a:rPr lang="en-US" altLang="zh-CN" sz="2400" dirty="0">
                <a:solidFill>
                  <a:schemeClr val="bg1"/>
                </a:solidFill>
                <a:cs typeface="方正舒体"/>
              </a:rPr>
              <a:t>Ungodliness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5608" name="TextBox 12"/>
          <p:cNvSpPr txBox="1">
            <a:spLocks noChangeArrowheads="1"/>
          </p:cNvSpPr>
          <p:nvPr/>
        </p:nvSpPr>
        <p:spPr bwMode="auto">
          <a:xfrm>
            <a:off x="4029075" y="4562475"/>
            <a:ext cx="49625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dirty="0">
                <a:cs typeface="方正舒体"/>
              </a:rPr>
              <a:t> </a:t>
            </a:r>
            <a:r>
              <a:rPr lang="zh-CN" altLang="en-US" sz="2400" dirty="0">
                <a:solidFill>
                  <a:schemeClr val="bg1"/>
                </a:solidFill>
                <a:cs typeface="方正舒体"/>
              </a:rPr>
              <a:t>无法和他人校准  </a:t>
            </a:r>
            <a:r>
              <a:rPr lang="zh-CN" altLang="en-US" sz="2400" dirty="0" smtClean="0">
                <a:solidFill>
                  <a:schemeClr val="bg1"/>
                </a:solidFill>
                <a:cs typeface="方正舒体"/>
              </a:rPr>
              <a:t>失</a:t>
            </a:r>
            <a:r>
              <a:rPr lang="zh-CN" altLang="en-US" sz="2400" dirty="0">
                <a:solidFill>
                  <a:schemeClr val="bg1"/>
                </a:solidFill>
                <a:cs typeface="方正舒体"/>
              </a:rPr>
              <a:t>去了公义 </a:t>
            </a:r>
            <a:r>
              <a:rPr lang="zh-CN" altLang="en-US" sz="2400" dirty="0" smtClean="0">
                <a:solidFill>
                  <a:schemeClr val="bg1"/>
                </a:solidFill>
                <a:cs typeface="方正舒体"/>
              </a:rPr>
              <a:t>   </a:t>
            </a:r>
            <a:endParaRPr lang="en-US" altLang="zh-CN" sz="2400" dirty="0" smtClean="0">
              <a:solidFill>
                <a:schemeClr val="bg1"/>
              </a:solidFill>
              <a:cs typeface="方正舒体"/>
            </a:endParaRPr>
          </a:p>
          <a:p>
            <a:r>
              <a:rPr lang="en-US" altLang="zh-CN" sz="2400" dirty="0" smtClean="0">
                <a:solidFill>
                  <a:schemeClr val="bg1"/>
                </a:solidFill>
                <a:cs typeface="方正舒体"/>
              </a:rPr>
              <a:t> Unrighteousness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6" grpId="0"/>
      <p:bldP spid="256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9573" y="1283063"/>
            <a:ext cx="6585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3</a:t>
            </a:r>
            <a:r>
              <a:rPr lang="en-US" sz="2800" dirty="0" smtClean="0"/>
              <a:t>. </a:t>
            </a:r>
            <a:r>
              <a:rPr lang="zh-CN" altLang="en-US" sz="2800" dirty="0" smtClean="0"/>
              <a:t>罪的影響</a:t>
            </a:r>
            <a:r>
              <a:rPr lang="en-US" sz="2800" dirty="0" smtClean="0"/>
              <a:t> </a:t>
            </a:r>
            <a:r>
              <a:rPr lang="zh-CN" altLang="en-US" sz="2800" dirty="0" smtClean="0"/>
              <a:t> </a:t>
            </a:r>
            <a:endParaRPr lang="en-US" sz="2800" dirty="0"/>
          </a:p>
        </p:txBody>
      </p:sp>
      <p:pic>
        <p:nvPicPr>
          <p:cNvPr id="3" name="Picture 2" descr="http://www.thegateoc.com/wp-content/uploads/2010/01/salvation_01-300x2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4744" y="1341437"/>
            <a:ext cx="3254375" cy="26035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97280" y="2537460"/>
            <a:ext cx="3406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罪破壞了人與神的關係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089660" y="3672840"/>
            <a:ext cx="3406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罪破壞了人與人的關係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082040" y="4808220"/>
            <a:ext cx="3901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罪破壞了人自己心裏的平安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214" y="2091871"/>
            <a:ext cx="5484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三、人受制于罪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2413" y="1283063"/>
            <a:ext cx="7054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1</a:t>
            </a:r>
            <a:r>
              <a:rPr lang="en-US" sz="2800" dirty="0" smtClean="0"/>
              <a:t>.</a:t>
            </a:r>
            <a:r>
              <a:rPr lang="zh-CN" altLang="en-US" sz="2800" dirty="0" smtClean="0"/>
              <a:t>人成爲罪的奴僕</a:t>
            </a:r>
            <a:r>
              <a:rPr lang="en-US" altLang="zh-CN" sz="2800" dirty="0" smtClean="0"/>
              <a:t>/</a:t>
            </a:r>
            <a:r>
              <a:rPr lang="zh-CN" altLang="en-US" sz="2800" dirty="0" smtClean="0"/>
              <a:t>自己的奴隸</a:t>
            </a:r>
            <a:r>
              <a:rPr lang="en-US" altLang="zh-CN" sz="2800" dirty="0" smtClean="0"/>
              <a:t>/</a:t>
            </a:r>
            <a:r>
              <a:rPr lang="zh-CN" altLang="en-US" sz="2800" dirty="0" smtClean="0"/>
              <a:t>撒旦的奴隸。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097280" y="2191435"/>
            <a:ext cx="67894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約翰福音</a:t>
            </a:r>
            <a:r>
              <a:rPr lang="en-US" altLang="zh-CN" sz="2400" b="1" dirty="0" smtClean="0"/>
              <a:t>8:34 </a:t>
            </a:r>
            <a:r>
              <a:rPr lang="zh-TW" altLang="en-US" sz="2400" dirty="0" smtClean="0"/>
              <a:t>耶穌回答說：我實實在在的告訴你們，所有犯罪的就是罪的奴僕。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143000" y="3517315"/>
            <a:ext cx="68808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哥林多後書</a:t>
            </a:r>
            <a:r>
              <a:rPr lang="en-US" altLang="zh-CN" sz="2400" b="1" dirty="0" smtClean="0"/>
              <a:t>5:15 </a:t>
            </a:r>
            <a:r>
              <a:rPr lang="zh-TW" altLang="en-US" sz="2400" dirty="0" smtClean="0"/>
              <a:t>並且他替眾人死，是叫那些活著的人不再為自己活，乃為替他們死而復活的主活。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097280" y="4751755"/>
            <a:ext cx="69951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提摩太後書</a:t>
            </a:r>
            <a:r>
              <a:rPr lang="en-US" altLang="zh-CN" sz="2400" b="1" dirty="0" smtClean="0"/>
              <a:t>2:26  </a:t>
            </a:r>
            <a:r>
              <a:rPr lang="zh-TW" altLang="en-US" sz="2400" dirty="0" smtClean="0"/>
              <a:t>叫他們這已經被魔鬼任意擄去的，可以醒悟，脫離他的網羅。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2413" y="1283063"/>
            <a:ext cx="7054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2</a:t>
            </a:r>
            <a:r>
              <a:rPr lang="en-US" sz="2800" dirty="0" smtClean="0"/>
              <a:t>.</a:t>
            </a:r>
            <a:r>
              <a:rPr lang="zh-CN" altLang="en-US" sz="2800" dirty="0" smtClean="0"/>
              <a:t>罪在人裏面的作爲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097280" y="2191435"/>
            <a:ext cx="6789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A. </a:t>
            </a:r>
            <a:r>
              <a:rPr lang="zh-CN" altLang="en-US" sz="2400" dirty="0" smtClean="0"/>
              <a:t>把人的心眼弄瞎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120140" y="3242995"/>
            <a:ext cx="68808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哥林多後書</a:t>
            </a:r>
            <a:r>
              <a:rPr lang="en-US" altLang="zh-CN" sz="2400" b="1" dirty="0" smtClean="0"/>
              <a:t>4:3-4</a:t>
            </a:r>
            <a:r>
              <a:rPr lang="zh-TW" altLang="en-US" sz="2400" dirty="0" smtClean="0"/>
              <a:t> 如果我們的福音蒙蔽，就是蒙蔽在滅亡的人身上。此等不信之人被這世界的神弄瞎了心眼，不叫基督榮耀福音的光照著他們。基督本是神的像。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2413" y="1283063"/>
            <a:ext cx="7054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2</a:t>
            </a:r>
            <a:r>
              <a:rPr lang="en-US" sz="2800" dirty="0" smtClean="0"/>
              <a:t>.</a:t>
            </a:r>
            <a:r>
              <a:rPr lang="zh-CN" altLang="en-US" sz="2800" dirty="0" smtClean="0"/>
              <a:t>罪在人裏面的作爲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028700" y="2511475"/>
            <a:ext cx="6789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B.</a:t>
            </a:r>
            <a:r>
              <a:rPr lang="zh-CN" altLang="en-US" sz="2400" dirty="0" smtClean="0"/>
              <a:t>人的心爲罪所玷污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1120140" y="3242995"/>
            <a:ext cx="68808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馬可福音</a:t>
            </a:r>
            <a:r>
              <a:rPr lang="en-US" altLang="zh-CN" sz="2400" b="1" dirty="0" smtClean="0"/>
              <a:t>7:21-23 </a:t>
            </a:r>
            <a:r>
              <a:rPr lang="zh-TW" altLang="en-US" sz="2400" dirty="0" smtClean="0"/>
              <a:t>因為從裡面，就是從人心裡，發出惡念、苟合、偷盜、兇殺、姦淫、貪婪、邪惡、詭詐、淫蕩、嫉妒、謗讟、驕傲、狂妄。</a:t>
            </a:r>
          </a:p>
          <a:p>
            <a:r>
              <a:rPr lang="zh-TW" altLang="en-US" sz="2400" dirty="0" smtClean="0"/>
              <a:t>這一切的惡都是從裡面出來，且能污穢人。</a:t>
            </a:r>
          </a:p>
          <a:p>
            <a:endParaRPr lang="zh-TW" altLang="en-US" sz="2400" dirty="0" smtClean="0"/>
          </a:p>
          <a:p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028700" y="2031415"/>
            <a:ext cx="6789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A. </a:t>
            </a:r>
            <a:r>
              <a:rPr lang="zh-CN" altLang="en-US" sz="2400" dirty="0" smtClean="0"/>
              <a:t>把人的心眼弄瞎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2413" y="1283063"/>
            <a:ext cx="7054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2</a:t>
            </a:r>
            <a:r>
              <a:rPr lang="en-US" sz="2800" dirty="0" smtClean="0"/>
              <a:t>.</a:t>
            </a:r>
            <a:r>
              <a:rPr lang="zh-CN" altLang="en-US" sz="2800" dirty="0" smtClean="0"/>
              <a:t>罪在人裏面的作爲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028700" y="2511475"/>
            <a:ext cx="6789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B.</a:t>
            </a:r>
            <a:r>
              <a:rPr lang="zh-CN" altLang="en-US" sz="2400" dirty="0" smtClean="0"/>
              <a:t>人的心爲罪所玷污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1028700" y="3951655"/>
            <a:ext cx="68808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羅馬書 </a:t>
            </a:r>
            <a:r>
              <a:rPr lang="en-US" altLang="zh-CN" sz="2400" b="1" dirty="0" smtClean="0"/>
              <a:t>8:5-6  </a:t>
            </a:r>
            <a:r>
              <a:rPr lang="zh-TW" altLang="en-US" sz="2400" dirty="0" smtClean="0"/>
              <a:t>因為隨從肉體的人體貼肉體的事，隨從聖靈的人體貼聖靈的事。體貼肉體的，就是死；體貼聖靈的，乃是生命、平</a:t>
            </a:r>
            <a:r>
              <a:rPr lang="zh-CN" altLang="en-US" sz="2400" dirty="0" smtClean="0"/>
              <a:t>安。</a:t>
            </a:r>
            <a:endParaRPr lang="zh-TW" altLang="en-US" sz="2400" dirty="0" smtClean="0"/>
          </a:p>
          <a:p>
            <a:endParaRPr lang="zh-TW" altLang="en-US" sz="2400" dirty="0" smtClean="0"/>
          </a:p>
          <a:p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028700" y="2031415"/>
            <a:ext cx="6789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A. </a:t>
            </a:r>
            <a:r>
              <a:rPr lang="zh-CN" altLang="en-US" sz="2400" dirty="0" smtClean="0"/>
              <a:t>把人的心眼弄瞎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998220" y="3006775"/>
            <a:ext cx="6789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C.</a:t>
            </a:r>
            <a:r>
              <a:rPr lang="zh-CN" altLang="en-US" sz="2400" dirty="0" smtClean="0"/>
              <a:t>人的意志爲罪所顛倒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2413" y="1283063"/>
            <a:ext cx="7054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3</a:t>
            </a:r>
            <a:r>
              <a:rPr lang="en-US" sz="2800" dirty="0" smtClean="0"/>
              <a:t>.</a:t>
            </a:r>
            <a:r>
              <a:rPr lang="zh-CN" altLang="en-US" sz="2800" dirty="0" smtClean="0"/>
              <a:t>罪在血氣人身上的表現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120140" y="2785795"/>
            <a:ext cx="67894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約翰一書</a:t>
            </a:r>
            <a:r>
              <a:rPr lang="en-US" altLang="zh-CN" sz="2400" b="1" dirty="0" smtClean="0"/>
              <a:t>1:8-9  </a:t>
            </a:r>
            <a:r>
              <a:rPr lang="zh-TW" altLang="en-US" sz="2400" dirty="0" smtClean="0"/>
              <a:t>我們若說自己無</a:t>
            </a:r>
            <a:r>
              <a:rPr lang="zh-TW" altLang="en-US" sz="2400" dirty="0" smtClean="0">
                <a:solidFill>
                  <a:srgbClr val="FF0000"/>
                </a:solidFill>
              </a:rPr>
              <a:t>罪</a:t>
            </a:r>
            <a:r>
              <a:rPr lang="zh-TW" altLang="en-US" sz="2400" dirty="0" smtClean="0"/>
              <a:t>，便是自欺，真理不在我們心裡了。我們若認自己的</a:t>
            </a:r>
            <a:r>
              <a:rPr lang="zh-TW" altLang="en-US" sz="2400" dirty="0" smtClean="0">
                <a:solidFill>
                  <a:srgbClr val="002060"/>
                </a:solidFill>
              </a:rPr>
              <a:t>罪</a:t>
            </a:r>
            <a:r>
              <a:rPr lang="zh-TW" altLang="en-US" sz="2400" dirty="0" smtClean="0"/>
              <a:t>，神是信實的，是公義的，必要赦免我們的</a:t>
            </a:r>
            <a:r>
              <a:rPr lang="zh-TW" altLang="en-US" sz="2400" dirty="0" smtClean="0">
                <a:solidFill>
                  <a:srgbClr val="002060"/>
                </a:solidFill>
              </a:rPr>
              <a:t>罪</a:t>
            </a:r>
            <a:r>
              <a:rPr lang="zh-TW" altLang="en-US" sz="2400" dirty="0" smtClean="0"/>
              <a:t>，洗淨我們一切的不義。</a:t>
            </a:r>
            <a:endParaRPr lang="zh-TW" altLang="en-US" sz="2400" dirty="0"/>
          </a:p>
        </p:txBody>
      </p:sp>
      <p:sp>
        <p:nvSpPr>
          <p:cNvPr id="8" name="Oval Callout 7"/>
          <p:cNvSpPr/>
          <p:nvPr/>
        </p:nvSpPr>
        <p:spPr>
          <a:xfrm>
            <a:off x="5532120" y="1783080"/>
            <a:ext cx="1760220" cy="685800"/>
          </a:xfrm>
          <a:prstGeom prst="wedgeEllipseCallout">
            <a:avLst>
              <a:gd name="adj1" fmla="val -32521"/>
              <a:gd name="adj2" fmla="val 10583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943600" y="180594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sin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Oval Callout 10"/>
          <p:cNvSpPr/>
          <p:nvPr/>
        </p:nvSpPr>
        <p:spPr>
          <a:xfrm>
            <a:off x="5684520" y="4358640"/>
            <a:ext cx="1760220" cy="685800"/>
          </a:xfrm>
          <a:prstGeom prst="wedgeEllipseCallout">
            <a:avLst>
              <a:gd name="adj1" fmla="val -13041"/>
              <a:gd name="adj2" fmla="val -150834"/>
            </a:avLst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096000" y="4312920"/>
            <a:ext cx="1196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sins</a:t>
            </a:r>
            <a:endParaRPr lang="en-US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9" grpId="0"/>
      <p:bldP spid="11" grpId="0" animBg="1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91540" y="1600200"/>
            <a:ext cx="7467600" cy="3268980"/>
          </a:xfrm>
        </p:spPr>
        <p:txBody>
          <a:bodyPr>
            <a:normAutofit lnSpcReduction="10000"/>
          </a:bodyPr>
          <a:lstStyle/>
          <a:p>
            <a:r>
              <a:rPr lang="zh-CN" altLang="en-US" dirty="0" smtClean="0"/>
              <a:t>罪性是罪的性格， 罪行就是行爲。</a:t>
            </a:r>
            <a:endParaRPr lang="en-US" altLang="zh-CN" dirty="0" smtClean="0"/>
          </a:p>
          <a:p>
            <a:r>
              <a:rPr lang="zh-CN" altLang="en-US" dirty="0" smtClean="0"/>
              <a:t>罪性是罪的中心， 罪行就是周圍。</a:t>
            </a:r>
            <a:endParaRPr lang="en-US" altLang="zh-CN" dirty="0" smtClean="0"/>
          </a:p>
          <a:p>
            <a:r>
              <a:rPr lang="zh-CN" altLang="en-US" dirty="0" smtClean="0"/>
              <a:t>罪性是罪的根苗， 罪行就是果子。</a:t>
            </a:r>
            <a:endParaRPr lang="en-US" altLang="zh-CN" dirty="0" smtClean="0"/>
          </a:p>
          <a:p>
            <a:r>
              <a:rPr lang="zh-CN" altLang="en-US" dirty="0" smtClean="0"/>
              <a:t>罪性是罪的生產者， 罪行就是出產。</a:t>
            </a:r>
            <a:endParaRPr lang="en-US" altLang="zh-CN" dirty="0" smtClean="0"/>
          </a:p>
          <a:p>
            <a:r>
              <a:rPr lang="zh-CN" altLang="en-US" dirty="0" smtClean="0"/>
              <a:t>罪性是罪的母， 罪行就是子。</a:t>
            </a:r>
            <a:endParaRPr lang="en-US" altLang="zh-CN" dirty="0" smtClean="0"/>
          </a:p>
          <a:p>
            <a:r>
              <a:rPr lang="zh-CN" altLang="en-US" dirty="0" smtClean="0"/>
              <a:t>罪性是罪的源， 罪行就是流。</a:t>
            </a:r>
            <a:endParaRPr lang="en-US" altLang="zh-CN" dirty="0" smtClean="0"/>
          </a:p>
          <a:p>
            <a:r>
              <a:rPr lang="zh-CN" altLang="en-US" dirty="0" smtClean="0"/>
              <a:t>罪性是我們的天性， 罪行就是我們的行爲。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               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63440" y="4869180"/>
            <a:ext cx="3131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--- L. Tucker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214" y="2091871"/>
            <a:ext cx="5484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四、虛僞的救贖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7260" y="1211580"/>
            <a:ext cx="51206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/>
              <a:t>使徒行傳</a:t>
            </a:r>
            <a:r>
              <a:rPr lang="en-US" altLang="zh-TW" sz="2800" b="1" dirty="0" smtClean="0"/>
              <a:t>16:30</a:t>
            </a:r>
            <a:r>
              <a:rPr lang="zh-TW" altLang="en-US" sz="2800" b="1" dirty="0" smtClean="0"/>
              <a:t> </a:t>
            </a:r>
            <a:endParaRPr lang="en-US" altLang="zh-TW" sz="2800" b="1" dirty="0" smtClean="0"/>
          </a:p>
          <a:p>
            <a:endParaRPr lang="en-US" altLang="zh-TW" sz="2800" b="1" dirty="0" smtClean="0"/>
          </a:p>
          <a:p>
            <a:r>
              <a:rPr lang="en-US" altLang="zh-TW" sz="2800" dirty="0" smtClean="0"/>
              <a:t>……</a:t>
            </a:r>
            <a:r>
              <a:rPr lang="zh-TW" altLang="en-US" sz="2800" dirty="0" smtClean="0"/>
              <a:t>我當怎樣行才可以得救？</a:t>
            </a:r>
            <a:r>
              <a:rPr lang="zh-CN" altLang="en-US" sz="2800" dirty="0" smtClean="0"/>
              <a:t>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982980" y="3406140"/>
            <a:ext cx="2103120" cy="10287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</a:rPr>
              <a:t>人格救人？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84220" y="3421380"/>
            <a:ext cx="2103120" cy="10287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</a:rPr>
              <a:t>教育救人？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52700" y="4998720"/>
            <a:ext cx="2103120" cy="10287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</a:rPr>
              <a:t>善行救人？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13960" y="5013960"/>
            <a:ext cx="2103120" cy="10287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</a:rPr>
              <a:t>宗教救人？ 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214" y="2091871"/>
            <a:ext cx="5484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五、末後的亞當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00100" y="1734235"/>
            <a:ext cx="73380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哥林多前書</a:t>
            </a:r>
            <a:r>
              <a:rPr lang="en-US" altLang="zh-CN" sz="2400" b="1" dirty="0" smtClean="0"/>
              <a:t>15:21-22</a:t>
            </a:r>
          </a:p>
          <a:p>
            <a:endParaRPr lang="en-US" altLang="zh-CN" sz="2400" b="1" dirty="0" smtClean="0"/>
          </a:p>
          <a:p>
            <a:r>
              <a:rPr lang="zh-TW" altLang="en-US" sz="2400" dirty="0" smtClean="0"/>
              <a:t>死既是因一人而來，死人復活也是因一人而來。</a:t>
            </a:r>
          </a:p>
          <a:p>
            <a:r>
              <a:rPr lang="zh-TW" altLang="en-US" sz="2400" dirty="0" smtClean="0"/>
              <a:t>在亞當裡眾人都死了；照樣，在基督裡眾人也都要復活。</a:t>
            </a:r>
          </a:p>
          <a:p>
            <a:endParaRPr lang="zh-TW" alt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25880" y="2030075"/>
            <a:ext cx="68351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哥林多前書</a:t>
            </a:r>
            <a:r>
              <a:rPr lang="en-US" altLang="zh-CN" sz="2400" b="1" dirty="0" smtClean="0"/>
              <a:t>15:45</a:t>
            </a:r>
          </a:p>
          <a:p>
            <a:r>
              <a:rPr lang="zh-TW" altLang="en-US" sz="2400" dirty="0" smtClean="0"/>
              <a:t>經</a:t>
            </a:r>
            <a:r>
              <a:rPr lang="zh-TW" altLang="en-US" sz="2400" dirty="0" smtClean="0"/>
              <a:t>上也是這樣記著說：</a:t>
            </a:r>
            <a:r>
              <a:rPr lang="zh-TW" altLang="en-US" sz="2400" dirty="0" smtClean="0">
                <a:solidFill>
                  <a:srgbClr val="FF0000"/>
                </a:solidFill>
              </a:rPr>
              <a:t>首先的人亞當</a:t>
            </a:r>
            <a:r>
              <a:rPr lang="zh-TW" altLang="en-US" sz="2400" dirty="0" smtClean="0"/>
              <a:t>成了有靈（靈：或作血氣）的活人；</a:t>
            </a:r>
            <a:r>
              <a:rPr lang="zh-TW" altLang="en-US" sz="2400" dirty="0" smtClean="0">
                <a:solidFill>
                  <a:srgbClr val="FF0000"/>
                </a:solidFill>
              </a:rPr>
              <a:t>末後的亞當</a:t>
            </a:r>
            <a:r>
              <a:rPr lang="zh-TW" altLang="en-US" sz="2400" dirty="0" smtClean="0"/>
              <a:t>成了叫人活的靈。</a:t>
            </a:r>
            <a:endParaRPr lang="en-US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bridge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199" y="941069"/>
            <a:ext cx="5082541" cy="3722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14400" y="4648200"/>
            <a:ext cx="7391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b="1" dirty="0">
                <a:solidFill>
                  <a:srgbClr val="800000"/>
                </a:solidFill>
              </a:rPr>
              <a:t>約 翰 福 音 </a:t>
            </a:r>
            <a:r>
              <a:rPr lang="en-US" altLang="zh-TW" b="1" dirty="0">
                <a:solidFill>
                  <a:srgbClr val="800000"/>
                </a:solidFill>
              </a:rPr>
              <a:t>14:6</a:t>
            </a:r>
            <a:br>
              <a:rPr lang="en-US" altLang="zh-TW" b="1" dirty="0">
                <a:solidFill>
                  <a:srgbClr val="800000"/>
                </a:solidFill>
              </a:rPr>
            </a:br>
            <a:endParaRPr lang="en-US" altLang="zh-TW" b="1" dirty="0">
              <a:solidFill>
                <a:srgbClr val="800000"/>
              </a:solidFill>
            </a:endParaRPr>
          </a:p>
          <a:p>
            <a:r>
              <a:rPr lang="zh-TW" altLang="en-US" dirty="0"/>
              <a:t>耶 穌 說 我 就 是 道 路 、 真 理 、 生 命 ； 若 不 藉 著 我 ， 沒 有 人 能 到 父 那 裡 去 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0</TotalTime>
  <Words>1714</Words>
  <Application>Microsoft Office PowerPoint</Application>
  <PresentationFormat>On-screen Show (4:3)</PresentationFormat>
  <Paragraphs>206</Paragraphs>
  <Slides>31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Theme1</vt:lpstr>
      <vt:lpstr>Oriel</vt:lpstr>
      <vt:lpstr>首先的亞當和末後的亞當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2015-09-13T21:54:37Z</dcterms:created>
  <dcterms:modified xsi:type="dcterms:W3CDTF">2015-09-13T21:54:57Z</dcterms:modified>
</cp:coreProperties>
</file>