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</p:sldMasterIdLst>
  <p:sldIdLst>
    <p:sldId id="301" r:id="rId3"/>
    <p:sldId id="285" r:id="rId4"/>
    <p:sldId id="284" r:id="rId5"/>
    <p:sldId id="283" r:id="rId6"/>
    <p:sldId id="286" r:id="rId7"/>
    <p:sldId id="287" r:id="rId8"/>
    <p:sldId id="289" r:id="rId9"/>
    <p:sldId id="290" r:id="rId10"/>
    <p:sldId id="302" r:id="rId11"/>
    <p:sldId id="291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990033"/>
    <a:srgbClr val="FFFFCC"/>
    <a:srgbClr val="FFFF99"/>
    <a:srgbClr val="FF99CC"/>
    <a:srgbClr val="003399"/>
    <a:srgbClr val="660033"/>
    <a:srgbClr val="FFCC66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8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8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3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54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0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5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2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35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02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02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B1C7F-C2FF-45E6-8EF2-64406FA2E83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05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B0E4C-2820-49D4-81CE-972D7BEA3A6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871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2FCD9-CCF0-4AAA-89BE-F3E4E2236CE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180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92D9-DEA7-4813-965F-4386DE5041E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383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F1488-EB83-4ABE-87BC-AE6F4AD589A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014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956BB-3594-4609-880A-360A41BFA67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44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34AA1-5588-42A0-9540-FEA4D815611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8904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8C3D2-F691-4616-B803-C3610BBBBE5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7869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226BC-480F-43F9-B537-F31DEC99581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678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EEDC1-8EF5-43BE-B451-49AC3CC0B9A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31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5F920-A482-43DE-9747-1B7E719CF43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1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8FB70-9EA1-4B56-8E63-3439110D62A5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BFE8F-3CEC-470C-B3AF-D11C434D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F6578F-59C4-430A-9388-F843C6A80559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7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.ytimg.com/vi/MVFlLZPOX-E/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60126" cy="563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5198" y="5631543"/>
            <a:ext cx="481413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以斯拉記</a:t>
            </a:r>
            <a:r>
              <a:rPr lang="en-US" altLang="zh-TW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zh-TW" alt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至</a:t>
            </a:r>
            <a:r>
              <a:rPr lang="en-US" altLang="zh-TW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</a:t>
            </a:r>
            <a:r>
              <a:rPr lang="zh-TW" alt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001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4285" y="456363"/>
            <a:ext cx="81497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論古列說：他是我的牧人，必成就我所喜悅的，必下令建造耶路撒冷，發命立穩聖殿的根基</a:t>
            </a:r>
            <a:r>
              <a:rPr lang="zh-TW" altLang="en-US" sz="30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000" dirty="0" smtClean="0">
              <a:solidFill>
                <a:srgbClr val="0033CC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我耶和華所膏的古列；我攙扶他的右手，使列國降伏在他面</a:t>
            </a:r>
            <a:r>
              <a:rPr lang="zh-TW" altLang="en-US" sz="30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</a:t>
            </a:r>
            <a:r>
              <a:rPr lang="en-US" altLang="zh-TW" sz="30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  (</a:t>
            </a:r>
            <a:r>
              <a:rPr lang="zh-TW" altLang="en-US" sz="30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以賽亞 </a:t>
            </a:r>
            <a:r>
              <a:rPr lang="en-US" altLang="zh-TW" sz="30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44:28-45:4)</a:t>
            </a:r>
            <a:endParaRPr lang="en-US" sz="3000" dirty="0">
              <a:solidFill>
                <a:srgbClr val="0033CC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4285" y="2786743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有關「七十年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的解釋：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4285" y="3575707"/>
            <a:ext cx="8331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Both"/>
            </a:pPr>
            <a:r>
              <a:rPr lang="zh-TW" altLang="en-US" sz="3000" kern="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形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容日期長久的概略年</a:t>
            </a:r>
            <a:r>
              <a:rPr lang="zh-TW" altLang="en-US" sz="3000" kern="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數</a:t>
            </a:r>
            <a:endParaRPr lang="en-US" altLang="zh-TW" sz="3000" kern="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SimSun" panose="02010600030101010101" pitchFamily="2" charset="-122"/>
            </a:endParaRPr>
          </a:p>
          <a:p>
            <a:pPr marL="514350" indent="-514350">
              <a:buAutoNum type="arabicParenBoth"/>
            </a:pPr>
            <a:r>
              <a:rPr lang="zh-TW" altLang="en-US" sz="3000" kern="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指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從首批猶太人被擄的主前</a:t>
            </a:r>
            <a:r>
              <a:rPr 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605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年</a:t>
            </a:r>
            <a:r>
              <a:rPr 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(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參但一</a:t>
            </a:r>
            <a:r>
              <a:rPr 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1)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，至首批猶太人動身歸國的主前</a:t>
            </a:r>
            <a:r>
              <a:rPr 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536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年</a:t>
            </a:r>
            <a:r>
              <a:rPr lang="zh-TW" altLang="en-US" sz="3000" kern="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；</a:t>
            </a:r>
            <a:endParaRPr lang="en-US" altLang="zh-TW" sz="3000" kern="0" dirty="0" smtClean="0">
              <a:solidFill>
                <a:srgbClr val="0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cs typeface="SimSun" panose="02010600030101010101" pitchFamily="2" charset="-122"/>
            </a:endParaRPr>
          </a:p>
          <a:p>
            <a:pPr marL="514350" indent="-514350">
              <a:buAutoNum type="arabicParenBoth"/>
            </a:pPr>
            <a:r>
              <a:rPr lang="zh-TW" altLang="en-US" sz="3000" kern="0" dirty="0" smtClean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指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從耶路撒冷聖殿被毀的主前</a:t>
            </a:r>
            <a:r>
              <a:rPr 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586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年，至被擄之民歸回重建聖殿完工之主前</a:t>
            </a:r>
            <a:r>
              <a:rPr 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516</a:t>
            </a:r>
            <a:r>
              <a:rPr lang="zh-TW" altLang="en-US" sz="3000" kern="0" dirty="0">
                <a:solidFill>
                  <a:srgbClr val="0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年。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708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4"/>
          <p:cNvSpPr>
            <a:spLocks noChangeShapeType="1"/>
          </p:cNvSpPr>
          <p:nvPr/>
        </p:nvSpPr>
        <p:spPr bwMode="auto">
          <a:xfrm>
            <a:off x="838200" y="1763496"/>
            <a:ext cx="754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1026163" y="1424906"/>
            <a:ext cx="6559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605</a:t>
            </a:r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 flipV="1">
            <a:off x="1346200" y="177801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 flipV="1">
            <a:off x="1879600" y="177801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 flipV="1">
            <a:off x="2667000" y="177801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 flipV="1">
            <a:off x="6245225" y="177801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 flipV="1">
            <a:off x="7331983" y="177801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flipV="1">
            <a:off x="7944979" y="177801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1599930" y="1424906"/>
            <a:ext cx="6559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597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2340613" y="1424906"/>
            <a:ext cx="6559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586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5918838" y="1424906"/>
            <a:ext cx="6559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536</a:t>
            </a:r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6996751" y="1424906"/>
            <a:ext cx="6559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520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7606573" y="1424906"/>
            <a:ext cx="6559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516</a:t>
            </a:r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1143000" y="2293948"/>
            <a:ext cx="518091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擄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1676400" y="2293948"/>
            <a:ext cx="518091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擄</a:t>
            </a: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2424794" y="2293948"/>
            <a:ext cx="518091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smtClean="0">
                <a:solidFill>
                  <a:srgbClr val="000000"/>
                </a:solidFill>
                <a:ea typeface="SimHei" panose="02010609060101010101" pitchFamily="49" charset="-122"/>
              </a:rPr>
              <a:t>擄</a:t>
            </a: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5976258" y="2311410"/>
            <a:ext cx="518091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回</a:t>
            </a:r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7061202" y="2293948"/>
            <a:ext cx="518091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工</a:t>
            </a:r>
          </a:p>
        </p:txBody>
      </p:sp>
      <p:sp>
        <p:nvSpPr>
          <p:cNvPr id="12317" name="Text Box 29"/>
          <p:cNvSpPr txBox="1">
            <a:spLocks noChangeArrowheads="1"/>
          </p:cNvSpPr>
          <p:nvPr/>
        </p:nvSpPr>
        <p:spPr bwMode="auto">
          <a:xfrm>
            <a:off x="7699824" y="2293948"/>
            <a:ext cx="518091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工</a:t>
            </a:r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6353628" y="2296896"/>
            <a:ext cx="518091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基</a:t>
            </a:r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 flipV="1">
            <a:off x="1371600" y="482610"/>
            <a:ext cx="0" cy="990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 flipV="1">
            <a:off x="6248400" y="482610"/>
            <a:ext cx="0" cy="990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1371600" y="711210"/>
            <a:ext cx="48768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 flipV="1">
            <a:off x="2667000" y="939810"/>
            <a:ext cx="0" cy="533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>
            <a:off x="2667000" y="1168410"/>
            <a:ext cx="35814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3489325" y="525473"/>
            <a:ext cx="889987" cy="492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smtClean="0">
                <a:solidFill>
                  <a:srgbClr val="333399"/>
                </a:solidFill>
                <a:ea typeface="新細明體" panose="02020500000000000000" pitchFamily="18" charset="-120"/>
              </a:rPr>
              <a:t>70</a:t>
            </a:r>
            <a:r>
              <a:rPr lang="zh-TW" altLang="en-US" sz="2600" smtClean="0">
                <a:solidFill>
                  <a:srgbClr val="333399"/>
                </a:solidFill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4133850" y="979498"/>
            <a:ext cx="889987" cy="492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smtClean="0">
                <a:solidFill>
                  <a:srgbClr val="333399"/>
                </a:solidFill>
                <a:ea typeface="新細明體" panose="02020500000000000000" pitchFamily="18" charset="-120"/>
              </a:rPr>
              <a:t>50</a:t>
            </a:r>
            <a:r>
              <a:rPr lang="zh-TW" altLang="en-US" sz="2600" smtClean="0">
                <a:solidFill>
                  <a:srgbClr val="333399"/>
                </a:solidFill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12326" name="Text Box 38"/>
          <p:cNvSpPr txBox="1">
            <a:spLocks noChangeArrowheads="1"/>
          </p:cNvSpPr>
          <p:nvPr/>
        </p:nvSpPr>
        <p:spPr bwMode="auto">
          <a:xfrm>
            <a:off x="2424794" y="4371975"/>
            <a:ext cx="518091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殿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被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600" dirty="0" smtClean="0">
                <a:solidFill>
                  <a:srgbClr val="000000"/>
                </a:solidFill>
                <a:ea typeface="SimHei" panose="02010609060101010101" pitchFamily="49" charset="-122"/>
              </a:rPr>
              <a:t>毀</a:t>
            </a:r>
          </a:p>
        </p:txBody>
      </p:sp>
      <p:sp>
        <p:nvSpPr>
          <p:cNvPr id="12327" name="Line 39"/>
          <p:cNvSpPr>
            <a:spLocks noChangeShapeType="1"/>
          </p:cNvSpPr>
          <p:nvPr/>
        </p:nvSpPr>
        <p:spPr bwMode="auto">
          <a:xfrm>
            <a:off x="2681514" y="6030689"/>
            <a:ext cx="0" cy="609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28" name="Line 40"/>
          <p:cNvSpPr>
            <a:spLocks noChangeShapeType="1"/>
          </p:cNvSpPr>
          <p:nvPr/>
        </p:nvSpPr>
        <p:spPr bwMode="auto">
          <a:xfrm>
            <a:off x="7957452" y="3893460"/>
            <a:ext cx="0" cy="2209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29" name="Line 41"/>
          <p:cNvSpPr>
            <a:spLocks noChangeShapeType="1"/>
          </p:cNvSpPr>
          <p:nvPr/>
        </p:nvSpPr>
        <p:spPr bwMode="auto">
          <a:xfrm>
            <a:off x="2797626" y="6088740"/>
            <a:ext cx="50292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smtClean="0">
              <a:solidFill>
                <a:srgbClr val="000000"/>
              </a:solidFill>
            </a:endParaRPr>
          </a:p>
        </p:txBody>
      </p:sp>
      <p:sp>
        <p:nvSpPr>
          <p:cNvPr id="12330" name="Text Box 42"/>
          <p:cNvSpPr txBox="1">
            <a:spLocks noChangeArrowheads="1"/>
          </p:cNvSpPr>
          <p:nvPr/>
        </p:nvSpPr>
        <p:spPr bwMode="auto">
          <a:xfrm>
            <a:off x="4876800" y="5757863"/>
            <a:ext cx="889987" cy="492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600" smtClean="0">
                <a:solidFill>
                  <a:srgbClr val="333399"/>
                </a:solidFill>
                <a:ea typeface="新細明體" panose="02020500000000000000" pitchFamily="18" charset="-120"/>
              </a:rPr>
              <a:t>70</a:t>
            </a:r>
            <a:r>
              <a:rPr lang="zh-TW" altLang="en-US" sz="2600" smtClean="0">
                <a:solidFill>
                  <a:srgbClr val="333399"/>
                </a:solidFill>
                <a:ea typeface="SimHei" panose="02010609060101010101" pitchFamily="49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7031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ytimg.com/vi/pZhLLeVFy7Q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2056" y="145146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從器皿的數點明白</a:t>
            </a:r>
            <a:r>
              <a:rPr lang="zh-TW" altLang="en-US" sz="32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：</a:t>
            </a:r>
            <a:endParaRPr lang="en-US" sz="3200" dirty="0">
              <a:solidFill>
                <a:schemeClr val="bg1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055" y="875067"/>
            <a:ext cx="883194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Both"/>
            </a:pPr>
            <a:r>
              <a:rPr lang="zh-TW" altLang="en-US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連金器、銀器都能見證神的保守與看顧</a:t>
            </a:r>
            <a:endParaRPr lang="en-US" altLang="zh-TW" sz="3000" kern="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  <a:cs typeface="SimSun" panose="02010600030101010101" pitchFamily="2" charset="-122"/>
            </a:endParaRPr>
          </a:p>
          <a:p>
            <a:pPr marL="514350" indent="-514350">
              <a:buAutoNum type="arabicParenBoth"/>
            </a:pPr>
            <a:r>
              <a:rPr lang="zh-TW" altLang="en-US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聖殿的器皿都是金銀，表明只能將最好的獻給神</a:t>
            </a:r>
            <a:r>
              <a:rPr lang="en-US" altLang="zh-TW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\</a:t>
            </a:r>
          </a:p>
          <a:p>
            <a:pPr marL="514350" indent="-514350">
              <a:buAutoNum type="arabicParenBoth"/>
            </a:pPr>
            <a:r>
              <a:rPr lang="zh-TW" altLang="en-US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對神的財物產業要珍惜愛護 </a:t>
            </a:r>
            <a:r>
              <a:rPr lang="en-US" altLang="zh-TW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(</a:t>
            </a:r>
            <a:r>
              <a:rPr lang="zh-TW" altLang="en-US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參拉</a:t>
            </a:r>
            <a:r>
              <a:rPr lang="en-US" altLang="zh-TW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8:33-34)</a:t>
            </a:r>
          </a:p>
          <a:p>
            <a:pPr marL="514350" indent="-514350">
              <a:buAutoNum type="arabicParenBoth"/>
            </a:pPr>
            <a:r>
              <a:rPr lang="zh-TW" altLang="en-US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但神最重用的器皿乃是人 </a:t>
            </a:r>
            <a:r>
              <a:rPr lang="en-US" altLang="zh-TW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(</a:t>
            </a:r>
            <a:r>
              <a:rPr lang="zh-TW" altLang="en-US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提後</a:t>
            </a:r>
            <a:r>
              <a:rPr lang="en-US" altLang="zh-TW" sz="3000" kern="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cs typeface="SimSun" panose="02010600030101010101" pitchFamily="2" charset="-122"/>
              </a:rPr>
              <a:t>2:20-21)</a:t>
            </a:r>
          </a:p>
          <a:p>
            <a:pPr marL="514350" indent="-514350">
              <a:buAutoNum type="arabicParenBoth"/>
            </a:pPr>
            <a:endParaRPr lang="en-US" sz="30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055" y="3837419"/>
            <a:ext cx="880241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在大戶人家，不但有金器銀器，也有木器瓦器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作為貴重的，有作為卑賤的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。人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若自潔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脫離卑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賤的事，就必作貴重的器皿，成為聖潔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乎主用，預備行各樣的善事。 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737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templeinstitute.org/rosh_hashana_images/return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7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5397" y="285640"/>
            <a:ext cx="8798635" cy="4368800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3655" y="29028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領首、官員：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085" y="922805"/>
            <a:ext cx="867256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所羅巴伯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名意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在巴比倫生的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，王室後裔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約雅斤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之孫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太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1:12-13)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，被派作猶大省長，可能與設巴薩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希伯來名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是同一人 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084" y="2355545"/>
            <a:ext cx="86629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耶書亞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名意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耶和華拯救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，又名「約書亞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」(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該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1:1)</a:t>
            </a:r>
          </a:p>
          <a:p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亞倫後裔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志下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6:1-15;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拉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3:2)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083" y="3429000"/>
            <a:ext cx="8044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尼希米</a:t>
            </a:r>
            <a:r>
              <a:rPr lang="en-US" altLang="zh-TW" sz="2800" dirty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並非猶大省長尼希米，他是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90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年後才回國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083" y="4059680"/>
            <a:ext cx="80089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末底改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並非王后以斯帖的親屬，他們留在波斯國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41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ic.pimg.tw/godbless/6e3d2f4c61094196271094bea676d66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4" y="1422400"/>
            <a:ext cx="5704406" cy="531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fatieku.net/img1/postcache/2015/02/13/g2fq/fdba2cce7e7a304094d78080e4cf39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272" y="188685"/>
            <a:ext cx="3748728" cy="199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36343" y="20320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烏陵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75805" y="204651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土明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36343" y="288834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咒詛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5804" y="288834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完美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Equal 5"/>
          <p:cNvSpPr/>
          <p:nvPr/>
        </p:nvSpPr>
        <p:spPr>
          <a:xfrm rot="5400000">
            <a:off x="6163129" y="2524595"/>
            <a:ext cx="449237" cy="36534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Equal 9"/>
          <p:cNvSpPr/>
          <p:nvPr/>
        </p:nvSpPr>
        <p:spPr>
          <a:xfrm rot="5400000">
            <a:off x="8002590" y="2524595"/>
            <a:ext cx="449237" cy="36534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9107" y="188685"/>
            <a:ext cx="521168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出</a:t>
            </a:r>
            <a:r>
              <a:rPr lang="en-US" altLang="zh-TW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28:30</a:t>
            </a:r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、民</a:t>
            </a:r>
            <a:r>
              <a:rPr lang="en-US" altLang="zh-TW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27:21</a:t>
            </a:r>
          </a:p>
          <a:p>
            <a:r>
              <a:rPr lang="zh-TW" altLang="en-US" sz="2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放在祭司袍的胸牌內，作尋求神旨意</a:t>
            </a:r>
            <a:endParaRPr lang="en-US" altLang="zh-TW" sz="2400" dirty="0" smtClean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2400" dirty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2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及判決用，後來兩塊寶石均失傳</a:t>
            </a:r>
            <a:endParaRPr lang="en-US" sz="24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2" name="Equal 11"/>
          <p:cNvSpPr/>
          <p:nvPr/>
        </p:nvSpPr>
        <p:spPr>
          <a:xfrm rot="5400000">
            <a:off x="6182333" y="3438995"/>
            <a:ext cx="449237" cy="36534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Equal 12"/>
          <p:cNvSpPr/>
          <p:nvPr/>
        </p:nvSpPr>
        <p:spPr>
          <a:xfrm rot="5400000">
            <a:off x="8002589" y="3438995"/>
            <a:ext cx="449237" cy="36534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55545" y="384628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禁止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75804" y="383177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許可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55545" y="4501473"/>
            <a:ext cx="28777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今天我們是如何</a:t>
            </a:r>
            <a:endParaRPr lang="en-US" altLang="zh-TW" sz="30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尋求並明白神的</a:t>
            </a:r>
            <a:endParaRPr lang="en-US" altLang="zh-TW" sz="30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旨意呢？</a:t>
            </a:r>
            <a:endParaRPr lang="en-US" altLang="zh-TW" sz="30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參約</a:t>
            </a:r>
            <a:r>
              <a:rPr lang="en-US" altLang="zh-TW" sz="30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7:17)</a:t>
            </a:r>
            <a:endParaRPr lang="en-US" sz="30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961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6" grpId="0" animBg="1"/>
      <p:bldP spid="10" grpId="0" animBg="1"/>
      <p:bldP spid="7" grpId="0"/>
      <p:bldP spid="12" grpId="0" animBg="1"/>
      <p:bldP spid="13" grpId="0" animBg="1"/>
      <p:bldP spid="14" grpId="0"/>
      <p:bldP spid="1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efcm.org/wp-content/uploads/2014/05/rebuilding-w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5397" y="285640"/>
            <a:ext cx="8798635" cy="4368800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13655" y="29028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一些會眾的名稱：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655" y="2364982"/>
            <a:ext cx="804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巴卜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樽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瓶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哈古巴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駝背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 V.51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654" y="1836949"/>
            <a:ext cx="804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亞特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左撇子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V.42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654" y="1339149"/>
            <a:ext cx="804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亞多尼干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我主興起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V.13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653" y="3430066"/>
            <a:ext cx="804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尼細亞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信實的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V.54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3652" y="2887751"/>
            <a:ext cx="804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哈沙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雕刻者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V.52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651" y="841349"/>
            <a:ext cx="804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巴錄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 </a:t>
            </a:r>
            <a:r>
              <a:rPr lang="zh-TW" altLang="en-US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跳蚤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 V.3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3650" y="3952835"/>
            <a:ext cx="804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2800" dirty="0" smtClean="0">
                <a:solidFill>
                  <a:srgbClr val="0033CC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巴西萊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鐵人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V.61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10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5637"/>
              </p:ext>
            </p:extLst>
          </p:nvPr>
        </p:nvGraphicFramePr>
        <p:xfrm>
          <a:off x="493484" y="830938"/>
          <a:ext cx="8403773" cy="5699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6631"/>
                <a:gridCol w="2167289"/>
                <a:gridCol w="2019853"/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類別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以斯拉二章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尼希米七章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百姓男丁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24,144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祭司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4,289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利未人、亞薩及沙龍子孫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 +</a:t>
                      </a:r>
                      <a:r>
                        <a:rPr 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 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341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尼提寧、所羅門僕人</a:t>
                      </a:r>
                      <a:endParaRPr lang="en-US" sz="2800" dirty="0" smtClean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   392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族譜不明者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   652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rgbClr val="0033CC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=29,818</a:t>
                      </a:r>
                      <a:endParaRPr lang="en-US" sz="2800" dirty="0">
                        <a:solidFill>
                          <a:srgbClr val="0033CC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64</a:t>
                      </a:r>
                      <a:r>
                        <a:rPr lang="zh-TW" altLang="en-US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節的數目 </a:t>
                      </a:r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(</a:t>
                      </a:r>
                      <a:r>
                        <a:rPr lang="zh-TW" altLang="en-US" sz="2800" dirty="0" smtClean="0">
                          <a:solidFill>
                            <a:srgbClr val="0033CC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男丁</a:t>
                      </a:r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</a:t>
                      </a:r>
                      <a:r>
                        <a:rPr lang="zh-TW" altLang="en-US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婦孺</a:t>
                      </a:r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)</a:t>
                      </a:r>
                      <a:endParaRPr lang="en-US" sz="2800" dirty="0">
                        <a:solidFill>
                          <a:srgbClr val="C0000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rgbClr val="C00000"/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42,360</a:t>
                      </a:r>
                      <a:endParaRPr lang="en-US" sz="2800" dirty="0">
                        <a:solidFill>
                          <a:srgbClr val="C00000"/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僕婢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</a:t>
                      </a:r>
                      <a:r>
                        <a:rPr lang="en-US" altLang="zh-TW" sz="20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</a:t>
                      </a:r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7,337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</a:t>
                      </a:r>
                      <a:r>
                        <a:rPr lang="zh-TW" altLang="en-US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歌唱男女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+    200</a:t>
                      </a:r>
                      <a:endParaRPr lang="en-US" sz="2800" dirty="0"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                           總數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華康黑體 Std W9" panose="020B0900000000000000" pitchFamily="34" charset="-120"/>
                          <a:ea typeface="華康黑體 Std W9" panose="020B0900000000000000" pitchFamily="34" charset="-120"/>
                        </a:rPr>
                        <a:t>49.897</a:t>
                      </a:r>
                      <a:endPara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華康黑體 Std W9" panose="020B0900000000000000" pitchFamily="34" charset="-120"/>
                        <a:ea typeface="華康黑體 Std W9" panose="020B09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00547" y="3947885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990033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31,089</a:t>
            </a:r>
            <a:endParaRPr lang="en-US" sz="2800" dirty="0">
              <a:solidFill>
                <a:srgbClr val="990033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6282" y="249662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第一批回歸人數</a:t>
            </a:r>
            <a:endParaRPr lang="en-US" sz="28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3484" y="4963886"/>
            <a:ext cx="8403773" cy="15668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93484" y="4471105"/>
            <a:ext cx="8403773" cy="492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life.ca/sermons/images/800-Ezra-te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6743" y="261257"/>
            <a:ext cx="8679543" cy="1306286"/>
          </a:xfrm>
          <a:prstGeom prst="rect">
            <a:avLst/>
          </a:prstGeom>
          <a:solidFill>
            <a:schemeClr val="bg2">
              <a:lumMod val="90000"/>
              <a:alpha val="5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為神的殿甘心獻上禮物，要從新建造</a:t>
            </a:r>
            <a:r>
              <a:rPr lang="en-US" altLang="zh-TW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r>
              <a:rPr lang="zh-TW" alt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他們量力捐入工程庫的金子</a:t>
            </a:r>
            <a:r>
              <a:rPr lang="en-US" altLang="zh-TW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(</a:t>
            </a:r>
            <a:r>
              <a:rPr lang="zh-TW" alt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拉 </a:t>
            </a:r>
            <a:r>
              <a:rPr lang="en-US" altLang="zh-TW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2:68-69)</a:t>
            </a:r>
            <a:endParaRPr lang="en-US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743" y="1982651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每逢七日的第一日，各人要照自己的進項抽出來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留著，免得我來的時候現湊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哥林多前書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16:2)</a:t>
            </a:r>
            <a:endParaRPr lang="en-US" sz="30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742" y="3197108"/>
            <a:ext cx="81483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我可以證明他們是按著力量，而且也過了力量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哥林多後書 </a:t>
            </a:r>
            <a:r>
              <a:rPr lang="en-US" altLang="zh-TW" sz="3000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:3)</a:t>
            </a:r>
            <a:endParaRPr lang="en-US" sz="30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219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ruthworks.org/wp-content/uploads/2011/02/Jerusalem-Destroy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486" y="246743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總結：</a:t>
            </a:r>
            <a:endParaRPr lang="en-US" sz="30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578" y="1047484"/>
            <a:ext cx="86068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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神的工作需要人的回應。神能感動和推動人來與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祂一同合作。</a:t>
            </a:r>
            <a:endParaRPr lang="en-US" sz="30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578" y="2140629"/>
            <a:ext cx="86068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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神的國度需要各方面的人才來建立。你我扮演什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sz="30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麼角色呢？</a:t>
            </a:r>
            <a:endParaRPr lang="en-US" sz="30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77" y="3383337"/>
            <a:ext cx="86068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每一個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工作的開始都是困難的。什麼是我們所建</a:t>
            </a:r>
            <a:endParaRPr lang="en-US" altLang="zh-TW" sz="3000" dirty="0" smtClean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000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000" dirty="0" smtClean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造的根基呢？</a:t>
            </a:r>
            <a:endParaRPr lang="en-US" sz="30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741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15878</TotalTime>
  <Words>966</Words>
  <Application>Microsoft Office PowerPoint</Application>
  <PresentationFormat>On-screen Show (4:3)</PresentationFormat>
  <Paragraphs>126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SimHei</vt:lpstr>
      <vt:lpstr>SimSun</vt:lpstr>
      <vt:lpstr>新細明體</vt:lpstr>
      <vt:lpstr>華康雅藝體 Std W6</vt:lpstr>
      <vt:lpstr>華康黑體 Std W7</vt:lpstr>
      <vt:lpstr>華康黑體 Std W9</vt:lpstr>
      <vt:lpstr>Arial</vt:lpstr>
      <vt:lpstr>Calibri</vt:lpstr>
      <vt:lpstr>Calibri Light</vt:lpstr>
      <vt:lpstr>Wingdings</vt:lpstr>
      <vt:lpstr>Office Theme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106</cp:revision>
  <cp:lastPrinted>2015-09-01T20:35:38Z</cp:lastPrinted>
  <dcterms:created xsi:type="dcterms:W3CDTF">2015-08-21T00:15:25Z</dcterms:created>
  <dcterms:modified xsi:type="dcterms:W3CDTF">2015-09-14T19:14:23Z</dcterms:modified>
</cp:coreProperties>
</file>