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sldIdLst>
    <p:sldId id="260" r:id="rId3"/>
    <p:sldId id="259" r:id="rId4"/>
    <p:sldId id="268" r:id="rId5"/>
    <p:sldId id="289" r:id="rId6"/>
    <p:sldId id="274" r:id="rId7"/>
    <p:sldId id="269" r:id="rId8"/>
    <p:sldId id="256" r:id="rId9"/>
    <p:sldId id="267" r:id="rId10"/>
    <p:sldId id="263" r:id="rId11"/>
    <p:sldId id="266" r:id="rId12"/>
    <p:sldId id="264" r:id="rId13"/>
    <p:sldId id="265" r:id="rId14"/>
    <p:sldId id="257" r:id="rId15"/>
    <p:sldId id="272" r:id="rId16"/>
    <p:sldId id="286" r:id="rId17"/>
    <p:sldId id="270" r:id="rId18"/>
    <p:sldId id="271" r:id="rId19"/>
    <p:sldId id="287" r:id="rId20"/>
    <p:sldId id="288" r:id="rId21"/>
    <p:sldId id="290" r:id="rId22"/>
    <p:sldId id="273" r:id="rId23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31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7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75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98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6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7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46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7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7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2706C-8AF6-4FB8-BA39-E842EC434C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8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0E05A-31A1-46CA-9EEB-EDF73196977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05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14744-F204-4227-918E-264198FDFCC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08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48227-16BD-4425-8AD8-E7C376DE4E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64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E8D0A-904F-4B7A-BFD9-BB1C09EDB35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02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43BC7-15F5-45D8-AE2D-E36AA757427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17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E6A83-8864-48F6-A0AA-85BAC0B20D3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71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9156E-E161-4F95-AA45-2349C36A38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21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B40C7-6CBF-416E-9757-5E3635ABB31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908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08EA1-CD7E-4465-A432-29074BD78D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19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401CC-ACAD-4B69-B604-C567FB19F5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1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5D660-342E-4E80-8C7C-80C26ED6CC5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E19E3-EE4F-469B-8696-776AC8C2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9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56E520-21DB-4410-8CBC-711D81AF9EAE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6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.ytimg.com/vi/LItRMCZgDuA/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2" b="5652"/>
          <a:stretch/>
        </p:blipFill>
        <p:spPr bwMode="auto">
          <a:xfrm>
            <a:off x="0" y="974356"/>
            <a:ext cx="9166630" cy="607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76246" y="112582"/>
            <a:ext cx="481413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以斯拉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記</a:t>
            </a:r>
            <a:r>
              <a:rPr lang="en-US" altLang="zh-TW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</a:t>
            </a:r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</a:t>
            </a:r>
            <a:r>
              <a:rPr lang="en-US" altLang="zh-TW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endParaRPr lang="en-US" sz="5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891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alvarychapelasheville.org/wp-content/uploads/2014/01/Ez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53456"/>
            <a:ext cx="9144000" cy="450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4774" y="344774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第三章  </a:t>
            </a:r>
            <a:r>
              <a:rPr lang="zh-TW" altLang="en-US" sz="3000" dirty="0" smtClean="0">
                <a:solidFill>
                  <a:schemeClr val="accent5">
                    <a:lumMod val="7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築壇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開工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773" y="1072116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第四章  </a:t>
            </a:r>
            <a:r>
              <a:rPr lang="zh-TW" altLang="en-US" sz="3000" dirty="0" smtClean="0">
                <a:solidFill>
                  <a:schemeClr val="accent5">
                    <a:lumMod val="7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受挫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停工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4635" y="344774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第五章  </a:t>
            </a:r>
            <a:r>
              <a:rPr lang="zh-TW" altLang="en-US" sz="3000" dirty="0" smtClean="0">
                <a:solidFill>
                  <a:schemeClr val="accent5">
                    <a:lumMod val="7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聽命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復工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4634" y="1087744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第六章  </a:t>
            </a:r>
            <a:r>
              <a:rPr lang="zh-TW" altLang="en-US" sz="3000" dirty="0" smtClean="0">
                <a:solidFill>
                  <a:schemeClr val="accent5">
                    <a:lumMod val="7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感恩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完工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059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uilding_altar_gall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41035" y="209863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建殿之前先築壇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271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eborg2.com/Bible/15-Ezra/800-Ezra-A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age.slidesharecdn.com/90423-140424010124-phpapp02/95/90423-8-638.jpg?cb=139830132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1" b="11809"/>
          <a:stretch/>
        </p:blipFill>
        <p:spPr bwMode="auto">
          <a:xfrm>
            <a:off x="659567" y="389743"/>
            <a:ext cx="8484433" cy="544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p-Down Arrow 1"/>
          <p:cNvSpPr/>
          <p:nvPr/>
        </p:nvSpPr>
        <p:spPr>
          <a:xfrm>
            <a:off x="82446" y="1543987"/>
            <a:ext cx="674557" cy="1738859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自願的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Up-Down Arrow 3"/>
          <p:cNvSpPr/>
          <p:nvPr/>
        </p:nvSpPr>
        <p:spPr>
          <a:xfrm>
            <a:off x="82446" y="3567660"/>
            <a:ext cx="674557" cy="2053651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必獻的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95081" y="1663908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全燒不保留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4680" y="389743"/>
            <a:ext cx="4758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當獻的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常獻的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甘心祭 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 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3:5)</a:t>
            </a:r>
            <a:endParaRPr lang="en-US" sz="2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322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christianweekly.net/2013/cwgraphics/2529_p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52" y="490483"/>
            <a:ext cx="7797417" cy="630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http://g.udn.com.tw/upfiles/B_LE/Lergah0926/PSN_PHOTO/939/f_11183939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r="3022"/>
          <a:stretch/>
        </p:blipFill>
        <p:spPr bwMode="auto">
          <a:xfrm>
            <a:off x="0" y="329780"/>
            <a:ext cx="9144000" cy="641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61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lfbd.files.wordpress.com/2013/05/pareto-princip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1346" r="10053" b="4291"/>
          <a:stretch/>
        </p:blipFill>
        <p:spPr bwMode="auto">
          <a:xfrm>
            <a:off x="-51778" y="29982"/>
            <a:ext cx="8146473" cy="602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arrefouruncombatpourlaliberte.fr/wp-content/uploads/2013/01/Vilfredo-Pare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5" y="4113472"/>
            <a:ext cx="1947940" cy="25236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news.helptrainingcourses.com/wp-content/uploads/2011/07/pareto-law_logo_400px-266x3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06"/>
          <a:stretch/>
        </p:blipFill>
        <p:spPr bwMode="auto">
          <a:xfrm>
            <a:off x="6586361" y="179882"/>
            <a:ext cx="2407232" cy="239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5785" y="5691668"/>
            <a:ext cx="38555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Vilfredo Pareto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世紀意大利經濟學家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495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4.bp.blogspot.com/-iWqET4K3twQ/UfiitWFcNzI/AAAAAAAAAHU/8hQXyQVkP5I/s1600/Foundation+La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7" y="-1"/>
            <a:ext cx="915043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812" y="209861"/>
            <a:ext cx="82638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然而有許多祭司、利未人、族長，就是見過舊殿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的老年人，現在親眼看見立這殿的根基，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便大聲哭號，也有許多人大聲歡呼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3:12)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52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bibleq.net/wordpress/wp-content/uploads/2012/09/33372475_files_fo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9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1863" y="329784"/>
            <a:ext cx="4286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所羅門的聖殿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第一殿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" name="Picture 2" descr="http://www.bible-architecture.info/solomons-temple-interi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0" y="-14990"/>
            <a:ext cx="9170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21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69065"/>
              </p:ext>
            </p:extLst>
          </p:nvPr>
        </p:nvGraphicFramePr>
        <p:xfrm>
          <a:off x="374754" y="512581"/>
          <a:ext cx="833012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7698"/>
                <a:gridCol w="4822425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以斯拉 </a:t>
                      </a:r>
                      <a:r>
                        <a:rPr lang="en-US" altLang="zh-TW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6:3 </a:t>
                      </a:r>
                    </a:p>
                    <a:p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所羅巴伯 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第二殿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</a:p>
                    <a:p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主前 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516</a:t>
                      </a:r>
                      <a:r>
                        <a:rPr lang="en-US" altLang="zh-TW" sz="28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zh-TW" altLang="en-US" sz="28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建成</a:t>
                      </a:r>
                      <a:r>
                        <a:rPr lang="en-US" altLang="zh-TW" sz="2800" baseline="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28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列王紀上</a:t>
                      </a:r>
                      <a:r>
                        <a:rPr lang="en-US" altLang="zh-TW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6:2</a:t>
                      </a:r>
                    </a:p>
                    <a:p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所羅門 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第一殿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</a:p>
                    <a:p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主前 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960 </a:t>
                      </a:r>
                      <a:r>
                        <a:rPr lang="zh-TW" altLang="en-US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建成</a:t>
                      </a:r>
                      <a:r>
                        <a:rPr lang="en-US" altLang="zh-TW" sz="2800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280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高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肘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高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肘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</a:t>
                      </a:r>
                      <a:r>
                        <a:rPr lang="en-US" altLang="zh-TW" sz="28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13.5</a:t>
                      </a:r>
                      <a:r>
                        <a:rPr lang="zh-TW" altLang="en-US" sz="28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米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 45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英呎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寬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肘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寬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肘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   </a:t>
                      </a:r>
                      <a:r>
                        <a:rPr lang="en-US" altLang="zh-TW" sz="28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 </a:t>
                      </a:r>
                      <a:r>
                        <a:rPr lang="zh-TW" altLang="en-US" sz="28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米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 30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英呎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長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??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長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肘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 </a:t>
                      </a:r>
                      <a:r>
                        <a:rPr lang="en-US" altLang="zh-TW" sz="28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27 </a:t>
                      </a:r>
                      <a:r>
                        <a:rPr lang="zh-TW" altLang="en-US" sz="28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米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 90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英呎</a:t>
                      </a:r>
                      <a:endParaRPr lang="en-US" sz="2800" dirty="0" smtClean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4754" y="3793705"/>
            <a:ext cx="763382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約櫃已不復存在 </a:t>
            </a:r>
            <a:endParaRPr lang="en-US" altLang="zh-TW" sz="30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土明、烏陵已失落</a:t>
            </a:r>
            <a:endParaRPr lang="en-US" altLang="zh-TW" sz="30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祭壇上的聖火已終斷 </a:t>
            </a:r>
            <a:r>
              <a:rPr lang="en-US" altLang="zh-TW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利</a:t>
            </a:r>
            <a:r>
              <a:rPr lang="en-US" altLang="zh-TW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6:12-13, 9:23-24)</a:t>
            </a:r>
          </a:p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神的榮光不在其中</a:t>
            </a:r>
            <a:endParaRPr lang="en-US" altLang="zh-TW" sz="30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2038665" y="1975621"/>
            <a:ext cx="509665" cy="1322215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83239" y="2159674"/>
            <a:ext cx="1261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外圍</a:t>
            </a:r>
            <a:endParaRPr lang="en-US" altLang="zh-TW" sz="28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界限</a:t>
            </a:r>
            <a:r>
              <a:rPr lang="zh-TW" altLang="en-US" sz="28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？</a:t>
            </a:r>
            <a:endParaRPr lang="en-US" sz="28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6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guide21.ru/JLM_Templ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7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9862" y="134912"/>
            <a:ext cx="4697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希律擴建的聖殿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第二殿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094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c21doj.org/contents/bibleStudy/theGospelAccordingToMark/images/TempleComparis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61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5" name="Line 39"/>
          <p:cNvSpPr>
            <a:spLocks noChangeShapeType="1"/>
          </p:cNvSpPr>
          <p:nvPr/>
        </p:nvSpPr>
        <p:spPr bwMode="auto">
          <a:xfrm flipV="1">
            <a:off x="2678341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147" name="Text Box 17"/>
          <p:cNvSpPr txBox="1">
            <a:spLocks noChangeArrowheads="1"/>
          </p:cNvSpPr>
          <p:nvPr/>
        </p:nvSpPr>
        <p:spPr bwMode="auto">
          <a:xfrm>
            <a:off x="1247716" y="1761295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古列</a:t>
            </a:r>
          </a:p>
        </p:txBody>
      </p:sp>
      <p:sp>
        <p:nvSpPr>
          <p:cNvPr id="6148" name="Text Box 20"/>
          <p:cNvSpPr txBox="1">
            <a:spLocks noChangeArrowheads="1"/>
          </p:cNvSpPr>
          <p:nvPr/>
        </p:nvSpPr>
        <p:spPr bwMode="auto">
          <a:xfrm>
            <a:off x="2869471" y="1761295"/>
            <a:ext cx="159530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大利烏一世</a:t>
            </a:r>
          </a:p>
        </p:txBody>
      </p:sp>
      <p:sp>
        <p:nvSpPr>
          <p:cNvPr id="6149" name="Text Box 21"/>
          <p:cNvSpPr txBox="1">
            <a:spLocks noChangeArrowheads="1"/>
          </p:cNvSpPr>
          <p:nvPr/>
        </p:nvSpPr>
        <p:spPr bwMode="auto">
          <a:xfrm>
            <a:off x="4522509" y="1370433"/>
            <a:ext cx="1502334" cy="82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薛西</a:t>
            </a:r>
          </a:p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en-US" altLang="zh-TW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亞哈隨魯</a:t>
            </a:r>
            <a:r>
              <a:rPr lang="en-US" altLang="zh-TW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  <p:sp>
        <p:nvSpPr>
          <p:cNvPr id="6150" name="Text Box 22"/>
          <p:cNvSpPr txBox="1">
            <a:spLocks noChangeArrowheads="1"/>
          </p:cNvSpPr>
          <p:nvPr/>
        </p:nvSpPr>
        <p:spPr bwMode="auto">
          <a:xfrm>
            <a:off x="6119308" y="1761295"/>
            <a:ext cx="18774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亞達薛西一世</a:t>
            </a:r>
          </a:p>
        </p:txBody>
      </p:sp>
      <p:grpSp>
        <p:nvGrpSpPr>
          <p:cNvPr id="6151" name="Group 35"/>
          <p:cNvGrpSpPr>
            <a:grpSpLocks/>
          </p:cNvGrpSpPr>
          <p:nvPr/>
        </p:nvGrpSpPr>
        <p:grpSpPr bwMode="auto">
          <a:xfrm>
            <a:off x="804864" y="2204209"/>
            <a:ext cx="7805738" cy="684213"/>
            <a:chOff x="343" y="960"/>
            <a:chExt cx="4917" cy="431"/>
          </a:xfrm>
        </p:grpSpPr>
        <p:pic>
          <p:nvPicPr>
            <p:cNvPr id="6180" name="Picture 4" descr="persian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" y="960"/>
              <a:ext cx="4760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81" name="Text Box 28"/>
            <p:cNvSpPr txBox="1">
              <a:spLocks noChangeArrowheads="1"/>
            </p:cNvSpPr>
            <p:nvPr/>
          </p:nvSpPr>
          <p:spPr bwMode="auto">
            <a:xfrm>
              <a:off x="343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550</a:t>
              </a:r>
            </a:p>
          </p:txBody>
        </p:sp>
        <p:sp>
          <p:nvSpPr>
            <p:cNvPr id="6182" name="Text Box 29"/>
            <p:cNvSpPr txBox="1">
              <a:spLocks noChangeArrowheads="1"/>
            </p:cNvSpPr>
            <p:nvPr/>
          </p:nvSpPr>
          <p:spPr bwMode="auto">
            <a:xfrm>
              <a:off x="1000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530</a:t>
              </a:r>
            </a:p>
          </p:txBody>
        </p:sp>
        <p:sp>
          <p:nvSpPr>
            <p:cNvPr id="6183" name="Text Box 30"/>
            <p:cNvSpPr txBox="1">
              <a:spLocks noChangeArrowheads="1"/>
            </p:cNvSpPr>
            <p:nvPr/>
          </p:nvSpPr>
          <p:spPr bwMode="auto">
            <a:xfrm>
              <a:off x="1359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521</a:t>
              </a:r>
            </a:p>
          </p:txBody>
        </p:sp>
        <p:sp>
          <p:nvSpPr>
            <p:cNvPr id="6184" name="Text Box 31"/>
            <p:cNvSpPr txBox="1">
              <a:spLocks noChangeArrowheads="1"/>
            </p:cNvSpPr>
            <p:nvPr/>
          </p:nvSpPr>
          <p:spPr bwMode="auto">
            <a:xfrm>
              <a:off x="2554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486</a:t>
              </a:r>
            </a:p>
          </p:txBody>
        </p:sp>
        <p:sp>
          <p:nvSpPr>
            <p:cNvPr id="6185" name="Text Box 32"/>
            <p:cNvSpPr txBox="1">
              <a:spLocks noChangeArrowheads="1"/>
            </p:cNvSpPr>
            <p:nvPr/>
          </p:nvSpPr>
          <p:spPr bwMode="auto">
            <a:xfrm>
              <a:off x="3326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464</a:t>
              </a:r>
            </a:p>
          </p:txBody>
        </p:sp>
        <p:sp>
          <p:nvSpPr>
            <p:cNvPr id="6186" name="Text Box 33"/>
            <p:cNvSpPr txBox="1">
              <a:spLocks noChangeArrowheads="1"/>
            </p:cNvSpPr>
            <p:nvPr/>
          </p:nvSpPr>
          <p:spPr bwMode="auto">
            <a:xfrm>
              <a:off x="4754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423</a:t>
              </a:r>
            </a:p>
          </p:txBody>
        </p:sp>
      </p:grpSp>
      <p:sp>
        <p:nvSpPr>
          <p:cNvPr id="4132" name="Line 36"/>
          <p:cNvSpPr>
            <a:spLocks noChangeShapeType="1"/>
          </p:cNvSpPr>
          <p:nvPr/>
        </p:nvSpPr>
        <p:spPr bwMode="auto">
          <a:xfrm flipV="1">
            <a:off x="1849438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152384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536</a:t>
            </a:r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 flipV="1">
            <a:off x="1849438" y="2210558"/>
            <a:ext cx="0" cy="26987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2392208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520</a:t>
            </a:r>
          </a:p>
        </p:txBody>
      </p:sp>
      <p:sp>
        <p:nvSpPr>
          <p:cNvPr id="4137" name="Line 41"/>
          <p:cNvSpPr>
            <a:spLocks noChangeShapeType="1"/>
          </p:cNvSpPr>
          <p:nvPr/>
        </p:nvSpPr>
        <p:spPr bwMode="auto">
          <a:xfrm flipV="1">
            <a:off x="3231393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2913920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516</a:t>
            </a:r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 flipV="1">
            <a:off x="5103813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4779808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478</a:t>
            </a:r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 flipV="1">
            <a:off x="62103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2" name="Text Box 46"/>
          <p:cNvSpPr txBox="1">
            <a:spLocks noChangeArrowheads="1"/>
          </p:cNvSpPr>
          <p:nvPr/>
        </p:nvSpPr>
        <p:spPr bwMode="auto">
          <a:xfrm>
            <a:off x="58862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458</a:t>
            </a:r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V="1">
            <a:off x="68961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4" name="Text Box 48"/>
          <p:cNvSpPr txBox="1">
            <a:spLocks noChangeArrowheads="1"/>
          </p:cNvSpPr>
          <p:nvPr/>
        </p:nvSpPr>
        <p:spPr bwMode="auto">
          <a:xfrm>
            <a:off x="65720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445</a:t>
            </a:r>
          </a:p>
        </p:txBody>
      </p:sp>
      <p:sp>
        <p:nvSpPr>
          <p:cNvPr id="4145" name="Line 49"/>
          <p:cNvSpPr>
            <a:spLocks noChangeShapeType="1"/>
          </p:cNvSpPr>
          <p:nvPr/>
        </p:nvSpPr>
        <p:spPr bwMode="auto">
          <a:xfrm flipV="1">
            <a:off x="75819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72578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433</a:t>
            </a:r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1473930" y="3399595"/>
            <a:ext cx="49244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回</a:t>
            </a:r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1796713" y="3399595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</a:t>
            </a:r>
          </a:p>
        </p:txBody>
      </p:sp>
      <p:sp>
        <p:nvSpPr>
          <p:cNvPr id="4149" name="Text Box 53"/>
          <p:cNvSpPr txBox="1">
            <a:spLocks noChangeArrowheads="1"/>
          </p:cNvSpPr>
          <p:nvPr/>
        </p:nvSpPr>
        <p:spPr bwMode="auto">
          <a:xfrm>
            <a:off x="2462894" y="3399595"/>
            <a:ext cx="4924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</a:t>
            </a: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3003158" y="3399595"/>
            <a:ext cx="49244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</a:t>
            </a: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4908550" y="3399595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后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6019800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回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6699250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牆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7386638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倫</a:t>
            </a:r>
          </a:p>
        </p:txBody>
      </p:sp>
      <p:sp>
        <p:nvSpPr>
          <p:cNvPr id="6174" name="Text Box 59"/>
          <p:cNvSpPr txBox="1">
            <a:spLocks noChangeArrowheads="1"/>
          </p:cNvSpPr>
          <p:nvPr/>
        </p:nvSpPr>
        <p:spPr bwMode="auto">
          <a:xfrm>
            <a:off x="215433" y="2421175"/>
            <a:ext cx="5597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BC</a:t>
            </a:r>
          </a:p>
        </p:txBody>
      </p:sp>
      <p:sp>
        <p:nvSpPr>
          <p:cNvPr id="4156" name="Rectangle 60"/>
          <p:cNvSpPr>
            <a:spLocks noChangeArrowheads="1"/>
          </p:cNvSpPr>
          <p:nvPr/>
        </p:nvSpPr>
        <p:spPr bwMode="auto">
          <a:xfrm>
            <a:off x="1211680" y="1118203"/>
            <a:ext cx="800100" cy="222250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57" name="Rectangle 61"/>
          <p:cNvSpPr>
            <a:spLocks noChangeArrowheads="1"/>
          </p:cNvSpPr>
          <p:nvPr/>
        </p:nvSpPr>
        <p:spPr bwMode="auto">
          <a:xfrm>
            <a:off x="1134677" y="321722"/>
            <a:ext cx="95410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瑪代人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</a:t>
            </a:r>
            <a:r>
              <a:rPr lang="zh-TW" altLang="en-US" sz="2000" dirty="0" smtClean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利烏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1015142" y="1358553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539</a:t>
            </a: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1736259" y="1363502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525</a:t>
            </a:r>
          </a:p>
        </p:txBody>
      </p:sp>
      <p:sp>
        <p:nvSpPr>
          <p:cNvPr id="6179" name="Text Box 65"/>
          <p:cNvSpPr txBox="1">
            <a:spLocks noChangeArrowheads="1"/>
          </p:cNvSpPr>
          <p:nvPr/>
        </p:nvSpPr>
        <p:spPr bwMode="auto">
          <a:xfrm>
            <a:off x="498475" y="1223890"/>
            <a:ext cx="492443" cy="1200329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波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王</a:t>
            </a:r>
          </a:p>
        </p:txBody>
      </p:sp>
    </p:spTree>
    <p:extLst>
      <p:ext uri="{BB962C8B-B14F-4D97-AF65-F5344CB8AC3E}">
        <p14:creationId xmlns:p14="http://schemas.microsoft.com/office/powerpoint/2010/main" val="19710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jonahome.net/files03/shengjing1/jiuyeu2/Image3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2" y="303666"/>
            <a:ext cx="8889167" cy="612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882" y="3162925"/>
            <a:ext cx="5111646" cy="809468"/>
          </a:xfrm>
          <a:prstGeom prst="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882" y="719528"/>
            <a:ext cx="5111645" cy="2443397"/>
          </a:xfrm>
          <a:prstGeom prst="rect">
            <a:avLst/>
          </a:prstGeom>
          <a:solidFill>
            <a:srgbClr val="FFC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882" y="3972393"/>
            <a:ext cx="5111645" cy="539646"/>
          </a:xfrm>
          <a:prstGeom prst="rect">
            <a:avLst/>
          </a:prstGeom>
          <a:solidFill>
            <a:srgbClr val="FFC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882" y="4512039"/>
            <a:ext cx="5111645" cy="1918741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5585" y="168432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16 </a:t>
            </a:r>
            <a:r>
              <a:rPr lang="zh-TW" altLang="en-US" dirty="0" smtClean="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</a:t>
            </a:r>
            <a:endParaRPr lang="en-US" dirty="0">
              <a:solidFill>
                <a:srgbClr val="FF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15397" y="719528"/>
            <a:ext cx="2023672" cy="851364"/>
          </a:xfrm>
          <a:prstGeom prst="rect">
            <a:avLst/>
          </a:prstGeom>
          <a:solidFill>
            <a:schemeClr val="accent4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5397" y="2643053"/>
            <a:ext cx="2023672" cy="519872"/>
          </a:xfrm>
          <a:prstGeom prst="rect">
            <a:avLst/>
          </a:prstGeom>
          <a:solidFill>
            <a:schemeClr val="accent4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15397" y="3162925"/>
            <a:ext cx="2023672" cy="809468"/>
          </a:xfrm>
          <a:prstGeom prst="rect">
            <a:avLst/>
          </a:prstGeom>
          <a:solidFill>
            <a:schemeClr val="accent1">
              <a:lumMod val="75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15397" y="4549517"/>
            <a:ext cx="2023672" cy="107929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15397" y="3972393"/>
            <a:ext cx="2023672" cy="577123"/>
          </a:xfrm>
          <a:prstGeom prst="rect">
            <a:avLst/>
          </a:prstGeom>
          <a:solidFill>
            <a:schemeClr val="accent4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Up-Down Arrow 22"/>
          <p:cNvSpPr/>
          <p:nvPr/>
        </p:nvSpPr>
        <p:spPr>
          <a:xfrm>
            <a:off x="1858202" y="1302240"/>
            <a:ext cx="374754" cy="1340813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91527" y="2643053"/>
            <a:ext cx="1723870" cy="519872"/>
          </a:xfrm>
          <a:prstGeom prst="rect">
            <a:avLst/>
          </a:prstGeom>
          <a:solidFill>
            <a:srgbClr val="FFFF00">
              <a:alpha val="3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291527" y="5076561"/>
            <a:ext cx="1723870" cy="544748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7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3" grpId="0" animBg="1"/>
      <p:bldP spid="22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files.arabchurch.com/upload/images/114562475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andrewong2024.files.wordpress.com/2012/06/building-house-in-sunset-from-geek-philosopher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9"/>
          <a:stretch/>
        </p:blipFill>
        <p:spPr bwMode="auto">
          <a:xfrm>
            <a:off x="3942414" y="3548920"/>
            <a:ext cx="4973144" cy="3136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0568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dioenglish.com/wiki/uploads/200908/1251521283CbCRlEZ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4512"/>
            <a:ext cx="9150709" cy="613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5081665" y="869429"/>
            <a:ext cx="3612630" cy="1319134"/>
          </a:xfrm>
          <a:prstGeom prst="wedgeRoundRectCallout">
            <a:avLst>
              <a:gd name="adj1" fmla="val -33696"/>
              <a:gd name="adj2" fmla="val 636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的聖殿荒涼，你們各人卻顧自己的房屋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該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1:9)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558977" y="2188563"/>
            <a:ext cx="2863121" cy="131913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建造耶和華殿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的時候尚未到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該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1:2)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4751881" y="771995"/>
            <a:ext cx="4272197" cy="1514001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所以我使你們吃卻吃不飽，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穿卻穿不暖，將工錢裝在破漏的囊中</a:t>
            </a:r>
            <a:r>
              <a:rPr lang="en-US" altLang="zh-TW" sz="28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該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1:6)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9952" y="83081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信息：「先求神的國和神的義</a:t>
            </a:r>
            <a:r>
              <a:rPr lang="en-US" altLang="zh-TW" sz="3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860" y="230835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神的應許：</a:t>
            </a:r>
            <a:endParaRPr lang="en-US" altLang="zh-TW" sz="3000" dirty="0" smtClean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當剛強作工，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因為我與你們同在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該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1:13; 2:4)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85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2.bp.blogspot.com/-OKwM54sVapQ/VRmB1FRvbUI/AAAAAAAAH7M/WkR7JDhGE6A/s1600/Sunday-Morning-Zecharia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3642" cy="341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9744" y="3612630"/>
            <a:ext cx="77957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你們轉向我，我就轉向你們  </a:t>
            </a:r>
            <a:r>
              <a:rPr lang="en-US" altLang="zh-TW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撒迦利亞書</a:t>
            </a:r>
            <a:r>
              <a:rPr lang="en-US" altLang="zh-TW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1:3)</a:t>
            </a:r>
            <a:endParaRPr lang="en-US" sz="3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744" y="4361502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不是倚靠勢力，不是倚靠才能，乃是倚靠神的靈</a:t>
            </a:r>
            <a:endParaRPr lang="en-US" altLang="zh-TW" sz="30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方能成事 </a:t>
            </a:r>
            <a:r>
              <a:rPr lang="en-US" altLang="zh-TW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撒迦利亞書</a:t>
            </a:r>
            <a:r>
              <a:rPr lang="en-US" altLang="zh-TW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4:6)</a:t>
            </a:r>
            <a:endParaRPr lang="en-US" sz="3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89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.ytimg.com/vi/gyOcXNlQnic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7"/>
          <a:stretch/>
        </p:blipFill>
        <p:spPr bwMode="auto">
          <a:xfrm>
            <a:off x="0" y="0"/>
            <a:ext cx="915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310" y="207034"/>
            <a:ext cx="36663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信靠順服，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此外別無他法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...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45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workersforjesus.com/ezra-goldsil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38491" cy="68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56076" y="207034"/>
            <a:ext cx="223651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新的召令：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sz="3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14536" y="953484"/>
            <a:ext cx="28294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不准攔阻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提供協助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不淮更改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(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最終的保證</a:t>
            </a:r>
            <a:r>
              <a:rPr lang="en-US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)</a:t>
            </a:r>
          </a:p>
          <a:p>
            <a:endParaRPr lang="en-US" altLang="zh-TW" sz="3200" dirty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殿的尺寸造法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都有記載！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9940" y="4654589"/>
            <a:ext cx="2808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6:14 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神的賜福</a:t>
            </a:r>
            <a:endParaRPr lang="en-US" sz="3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52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biblestudyoutlines.org/wp-content/uploads/2012/06/gods_house_for_praise_and_pray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555" y="-1"/>
            <a:ext cx="5762445" cy="687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3079" y="414068"/>
            <a:ext cx="2236510" cy="3508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獻殿之禮：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自我潔淨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分別為聖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歡喜快樂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sz="3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882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www.mstaires.com/wp-content/uploads/2013/10/Falling-sh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57" y="2736233"/>
            <a:ext cx="5884046" cy="388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3079" y="41406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結論</a:t>
            </a:r>
            <a:r>
              <a:rPr lang="zh-TW" altLang="en-US" sz="3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：</a:t>
            </a:r>
            <a:endParaRPr lang="en-US" altLang="zh-TW" sz="32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3079" y="998843"/>
            <a:ext cx="78155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要建立穩固的屬靈根基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開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頭難，但要完成所開始的更加困難</a:t>
            </a:r>
            <a:endParaRPr lang="en-US" altLang="zh-TW" sz="3200" dirty="0" smtClean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zh-TW" altLang="zh-TW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建設難，復建更難</a:t>
            </a:r>
            <a:endParaRPr lang="en-US" altLang="zh-TW" sz="3200" dirty="0">
              <a:solidFill>
                <a:schemeClr val="accent5">
                  <a:lumMod val="2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75309" y="2891668"/>
            <a:ext cx="41344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因為知道我所信的是誰，</a:t>
            </a:r>
            <a:endParaRPr lang="en-US" altLang="zh-TW" sz="28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也深信祂能保全我所交</a:t>
            </a:r>
            <a:endParaRPr lang="en-US" altLang="zh-TW" sz="28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付祂的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  (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提後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1:12)</a:t>
            </a:r>
            <a:endParaRPr lang="en-US" sz="28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438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528</TotalTime>
  <Words>687</Words>
  <Application>Microsoft Office PowerPoint</Application>
  <PresentationFormat>On-screen Show (4:3)</PresentationFormat>
  <Paragraphs>145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華康方圓體 Std W7</vt:lpstr>
      <vt:lpstr>Calibri Light</vt:lpstr>
      <vt:lpstr>Arial</vt:lpstr>
      <vt:lpstr>Wingdings</vt:lpstr>
      <vt:lpstr>華康黑體 Std W9</vt:lpstr>
      <vt:lpstr>Calibri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36</cp:revision>
  <dcterms:created xsi:type="dcterms:W3CDTF">2015-09-16T17:54:05Z</dcterms:created>
  <dcterms:modified xsi:type="dcterms:W3CDTF">2015-09-21T22:22:36Z</dcterms:modified>
</cp:coreProperties>
</file>