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7" r:id="rId4"/>
    <p:sldId id="261" r:id="rId5"/>
    <p:sldId id="262" r:id="rId6"/>
    <p:sldId id="258" r:id="rId7"/>
    <p:sldId id="264" r:id="rId8"/>
    <p:sldId id="265" r:id="rId9"/>
    <p:sldId id="263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153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5387B-A8FB-4554-A036-0952F00A8596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13795-F2E4-4410-9FF7-66EDADB8E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141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5387B-A8FB-4554-A036-0952F00A8596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13795-F2E4-4410-9FF7-66EDADB8E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611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5387B-A8FB-4554-A036-0952F00A8596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13795-F2E4-4410-9FF7-66EDADB8E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354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5387B-A8FB-4554-A036-0952F00A8596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13795-F2E4-4410-9FF7-66EDADB8E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567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5387B-A8FB-4554-A036-0952F00A8596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13795-F2E4-4410-9FF7-66EDADB8E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637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5387B-A8FB-4554-A036-0952F00A8596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13795-F2E4-4410-9FF7-66EDADB8E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431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5387B-A8FB-4554-A036-0952F00A8596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13795-F2E4-4410-9FF7-66EDADB8E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492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5387B-A8FB-4554-A036-0952F00A8596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13795-F2E4-4410-9FF7-66EDADB8E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655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5387B-A8FB-4554-A036-0952F00A8596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13795-F2E4-4410-9FF7-66EDADB8E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780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5387B-A8FB-4554-A036-0952F00A8596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13795-F2E4-4410-9FF7-66EDADB8E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972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5387B-A8FB-4554-A036-0952F00A8596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13795-F2E4-4410-9FF7-66EDADB8E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63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E5387B-A8FB-4554-A036-0952F00A8596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913795-F2E4-4410-9FF7-66EDADB8E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63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.ytimg.com/vi/o3_QMJaW4SY/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725714" y="5399314"/>
            <a:ext cx="7431315" cy="117565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以斯拉記 </a:t>
            </a:r>
            <a:r>
              <a:rPr lang="en-US" altLang="zh-TW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7</a:t>
            </a:r>
            <a:r>
              <a:rPr lang="zh-TW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至</a:t>
            </a:r>
            <a:r>
              <a:rPr lang="en-US" altLang="zh-TW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8</a:t>
            </a:r>
            <a:r>
              <a:rPr lang="zh-TW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章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43928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5" name="Line 39"/>
          <p:cNvSpPr>
            <a:spLocks noChangeShapeType="1"/>
          </p:cNvSpPr>
          <p:nvPr/>
        </p:nvSpPr>
        <p:spPr bwMode="auto">
          <a:xfrm flipV="1">
            <a:off x="2678341" y="2509008"/>
            <a:ext cx="0" cy="62706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147" name="Text Box 17"/>
          <p:cNvSpPr txBox="1">
            <a:spLocks noChangeArrowheads="1"/>
          </p:cNvSpPr>
          <p:nvPr/>
        </p:nvSpPr>
        <p:spPr bwMode="auto">
          <a:xfrm>
            <a:off x="1247716" y="1761295"/>
            <a:ext cx="80021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1500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古列</a:t>
            </a:r>
          </a:p>
        </p:txBody>
      </p:sp>
      <p:sp>
        <p:nvSpPr>
          <p:cNvPr id="6148" name="Text Box 20"/>
          <p:cNvSpPr txBox="1">
            <a:spLocks noChangeArrowheads="1"/>
          </p:cNvSpPr>
          <p:nvPr/>
        </p:nvSpPr>
        <p:spPr bwMode="auto">
          <a:xfrm>
            <a:off x="2869471" y="1761295"/>
            <a:ext cx="1595309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15000"/>
              </a:spcAft>
            </a:pPr>
            <a:r>
              <a:rPr lang="zh-TW" altLang="en-US" sz="22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大利烏一世</a:t>
            </a:r>
          </a:p>
        </p:txBody>
      </p:sp>
      <p:sp>
        <p:nvSpPr>
          <p:cNvPr id="6149" name="Text Box 21"/>
          <p:cNvSpPr txBox="1">
            <a:spLocks noChangeArrowheads="1"/>
          </p:cNvSpPr>
          <p:nvPr/>
        </p:nvSpPr>
        <p:spPr bwMode="auto">
          <a:xfrm>
            <a:off x="4522509" y="1370433"/>
            <a:ext cx="1502334" cy="82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15000"/>
              </a:spcAft>
            </a:pPr>
            <a:r>
              <a:rPr lang="zh-TW" altLang="en-US" sz="22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薛西</a:t>
            </a:r>
          </a:p>
          <a:p>
            <a:pPr algn="ctr" fontAlgn="base">
              <a:spcBef>
                <a:spcPct val="0"/>
              </a:spcBef>
              <a:spcAft>
                <a:spcPct val="15000"/>
              </a:spcAft>
            </a:pPr>
            <a:r>
              <a:rPr lang="en-US" altLang="zh-TW" sz="2200" dirty="0">
                <a:solidFill>
                  <a:srgbClr val="0070C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2200" dirty="0">
                <a:solidFill>
                  <a:srgbClr val="0070C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亞哈隨魯</a:t>
            </a:r>
            <a:r>
              <a:rPr lang="en-US" altLang="zh-TW" sz="2200" dirty="0">
                <a:solidFill>
                  <a:srgbClr val="0070C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</a:t>
            </a:r>
          </a:p>
        </p:txBody>
      </p:sp>
      <p:sp>
        <p:nvSpPr>
          <p:cNvPr id="6150" name="Text Box 22"/>
          <p:cNvSpPr txBox="1">
            <a:spLocks noChangeArrowheads="1"/>
          </p:cNvSpPr>
          <p:nvPr/>
        </p:nvSpPr>
        <p:spPr bwMode="auto">
          <a:xfrm>
            <a:off x="6119308" y="1761295"/>
            <a:ext cx="1877437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15000"/>
              </a:spcAft>
            </a:pPr>
            <a:r>
              <a:rPr lang="zh-TW" altLang="en-US" sz="22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亞達薛西一世</a:t>
            </a:r>
          </a:p>
        </p:txBody>
      </p:sp>
      <p:grpSp>
        <p:nvGrpSpPr>
          <p:cNvPr id="6151" name="Group 35"/>
          <p:cNvGrpSpPr>
            <a:grpSpLocks/>
          </p:cNvGrpSpPr>
          <p:nvPr/>
        </p:nvGrpSpPr>
        <p:grpSpPr bwMode="auto">
          <a:xfrm>
            <a:off x="804864" y="2204209"/>
            <a:ext cx="7805738" cy="684213"/>
            <a:chOff x="343" y="960"/>
            <a:chExt cx="4917" cy="431"/>
          </a:xfrm>
        </p:grpSpPr>
        <p:pic>
          <p:nvPicPr>
            <p:cNvPr id="6180" name="Picture 4" descr="persian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" y="960"/>
              <a:ext cx="4760" cy="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81" name="Text Box 28"/>
            <p:cNvSpPr txBox="1">
              <a:spLocks noChangeArrowheads="1"/>
            </p:cNvSpPr>
            <p:nvPr/>
          </p:nvSpPr>
          <p:spPr bwMode="auto">
            <a:xfrm>
              <a:off x="343" y="1139"/>
              <a:ext cx="41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dirty="0">
                  <a:solidFill>
                    <a:srgbClr val="000000"/>
                  </a:solidFill>
                  <a:latin typeface="華康黑體 Std W9" panose="020B0900000000000000" pitchFamily="34" charset="-120"/>
                  <a:ea typeface="華康黑體 Std W9" panose="020B0900000000000000" pitchFamily="34" charset="-120"/>
                </a:rPr>
                <a:t>550</a:t>
              </a:r>
            </a:p>
          </p:txBody>
        </p:sp>
        <p:sp>
          <p:nvSpPr>
            <p:cNvPr id="6182" name="Text Box 29"/>
            <p:cNvSpPr txBox="1">
              <a:spLocks noChangeArrowheads="1"/>
            </p:cNvSpPr>
            <p:nvPr/>
          </p:nvSpPr>
          <p:spPr bwMode="auto">
            <a:xfrm>
              <a:off x="1000" y="1139"/>
              <a:ext cx="41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dirty="0">
                  <a:solidFill>
                    <a:srgbClr val="000000"/>
                  </a:solidFill>
                  <a:latin typeface="華康黑體 Std W9" panose="020B0900000000000000" pitchFamily="34" charset="-120"/>
                  <a:ea typeface="華康黑體 Std W9" panose="020B0900000000000000" pitchFamily="34" charset="-120"/>
                </a:rPr>
                <a:t>530</a:t>
              </a:r>
            </a:p>
          </p:txBody>
        </p:sp>
        <p:sp>
          <p:nvSpPr>
            <p:cNvPr id="6183" name="Text Box 30"/>
            <p:cNvSpPr txBox="1">
              <a:spLocks noChangeArrowheads="1"/>
            </p:cNvSpPr>
            <p:nvPr/>
          </p:nvSpPr>
          <p:spPr bwMode="auto">
            <a:xfrm>
              <a:off x="1359" y="1139"/>
              <a:ext cx="41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dirty="0">
                  <a:solidFill>
                    <a:srgbClr val="000000"/>
                  </a:solidFill>
                  <a:latin typeface="華康黑體 Std W9" panose="020B0900000000000000" pitchFamily="34" charset="-120"/>
                  <a:ea typeface="華康黑體 Std W9" panose="020B0900000000000000" pitchFamily="34" charset="-120"/>
                </a:rPr>
                <a:t>521</a:t>
              </a:r>
            </a:p>
          </p:txBody>
        </p:sp>
        <p:sp>
          <p:nvSpPr>
            <p:cNvPr id="6184" name="Text Box 31"/>
            <p:cNvSpPr txBox="1">
              <a:spLocks noChangeArrowheads="1"/>
            </p:cNvSpPr>
            <p:nvPr/>
          </p:nvSpPr>
          <p:spPr bwMode="auto">
            <a:xfrm>
              <a:off x="2554" y="1139"/>
              <a:ext cx="41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dirty="0">
                  <a:solidFill>
                    <a:srgbClr val="000000"/>
                  </a:solidFill>
                  <a:latin typeface="華康黑體 Std W9" panose="020B0900000000000000" pitchFamily="34" charset="-120"/>
                  <a:ea typeface="華康黑體 Std W9" panose="020B0900000000000000" pitchFamily="34" charset="-120"/>
                </a:rPr>
                <a:t>486</a:t>
              </a:r>
            </a:p>
          </p:txBody>
        </p:sp>
        <p:sp>
          <p:nvSpPr>
            <p:cNvPr id="6185" name="Text Box 32"/>
            <p:cNvSpPr txBox="1">
              <a:spLocks noChangeArrowheads="1"/>
            </p:cNvSpPr>
            <p:nvPr/>
          </p:nvSpPr>
          <p:spPr bwMode="auto">
            <a:xfrm>
              <a:off x="3326" y="1139"/>
              <a:ext cx="41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dirty="0">
                  <a:solidFill>
                    <a:srgbClr val="000000"/>
                  </a:solidFill>
                  <a:latin typeface="華康黑體 Std W9" panose="020B0900000000000000" pitchFamily="34" charset="-120"/>
                  <a:ea typeface="華康黑體 Std W9" panose="020B0900000000000000" pitchFamily="34" charset="-120"/>
                </a:rPr>
                <a:t>464</a:t>
              </a:r>
            </a:p>
          </p:txBody>
        </p:sp>
        <p:sp>
          <p:nvSpPr>
            <p:cNvPr id="6186" name="Text Box 33"/>
            <p:cNvSpPr txBox="1">
              <a:spLocks noChangeArrowheads="1"/>
            </p:cNvSpPr>
            <p:nvPr/>
          </p:nvSpPr>
          <p:spPr bwMode="auto">
            <a:xfrm>
              <a:off x="4754" y="1139"/>
              <a:ext cx="41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dirty="0">
                  <a:solidFill>
                    <a:srgbClr val="000000"/>
                  </a:solidFill>
                  <a:latin typeface="華康黑體 Std W9" panose="020B0900000000000000" pitchFamily="34" charset="-120"/>
                  <a:ea typeface="華康黑體 Std W9" panose="020B0900000000000000" pitchFamily="34" charset="-120"/>
                </a:rPr>
                <a:t>423</a:t>
              </a:r>
            </a:p>
          </p:txBody>
        </p:sp>
      </p:grpSp>
      <p:sp>
        <p:nvSpPr>
          <p:cNvPr id="4132" name="Line 36"/>
          <p:cNvSpPr>
            <a:spLocks noChangeShapeType="1"/>
          </p:cNvSpPr>
          <p:nvPr/>
        </p:nvSpPr>
        <p:spPr bwMode="auto">
          <a:xfrm flipV="1">
            <a:off x="1849438" y="2509008"/>
            <a:ext cx="0" cy="62706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133" name="Text Box 37"/>
          <p:cNvSpPr txBox="1">
            <a:spLocks noChangeArrowheads="1"/>
          </p:cNvSpPr>
          <p:nvPr/>
        </p:nvSpPr>
        <p:spPr bwMode="auto">
          <a:xfrm>
            <a:off x="1523845" y="3120195"/>
            <a:ext cx="65594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000" dirty="0">
                <a:solidFill>
                  <a:srgbClr val="7030A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536</a:t>
            </a:r>
          </a:p>
        </p:txBody>
      </p:sp>
      <p:sp>
        <p:nvSpPr>
          <p:cNvPr id="4134" name="Line 38"/>
          <p:cNvSpPr>
            <a:spLocks noChangeShapeType="1"/>
          </p:cNvSpPr>
          <p:nvPr/>
        </p:nvSpPr>
        <p:spPr bwMode="auto">
          <a:xfrm flipV="1">
            <a:off x="1849438" y="2210558"/>
            <a:ext cx="0" cy="269875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136" name="Text Box 40"/>
          <p:cNvSpPr txBox="1">
            <a:spLocks noChangeArrowheads="1"/>
          </p:cNvSpPr>
          <p:nvPr/>
        </p:nvSpPr>
        <p:spPr bwMode="auto">
          <a:xfrm>
            <a:off x="2392208" y="3120195"/>
            <a:ext cx="65594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000" dirty="0">
                <a:solidFill>
                  <a:srgbClr val="7030A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520</a:t>
            </a:r>
          </a:p>
        </p:txBody>
      </p:sp>
      <p:sp>
        <p:nvSpPr>
          <p:cNvPr id="4137" name="Line 41"/>
          <p:cNvSpPr>
            <a:spLocks noChangeShapeType="1"/>
          </p:cNvSpPr>
          <p:nvPr/>
        </p:nvSpPr>
        <p:spPr bwMode="auto">
          <a:xfrm flipV="1">
            <a:off x="3231393" y="2509008"/>
            <a:ext cx="0" cy="62706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138" name="Text Box 42"/>
          <p:cNvSpPr txBox="1">
            <a:spLocks noChangeArrowheads="1"/>
          </p:cNvSpPr>
          <p:nvPr/>
        </p:nvSpPr>
        <p:spPr bwMode="auto">
          <a:xfrm>
            <a:off x="2913920" y="3120195"/>
            <a:ext cx="65594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000" dirty="0">
                <a:solidFill>
                  <a:srgbClr val="7030A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516</a:t>
            </a:r>
          </a:p>
        </p:txBody>
      </p:sp>
      <p:sp>
        <p:nvSpPr>
          <p:cNvPr id="4139" name="Line 43"/>
          <p:cNvSpPr>
            <a:spLocks noChangeShapeType="1"/>
          </p:cNvSpPr>
          <p:nvPr/>
        </p:nvSpPr>
        <p:spPr bwMode="auto">
          <a:xfrm flipV="1">
            <a:off x="5103813" y="2509008"/>
            <a:ext cx="0" cy="62706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140" name="Text Box 44"/>
          <p:cNvSpPr txBox="1">
            <a:spLocks noChangeArrowheads="1"/>
          </p:cNvSpPr>
          <p:nvPr/>
        </p:nvSpPr>
        <p:spPr bwMode="auto">
          <a:xfrm>
            <a:off x="4779808" y="3120195"/>
            <a:ext cx="65594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000">
                <a:solidFill>
                  <a:srgbClr val="FF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478</a:t>
            </a:r>
          </a:p>
        </p:txBody>
      </p:sp>
      <p:sp>
        <p:nvSpPr>
          <p:cNvPr id="4141" name="Line 45"/>
          <p:cNvSpPr>
            <a:spLocks noChangeShapeType="1"/>
          </p:cNvSpPr>
          <p:nvPr/>
        </p:nvSpPr>
        <p:spPr bwMode="auto">
          <a:xfrm flipV="1">
            <a:off x="6210300" y="2509008"/>
            <a:ext cx="0" cy="62706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142" name="Text Box 46"/>
          <p:cNvSpPr txBox="1">
            <a:spLocks noChangeArrowheads="1"/>
          </p:cNvSpPr>
          <p:nvPr/>
        </p:nvSpPr>
        <p:spPr bwMode="auto">
          <a:xfrm>
            <a:off x="5886295" y="3120195"/>
            <a:ext cx="65594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000">
                <a:solidFill>
                  <a:srgbClr val="FF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458</a:t>
            </a:r>
          </a:p>
        </p:txBody>
      </p:sp>
      <p:sp>
        <p:nvSpPr>
          <p:cNvPr id="4143" name="Line 47"/>
          <p:cNvSpPr>
            <a:spLocks noChangeShapeType="1"/>
          </p:cNvSpPr>
          <p:nvPr/>
        </p:nvSpPr>
        <p:spPr bwMode="auto">
          <a:xfrm flipV="1">
            <a:off x="6896100" y="2509008"/>
            <a:ext cx="0" cy="62706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144" name="Text Box 48"/>
          <p:cNvSpPr txBox="1">
            <a:spLocks noChangeArrowheads="1"/>
          </p:cNvSpPr>
          <p:nvPr/>
        </p:nvSpPr>
        <p:spPr bwMode="auto">
          <a:xfrm>
            <a:off x="6572095" y="3120195"/>
            <a:ext cx="65594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000">
                <a:solidFill>
                  <a:srgbClr val="FF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445</a:t>
            </a:r>
          </a:p>
        </p:txBody>
      </p:sp>
      <p:sp>
        <p:nvSpPr>
          <p:cNvPr id="4145" name="Line 49"/>
          <p:cNvSpPr>
            <a:spLocks noChangeShapeType="1"/>
          </p:cNvSpPr>
          <p:nvPr/>
        </p:nvSpPr>
        <p:spPr bwMode="auto">
          <a:xfrm flipV="1">
            <a:off x="7581900" y="2509008"/>
            <a:ext cx="0" cy="62706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146" name="Text Box 50"/>
          <p:cNvSpPr txBox="1">
            <a:spLocks noChangeArrowheads="1"/>
          </p:cNvSpPr>
          <p:nvPr/>
        </p:nvSpPr>
        <p:spPr bwMode="auto">
          <a:xfrm>
            <a:off x="7257895" y="3120195"/>
            <a:ext cx="65594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000">
                <a:solidFill>
                  <a:srgbClr val="FF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433</a:t>
            </a:r>
          </a:p>
        </p:txBody>
      </p:sp>
      <p:sp>
        <p:nvSpPr>
          <p:cNvPr id="4147" name="Text Box 51"/>
          <p:cNvSpPr txBox="1">
            <a:spLocks noChangeArrowheads="1"/>
          </p:cNvSpPr>
          <p:nvPr/>
        </p:nvSpPr>
        <p:spPr bwMode="auto">
          <a:xfrm>
            <a:off x="1473930" y="3399595"/>
            <a:ext cx="492443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所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羅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巴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伯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率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眾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歸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回</a:t>
            </a:r>
          </a:p>
        </p:txBody>
      </p:sp>
      <p:sp>
        <p:nvSpPr>
          <p:cNvPr id="4148" name="Text Box 52"/>
          <p:cNvSpPr txBox="1">
            <a:spLocks noChangeArrowheads="1"/>
          </p:cNvSpPr>
          <p:nvPr/>
        </p:nvSpPr>
        <p:spPr bwMode="auto">
          <a:xfrm>
            <a:off x="1796713" y="3399595"/>
            <a:ext cx="492443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立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聖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殿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根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基</a:t>
            </a:r>
          </a:p>
        </p:txBody>
      </p:sp>
      <p:sp>
        <p:nvSpPr>
          <p:cNvPr id="4149" name="Text Box 53"/>
          <p:cNvSpPr txBox="1">
            <a:spLocks noChangeArrowheads="1"/>
          </p:cNvSpPr>
          <p:nvPr/>
        </p:nvSpPr>
        <p:spPr bwMode="auto">
          <a:xfrm>
            <a:off x="2462894" y="3399595"/>
            <a:ext cx="49244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復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工</a:t>
            </a:r>
          </a:p>
        </p:txBody>
      </p:sp>
      <p:sp>
        <p:nvSpPr>
          <p:cNvPr id="4150" name="Text Box 54"/>
          <p:cNvSpPr txBox="1">
            <a:spLocks noChangeArrowheads="1"/>
          </p:cNvSpPr>
          <p:nvPr/>
        </p:nvSpPr>
        <p:spPr bwMode="auto">
          <a:xfrm>
            <a:off x="3003158" y="3399595"/>
            <a:ext cx="492443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聖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殿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完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工</a:t>
            </a:r>
          </a:p>
        </p:txBody>
      </p:sp>
      <p:sp>
        <p:nvSpPr>
          <p:cNvPr id="4151" name="Text Box 55"/>
          <p:cNvSpPr txBox="1">
            <a:spLocks noChangeArrowheads="1"/>
          </p:cNvSpPr>
          <p:nvPr/>
        </p:nvSpPr>
        <p:spPr bwMode="auto">
          <a:xfrm>
            <a:off x="4908550" y="3399595"/>
            <a:ext cx="492443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dirty="0">
                <a:solidFill>
                  <a:srgbClr val="0070C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以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dirty="0">
                <a:solidFill>
                  <a:srgbClr val="0070C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斯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dirty="0">
                <a:solidFill>
                  <a:srgbClr val="0070C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帖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dirty="0">
                <a:solidFill>
                  <a:srgbClr val="0070C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為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dirty="0">
                <a:solidFill>
                  <a:srgbClr val="0070C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后</a:t>
            </a:r>
          </a:p>
        </p:txBody>
      </p:sp>
      <p:sp>
        <p:nvSpPr>
          <p:cNvPr id="4152" name="Text Box 56"/>
          <p:cNvSpPr txBox="1">
            <a:spLocks noChangeArrowheads="1"/>
          </p:cNvSpPr>
          <p:nvPr/>
        </p:nvSpPr>
        <p:spPr bwMode="auto">
          <a:xfrm>
            <a:off x="6019800" y="3399595"/>
            <a:ext cx="492443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以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斯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拉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率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眾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歸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回</a:t>
            </a:r>
          </a:p>
        </p:txBody>
      </p:sp>
      <p:sp>
        <p:nvSpPr>
          <p:cNvPr id="4153" name="Text Box 57"/>
          <p:cNvSpPr txBox="1">
            <a:spLocks noChangeArrowheads="1"/>
          </p:cNvSpPr>
          <p:nvPr/>
        </p:nvSpPr>
        <p:spPr bwMode="auto">
          <a:xfrm>
            <a:off x="6699250" y="3399595"/>
            <a:ext cx="492443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尼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希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米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重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建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城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牆</a:t>
            </a:r>
          </a:p>
        </p:txBody>
      </p:sp>
      <p:sp>
        <p:nvSpPr>
          <p:cNvPr id="4154" name="Text Box 58"/>
          <p:cNvSpPr txBox="1">
            <a:spLocks noChangeArrowheads="1"/>
          </p:cNvSpPr>
          <p:nvPr/>
        </p:nvSpPr>
        <p:spPr bwMode="auto">
          <a:xfrm>
            <a:off x="7386638" y="3399595"/>
            <a:ext cx="492443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尼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希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米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返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巴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比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倫</a:t>
            </a:r>
          </a:p>
        </p:txBody>
      </p:sp>
      <p:sp>
        <p:nvSpPr>
          <p:cNvPr id="6174" name="Text Box 59"/>
          <p:cNvSpPr txBox="1">
            <a:spLocks noChangeArrowheads="1"/>
          </p:cNvSpPr>
          <p:nvPr/>
        </p:nvSpPr>
        <p:spPr bwMode="auto">
          <a:xfrm>
            <a:off x="215433" y="2421175"/>
            <a:ext cx="55976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24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BC</a:t>
            </a:r>
          </a:p>
        </p:txBody>
      </p:sp>
      <p:sp>
        <p:nvSpPr>
          <p:cNvPr id="4156" name="Rectangle 60"/>
          <p:cNvSpPr>
            <a:spLocks noChangeArrowheads="1"/>
          </p:cNvSpPr>
          <p:nvPr/>
        </p:nvSpPr>
        <p:spPr bwMode="auto">
          <a:xfrm>
            <a:off x="1211680" y="1118203"/>
            <a:ext cx="800100" cy="222250"/>
          </a:xfrm>
          <a:prstGeom prst="rect">
            <a:avLst/>
          </a:prstGeom>
          <a:solidFill>
            <a:srgbClr val="CC99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157" name="Rectangle 61"/>
          <p:cNvSpPr>
            <a:spLocks noChangeArrowheads="1"/>
          </p:cNvSpPr>
          <p:nvPr/>
        </p:nvSpPr>
        <p:spPr bwMode="auto">
          <a:xfrm>
            <a:off x="1134677" y="321722"/>
            <a:ext cx="954107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20000"/>
              </a:spcAft>
            </a:pPr>
            <a:r>
              <a:rPr lang="zh-TW" altLang="en-US" sz="20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瑪代人</a:t>
            </a:r>
          </a:p>
          <a:p>
            <a:pPr algn="ctr" fontAlgn="base">
              <a:spcBef>
                <a:spcPct val="0"/>
              </a:spcBef>
              <a:spcAft>
                <a:spcPct val="20000"/>
              </a:spcAft>
            </a:pPr>
            <a:r>
              <a:rPr lang="zh-TW" altLang="en-US" sz="20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大</a:t>
            </a:r>
            <a:r>
              <a:rPr lang="zh-TW" altLang="en-US" sz="2000" dirty="0" smtClean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利烏</a:t>
            </a:r>
          </a:p>
        </p:txBody>
      </p:sp>
      <p:sp>
        <p:nvSpPr>
          <p:cNvPr id="4158" name="Text Box 62"/>
          <p:cNvSpPr txBox="1">
            <a:spLocks noChangeArrowheads="1"/>
          </p:cNvSpPr>
          <p:nvPr/>
        </p:nvSpPr>
        <p:spPr bwMode="auto">
          <a:xfrm>
            <a:off x="1015142" y="1358553"/>
            <a:ext cx="65594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20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539</a:t>
            </a:r>
          </a:p>
        </p:txBody>
      </p:sp>
      <p:sp>
        <p:nvSpPr>
          <p:cNvPr id="4159" name="Text Box 63"/>
          <p:cNvSpPr txBox="1">
            <a:spLocks noChangeArrowheads="1"/>
          </p:cNvSpPr>
          <p:nvPr/>
        </p:nvSpPr>
        <p:spPr bwMode="auto">
          <a:xfrm>
            <a:off x="1736259" y="1363502"/>
            <a:ext cx="65594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20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525</a:t>
            </a:r>
          </a:p>
        </p:txBody>
      </p:sp>
      <p:sp>
        <p:nvSpPr>
          <p:cNvPr id="6179" name="Text Box 65"/>
          <p:cNvSpPr txBox="1">
            <a:spLocks noChangeArrowheads="1"/>
          </p:cNvSpPr>
          <p:nvPr/>
        </p:nvSpPr>
        <p:spPr bwMode="auto">
          <a:xfrm>
            <a:off x="498475" y="1223890"/>
            <a:ext cx="492443" cy="1200329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FFFFFF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波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FFFFFF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斯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FFFFFF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王</a:t>
            </a:r>
          </a:p>
        </p:txBody>
      </p:sp>
      <p:sp>
        <p:nvSpPr>
          <p:cNvPr id="2" name="Left-Right Arrow 1"/>
          <p:cNvSpPr/>
          <p:nvPr/>
        </p:nvSpPr>
        <p:spPr>
          <a:xfrm rot="1021865">
            <a:off x="3321079" y="5213209"/>
            <a:ext cx="2854669" cy="408562"/>
          </a:xfrm>
          <a:prstGeom prst="leftRightArrow">
            <a:avLst>
              <a:gd name="adj1" fmla="val 87345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大約</a:t>
            </a:r>
            <a:r>
              <a:rPr lang="en-US" altLang="zh-TW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60</a:t>
            </a:r>
            <a:r>
              <a:rPr lang="zh-TW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年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61398" y="5546119"/>
            <a:ext cx="374493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dirty="0" smtClean="0">
                <a:latin typeface="華康魏碑體 Std W7" panose="03000700000000000000" pitchFamily="66" charset="-120"/>
                <a:ea typeface="華康魏碑體 Std W7" panose="03000700000000000000" pitchFamily="66" charset="-120"/>
                <a:sym typeface="Wingdings" panose="05000000000000000000" pitchFamily="2" charset="2"/>
              </a:rPr>
              <a:t></a:t>
            </a:r>
            <a:r>
              <a:rPr lang="zh-TW" altLang="en-US" sz="2400" dirty="0" smtClean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與異族人通婚</a:t>
            </a:r>
            <a:endParaRPr lang="en-US" altLang="zh-TW" sz="2400" dirty="0" smtClean="0">
              <a:solidFill>
                <a:srgbClr val="C0000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2400" dirty="0" smtClean="0">
                <a:latin typeface="華康魏碑體 Std W7" panose="03000700000000000000" pitchFamily="66" charset="-120"/>
                <a:ea typeface="華康魏碑體 Std W7" panose="03000700000000000000" pitchFamily="66" charset="-120"/>
                <a:sym typeface="Wingdings" panose="05000000000000000000" pitchFamily="2" charset="2"/>
              </a:rPr>
              <a:t></a:t>
            </a:r>
            <a:r>
              <a:rPr lang="zh-TW" altLang="en-US" sz="2400" dirty="0" smtClean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不懂神的律法</a:t>
            </a:r>
            <a:endParaRPr lang="en-US" altLang="zh-TW" sz="2400" dirty="0" smtClean="0">
              <a:solidFill>
                <a:srgbClr val="C0000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2400" dirty="0" smtClean="0">
                <a:latin typeface="華康魏碑體 Std W7" panose="03000700000000000000" pitchFamily="66" charset="-120"/>
                <a:ea typeface="華康魏碑體 Std W7" panose="03000700000000000000" pitchFamily="66" charset="-120"/>
                <a:sym typeface="Wingdings" panose="05000000000000000000" pitchFamily="2" charset="2"/>
              </a:rPr>
              <a:t></a:t>
            </a:r>
            <a:r>
              <a:rPr lang="zh-TW" altLang="en-US" sz="2400" dirty="0" smtClean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敬拜成為儀式 </a:t>
            </a:r>
            <a:r>
              <a:rPr lang="en-US" altLang="zh-TW" sz="24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</a:t>
            </a:r>
            <a:r>
              <a:rPr lang="zh-TW" altLang="en-US" sz="24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參</a:t>
            </a:r>
            <a:r>
              <a:rPr lang="en-US" altLang="zh-TW" sz="24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9-10</a:t>
            </a:r>
            <a:r>
              <a:rPr lang="zh-TW" altLang="en-US" sz="24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章</a:t>
            </a:r>
            <a:r>
              <a:rPr lang="en-US" altLang="zh-TW" sz="24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)</a:t>
            </a:r>
            <a:endParaRPr lang="en-US" sz="2400" dirty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23387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assembleadiyahushua.altervista.org/blog/wp-content/uploads/2013/04/ESDRA-LEVITI-LEVITA-LEGGE-ROTOLI-BIBBIA-SCRITTURE-YAH-YAHUVEH-YAHUSHUA-LEGGI-PRECETTI-VALIDI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560456" y="5660572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以斯拉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34228" y="4332747"/>
            <a:ext cx="2186817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亞倫的後裔</a:t>
            </a:r>
            <a:endParaRPr lang="en-US" altLang="zh-TW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敏捷的文士</a:t>
            </a:r>
            <a:endParaRPr lang="en-US" altLang="zh-TW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通達神律法</a:t>
            </a:r>
            <a:endParaRPr lang="en-US" altLang="zh-TW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  <a:sym typeface="Wingdings" panose="05000000000000000000" pitchFamily="2" charset="2"/>
            </a:endParaRPr>
          </a:p>
          <a:p>
            <a:r>
              <a:rPr lang="zh-TW" alt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順服神旨意</a:t>
            </a:r>
            <a:endParaRPr lang="en-US" altLang="zh-TW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  <a:sym typeface="Wingdings" panose="05000000000000000000" pitchFamily="2" charset="2"/>
            </a:endParaRPr>
          </a:p>
          <a:p>
            <a:r>
              <a:rPr lang="zh-TW" alt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有志向負擔</a:t>
            </a:r>
            <a:endParaRPr lang="en-US" altLang="zh-TW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48419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womeninchrist.org/images/ezra7_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andynaselli.com/wp-content/uploads/Ezr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1380" y="972458"/>
            <a:ext cx="5721240" cy="4294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863840" y="972458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基督教教育基本模式</a:t>
            </a:r>
            <a:endParaRPr lang="en-US" sz="2800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80813" y="4622800"/>
            <a:ext cx="42627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考究       實行        教導 </a:t>
            </a:r>
            <a:endParaRPr lang="en-US" sz="2800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3502250" y="4733021"/>
            <a:ext cx="566057" cy="3318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5104652" y="4749605"/>
            <a:ext cx="566057" cy="3318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290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6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blessendaniel.files.wordpress.com/2010/06/hand_ofgod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632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178629" y="3657600"/>
            <a:ext cx="53591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3200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拉 </a:t>
            </a:r>
            <a:r>
              <a:rPr lang="en-US" altLang="zh-TW" sz="3200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7:6, 9, 28; 8:18, 22, 31)</a:t>
            </a:r>
            <a:endParaRPr lang="en-US" sz="3200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08737" y="362856"/>
            <a:ext cx="274947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上帝的手</a:t>
            </a:r>
            <a:endParaRPr lang="en-US" sz="5000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25356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s://s-media-cache-ak0.pinimg.com/736x/11/bf/bb/11bfbbc4c88c2380b684433bed55df2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64"/>
          <a:stretch/>
        </p:blipFill>
        <p:spPr bwMode="auto">
          <a:xfrm>
            <a:off x="-163740" y="-109539"/>
            <a:ext cx="7159626" cy="7004677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133664" y="268867"/>
            <a:ext cx="1661993" cy="624786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神</a:t>
            </a:r>
            <a:r>
              <a:rPr lang="zh-TW" altLang="en-US" sz="32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施恩的手</a:t>
            </a:r>
            <a:r>
              <a:rPr lang="zh-TW" altLang="en-US" sz="3200" dirty="0" smtClean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必幫助一切尋求祂的，</a:t>
            </a:r>
            <a:endParaRPr lang="en-US" altLang="zh-TW" sz="3200" dirty="0" smtClean="0">
              <a:solidFill>
                <a:srgbClr val="00206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en-US" altLang="zh-TW" sz="3200" dirty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   </a:t>
            </a:r>
            <a:r>
              <a:rPr lang="zh-TW" altLang="en-US" sz="3200" dirty="0" smtClean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但祂的能力和忿怒必攻擊</a:t>
            </a:r>
            <a:endParaRPr lang="en-US" altLang="zh-TW" sz="3200" dirty="0" smtClean="0">
              <a:solidFill>
                <a:srgbClr val="00206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en-US" altLang="zh-TW" sz="3200" dirty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   </a:t>
            </a:r>
            <a:r>
              <a:rPr lang="zh-TW" altLang="en-US" sz="3200" dirty="0" smtClean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一切離棄祂的</a:t>
            </a:r>
            <a:r>
              <a:rPr lang="en-US" altLang="zh-TW" sz="3200" dirty="0" smtClean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 (</a:t>
            </a:r>
            <a:r>
              <a:rPr lang="zh-TW" altLang="en-US" sz="3200" dirty="0" smtClean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八章二十二節</a:t>
            </a:r>
            <a:r>
              <a:rPr lang="en-US" altLang="zh-TW" sz="3200" dirty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)</a:t>
            </a:r>
            <a:endParaRPr lang="en-US" altLang="zh-TW" sz="3200" dirty="0" smtClean="0">
              <a:solidFill>
                <a:srgbClr val="00206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57898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whatshotn.files.wordpress.com/2013/07/who-would-live-in-jerusale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600074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561349"/>
              </p:ext>
            </p:extLst>
          </p:nvPr>
        </p:nvGraphicFramePr>
        <p:xfrm>
          <a:off x="6139542" y="2674249"/>
          <a:ext cx="2902858" cy="28346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902858"/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en-US" sz="28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第二次回歸人數</a:t>
                      </a:r>
                      <a:endParaRPr lang="en-US" sz="2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 1,496 </a:t>
                      </a:r>
                      <a:r>
                        <a:rPr lang="zh-TW" altLang="en-US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男丁</a:t>
                      </a:r>
                      <a:endParaRPr lang="en-US" sz="28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22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     + 38 </a:t>
                      </a:r>
                      <a:r>
                        <a:rPr lang="zh-TW" altLang="en-US" sz="22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利未人</a:t>
                      </a:r>
                      <a:endParaRPr lang="en-US" sz="22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   + 220 </a:t>
                      </a:r>
                      <a:r>
                        <a:rPr lang="zh-TW" altLang="en-US" sz="22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尼提寧</a:t>
                      </a:r>
                      <a:endParaRPr lang="en-US" sz="2200" dirty="0" smtClean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   </a:t>
                      </a:r>
                      <a:r>
                        <a:rPr lang="en-US" altLang="zh-TW" sz="22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+ ???  </a:t>
                      </a:r>
                      <a:r>
                        <a:rPr lang="zh-TW" altLang="en-US" sz="22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婦孺</a:t>
                      </a:r>
                      <a:endParaRPr lang="en-US" sz="2200" dirty="0" smtClean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>
                          <a:solidFill>
                            <a:srgbClr val="C0000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〉</a:t>
                      </a:r>
                      <a:r>
                        <a:rPr lang="en-US" altLang="zh-TW" sz="2800" dirty="0" smtClean="0">
                          <a:solidFill>
                            <a:srgbClr val="C0000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5,000</a:t>
                      </a:r>
                      <a:r>
                        <a:rPr lang="zh-TW" altLang="en-US" sz="2800" dirty="0" smtClean="0">
                          <a:solidFill>
                            <a:srgbClr val="C0000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人</a:t>
                      </a:r>
                      <a:endParaRPr lang="en-US" sz="2800" dirty="0" smtClean="0">
                        <a:solidFill>
                          <a:srgbClr val="C00000"/>
                        </a:solidFill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6139542" y="3686621"/>
            <a:ext cx="2902858" cy="182226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139542" y="5602504"/>
            <a:ext cx="2902858" cy="957943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第一次回歸人數</a:t>
            </a:r>
            <a:endParaRPr lang="en-US" altLang="zh-TW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pPr algn="ctr"/>
            <a:r>
              <a:rPr lang="en-US" altLang="zh-TW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50,000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52458" y="261255"/>
            <a:ext cx="29049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復興從領袖開始</a:t>
            </a:r>
            <a:endParaRPr lang="en-US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52458" y="700302"/>
            <a:ext cx="290496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神國建立以家庭</a:t>
            </a:r>
            <a:endParaRPr lang="en-US" altLang="zh-TW" sz="28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為單位</a:t>
            </a:r>
            <a:endParaRPr lang="en-US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52458" y="1616402"/>
            <a:ext cx="293862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好領袖也要有好</a:t>
            </a:r>
            <a:endParaRPr lang="en-US" altLang="zh-TW" sz="28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的跟從者支</a:t>
            </a:r>
            <a:r>
              <a:rPr lang="zh-TW" alt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持</a:t>
            </a:r>
            <a:endParaRPr lang="en-US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67302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2" name="Picture 6" descr="https://encrypted-tbn1.gstatic.com/images?q=tbn:ANd9GcTWKBBpF0SbWPNX7I1lEyAYVGELcelxnHZAh3LBQHqD_aBZOGZ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8685" y="3349446"/>
            <a:ext cx="4951334" cy="3398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http://cnbible.com/regionjpg/ahav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146" y="159656"/>
            <a:ext cx="4673602" cy="4673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://propheticverses.com/images/img01/img0101/img0101c/15ezra0831river-of-ahav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659" y="287786"/>
            <a:ext cx="3233513" cy="32335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9224" name="Picture 8" descr="http://cdn.luckyvitamin.com/site/images/item_descrip/131304/131304-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9008" y="159656"/>
            <a:ext cx="3333750" cy="291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https://encrypted-tbn2.gstatic.com/images?q=tbn:ANd9GcSOBtq8CPLtHiM_LNq70ZfS5Fa7toOyk9iYVdGv1Ch1bdyAqhaCq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860" y="5025631"/>
            <a:ext cx="2195739" cy="1722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04099" y="3713672"/>
            <a:ext cx="1980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亞哈瓦河邊</a:t>
            </a:r>
            <a:endParaRPr lang="en-US" sz="2800" dirty="0"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80995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2" dur="2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c2.staticflickr.com/4/3783/10596722085_13f32ac9e8_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526972" y="3947887"/>
            <a:ext cx="1959428" cy="1132114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宣告禁食</a:t>
            </a:r>
            <a:endParaRPr lang="en-US" altLang="zh-TW" sz="3200" dirty="0" smtClean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pPr algn="ctr"/>
            <a:r>
              <a:rPr lang="zh-TW" altLang="en-US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克苦己心</a:t>
            </a:r>
            <a:endParaRPr lang="en-US" sz="3200" dirty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29828" y="3136612"/>
            <a:ext cx="14061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拉 </a:t>
            </a:r>
            <a:r>
              <a:rPr lang="en-US" altLang="zh-TW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8:21</a:t>
            </a:r>
            <a:endParaRPr lang="en-US" sz="28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3486" y="377839"/>
            <a:ext cx="84417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投靠耶和華強似倚賴人</a:t>
            </a:r>
            <a:r>
              <a:rPr lang="en-US" altLang="zh-TW" sz="28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 </a:t>
            </a:r>
            <a:r>
              <a:rPr lang="zh-TW" altLang="en-US" sz="28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強似倚賴王子  </a:t>
            </a:r>
            <a:r>
              <a:rPr lang="en-US" altLang="zh-TW" sz="28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28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詩</a:t>
            </a:r>
            <a:r>
              <a:rPr lang="en-US" altLang="zh-TW" sz="28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118:8-9)</a:t>
            </a:r>
            <a:endParaRPr lang="en-US" sz="2800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3485" y="1005228"/>
            <a:ext cx="809548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我要向山舉目，我的幫助</a:t>
            </a:r>
            <a:r>
              <a:rPr lang="en-US" altLang="zh-TW" sz="28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 </a:t>
            </a:r>
            <a:r>
              <a:rPr lang="zh-TW" altLang="en-US" sz="28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從造天地的耶和華而來</a:t>
            </a:r>
            <a:endParaRPr lang="en-US" altLang="zh-TW" sz="2800" dirty="0" smtClean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280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28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                                             </a:t>
            </a:r>
            <a:r>
              <a:rPr lang="zh-TW" altLang="en-US" sz="28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</a:t>
            </a:r>
            <a:r>
              <a:rPr lang="en-US" altLang="zh-TW" sz="28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28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詩</a:t>
            </a:r>
            <a:r>
              <a:rPr lang="en-US" altLang="zh-TW" sz="28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121:1-2)</a:t>
            </a:r>
            <a:endParaRPr lang="en-US" sz="2800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20802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i.ytimg.com/vi/6_wDemxIC-g/maxresdefaul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8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89430" y="182880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結論：</a:t>
            </a:r>
            <a:endParaRPr 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89430" y="811309"/>
            <a:ext cx="77251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28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若想為神工作，我們在那些方面裝備自己呢？</a:t>
            </a:r>
            <a:endParaRPr lang="en-US" sz="2800" dirty="0">
              <a:solidFill>
                <a:schemeClr val="bg1"/>
              </a:solidFill>
              <a:effectLst>
                <a:glow rad="101600">
                  <a:srgbClr val="FF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02493" y="1416436"/>
            <a:ext cx="75729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在教導人之前，</a:t>
            </a:r>
            <a:r>
              <a:rPr lang="zh-TW" altLang="en-US" sz="28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我們有考究且實行神的話嗎？</a:t>
            </a:r>
            <a:endParaRPr lang="en-US" sz="2800" dirty="0">
              <a:solidFill>
                <a:schemeClr val="bg1"/>
              </a:solidFill>
              <a:effectLst>
                <a:glow rad="101600">
                  <a:srgbClr val="FF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3320" y="2021563"/>
            <a:ext cx="75729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若我不是一位領袖，那我是個好的跟從者</a:t>
            </a:r>
            <a:r>
              <a:rPr lang="zh-TW" altLang="en-US" sz="28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嗎？</a:t>
            </a:r>
            <a:endParaRPr lang="en-US" sz="2800" dirty="0">
              <a:solidFill>
                <a:schemeClr val="bg1"/>
              </a:solidFill>
              <a:effectLst>
                <a:glow rad="101600">
                  <a:srgbClr val="FF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27138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1219</TotalTime>
  <Words>440</Words>
  <Application>Microsoft Office PowerPoint</Application>
  <PresentationFormat>On-screen Show (4:3)</PresentationFormat>
  <Paragraphs>113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華康魏碑體 Std W7</vt:lpstr>
      <vt:lpstr>華康黑體 Std W9</vt:lpstr>
      <vt:lpstr>華康龍門石碑 Std W9</vt:lpstr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Balex</cp:lastModifiedBy>
  <cp:revision>17</cp:revision>
  <dcterms:created xsi:type="dcterms:W3CDTF">2015-09-22T23:32:22Z</dcterms:created>
  <dcterms:modified xsi:type="dcterms:W3CDTF">2015-09-29T16:59:26Z</dcterms:modified>
</cp:coreProperties>
</file>