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  <p:sldId id="264" r:id="rId5"/>
    <p:sldId id="263" r:id="rId6"/>
    <p:sldId id="265" r:id="rId7"/>
    <p:sldId id="262" r:id="rId8"/>
    <p:sldId id="256" r:id="rId9"/>
    <p:sldId id="260" r:id="rId10"/>
    <p:sldId id="261" r:id="rId11"/>
    <p:sldId id="267" r:id="rId12"/>
    <p:sldId id="268" r:id="rId13"/>
    <p:sldId id="266" r:id="rId14"/>
    <p:sldId id="270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9" d="100"/>
          <a:sy n="69" d="100"/>
        </p:scale>
        <p:origin x="144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DD2C-FD86-44D7-9ED6-4D77C139DEE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1E23-827A-4F48-BE89-B0FEAA4A0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34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DD2C-FD86-44D7-9ED6-4D77C139DEE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1E23-827A-4F48-BE89-B0FEAA4A0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90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DD2C-FD86-44D7-9ED6-4D77C139DEE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1E23-827A-4F48-BE89-B0FEAA4A0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385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DD2C-FD86-44D7-9ED6-4D77C139DEE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1E23-827A-4F48-BE89-B0FEAA4A0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5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DD2C-FD86-44D7-9ED6-4D77C139DEE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1E23-827A-4F48-BE89-B0FEAA4A0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580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DD2C-FD86-44D7-9ED6-4D77C139DEE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1E23-827A-4F48-BE89-B0FEAA4A0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76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DD2C-FD86-44D7-9ED6-4D77C139DEE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1E23-827A-4F48-BE89-B0FEAA4A0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92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DD2C-FD86-44D7-9ED6-4D77C139DEE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1E23-827A-4F48-BE89-B0FEAA4A0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251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DD2C-FD86-44D7-9ED6-4D77C139DEE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1E23-827A-4F48-BE89-B0FEAA4A0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90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DD2C-FD86-44D7-9ED6-4D77C139DEE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1E23-827A-4F48-BE89-B0FEAA4A0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029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DD2C-FD86-44D7-9ED6-4D77C139DEE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1E23-827A-4F48-BE89-B0FEAA4A0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290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2706C-8AF6-4FB8-BA39-E842EC434C3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583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0E05A-31A1-46CA-9EEB-EDF73196977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77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14744-F204-4227-918E-264198FDFCC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811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E48227-16BD-4425-8AD8-E7C376DE4E2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561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E8D0A-904F-4B7A-BFD9-BB1C09EDB35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513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43BC7-15F5-45D8-AE2D-E36AA757427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0931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E6A83-8864-48F6-A0AA-85BAC0B20D3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7795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9156E-E161-4F95-AA45-2349C36A384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920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B40C7-6CBF-416E-9757-5E3635ABB31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0815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08EA1-CD7E-4465-A432-29074BD78D1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976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F401CC-ACAD-4B69-B604-C567FB19F55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115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6DD2C-FD86-44D7-9ED6-4D77C139DEE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71E23-827A-4F48-BE89-B0FEAA4A0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4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56E520-21DB-4410-8CBC-711D81AF9EAE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263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.vimeocdn.com/ts/178/092/178092120_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5928" cy="516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83728" y="5283200"/>
            <a:ext cx="5418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以斯拉記 </a:t>
            </a:r>
            <a:r>
              <a:rPr lang="en-US" altLang="zh-TW" sz="5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9</a:t>
            </a:r>
            <a:r>
              <a:rPr lang="zh-TW" altLang="en-US" sz="5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至</a:t>
            </a:r>
            <a:r>
              <a:rPr lang="en-US" altLang="zh-TW" sz="5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10</a:t>
            </a:r>
            <a:r>
              <a:rPr lang="zh-TW" altLang="en-US" sz="5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章</a:t>
            </a:r>
            <a:endParaRPr lang="en-US" sz="5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56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discipleschurch.co.uk/wp-content/uploads/2008/09/mp3_Ezra-400x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6" y="-21771"/>
            <a:ext cx="6879771" cy="687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09257" y="6150114"/>
            <a:ext cx="4746170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重整宗教生活</a:t>
            </a:r>
            <a:endParaRPr lang="en-US" sz="4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75449" y="3160059"/>
            <a:ext cx="3467616" cy="15081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所以你們要聖潔，</a:t>
            </a:r>
            <a:endParaRPr lang="en-US" altLang="zh-TW" sz="3200" dirty="0" smtClean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因為我是聖潔的。</a:t>
            </a:r>
            <a:endParaRPr lang="en-US" altLang="zh-TW" sz="3200" dirty="0" smtClean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en-US" sz="28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</a:t>
            </a:r>
            <a:r>
              <a:rPr lang="en-US" altLang="zh-TW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</a:t>
            </a:r>
            <a:r>
              <a:rPr lang="zh-TW" altLang="en-US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利未記</a:t>
            </a:r>
            <a:r>
              <a:rPr lang="en-US" altLang="zh-TW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11:44)</a:t>
            </a:r>
            <a:endParaRPr lang="en-US" sz="2800" dirty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9274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bojidarmarinov.com/bgrecon/Ham/khab/inter-marri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66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15151" y="506522"/>
            <a:ext cx="3200401" cy="45858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3200" kern="1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聖經一貫的教訓，禁戒神的子民和外邦人通</a:t>
            </a:r>
            <a:r>
              <a:rPr lang="zh-TW" altLang="en-US" sz="3200" kern="100" dirty="0" smtClean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婚！</a:t>
            </a:r>
            <a:endParaRPr lang="en-US" altLang="zh-TW" sz="3200" kern="100" dirty="0" smtClean="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endParaRPr lang="en-US" sz="2800" kern="100" dirty="0" smtClean="0">
              <a:solidFill>
                <a:srgbClr val="000000"/>
              </a:solidFill>
              <a:effectLst/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sz="2800" kern="100" dirty="0" smtClean="0">
                <a:solidFill>
                  <a:srgbClr val="000000"/>
                </a:solidFill>
                <a:effectLst/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kern="100" dirty="0" smtClean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參考：</a:t>
            </a:r>
            <a:endParaRPr lang="en-US" altLang="zh-TW" sz="2800" kern="100" dirty="0" smtClean="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kern="1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出三十四</a:t>
            </a:r>
            <a:r>
              <a:rPr lang="en-US" sz="2800" kern="100" dirty="0" smtClean="0">
                <a:effectLst/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11~16</a:t>
            </a:r>
            <a:r>
              <a:rPr lang="zh-TW" altLang="en-US" sz="2800" kern="100" dirty="0" smtClean="0">
                <a:effectLst/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</a:t>
            </a:r>
            <a:endParaRPr lang="en-US" altLang="zh-TW" sz="2800" kern="100" dirty="0" smtClean="0">
              <a:effectLst/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kern="1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申七</a:t>
            </a:r>
            <a:r>
              <a:rPr lang="en-US" altLang="zh-TW" sz="2800" kern="1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</a:t>
            </a:r>
            <a:r>
              <a:rPr lang="en-US" sz="2800" kern="100" dirty="0" smtClean="0">
                <a:effectLst/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~</a:t>
            </a:r>
            <a:r>
              <a:rPr lang="en-US" altLang="zh-TW" sz="2800" kern="100" dirty="0" smtClean="0">
                <a:effectLst/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</a:t>
            </a:r>
            <a:r>
              <a:rPr lang="zh-TW" altLang="en-US" sz="2800" kern="100" dirty="0" smtClean="0">
                <a:effectLst/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</a:t>
            </a:r>
            <a:endParaRPr lang="en-US" altLang="zh-TW" sz="2800" kern="100" dirty="0" smtClean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kern="1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林</a:t>
            </a:r>
            <a:r>
              <a:rPr lang="zh-TW" altLang="en-US" sz="2800" kern="100" dirty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後六</a:t>
            </a:r>
            <a:r>
              <a:rPr lang="en-US" sz="2800" kern="100" dirty="0" smtClean="0">
                <a:effectLst/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14~15)</a:t>
            </a:r>
          </a:p>
          <a:p>
            <a:endParaRPr lang="en-US" sz="2800" kern="1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2800" kern="1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kern="1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瑪拉基 </a:t>
            </a:r>
            <a:r>
              <a:rPr lang="en-US" altLang="zh-TW" sz="2800" kern="1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2:10-16)</a:t>
            </a:r>
            <a:endParaRPr lang="en-US" sz="28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934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https://sursanchari.files.wordpress.com/2011/01/tantra-tshi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3070" y="847163"/>
            <a:ext cx="77091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聖俗不分 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– </a:t>
            </a:r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讓世界之風滲入教會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070" y="225930"/>
            <a:ext cx="88248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惟有你們是被揀選的族類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聖潔的國度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彼前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2:9)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913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thepreachersword.files.wordpress.com/2015/02/unequal-yok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1"/>
          <a:stretch/>
        </p:blipFill>
        <p:spPr bwMode="auto">
          <a:xfrm>
            <a:off x="-121024" y="0"/>
            <a:ext cx="9265024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6176" y="336177"/>
            <a:ext cx="280076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不能同負一軛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4" name="Picture 2" descr="https://encrypted-tbn2.gstatic.com/images?q=tbn:ANd9GcTNoZAtm0lNeRf5FI9nAxlfgVTwtXb_ctruR7vlg-7C-nCPeBqqF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588" y="3560421"/>
            <a:ext cx="5906845" cy="3067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763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libertythrugrace.com/wp-content/uploads/2014/05/Justified-and-Sanctified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" t="3843" r="3443" b="5263"/>
          <a:stretch/>
        </p:blipFill>
        <p:spPr bwMode="auto">
          <a:xfrm>
            <a:off x="-1" y="2"/>
            <a:ext cx="9090993" cy="390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18526" y="64857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150" name="Picture 6" descr="http://askgramps.org/wp-content/uploads/Justification-Sanctification-Glorific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686" y="3904345"/>
            <a:ext cx="4354285" cy="287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12372" y="5965371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稱義</a:t>
            </a:r>
            <a:endParaRPr lang="en-US" sz="40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12372" y="4956372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bg1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成聖</a:t>
            </a:r>
            <a:endParaRPr lang="en-US" sz="4000" dirty="0">
              <a:solidFill>
                <a:schemeClr val="bg1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12372" y="3947373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榮耀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219988" y="4059801"/>
            <a:ext cx="667658" cy="256571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5659" y="1688814"/>
            <a:ext cx="32624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稱義 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我們的地位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05828" y="1644694"/>
            <a:ext cx="313419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成聖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我們的身份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67631" y="3967210"/>
            <a:ext cx="14157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羅馬書</a:t>
            </a:r>
            <a:endParaRPr lang="en-US" altLang="zh-TW" sz="3200" dirty="0" smtClean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algn="ctr"/>
            <a:r>
              <a:rPr lang="en-US" altLang="zh-TW" sz="3200" dirty="0" smtClean="0">
                <a:solidFill>
                  <a:srgbClr val="C00000"/>
                </a:solidFill>
              </a:rPr>
              <a:t>8:30</a:t>
            </a:r>
            <a:endParaRPr lang="en-US" sz="3200" dirty="0">
              <a:solidFill>
                <a:srgbClr val="C00000"/>
              </a:solidFill>
            </a:endParaRPr>
          </a:p>
        </p:txBody>
      </p:sp>
      <p:pic>
        <p:nvPicPr>
          <p:cNvPr id="6148" name="Picture 4" descr="http://christianitymatters.files.wordpress.com/2012/04/progressive-sanctificati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4488"/>
            <a:ext cx="9144001" cy="690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530814" y="114462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愈來愈像基督</a:t>
            </a:r>
            <a:endParaRPr lang="en-US" sz="4000" dirty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151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1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4" dur="2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4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iblestudyoutlines.org/wp-content/uploads/2012/06/pic2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43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09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middletownbiblechurch.org/versesjh/ez9_5b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16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f.tqn.com/y/christianity/1/W/-/c/Book-of-Ezra1136x9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66015" y="1344706"/>
            <a:ext cx="38779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沒有藉口、沒有別求</a:t>
            </a:r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承認罪過、痛苦傾訴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2026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wallpaper4god.com/en/wp-content/uploads/2013/06/song-of-the-prophet-free-christian-graphics-3275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15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3345" y="257321"/>
            <a:ext cx="84097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這稱為我名下的子民，若是自卑、禱告，尋求我的面，轉離他們的惡行，我必從天上垂聽，赦免他們的罪，醫治他們的地。  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志下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7:14)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endParaRPr lang="en-US" sz="3200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1548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upload.wikimedia.org/wikipedia/commons/0/0c/Book_of_Ezra_Chapter_10-2_(Bible_Illustrations_by_Sweet_Media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0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distantshores.org/images/rg/15/display/15_Ezr_10_06_R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362"/>
            <a:ext cx="9197722" cy="675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s://upload.wikimedia.org/wikipedia/commons/thumb/e/e6/Book_of_Ezra_Chapter_10-4_(Bible_Illustrations_by_Sweet_Media).jpg/640px-Book_of_Ezra_Chapter_10-4_(Bible_Illustrations_by_Sweet_Media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9" y="106362"/>
            <a:ext cx="9193718" cy="675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96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760986"/>
              </p:ext>
            </p:extLst>
          </p:nvPr>
        </p:nvGraphicFramePr>
        <p:xfrm>
          <a:off x="609600" y="498763"/>
          <a:ext cx="3089564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7018"/>
                <a:gridCol w="1662546"/>
              </a:tblGrid>
              <a:tr h="326967">
                <a:tc gridSpan="2">
                  <a:txBody>
                    <a:bodyPr/>
                    <a:lstStyle/>
                    <a:p>
                      <a:r>
                        <a:rPr lang="en-US" sz="32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  </a:t>
                      </a:r>
                      <a:r>
                        <a:rPr lang="zh-TW" altLang="en-US" sz="32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違犯者名單</a:t>
                      </a:r>
                      <a:endParaRPr lang="en-US" sz="32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祭司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18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利未人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10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平民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86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70C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總數</a:t>
                      </a:r>
                      <a:endParaRPr lang="en-US" sz="3200" dirty="0">
                        <a:solidFill>
                          <a:srgbClr val="0070C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3200" dirty="0" smtClean="0">
                          <a:solidFill>
                            <a:srgbClr val="0070C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114</a:t>
                      </a:r>
                      <a:endParaRPr lang="en-US" sz="3200" dirty="0">
                        <a:solidFill>
                          <a:srgbClr val="0070C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Left Brace 2"/>
          <p:cNvSpPr/>
          <p:nvPr/>
        </p:nvSpPr>
        <p:spPr>
          <a:xfrm flipH="1">
            <a:off x="2673924" y="1233054"/>
            <a:ext cx="318655" cy="997527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107278" y="1470207"/>
            <a:ext cx="8066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C00000"/>
                </a:solidFill>
              </a:rPr>
              <a:t>25%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10244" name="Picture 4" descr="http://jeannie-ology.com/wp-content/uploads/2015/09/Sophie3-300x1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589" y="498763"/>
            <a:ext cx="4620636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image.slidesharecdn.com/05-whataretheconsequencestosin-121222075713-phpapp01/95/05-what-are-the-consequences-to-sin-1-638.jpg?cb=13561639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41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5" name="Line 39"/>
          <p:cNvSpPr>
            <a:spLocks noChangeShapeType="1"/>
          </p:cNvSpPr>
          <p:nvPr/>
        </p:nvSpPr>
        <p:spPr bwMode="auto">
          <a:xfrm flipV="1">
            <a:off x="2678341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147" name="Text Box 17"/>
          <p:cNvSpPr txBox="1">
            <a:spLocks noChangeArrowheads="1"/>
          </p:cNvSpPr>
          <p:nvPr/>
        </p:nvSpPr>
        <p:spPr bwMode="auto">
          <a:xfrm>
            <a:off x="1247716" y="1761295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1500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古列</a:t>
            </a:r>
          </a:p>
        </p:txBody>
      </p:sp>
      <p:sp>
        <p:nvSpPr>
          <p:cNvPr id="6148" name="Text Box 20"/>
          <p:cNvSpPr txBox="1">
            <a:spLocks noChangeArrowheads="1"/>
          </p:cNvSpPr>
          <p:nvPr/>
        </p:nvSpPr>
        <p:spPr bwMode="auto">
          <a:xfrm>
            <a:off x="2869471" y="1761295"/>
            <a:ext cx="159530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15000"/>
              </a:spcAft>
            </a:pPr>
            <a:r>
              <a:rPr lang="zh-TW" altLang="en-US" sz="22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大利烏一世</a:t>
            </a:r>
          </a:p>
        </p:txBody>
      </p:sp>
      <p:sp>
        <p:nvSpPr>
          <p:cNvPr id="6149" name="Text Box 21"/>
          <p:cNvSpPr txBox="1">
            <a:spLocks noChangeArrowheads="1"/>
          </p:cNvSpPr>
          <p:nvPr/>
        </p:nvSpPr>
        <p:spPr bwMode="auto">
          <a:xfrm>
            <a:off x="4522509" y="1370433"/>
            <a:ext cx="1502334" cy="82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15000"/>
              </a:spcAft>
            </a:pPr>
            <a:r>
              <a:rPr lang="zh-TW" altLang="en-US" sz="22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薛西</a:t>
            </a:r>
          </a:p>
          <a:p>
            <a:pPr algn="ctr" fontAlgn="base">
              <a:spcBef>
                <a:spcPct val="0"/>
              </a:spcBef>
              <a:spcAft>
                <a:spcPct val="15000"/>
              </a:spcAft>
            </a:pPr>
            <a:r>
              <a:rPr lang="en-US" altLang="zh-TW" sz="22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2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亞哈隨魯</a:t>
            </a:r>
            <a:r>
              <a:rPr lang="en-US" altLang="zh-TW" sz="22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</a:p>
        </p:txBody>
      </p:sp>
      <p:sp>
        <p:nvSpPr>
          <p:cNvPr id="6150" name="Text Box 22"/>
          <p:cNvSpPr txBox="1">
            <a:spLocks noChangeArrowheads="1"/>
          </p:cNvSpPr>
          <p:nvPr/>
        </p:nvSpPr>
        <p:spPr bwMode="auto">
          <a:xfrm>
            <a:off x="6119308" y="1761295"/>
            <a:ext cx="187743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15000"/>
              </a:spcAft>
            </a:pPr>
            <a:r>
              <a:rPr lang="zh-TW" altLang="en-US" sz="22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亞達薛西一世</a:t>
            </a:r>
          </a:p>
        </p:txBody>
      </p:sp>
      <p:grpSp>
        <p:nvGrpSpPr>
          <p:cNvPr id="6151" name="Group 35"/>
          <p:cNvGrpSpPr>
            <a:grpSpLocks/>
          </p:cNvGrpSpPr>
          <p:nvPr/>
        </p:nvGrpSpPr>
        <p:grpSpPr bwMode="auto">
          <a:xfrm>
            <a:off x="804864" y="2204209"/>
            <a:ext cx="7805738" cy="684213"/>
            <a:chOff x="343" y="960"/>
            <a:chExt cx="4917" cy="431"/>
          </a:xfrm>
        </p:grpSpPr>
        <p:pic>
          <p:nvPicPr>
            <p:cNvPr id="6180" name="Picture 4" descr="persian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" y="960"/>
              <a:ext cx="4760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81" name="Text Box 28"/>
            <p:cNvSpPr txBox="1">
              <a:spLocks noChangeArrowheads="1"/>
            </p:cNvSpPr>
            <p:nvPr/>
          </p:nvSpPr>
          <p:spPr bwMode="auto">
            <a:xfrm>
              <a:off x="343" y="1139"/>
              <a:ext cx="4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000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550</a:t>
              </a:r>
            </a:p>
          </p:txBody>
        </p:sp>
        <p:sp>
          <p:nvSpPr>
            <p:cNvPr id="6182" name="Text Box 29"/>
            <p:cNvSpPr txBox="1">
              <a:spLocks noChangeArrowheads="1"/>
            </p:cNvSpPr>
            <p:nvPr/>
          </p:nvSpPr>
          <p:spPr bwMode="auto">
            <a:xfrm>
              <a:off x="1000" y="1139"/>
              <a:ext cx="4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000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530</a:t>
              </a:r>
            </a:p>
          </p:txBody>
        </p:sp>
        <p:sp>
          <p:nvSpPr>
            <p:cNvPr id="6183" name="Text Box 30"/>
            <p:cNvSpPr txBox="1">
              <a:spLocks noChangeArrowheads="1"/>
            </p:cNvSpPr>
            <p:nvPr/>
          </p:nvSpPr>
          <p:spPr bwMode="auto">
            <a:xfrm>
              <a:off x="1359" y="1139"/>
              <a:ext cx="4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000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521</a:t>
              </a:r>
            </a:p>
          </p:txBody>
        </p:sp>
        <p:sp>
          <p:nvSpPr>
            <p:cNvPr id="6184" name="Text Box 31"/>
            <p:cNvSpPr txBox="1">
              <a:spLocks noChangeArrowheads="1"/>
            </p:cNvSpPr>
            <p:nvPr/>
          </p:nvSpPr>
          <p:spPr bwMode="auto">
            <a:xfrm>
              <a:off x="2554" y="1139"/>
              <a:ext cx="4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000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486</a:t>
              </a:r>
            </a:p>
          </p:txBody>
        </p:sp>
        <p:sp>
          <p:nvSpPr>
            <p:cNvPr id="6185" name="Text Box 32"/>
            <p:cNvSpPr txBox="1">
              <a:spLocks noChangeArrowheads="1"/>
            </p:cNvSpPr>
            <p:nvPr/>
          </p:nvSpPr>
          <p:spPr bwMode="auto">
            <a:xfrm>
              <a:off x="3326" y="1139"/>
              <a:ext cx="4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000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464</a:t>
              </a:r>
            </a:p>
          </p:txBody>
        </p:sp>
        <p:sp>
          <p:nvSpPr>
            <p:cNvPr id="6186" name="Text Box 33"/>
            <p:cNvSpPr txBox="1">
              <a:spLocks noChangeArrowheads="1"/>
            </p:cNvSpPr>
            <p:nvPr/>
          </p:nvSpPr>
          <p:spPr bwMode="auto">
            <a:xfrm>
              <a:off x="4754" y="1139"/>
              <a:ext cx="4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0000"/>
                  </a:solidFill>
                  <a:latin typeface="華康黑體 Std W9" panose="020B0900000000000000" pitchFamily="34" charset="-120"/>
                  <a:ea typeface="華康黑體 Std W9" panose="020B0900000000000000" pitchFamily="34" charset="-120"/>
                </a:rPr>
                <a:t>423</a:t>
              </a:r>
            </a:p>
          </p:txBody>
        </p:sp>
      </p:grpSp>
      <p:sp>
        <p:nvSpPr>
          <p:cNvPr id="4132" name="Line 36"/>
          <p:cNvSpPr>
            <a:spLocks noChangeShapeType="1"/>
          </p:cNvSpPr>
          <p:nvPr/>
        </p:nvSpPr>
        <p:spPr bwMode="auto">
          <a:xfrm flipV="1">
            <a:off x="1849438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33" name="Text Box 37"/>
          <p:cNvSpPr txBox="1">
            <a:spLocks noChangeArrowheads="1"/>
          </p:cNvSpPr>
          <p:nvPr/>
        </p:nvSpPr>
        <p:spPr bwMode="auto">
          <a:xfrm>
            <a:off x="1523845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7030A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536</a:t>
            </a:r>
          </a:p>
        </p:txBody>
      </p:sp>
      <p:sp>
        <p:nvSpPr>
          <p:cNvPr id="4134" name="Line 38"/>
          <p:cNvSpPr>
            <a:spLocks noChangeShapeType="1"/>
          </p:cNvSpPr>
          <p:nvPr/>
        </p:nvSpPr>
        <p:spPr bwMode="auto">
          <a:xfrm flipV="1">
            <a:off x="1849438" y="2210558"/>
            <a:ext cx="0" cy="269875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36" name="Text Box 40"/>
          <p:cNvSpPr txBox="1">
            <a:spLocks noChangeArrowheads="1"/>
          </p:cNvSpPr>
          <p:nvPr/>
        </p:nvSpPr>
        <p:spPr bwMode="auto">
          <a:xfrm>
            <a:off x="2392208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7030A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520</a:t>
            </a:r>
          </a:p>
        </p:txBody>
      </p:sp>
      <p:sp>
        <p:nvSpPr>
          <p:cNvPr id="4137" name="Line 41"/>
          <p:cNvSpPr>
            <a:spLocks noChangeShapeType="1"/>
          </p:cNvSpPr>
          <p:nvPr/>
        </p:nvSpPr>
        <p:spPr bwMode="auto">
          <a:xfrm flipV="1">
            <a:off x="3231393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38" name="Text Box 42"/>
          <p:cNvSpPr txBox="1">
            <a:spLocks noChangeArrowheads="1"/>
          </p:cNvSpPr>
          <p:nvPr/>
        </p:nvSpPr>
        <p:spPr bwMode="auto">
          <a:xfrm>
            <a:off x="2913920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7030A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516</a:t>
            </a:r>
          </a:p>
        </p:txBody>
      </p:sp>
      <p:sp>
        <p:nvSpPr>
          <p:cNvPr id="4139" name="Line 43"/>
          <p:cNvSpPr>
            <a:spLocks noChangeShapeType="1"/>
          </p:cNvSpPr>
          <p:nvPr/>
        </p:nvSpPr>
        <p:spPr bwMode="auto">
          <a:xfrm flipV="1">
            <a:off x="5103813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40" name="Text Box 44"/>
          <p:cNvSpPr txBox="1">
            <a:spLocks noChangeArrowheads="1"/>
          </p:cNvSpPr>
          <p:nvPr/>
        </p:nvSpPr>
        <p:spPr bwMode="auto">
          <a:xfrm>
            <a:off x="4779808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478</a:t>
            </a:r>
          </a:p>
        </p:txBody>
      </p:sp>
      <p:sp>
        <p:nvSpPr>
          <p:cNvPr id="4141" name="Line 45"/>
          <p:cNvSpPr>
            <a:spLocks noChangeShapeType="1"/>
          </p:cNvSpPr>
          <p:nvPr/>
        </p:nvSpPr>
        <p:spPr bwMode="auto">
          <a:xfrm flipV="1">
            <a:off x="6210300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42" name="Text Box 46"/>
          <p:cNvSpPr txBox="1">
            <a:spLocks noChangeArrowheads="1"/>
          </p:cNvSpPr>
          <p:nvPr/>
        </p:nvSpPr>
        <p:spPr bwMode="auto">
          <a:xfrm>
            <a:off x="5886295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458</a:t>
            </a:r>
          </a:p>
        </p:txBody>
      </p:sp>
      <p:sp>
        <p:nvSpPr>
          <p:cNvPr id="4143" name="Line 47"/>
          <p:cNvSpPr>
            <a:spLocks noChangeShapeType="1"/>
          </p:cNvSpPr>
          <p:nvPr/>
        </p:nvSpPr>
        <p:spPr bwMode="auto">
          <a:xfrm flipV="1">
            <a:off x="6896100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44" name="Text Box 48"/>
          <p:cNvSpPr txBox="1">
            <a:spLocks noChangeArrowheads="1"/>
          </p:cNvSpPr>
          <p:nvPr/>
        </p:nvSpPr>
        <p:spPr bwMode="auto">
          <a:xfrm>
            <a:off x="6572095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445</a:t>
            </a:r>
          </a:p>
        </p:txBody>
      </p:sp>
      <p:sp>
        <p:nvSpPr>
          <p:cNvPr id="4145" name="Line 49"/>
          <p:cNvSpPr>
            <a:spLocks noChangeShapeType="1"/>
          </p:cNvSpPr>
          <p:nvPr/>
        </p:nvSpPr>
        <p:spPr bwMode="auto">
          <a:xfrm flipV="1">
            <a:off x="7581900" y="2509008"/>
            <a:ext cx="0" cy="627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46" name="Text Box 50"/>
          <p:cNvSpPr txBox="1">
            <a:spLocks noChangeArrowheads="1"/>
          </p:cNvSpPr>
          <p:nvPr/>
        </p:nvSpPr>
        <p:spPr bwMode="auto">
          <a:xfrm>
            <a:off x="7257895" y="3120195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433</a:t>
            </a:r>
          </a:p>
        </p:txBody>
      </p:sp>
      <p:sp>
        <p:nvSpPr>
          <p:cNvPr id="4147" name="Text Box 51"/>
          <p:cNvSpPr txBox="1">
            <a:spLocks noChangeArrowheads="1"/>
          </p:cNvSpPr>
          <p:nvPr/>
        </p:nvSpPr>
        <p:spPr bwMode="auto">
          <a:xfrm>
            <a:off x="1473930" y="3399595"/>
            <a:ext cx="492443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所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羅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巴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伯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率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回</a:t>
            </a:r>
          </a:p>
        </p:txBody>
      </p:sp>
      <p:sp>
        <p:nvSpPr>
          <p:cNvPr id="4148" name="Text Box 52"/>
          <p:cNvSpPr txBox="1">
            <a:spLocks noChangeArrowheads="1"/>
          </p:cNvSpPr>
          <p:nvPr/>
        </p:nvSpPr>
        <p:spPr bwMode="auto">
          <a:xfrm>
            <a:off x="1796713" y="3399595"/>
            <a:ext cx="49244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立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殿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</a:t>
            </a:r>
          </a:p>
        </p:txBody>
      </p:sp>
      <p:sp>
        <p:nvSpPr>
          <p:cNvPr id="4149" name="Text Box 53"/>
          <p:cNvSpPr txBox="1">
            <a:spLocks noChangeArrowheads="1"/>
          </p:cNvSpPr>
          <p:nvPr/>
        </p:nvSpPr>
        <p:spPr bwMode="auto">
          <a:xfrm>
            <a:off x="2462894" y="3399595"/>
            <a:ext cx="49244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工</a:t>
            </a:r>
          </a:p>
        </p:txBody>
      </p:sp>
      <p:sp>
        <p:nvSpPr>
          <p:cNvPr id="4150" name="Text Box 54"/>
          <p:cNvSpPr txBox="1">
            <a:spLocks noChangeArrowheads="1"/>
          </p:cNvSpPr>
          <p:nvPr/>
        </p:nvSpPr>
        <p:spPr bwMode="auto">
          <a:xfrm>
            <a:off x="3003158" y="3399595"/>
            <a:ext cx="49244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殿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工</a:t>
            </a:r>
          </a:p>
        </p:txBody>
      </p:sp>
      <p:sp>
        <p:nvSpPr>
          <p:cNvPr id="4151" name="Text Box 55"/>
          <p:cNvSpPr txBox="1">
            <a:spLocks noChangeArrowheads="1"/>
          </p:cNvSpPr>
          <p:nvPr/>
        </p:nvSpPr>
        <p:spPr bwMode="auto">
          <a:xfrm>
            <a:off x="4908550" y="3399595"/>
            <a:ext cx="49244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以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斯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帖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為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后</a:t>
            </a:r>
          </a:p>
        </p:txBody>
      </p:sp>
      <p:sp>
        <p:nvSpPr>
          <p:cNvPr id="4152" name="Text Box 56"/>
          <p:cNvSpPr txBox="1">
            <a:spLocks noChangeArrowheads="1"/>
          </p:cNvSpPr>
          <p:nvPr/>
        </p:nvSpPr>
        <p:spPr bwMode="auto">
          <a:xfrm>
            <a:off x="6019800" y="3399595"/>
            <a:ext cx="49244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以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斯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拉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率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回</a:t>
            </a:r>
          </a:p>
        </p:txBody>
      </p:sp>
      <p:sp>
        <p:nvSpPr>
          <p:cNvPr id="4153" name="Text Box 57"/>
          <p:cNvSpPr txBox="1">
            <a:spLocks noChangeArrowheads="1"/>
          </p:cNvSpPr>
          <p:nvPr/>
        </p:nvSpPr>
        <p:spPr bwMode="auto">
          <a:xfrm>
            <a:off x="6699250" y="3399595"/>
            <a:ext cx="49244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米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重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建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城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牆</a:t>
            </a:r>
          </a:p>
        </p:txBody>
      </p:sp>
      <p:sp>
        <p:nvSpPr>
          <p:cNvPr id="4154" name="Text Box 58"/>
          <p:cNvSpPr txBox="1">
            <a:spLocks noChangeArrowheads="1"/>
          </p:cNvSpPr>
          <p:nvPr/>
        </p:nvSpPr>
        <p:spPr bwMode="auto">
          <a:xfrm>
            <a:off x="7386638" y="3399595"/>
            <a:ext cx="49244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米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返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巴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比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倫</a:t>
            </a:r>
          </a:p>
        </p:txBody>
      </p:sp>
      <p:sp>
        <p:nvSpPr>
          <p:cNvPr id="6174" name="Text Box 59"/>
          <p:cNvSpPr txBox="1">
            <a:spLocks noChangeArrowheads="1"/>
          </p:cNvSpPr>
          <p:nvPr/>
        </p:nvSpPr>
        <p:spPr bwMode="auto">
          <a:xfrm>
            <a:off x="215433" y="2421175"/>
            <a:ext cx="55976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4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BC</a:t>
            </a:r>
          </a:p>
        </p:txBody>
      </p:sp>
      <p:sp>
        <p:nvSpPr>
          <p:cNvPr id="4156" name="Rectangle 60"/>
          <p:cNvSpPr>
            <a:spLocks noChangeArrowheads="1"/>
          </p:cNvSpPr>
          <p:nvPr/>
        </p:nvSpPr>
        <p:spPr bwMode="auto">
          <a:xfrm>
            <a:off x="1211680" y="1118203"/>
            <a:ext cx="800100" cy="222250"/>
          </a:xfrm>
          <a:prstGeom prst="rect">
            <a:avLst/>
          </a:prstGeom>
          <a:solidFill>
            <a:srgbClr val="CC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157" name="Rectangle 61"/>
          <p:cNvSpPr>
            <a:spLocks noChangeArrowheads="1"/>
          </p:cNvSpPr>
          <p:nvPr/>
        </p:nvSpPr>
        <p:spPr bwMode="auto">
          <a:xfrm>
            <a:off x="1134677" y="321722"/>
            <a:ext cx="954107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瑪代人</a:t>
            </a:r>
          </a:p>
          <a:p>
            <a:pPr algn="ctr" fontAlgn="base">
              <a:spcBef>
                <a:spcPct val="0"/>
              </a:spcBef>
              <a:spcAft>
                <a:spcPct val="20000"/>
              </a:spcAft>
            </a:pPr>
            <a:r>
              <a:rPr lang="zh-TW" altLang="en-US" sz="20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大</a:t>
            </a:r>
            <a:r>
              <a:rPr lang="zh-TW" altLang="en-US" sz="2000" dirty="0" smtClean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利烏</a:t>
            </a:r>
          </a:p>
        </p:txBody>
      </p:sp>
      <p:sp>
        <p:nvSpPr>
          <p:cNvPr id="4158" name="Text Box 62"/>
          <p:cNvSpPr txBox="1">
            <a:spLocks noChangeArrowheads="1"/>
          </p:cNvSpPr>
          <p:nvPr/>
        </p:nvSpPr>
        <p:spPr bwMode="auto">
          <a:xfrm>
            <a:off x="1015142" y="1358553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539</a:t>
            </a:r>
          </a:p>
        </p:txBody>
      </p:sp>
      <p:sp>
        <p:nvSpPr>
          <p:cNvPr id="4159" name="Text Box 63"/>
          <p:cNvSpPr txBox="1">
            <a:spLocks noChangeArrowheads="1"/>
          </p:cNvSpPr>
          <p:nvPr/>
        </p:nvSpPr>
        <p:spPr bwMode="auto">
          <a:xfrm>
            <a:off x="1736259" y="1363502"/>
            <a:ext cx="655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000" dirty="0">
                <a:solidFill>
                  <a:srgbClr val="0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525</a:t>
            </a:r>
          </a:p>
        </p:txBody>
      </p:sp>
      <p:sp>
        <p:nvSpPr>
          <p:cNvPr id="6179" name="Text Box 65"/>
          <p:cNvSpPr txBox="1">
            <a:spLocks noChangeArrowheads="1"/>
          </p:cNvSpPr>
          <p:nvPr/>
        </p:nvSpPr>
        <p:spPr bwMode="auto">
          <a:xfrm>
            <a:off x="498475" y="1223890"/>
            <a:ext cx="492443" cy="1200329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波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斯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王</a:t>
            </a:r>
          </a:p>
        </p:txBody>
      </p:sp>
      <p:sp>
        <p:nvSpPr>
          <p:cNvPr id="2" name="Left-Right Arrow 1"/>
          <p:cNvSpPr/>
          <p:nvPr/>
        </p:nvSpPr>
        <p:spPr>
          <a:xfrm>
            <a:off x="6155311" y="2652007"/>
            <a:ext cx="807884" cy="55907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rgbClr val="C00000"/>
                </a:solidFill>
              </a:rPr>
              <a:t>13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66021" y="5984918"/>
            <a:ext cx="1997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尼</a:t>
            </a:r>
            <a:r>
              <a:rPr lang="en-US" altLang="zh-TW" sz="2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13:23-31)</a:t>
            </a:r>
            <a:endParaRPr lang="en-US" sz="24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25816" y="516679"/>
            <a:ext cx="6793494" cy="58477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Reformation (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改革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r>
              <a:rPr lang="en-US" altLang="zh-TW" sz="3200" dirty="0" smtClean="0">
                <a:solidFill>
                  <a:srgbClr val="002060"/>
                </a:solidFill>
              </a:rPr>
              <a:t>       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Revival (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復興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2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Not Equal 4"/>
          <p:cNvSpPr/>
          <p:nvPr/>
        </p:nvSpPr>
        <p:spPr>
          <a:xfrm>
            <a:off x="5708071" y="579914"/>
            <a:ext cx="705141" cy="475752"/>
          </a:xfrm>
          <a:prstGeom prst="mathNotEqual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20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img.wikinut.com/img/1hor6vcsee-8iaym/jpeg/700x1000/Book-of-Ezra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3342" y="221673"/>
            <a:ext cx="1492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思考：</a:t>
            </a:r>
            <a:endParaRPr lang="en-US" sz="3400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4067" y="801616"/>
            <a:ext cx="8617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有那些世俗的思想、態度、言行等是我們需</a:t>
            </a:r>
            <a:endParaRPr lang="en-US" altLang="zh-TW" sz="3200" dirty="0" smtClean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要休棄的呢？</a:t>
            </a:r>
            <a:endParaRPr lang="en-US" sz="3200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4067" y="1874002"/>
            <a:ext cx="8617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「脫去容易纆累我們的罪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來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12:1)</a:t>
            </a:r>
            <a:endParaRPr lang="en-US" sz="3200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067" y="2583466"/>
            <a:ext cx="8617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我們犯罪後怎樣回到神面前呢？</a:t>
            </a:r>
            <a:endParaRPr lang="en-US" sz="3200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2722" y="3254164"/>
            <a:ext cx="86175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為罪憂傷     向神認罪     離棄罪惡     積極改正</a:t>
            </a:r>
            <a:endParaRPr lang="en-US" sz="3000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2452255" y="3334132"/>
            <a:ext cx="387927" cy="3895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4599715" y="3334132"/>
            <a:ext cx="387927" cy="3895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6747175" y="3344828"/>
            <a:ext cx="387927" cy="3895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72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3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1451</TotalTime>
  <Words>439</Words>
  <Application>Microsoft Office PowerPoint</Application>
  <PresentationFormat>On-screen Show (4:3)</PresentationFormat>
  <Paragraphs>117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新細明體</vt:lpstr>
      <vt:lpstr>華康黑體 Std W9</vt:lpstr>
      <vt:lpstr>華康龍門石碑 Std W9</vt:lpstr>
      <vt:lpstr>Arial</vt:lpstr>
      <vt:lpstr>Calibri</vt:lpstr>
      <vt:lpstr>Calibri Light</vt:lpstr>
      <vt:lpstr>Office Theme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22</cp:revision>
  <dcterms:created xsi:type="dcterms:W3CDTF">2015-09-29T21:20:07Z</dcterms:created>
  <dcterms:modified xsi:type="dcterms:W3CDTF">2015-09-30T21:31:38Z</dcterms:modified>
</cp:coreProperties>
</file>