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79" r:id="rId5"/>
    <p:sldId id="269" r:id="rId6"/>
    <p:sldId id="270" r:id="rId7"/>
    <p:sldId id="271" r:id="rId8"/>
    <p:sldId id="274" r:id="rId9"/>
    <p:sldId id="275" r:id="rId10"/>
    <p:sldId id="265" r:id="rId11"/>
    <p:sldId id="261" r:id="rId12"/>
    <p:sldId id="277" r:id="rId13"/>
    <p:sldId id="282" r:id="rId14"/>
    <p:sldId id="281" r:id="rId15"/>
    <p:sldId id="276" r:id="rId16"/>
    <p:sldId id="278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CC"/>
    <a:srgbClr val="990033"/>
    <a:srgbClr val="003399"/>
    <a:srgbClr val="660033"/>
    <a:srgbClr val="FFCC66"/>
    <a:srgbClr val="00CC00"/>
    <a:srgbClr val="00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8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8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3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54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0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5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2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35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02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02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34F41-673B-4AE5-B64B-1B0486339FD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86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B3CE5-991B-4522-A96C-508D93FB16C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48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11C3B-4551-4981-95FC-913E8475552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21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28D78-9934-497D-9ED2-9130BD4357D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91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2EAF0-BC3A-4FD4-9F9C-6983714B26F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533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CC333-B8F3-48AE-9917-5D5B3B844E4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647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EAEB0-3BD8-4AB2-9379-F66E2903CF1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10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F92A5-E376-423F-ACF0-0D7AE65686E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639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DD9D6-2FAD-4755-9DD9-6D3279D9D05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91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1B28A-47FD-486D-8F6E-79D5089B971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863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A77C-2C8F-487E-97AE-54E719C456A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743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C0565-A630-4A78-9352-8E92D1BB010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47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73D5-4CE2-4167-842E-016261A7088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018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8DD7D-053D-455B-8EE2-514E9AD77E4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855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88697-58DC-4A14-95B5-94F77467A6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840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A0599-5E1B-413E-99E1-F045805AD16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491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5285D-1401-4B89-84CB-8412279571D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8186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F7700-3FFD-44ED-B062-81484B120A0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3377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D4023-E96C-4594-AE31-1EFA55AC4F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91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4FBED-BB2F-470E-88EE-0FC7694FCE3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2920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43FC5-059D-4BB3-8711-036D22724B5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166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2407A-D0E6-4A0B-A18D-458785E3659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228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C0565-A630-4A78-9352-8E92D1BB010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7604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73D5-4CE2-4167-842E-016261A7088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82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8DD7D-053D-455B-8EE2-514E9AD77E4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7112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88697-58DC-4A14-95B5-94F77467A6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852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A0599-5E1B-413E-99E1-F045805AD16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291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5285D-1401-4B89-84CB-8412279571D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5981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F7700-3FFD-44ED-B062-81484B120A0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5612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D4023-E96C-4594-AE31-1EFA55AC4F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7131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4FBED-BB2F-470E-88EE-0FC7694FCE3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0645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43FC5-059D-4BB3-8711-036D22724B5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4703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2407A-D0E6-4A0B-A18D-458785E3659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92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8FB70-9EA1-4B56-8E63-3439110D62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B4704E-0D9C-420E-99AD-0AD919C0DD76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81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793100-DDCA-461B-B28C-3FB5C90E3160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6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793100-DDCA-461B-B28C-3FB5C90E3160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1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onestone.com/media/catalog/product/cache/1/image/1959430e9b7c2a6f2bd5f22e7e0e3ff8/e/z/ezra_nehemiah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7757" y="4062334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以斯拉記</a:t>
            </a:r>
            <a:endParaRPr lang="en-US" sz="50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830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314" y="1502224"/>
            <a:ext cx="1451428" cy="3991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太古時期</a:t>
            </a:r>
            <a:endParaRPr lang="en-US" sz="24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068" y="12772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2207" y="922435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4000?</a:t>
            </a:r>
            <a:endParaRPr lang="en-US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120" y="1923905"/>
            <a:ext cx="492443" cy="67101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亞當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70742" y="1509478"/>
            <a:ext cx="1451428" cy="3918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列祖時期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770742" y="12772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45002" y="911159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2000</a:t>
            </a:r>
            <a:endParaRPr lang="en-US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9097" y="1923905"/>
            <a:ext cx="492443" cy="18251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亞伯拉罕到迦南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22169" y="1516739"/>
            <a:ext cx="1665513" cy="3798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征地時期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225798" y="1273235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8001" y="21771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2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聖經歷史年代表</a:t>
            </a:r>
            <a:r>
              <a:rPr lang="en-US" altLang="zh-TW" sz="2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24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67401" y="90351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1500</a:t>
            </a:r>
            <a:endParaRPr lang="en-US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747565" y="1902133"/>
            <a:ext cx="1129231" cy="2845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士師興起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6163" y="1915881"/>
            <a:ext cx="492443" cy="25176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摩西領以色列人出埃及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17639" y="1915881"/>
            <a:ext cx="492443" cy="228684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約書亞帶領百姓爭戰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58455" y="2193974"/>
            <a:ext cx="10390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俄陀聶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1367-1327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8451" y="2716179"/>
            <a:ext cx="10390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參孫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1075-1055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87682" y="1516739"/>
            <a:ext cx="3984173" cy="3833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王國時期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891311" y="1272845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4297" y="90066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1000</a:t>
            </a:r>
            <a:endParaRPr lang="en-US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80732" y="1908624"/>
            <a:ext cx="492443" cy="18251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掃羅當以色列王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210185" y="1900045"/>
            <a:ext cx="691691" cy="29392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聯合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28335" y="2182035"/>
            <a:ext cx="1124026" cy="6703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大衛當政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1010- 970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23718" y="2718695"/>
            <a:ext cx="13292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所羅門當政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970 - 930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23718" y="3218957"/>
            <a:ext cx="15343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所羅門建殿成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961 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050638" y="1900044"/>
            <a:ext cx="691691" cy="29392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分裂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50038" y="1920773"/>
            <a:ext cx="492443" cy="19790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羅波安</a:t>
            </a:r>
            <a:r>
              <a:rPr lang="en-US" altLang="zh-TW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南國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猶大</a:t>
            </a:r>
            <a:r>
              <a:rPr lang="en-US" altLang="zh-TW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56860" y="1923905"/>
            <a:ext cx="492443" cy="24215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耶羅波安</a:t>
            </a:r>
            <a:r>
              <a:rPr lang="en-US" altLang="zh-TW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北國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以色列</a:t>
            </a:r>
            <a:r>
              <a:rPr lang="en-US" altLang="zh-TW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404098" y="1900044"/>
            <a:ext cx="1194040" cy="29392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先知興起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6184414" y="1269995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27732" y="90066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930</a:t>
            </a:r>
            <a:endParaRPr lang="en-US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7448973" y="1277249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306785" y="90066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900</a:t>
            </a:r>
            <a:endParaRPr lang="en-US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72451" y="2193973"/>
            <a:ext cx="11468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以利亞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875- 848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77443" y="2716179"/>
            <a:ext cx="11468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以利沙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848- 797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377443" y="3218957"/>
            <a:ext cx="11468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何西</a:t>
            </a:r>
            <a:r>
              <a:rPr lang="zh-TW" altLang="en-US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亞   </a:t>
            </a:r>
            <a:endParaRPr lang="en-US" altLang="zh-TW" sz="14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4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750- 715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66557" y="3700375"/>
            <a:ext cx="11468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以賽</a:t>
            </a:r>
            <a:r>
              <a:rPr lang="zh-TW" altLang="en-US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亞   </a:t>
            </a:r>
            <a:endParaRPr lang="en-US" altLang="zh-TW" sz="14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4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740- 681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4563" y="481462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創、出、利、民、申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722493" y="6237814"/>
            <a:ext cx="1133098" cy="236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220589" y="6237814"/>
            <a:ext cx="499423" cy="23647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134864" y="5859611"/>
            <a:ext cx="1879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黃帝      夏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842700" y="6237814"/>
            <a:ext cx="1760297" cy="2364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602998" y="6237814"/>
            <a:ext cx="1298878" cy="23647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901877" y="6237814"/>
            <a:ext cx="2969978" cy="2364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春秋         戰國</a:t>
            </a:r>
            <a:endParaRPr lang="en-US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488240" y="5856436"/>
            <a:ext cx="51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商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912391" y="567000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西周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417649" y="4321595"/>
            <a:ext cx="2804519" cy="677698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摩西五經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0" name="Right Arrow 59"/>
          <p:cNvSpPr/>
          <p:nvPr/>
        </p:nvSpPr>
        <p:spPr>
          <a:xfrm>
            <a:off x="3464982" y="4295162"/>
            <a:ext cx="5383614" cy="71245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歷史書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1" name="Right Arrow 60"/>
          <p:cNvSpPr/>
          <p:nvPr/>
        </p:nvSpPr>
        <p:spPr>
          <a:xfrm>
            <a:off x="7426355" y="5084934"/>
            <a:ext cx="1399623" cy="634286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先知書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087282" y="4814627"/>
            <a:ext cx="4253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書、</a:t>
            </a:r>
            <a:r>
              <a:rPr lang="zh-TW" altLang="en-US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士</a:t>
            </a:r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、得、撒上下、王上下、志上下</a:t>
            </a:r>
            <a:r>
              <a:rPr lang="en-US" altLang="zh-TW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41735" y="2023023"/>
            <a:ext cx="732893" cy="1828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以撒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endParaRPr lang="en-US" altLang="zh-TW" sz="1600" dirty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>
              <a:lnSpc>
                <a:spcPts val="100"/>
              </a:lnSpc>
            </a:pP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雅各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endParaRPr lang="en-US" altLang="zh-TW" sz="1600" dirty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約瑟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endParaRPr lang="en-US" altLang="zh-TW" sz="1600" dirty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埃及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2272380" y="2359230"/>
            <a:ext cx="171847" cy="1826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own Arrow 57"/>
          <p:cNvSpPr/>
          <p:nvPr/>
        </p:nvSpPr>
        <p:spPr>
          <a:xfrm>
            <a:off x="2283676" y="2863734"/>
            <a:ext cx="171847" cy="1826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Down Arrow 62"/>
          <p:cNvSpPr/>
          <p:nvPr/>
        </p:nvSpPr>
        <p:spPr>
          <a:xfrm>
            <a:off x="2295020" y="3342342"/>
            <a:ext cx="171847" cy="1826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9" grpId="0"/>
      <p:bldP spid="30" grpId="0"/>
      <p:bldP spid="31" grpId="0"/>
      <p:bldP spid="40" grpId="0"/>
      <p:bldP spid="41" grpId="0"/>
      <p:bldP spid="42" grpId="0"/>
      <p:bldP spid="43" grpId="0"/>
      <p:bldP spid="45" grpId="0"/>
      <p:bldP spid="59" grpId="0" animBg="1"/>
      <p:bldP spid="60" grpId="0" animBg="1"/>
      <p:bldP spid="61" grpId="0" animBg="1"/>
      <p:bldP spid="62" grpId="0"/>
      <p:bldP spid="57" grpId="0"/>
      <p:bldP spid="3" grpId="0" animBg="1"/>
      <p:bldP spid="58" grpId="0" animBg="1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311" y="1509483"/>
            <a:ext cx="2986977" cy="391885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被擄時期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207" y="89703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722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26570" y="12645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206" y="2038205"/>
            <a:ext cx="492443" cy="15943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北國亡於亞述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5429" y="1902133"/>
            <a:ext cx="1129231" cy="2845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亞述帝國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74274" y="1901367"/>
            <a:ext cx="1377802" cy="2853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巴比倫帝國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7375" y="2025505"/>
            <a:ext cx="492443" cy="18251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南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國亡於巴比倫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656841" y="12645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90237" y="89725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586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510" y="2209944"/>
            <a:ext cx="11776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以色列人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被擄至亞述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9146" y="2791913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耶利米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626-585</a:t>
            </a:r>
            <a:endParaRPr lang="en-US" sz="1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6974" y="2209944"/>
            <a:ext cx="1330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猶太人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被擄至巴比倫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6974" y="2779212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所羅門聖殿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被毀</a:t>
            </a:r>
            <a:endParaRPr lang="en-US" sz="1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13545" y="1509482"/>
            <a:ext cx="2157357" cy="39188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歸回時期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12879" y="1901365"/>
            <a:ext cx="1992597" cy="30857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波斯帝國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70903" y="1509481"/>
            <a:ext cx="3399314" cy="391885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兩約之間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586799" y="1912182"/>
            <a:ext cx="1129348" cy="2860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希臘帝國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717124" y="1905141"/>
            <a:ext cx="842721" cy="2930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獨立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572544" y="1908661"/>
            <a:ext cx="1285949" cy="2895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羅馬帝國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9146" y="3401982"/>
            <a:ext cx="11240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亞述敗給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巴比倫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1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612</a:t>
            </a:r>
            <a:endParaRPr lang="en-US" sz="1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6974" y="332086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巴比倫敗給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波斯</a:t>
            </a:r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539</a:t>
            </a:r>
            <a:endParaRPr lang="en-US" sz="1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304874" y="1266367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36567" y="88433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538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1660" y="2025505"/>
            <a:ext cx="492443" cy="228684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古列喻旨猶太人回歸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94664" y="2209944"/>
            <a:ext cx="2134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所羅巴伯 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第一次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</a:t>
            </a:r>
          </a:p>
          <a:p>
            <a:r>
              <a:rPr lang="en-US" sz="1600" dirty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538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、聖殿建成 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516</a:t>
            </a:r>
            <a:endParaRPr lang="en-US" sz="1400" dirty="0">
              <a:solidFill>
                <a:srgbClr val="990033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4664" y="3151908"/>
            <a:ext cx="2134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以斯拉 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第二次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 458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94664" y="2783607"/>
            <a:ext cx="2134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以斯帖封后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478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11874" y="3520209"/>
            <a:ext cx="2134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尼希米 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第三次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 444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5470902" y="959909"/>
            <a:ext cx="0" cy="538687"/>
          </a:xfrm>
          <a:prstGeom prst="line">
            <a:avLst/>
          </a:prstGeom>
          <a:ln w="28575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82165" y="552477"/>
            <a:ext cx="1992853" cy="36933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400 (</a:t>
            </a:r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舊約終</a:t>
            </a:r>
            <a:r>
              <a:rPr lang="en-US" altLang="zh-TW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83785" y="87964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331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08671" y="2237919"/>
            <a:ext cx="492443" cy="15943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波斯敗給希臘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5639119" y="12645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482625" y="2253273"/>
            <a:ext cx="492443" cy="13819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馬加比叛亂</a:t>
            </a:r>
            <a:endParaRPr lang="en-US" altLang="zh-TW" dirty="0" smtClean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6703447" y="1264553"/>
            <a:ext cx="0" cy="232229"/>
          </a:xfrm>
          <a:prstGeom prst="line">
            <a:avLst/>
          </a:prstGeom>
          <a:ln w="28575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549756" y="87964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200</a:t>
            </a:r>
            <a:endParaRPr lang="en-US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7643247" y="1274372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876425" y="2253273"/>
            <a:ext cx="492443" cy="18324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哈斯摩尼王朝</a:t>
            </a:r>
            <a:endParaRPr lang="en-US" altLang="zh-TW" dirty="0" smtClean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20768" y="87009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主前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63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94388" y="2240364"/>
            <a:ext cx="492443" cy="22808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羅馬龐比接管以色列</a:t>
            </a:r>
            <a:endParaRPr lang="en-US" altLang="zh-TW" dirty="0" smtClean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58506" y="3522304"/>
            <a:ext cx="54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167-</a:t>
            </a:r>
          </a:p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143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77826" y="3743841"/>
            <a:ext cx="54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143-</a:t>
            </a:r>
          </a:p>
          <a:p>
            <a:r>
              <a:rPr lang="en-US" altLang="zh-TW" sz="14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1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63</a:t>
            </a:r>
            <a:endParaRPr lang="en-US" sz="1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3820" y="2232655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大希律登位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主前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75682" y="2763942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希律開始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建殿主前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20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62668" y="3304628"/>
            <a:ext cx="1261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基督誕生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</a:p>
          <a:p>
            <a:r>
              <a:rPr lang="en-US" altLang="zh-TW" sz="1600" dirty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主前</a:t>
            </a:r>
            <a:r>
              <a:rPr lang="en-US" altLang="zh-TW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6-4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年</a:t>
            </a:r>
            <a:endParaRPr lang="en-US" altLang="zh-TW" sz="1600" dirty="0" smtClean="0">
              <a:solidFill>
                <a:srgbClr val="990033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327625" y="4243238"/>
            <a:ext cx="5077851" cy="71245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歷史書                             </a:t>
            </a:r>
            <a:r>
              <a:rPr lang="en-US" altLang="zh-TW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拉、帖、尼</a:t>
            </a:r>
            <a:r>
              <a:rPr lang="en-US" altLang="zh-TW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5" name="Right Arrow 54"/>
          <p:cNvSpPr/>
          <p:nvPr/>
        </p:nvSpPr>
        <p:spPr>
          <a:xfrm>
            <a:off x="298991" y="5004150"/>
            <a:ext cx="5093785" cy="634286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先知書 </a:t>
            </a:r>
            <a:r>
              <a:rPr lang="en-US" altLang="zh-TW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哀、但、結         </a:t>
            </a:r>
            <a:r>
              <a:rPr lang="en-US" altLang="zh-TW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該、亞、瑪</a:t>
            </a:r>
            <a:r>
              <a:rPr lang="en-US" altLang="zh-TW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8857516" y="959909"/>
            <a:ext cx="0" cy="53868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484923" y="37237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公元</a:t>
            </a:r>
            <a:endParaRPr lang="en-US" altLang="zh-TW" dirty="0" smtClean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13877" y="6237814"/>
            <a:ext cx="5909123" cy="2688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</a:t>
            </a:r>
            <a:endParaRPr lang="en-US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043778" y="5683947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東周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223000" y="6237814"/>
            <a:ext cx="215900" cy="2688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438900" y="6237814"/>
            <a:ext cx="836118" cy="268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7287646" y="6237814"/>
            <a:ext cx="213113" cy="268822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7509045" y="6237814"/>
            <a:ext cx="1336748" cy="2688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106467" y="6506636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秦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97382" y="5683947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西漢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63369" y="6506636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890760" y="5669454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東漢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8" name="Right Arrow 67"/>
          <p:cNvSpPr/>
          <p:nvPr/>
        </p:nvSpPr>
        <p:spPr>
          <a:xfrm>
            <a:off x="7703879" y="4474051"/>
            <a:ext cx="1329209" cy="619899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四福音書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458506" y="4267061"/>
            <a:ext cx="13484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法利賽、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愛色尼、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1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奮銳黨、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1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希律黨興起</a:t>
            </a:r>
            <a:endParaRPr lang="en-US" sz="1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30802" y="1908661"/>
            <a:ext cx="2340100" cy="2398253"/>
          </a:xfrm>
          <a:prstGeom prst="rect">
            <a:avLst/>
          </a:prstGeom>
          <a:solidFill>
            <a:srgbClr val="FFFF99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6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3" grpId="0"/>
      <p:bldP spid="24" grpId="0"/>
      <p:bldP spid="29" grpId="0"/>
      <p:bldP spid="30" grpId="0"/>
      <p:bldP spid="31" grpId="0"/>
      <p:bldP spid="32" grpId="0"/>
      <p:bldP spid="50" grpId="0"/>
      <p:bldP spid="51" grpId="0"/>
      <p:bldP spid="52" grpId="0"/>
      <p:bldP spid="53" grpId="0" animBg="1"/>
      <p:bldP spid="55" grpId="0" animBg="1"/>
      <p:bldP spid="68" grpId="0" animBg="1"/>
      <p:bldP spid="69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311" y="1509483"/>
            <a:ext cx="2176477" cy="3926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新約時期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26570" y="12645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02207" y="897035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公元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13829" y="1902132"/>
            <a:ext cx="4232772" cy="30781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羅馬帝國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810" y="2209944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基督釘十架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主後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829" y="2794719"/>
            <a:ext cx="1162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保羅蒙召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主後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8537" y="3379494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猶太人反判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主後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64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739397" y="12645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70385" y="88360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主後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70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95789" y="1509483"/>
            <a:ext cx="1441212" cy="392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迫害時期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06928" y="2209944"/>
            <a:ext cx="492443" cy="15943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希律之殿被毀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511802" y="959909"/>
            <a:ext cx="0" cy="538687"/>
          </a:xfrm>
          <a:prstGeom prst="line">
            <a:avLst/>
          </a:prstGeom>
          <a:ln w="28575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61165" y="565177"/>
            <a:ext cx="1992853" cy="36933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主後</a:t>
            </a:r>
            <a:r>
              <a:rPr lang="en-US" altLang="zh-TW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en-US" altLang="zh-TW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00 (</a:t>
            </a:r>
            <a:r>
              <a:rPr lang="zh-TW" altLang="en-US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新</a:t>
            </a:r>
            <a:r>
              <a:rPr lang="zh-TW" altLang="en-US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約終</a:t>
            </a:r>
            <a:r>
              <a:rPr lang="en-US" altLang="zh-TW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37001" y="1509482"/>
            <a:ext cx="1441212" cy="3926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國教時期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78212" y="1509482"/>
            <a:ext cx="1985458" cy="392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天主教</a:t>
            </a:r>
            <a:r>
              <a:rPr lang="en-US" altLang="zh-TW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/</a:t>
            </a:r>
            <a:r>
              <a:rPr lang="zh-TW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東政教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63670" y="1509482"/>
            <a:ext cx="1551729" cy="3926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宗教改革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962401" y="1267352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96680" y="88360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主後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313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16286" y="2211579"/>
            <a:ext cx="492443" cy="22611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000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基督教被定為國教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87908" y="221992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尼西亞信條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主後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325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842001" y="12645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1587" y="88360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主後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622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83129" y="2219920"/>
            <a:ext cx="492443" cy="20047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0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穆罕默德創回教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64460" y="2219920"/>
            <a:ext cx="12618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羅馬暴君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</a:p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殘殺信徒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64 - 300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68845" y="3040940"/>
            <a:ext cx="1261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異端興起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61165" y="3379494"/>
            <a:ext cx="1143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各教父為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真道爭辯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05608" y="2219920"/>
            <a:ext cx="1176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黑暗時期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400-1000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05607" y="2814672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十字軍東征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1096 -1291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80780" y="3388895"/>
            <a:ext cx="1534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西羅馬帝國亡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主後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476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59301" y="1888717"/>
            <a:ext cx="2793999" cy="30781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東羅馬</a:t>
            </a:r>
            <a:r>
              <a:rPr lang="en-US" altLang="zh-TW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拜占庭帝國</a:t>
            </a:r>
            <a:endParaRPr lang="en-US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73848" y="2814672"/>
            <a:ext cx="1534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東西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羅馬分裂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主後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395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353300" y="1251853"/>
            <a:ext cx="0" cy="2322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005607" y="3383265"/>
            <a:ext cx="1482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拜占庭帝國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敗給奧圖曼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1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1453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99007" y="3963118"/>
            <a:ext cx="1329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1600" dirty="0" smtClean="0">
                <a:solidFill>
                  <a:srgbClr val="9900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東政教</a:t>
            </a:r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興盛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083876" y="882521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主後</a:t>
            </a: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1517 - 1648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03811" y="2196528"/>
            <a:ext cx="492443" cy="22611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0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馬丁路德批判教條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71368" y="2229897"/>
            <a:ext cx="1672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不同宗派興起</a:t>
            </a:r>
            <a:r>
              <a:rPr lang="en-US" altLang="zh-TW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71368" y="2541622"/>
            <a:ext cx="1329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聖經普及化</a:t>
            </a:r>
            <a:endParaRPr lang="en-US" altLang="zh-TW" sz="1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405120" y="4069021"/>
            <a:ext cx="1329209" cy="619899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四福音書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405120" y="4688920"/>
            <a:ext cx="2090668" cy="5927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新約書信</a:t>
            </a:r>
            <a:endParaRPr lang="en-US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34167" y="6237814"/>
            <a:ext cx="2328091" cy="2688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762259" y="6237814"/>
            <a:ext cx="628641" cy="2688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362960" y="5669454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東漢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390900" y="6237814"/>
            <a:ext cx="682948" cy="26882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073849" y="6237814"/>
            <a:ext cx="682948" cy="2688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766325" y="6237814"/>
            <a:ext cx="1710676" cy="2688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43699" y="6236152"/>
            <a:ext cx="505671" cy="270484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7249370" y="6236152"/>
            <a:ext cx="1651208" cy="2704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3434906" y="5872654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晉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84490" y="5859521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隋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91896" y="5859521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唐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477001" y="6236152"/>
            <a:ext cx="254110" cy="2704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6348844" y="5859521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宋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49787" y="5859521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元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774308" y="5859521"/>
            <a:ext cx="461665" cy="3231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明</a:t>
            </a:r>
            <a:endParaRPr lang="en-US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51124" y="5071606"/>
            <a:ext cx="430887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魏、蜀、吳</a:t>
            </a:r>
            <a:endParaRPr lang="en-US" sz="1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090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1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5" grpId="0"/>
      <p:bldP spid="36" grpId="0"/>
      <p:bldP spid="39" grpId="0"/>
      <p:bldP spid="40" grpId="0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8132763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80327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029200" y="4683125"/>
            <a:ext cx="2014538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猶大人被擄巴比倫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226050" y="1196975"/>
            <a:ext cx="2470150" cy="641350"/>
          </a:xfrm>
          <a:prstGeom prst="rect">
            <a:avLst/>
          </a:prstGeom>
          <a:solidFill>
            <a:srgbClr val="000000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smtClean="0">
                <a:solidFill>
                  <a:srgbClr val="FFFFFF"/>
                </a:solidFill>
                <a:ea typeface="SimHei" panose="02010609060101010101" pitchFamily="49" charset="-122"/>
              </a:rPr>
              <a:t>巴比倫帝國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12725" y="192088"/>
            <a:ext cx="5641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smtClean="0">
                <a:solidFill>
                  <a:srgbClr val="FFFFFF"/>
                </a:solidFill>
                <a:ea typeface="SimHei" panose="02010609060101010101" pitchFamily="49" charset="-122"/>
              </a:rPr>
              <a:t>南國被擄（</a:t>
            </a:r>
            <a:r>
              <a:rPr kumimoji="1" lang="en-US" altLang="zh-TW" sz="2800" smtClean="0">
                <a:solidFill>
                  <a:srgbClr val="FFFFFF"/>
                </a:solidFill>
                <a:ea typeface="SimHei" panose="02010609060101010101" pitchFamily="49" charset="-122"/>
              </a:rPr>
              <a:t>605-586 BC</a:t>
            </a:r>
            <a:r>
              <a:rPr kumimoji="1" lang="zh-TW" altLang="en-US" sz="2800" smtClean="0">
                <a:solidFill>
                  <a:srgbClr val="FFFFFF"/>
                </a:solidFill>
                <a:ea typeface="SimHei" panose="02010609060101010101" pitchFamily="49" charset="-122"/>
              </a:rPr>
              <a:t>共分三批）</a:t>
            </a:r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3322638" y="1660525"/>
            <a:ext cx="2574925" cy="1643063"/>
          </a:xfrm>
          <a:custGeom>
            <a:avLst/>
            <a:gdLst>
              <a:gd name="T0" fmla="*/ 0 w 1622"/>
              <a:gd name="T1" fmla="*/ 0 h 1035"/>
              <a:gd name="T2" fmla="*/ 160338 w 1622"/>
              <a:gd name="T3" fmla="*/ 46038 h 1035"/>
              <a:gd name="T4" fmla="*/ 454025 w 1622"/>
              <a:gd name="T5" fmla="*/ 211138 h 1035"/>
              <a:gd name="T6" fmla="*/ 847725 w 1622"/>
              <a:gd name="T7" fmla="*/ 315913 h 1035"/>
              <a:gd name="T8" fmla="*/ 1200150 w 1622"/>
              <a:gd name="T9" fmla="*/ 847725 h 1035"/>
              <a:gd name="T10" fmla="*/ 1706563 w 1622"/>
              <a:gd name="T11" fmla="*/ 1008063 h 1035"/>
              <a:gd name="T12" fmla="*/ 2003425 w 1622"/>
              <a:gd name="T13" fmla="*/ 1319213 h 1035"/>
              <a:gd name="T14" fmla="*/ 2333625 w 1622"/>
              <a:gd name="T15" fmla="*/ 1438275 h 1035"/>
              <a:gd name="T16" fmla="*/ 2574925 w 1622"/>
              <a:gd name="T17" fmla="*/ 1643063 h 103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22" h="1035">
                <a:moveTo>
                  <a:pt x="0" y="0"/>
                </a:moveTo>
                <a:cubicBezTo>
                  <a:pt x="16" y="5"/>
                  <a:pt x="53" y="7"/>
                  <a:pt x="101" y="29"/>
                </a:cubicBezTo>
                <a:cubicBezTo>
                  <a:pt x="149" y="51"/>
                  <a:pt x="214" y="105"/>
                  <a:pt x="286" y="133"/>
                </a:cubicBezTo>
                <a:cubicBezTo>
                  <a:pt x="358" y="161"/>
                  <a:pt x="456" y="132"/>
                  <a:pt x="534" y="199"/>
                </a:cubicBezTo>
                <a:cubicBezTo>
                  <a:pt x="612" y="266"/>
                  <a:pt x="666" y="461"/>
                  <a:pt x="756" y="534"/>
                </a:cubicBezTo>
                <a:cubicBezTo>
                  <a:pt x="846" y="607"/>
                  <a:pt x="991" y="586"/>
                  <a:pt x="1075" y="635"/>
                </a:cubicBezTo>
                <a:cubicBezTo>
                  <a:pt x="1159" y="684"/>
                  <a:pt x="1196" y="786"/>
                  <a:pt x="1262" y="831"/>
                </a:cubicBezTo>
                <a:cubicBezTo>
                  <a:pt x="1328" y="876"/>
                  <a:pt x="1410" y="872"/>
                  <a:pt x="1470" y="906"/>
                </a:cubicBezTo>
                <a:cubicBezTo>
                  <a:pt x="1530" y="940"/>
                  <a:pt x="1590" y="1008"/>
                  <a:pt x="1622" y="1035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9" name="Freeform 9"/>
          <p:cNvSpPr>
            <a:spLocks/>
          </p:cNvSpPr>
          <p:nvPr/>
        </p:nvSpPr>
        <p:spPr bwMode="auto">
          <a:xfrm>
            <a:off x="2389188" y="1619250"/>
            <a:ext cx="966787" cy="2060575"/>
          </a:xfrm>
          <a:custGeom>
            <a:avLst/>
            <a:gdLst>
              <a:gd name="T0" fmla="*/ 0 w 609"/>
              <a:gd name="T1" fmla="*/ 2060575 h 1298"/>
              <a:gd name="T2" fmla="*/ 255587 w 609"/>
              <a:gd name="T3" fmla="*/ 1150938 h 1298"/>
              <a:gd name="T4" fmla="*/ 742950 w 609"/>
              <a:gd name="T5" fmla="*/ 617538 h 1298"/>
              <a:gd name="T6" fmla="*/ 596900 w 609"/>
              <a:gd name="T7" fmla="*/ 279400 h 1298"/>
              <a:gd name="T8" fmla="*/ 696912 w 609"/>
              <a:gd name="T9" fmla="*/ 38100 h 1298"/>
              <a:gd name="T10" fmla="*/ 966787 w 609"/>
              <a:gd name="T11" fmla="*/ 46038 h 129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9" h="1298">
                <a:moveTo>
                  <a:pt x="0" y="1298"/>
                </a:moveTo>
                <a:cubicBezTo>
                  <a:pt x="27" y="1202"/>
                  <a:pt x="83" y="877"/>
                  <a:pt x="161" y="725"/>
                </a:cubicBezTo>
                <a:cubicBezTo>
                  <a:pt x="239" y="573"/>
                  <a:pt x="432" y="480"/>
                  <a:pt x="468" y="389"/>
                </a:cubicBezTo>
                <a:cubicBezTo>
                  <a:pt x="504" y="298"/>
                  <a:pt x="381" y="237"/>
                  <a:pt x="376" y="176"/>
                </a:cubicBezTo>
                <a:cubicBezTo>
                  <a:pt x="371" y="115"/>
                  <a:pt x="400" y="48"/>
                  <a:pt x="439" y="24"/>
                </a:cubicBezTo>
                <a:cubicBezTo>
                  <a:pt x="478" y="0"/>
                  <a:pt x="574" y="28"/>
                  <a:pt x="609" y="29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1881188" y="3581400"/>
            <a:ext cx="895350" cy="519113"/>
          </a:xfrm>
          <a:prstGeom prst="rect">
            <a:avLst/>
          </a:prstGeom>
          <a:solidFill>
            <a:srgbClr val="CC0000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smtClean="0">
                <a:solidFill>
                  <a:srgbClr val="FFFFFF"/>
                </a:solidFill>
                <a:ea typeface="SimHei" panose="02010609060101010101" pitchFamily="49" charset="-122"/>
              </a:rPr>
              <a:t>猶大</a:t>
            </a:r>
          </a:p>
        </p:txBody>
      </p:sp>
      <p:sp>
        <p:nvSpPr>
          <p:cNvPr id="2" name="Oval 1"/>
          <p:cNvSpPr/>
          <p:nvPr/>
        </p:nvSpPr>
        <p:spPr>
          <a:xfrm>
            <a:off x="5148263" y="5012410"/>
            <a:ext cx="1793631" cy="8945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8" name="Picture 8" descr="Babylon-reconstr-ishtar-gate-babyl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69" y="3840956"/>
            <a:ext cx="4267200" cy="2990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007583" y="3917156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 smtClean="0">
                <a:solidFill>
                  <a:srgbClr val="FFFFFF"/>
                </a:solidFill>
                <a:ea typeface="SimHei" panose="02010609060101010101" pitchFamily="49" charset="-122"/>
              </a:rPr>
              <a:t>巴比倫</a:t>
            </a:r>
          </a:p>
        </p:txBody>
      </p:sp>
    </p:spTree>
    <p:extLst>
      <p:ext uri="{BB962C8B-B14F-4D97-AF65-F5344CB8AC3E}">
        <p14:creationId xmlns:p14="http://schemas.microsoft.com/office/powerpoint/2010/main" val="363558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7" grpId="0" animBg="1"/>
      <p:bldP spid="5129" grpId="0" animBg="1"/>
      <p:bldP spid="5130" grpId="0" animBg="1"/>
      <p:bldP spid="51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02443" y="1205458"/>
            <a:ext cx="8071440" cy="515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偶像絕跡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從此未再拜偶像，一神觀念堅強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會堂創立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成為信仰、教育和社會福利中心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宗教改觀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信仰漸趨個人化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重視律法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忠心護衛律法，甚至為律法犧牲生命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事業轉變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由農業轉為商業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語言改變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從希伯來語轉變為亞蘭語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民族團結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患難與共，抗拒一切分化勢力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Tx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  <a:ea typeface="SimHei" panose="02010609060101010101" pitchFamily="49" charset="-122"/>
              </a:rPr>
              <a:t>覺悟使命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</a:t>
            </a: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以宣揚舊約信仰為己任</a:t>
            </a:r>
          </a:p>
        </p:txBody>
      </p:sp>
      <p:sp>
        <p:nvSpPr>
          <p:cNvPr id="4099" name="Rectangle 6" descr="Brown marble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67533" y="288560"/>
            <a:ext cx="30700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被擄七十年的影響</a:t>
            </a:r>
          </a:p>
        </p:txBody>
      </p:sp>
    </p:spTree>
    <p:extLst>
      <p:ext uri="{BB962C8B-B14F-4D97-AF65-F5344CB8AC3E}">
        <p14:creationId xmlns:p14="http://schemas.microsoft.com/office/powerpoint/2010/main" val="325808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jonahome.net/files03/shengjing1/jiuyeu2/Image3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2" y="303666"/>
            <a:ext cx="8889167" cy="612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882" y="3162925"/>
            <a:ext cx="5111646" cy="809468"/>
          </a:xfrm>
          <a:prstGeom prst="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9882" y="719528"/>
            <a:ext cx="5111645" cy="2443397"/>
          </a:xfrm>
          <a:prstGeom prst="rect">
            <a:avLst/>
          </a:prstGeom>
          <a:solidFill>
            <a:srgbClr val="FFC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9882" y="3972393"/>
            <a:ext cx="5111645" cy="539646"/>
          </a:xfrm>
          <a:prstGeom prst="rect">
            <a:avLst/>
          </a:prstGeom>
          <a:solidFill>
            <a:srgbClr val="FFC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9882" y="4512039"/>
            <a:ext cx="5111645" cy="1918741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48131" y="1978702"/>
            <a:ext cx="629587" cy="254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848130" y="3987384"/>
            <a:ext cx="629587" cy="254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848129" y="4549516"/>
            <a:ext cx="629587" cy="254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2758189" y="3162925"/>
            <a:ext cx="243295" cy="809468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01485" y="324330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相隔</a:t>
            </a:r>
            <a:endParaRPr lang="en-US" altLang="zh-TW" dirty="0" smtClean="0">
              <a:solidFill>
                <a:srgbClr val="FF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58</a:t>
            </a:r>
            <a:r>
              <a:rPr lang="zh-TW" altLang="en-US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dirty="0">
              <a:solidFill>
                <a:srgbClr val="FF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29503" y="235345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</a:t>
            </a:r>
            <a:r>
              <a:rPr lang="zh-TW" altLang="en-US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dirty="0">
              <a:solidFill>
                <a:srgbClr val="FF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15397" y="719528"/>
            <a:ext cx="2023672" cy="851364"/>
          </a:xfrm>
          <a:prstGeom prst="rect">
            <a:avLst/>
          </a:prstGeom>
          <a:solidFill>
            <a:schemeClr val="accent4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015397" y="2643053"/>
            <a:ext cx="2023672" cy="519872"/>
          </a:xfrm>
          <a:prstGeom prst="rect">
            <a:avLst/>
          </a:prstGeom>
          <a:solidFill>
            <a:schemeClr val="accent4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015397" y="3162925"/>
            <a:ext cx="2023672" cy="809468"/>
          </a:xfrm>
          <a:prstGeom prst="rect">
            <a:avLst/>
          </a:prstGeom>
          <a:solidFill>
            <a:schemeClr val="accent1">
              <a:lumMod val="75000"/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015397" y="4549517"/>
            <a:ext cx="2023672" cy="107929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015397" y="3972393"/>
            <a:ext cx="2023672" cy="577123"/>
          </a:xfrm>
          <a:prstGeom prst="rect">
            <a:avLst/>
          </a:prstGeom>
          <a:solidFill>
            <a:schemeClr val="accent4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-Down Arrow 20"/>
          <p:cNvSpPr/>
          <p:nvPr/>
        </p:nvSpPr>
        <p:spPr>
          <a:xfrm>
            <a:off x="1982159" y="3987384"/>
            <a:ext cx="206405" cy="524655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Up-Down Arrow 22"/>
          <p:cNvSpPr/>
          <p:nvPr/>
        </p:nvSpPr>
        <p:spPr>
          <a:xfrm>
            <a:off x="1982159" y="1296650"/>
            <a:ext cx="206405" cy="1828798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105533" y="4064726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zh-TW" altLang="en-US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dirty="0">
              <a:solidFill>
                <a:srgbClr val="FF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91527" y="2643053"/>
            <a:ext cx="1723870" cy="519872"/>
          </a:xfrm>
          <a:prstGeom prst="rect">
            <a:avLst/>
          </a:prstGeom>
          <a:solidFill>
            <a:srgbClr val="FFFF00">
              <a:alpha val="3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291527" y="5076561"/>
            <a:ext cx="1723870" cy="544748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59685" y="1429263"/>
            <a:ext cx="1383323" cy="808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重建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473323" y="3243300"/>
            <a:ext cx="1383323" cy="808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保存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504452" y="4944616"/>
            <a:ext cx="1383323" cy="808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再造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549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2" grpId="0" animBg="1"/>
      <p:bldP spid="14" grpId="0"/>
      <p:bldP spid="16" grpId="0"/>
      <p:bldP spid="21" grpId="0" animBg="1"/>
      <p:bldP spid="23" grpId="0" animBg="1"/>
      <p:bldP spid="24" grpId="0"/>
      <p:bldP spid="22" grpId="0" animBg="1"/>
      <p:bldP spid="26" grpId="0" animBg="1"/>
      <p:bldP spid="7" grpId="0" animBg="1"/>
      <p:bldP spid="25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ch.fhl.net/xoops/uploads/tad_book3/20100503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5143" y="6110514"/>
            <a:ext cx="2206171" cy="6096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085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563"/>
            <a:ext cx="9144000" cy="629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7" name="Oval 15"/>
          <p:cNvSpPr>
            <a:spLocks noChangeArrowheads="1"/>
          </p:cNvSpPr>
          <p:nvPr/>
        </p:nvSpPr>
        <p:spPr bwMode="auto">
          <a:xfrm>
            <a:off x="5773738" y="3689350"/>
            <a:ext cx="928687" cy="941388"/>
          </a:xfrm>
          <a:prstGeom prst="ellipse">
            <a:avLst/>
          </a:prstGeom>
          <a:solidFill>
            <a:srgbClr val="FF9900">
              <a:alpha val="50195"/>
            </a:srgb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3405188" y="415925"/>
            <a:ext cx="2317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 smtClean="0">
                <a:solidFill>
                  <a:srgbClr val="000000"/>
                </a:solidFill>
                <a:ea typeface="SimHei" panose="02010609060101010101" pitchFamily="49" charset="-122"/>
              </a:rPr>
              <a:t>波斯瑪代帝國</a:t>
            </a:r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2906713" y="2292350"/>
            <a:ext cx="3570287" cy="1949450"/>
          </a:xfrm>
          <a:custGeom>
            <a:avLst/>
            <a:gdLst>
              <a:gd name="T0" fmla="*/ 3570287 w 2249"/>
              <a:gd name="T1" fmla="*/ 1949450 h 1228"/>
              <a:gd name="T2" fmla="*/ 3189287 w 2249"/>
              <a:gd name="T3" fmla="*/ 1873250 h 1228"/>
              <a:gd name="T4" fmla="*/ 2859087 w 2249"/>
              <a:gd name="T5" fmla="*/ 1593850 h 1228"/>
              <a:gd name="T6" fmla="*/ 2554287 w 2249"/>
              <a:gd name="T7" fmla="*/ 1436688 h 1228"/>
              <a:gd name="T8" fmla="*/ 2143125 w 2249"/>
              <a:gd name="T9" fmla="*/ 1101725 h 1228"/>
              <a:gd name="T10" fmla="*/ 1695450 w 2249"/>
              <a:gd name="T11" fmla="*/ 993775 h 1228"/>
              <a:gd name="T12" fmla="*/ 1355725 w 2249"/>
              <a:gd name="T13" fmla="*/ 561975 h 1228"/>
              <a:gd name="T14" fmla="*/ 1055687 w 2249"/>
              <a:gd name="T15" fmla="*/ 273050 h 1228"/>
              <a:gd name="T16" fmla="*/ 817562 w 2249"/>
              <a:gd name="T17" fmla="*/ 242888 h 1228"/>
              <a:gd name="T18" fmla="*/ 598487 w 2249"/>
              <a:gd name="T19" fmla="*/ 273050 h 1228"/>
              <a:gd name="T20" fmla="*/ 385762 w 2249"/>
              <a:gd name="T21" fmla="*/ 100013 h 1228"/>
              <a:gd name="T22" fmla="*/ 207962 w 2249"/>
              <a:gd name="T23" fmla="*/ 9525 h 1228"/>
              <a:gd name="T24" fmla="*/ 74612 w 2249"/>
              <a:gd name="T25" fmla="*/ 44450 h 1228"/>
              <a:gd name="T26" fmla="*/ 0 w 2249"/>
              <a:gd name="T27" fmla="*/ 122238 h 12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249" h="1228">
                <a:moveTo>
                  <a:pt x="2249" y="1228"/>
                </a:moveTo>
                <a:cubicBezTo>
                  <a:pt x="2165" y="1224"/>
                  <a:pt x="2084" y="1217"/>
                  <a:pt x="2009" y="1180"/>
                </a:cubicBezTo>
                <a:cubicBezTo>
                  <a:pt x="1934" y="1143"/>
                  <a:pt x="1868" y="1050"/>
                  <a:pt x="1801" y="1004"/>
                </a:cubicBezTo>
                <a:cubicBezTo>
                  <a:pt x="1734" y="958"/>
                  <a:pt x="1684" y="957"/>
                  <a:pt x="1609" y="905"/>
                </a:cubicBezTo>
                <a:cubicBezTo>
                  <a:pt x="1534" y="853"/>
                  <a:pt x="1440" y="740"/>
                  <a:pt x="1350" y="694"/>
                </a:cubicBezTo>
                <a:cubicBezTo>
                  <a:pt x="1260" y="648"/>
                  <a:pt x="1151" y="683"/>
                  <a:pt x="1068" y="626"/>
                </a:cubicBezTo>
                <a:cubicBezTo>
                  <a:pt x="985" y="569"/>
                  <a:pt x="921" y="430"/>
                  <a:pt x="854" y="354"/>
                </a:cubicBezTo>
                <a:cubicBezTo>
                  <a:pt x="787" y="278"/>
                  <a:pt x="721" y="205"/>
                  <a:pt x="665" y="172"/>
                </a:cubicBezTo>
                <a:cubicBezTo>
                  <a:pt x="609" y="139"/>
                  <a:pt x="563" y="153"/>
                  <a:pt x="515" y="153"/>
                </a:cubicBezTo>
                <a:cubicBezTo>
                  <a:pt x="467" y="153"/>
                  <a:pt x="422" y="187"/>
                  <a:pt x="377" y="172"/>
                </a:cubicBezTo>
                <a:cubicBezTo>
                  <a:pt x="332" y="157"/>
                  <a:pt x="284" y="91"/>
                  <a:pt x="243" y="63"/>
                </a:cubicBezTo>
                <a:cubicBezTo>
                  <a:pt x="202" y="35"/>
                  <a:pt x="164" y="12"/>
                  <a:pt x="131" y="6"/>
                </a:cubicBezTo>
                <a:cubicBezTo>
                  <a:pt x="98" y="0"/>
                  <a:pt x="69" y="16"/>
                  <a:pt x="47" y="28"/>
                </a:cubicBezTo>
                <a:cubicBezTo>
                  <a:pt x="25" y="40"/>
                  <a:pt x="10" y="67"/>
                  <a:pt x="0" y="77"/>
                </a:cubicBezTo>
              </a:path>
            </a:pathLst>
          </a:custGeom>
          <a:noFill/>
          <a:ln w="38100" cmpd="sng">
            <a:solidFill>
              <a:srgbClr val="660066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2260600" y="2406650"/>
            <a:ext cx="842963" cy="2155825"/>
          </a:xfrm>
          <a:custGeom>
            <a:avLst/>
            <a:gdLst>
              <a:gd name="T0" fmla="*/ 647700 w 531"/>
              <a:gd name="T1" fmla="*/ 0 h 1358"/>
              <a:gd name="T2" fmla="*/ 633413 w 531"/>
              <a:gd name="T3" fmla="*/ 127000 h 1358"/>
              <a:gd name="T4" fmla="*/ 715963 w 531"/>
              <a:gd name="T5" fmla="*/ 315913 h 1358"/>
              <a:gd name="T6" fmla="*/ 792163 w 531"/>
              <a:gd name="T7" fmla="*/ 544513 h 1358"/>
              <a:gd name="T8" fmla="*/ 792163 w 531"/>
              <a:gd name="T9" fmla="*/ 925513 h 1358"/>
              <a:gd name="T10" fmla="*/ 487363 w 531"/>
              <a:gd name="T11" fmla="*/ 1230313 h 1358"/>
              <a:gd name="T12" fmla="*/ 258763 w 531"/>
              <a:gd name="T13" fmla="*/ 1382713 h 1358"/>
              <a:gd name="T14" fmla="*/ 106363 w 531"/>
              <a:gd name="T15" fmla="*/ 1611313 h 1358"/>
              <a:gd name="T16" fmla="*/ 25400 w 531"/>
              <a:gd name="T17" fmla="*/ 1962150 h 1358"/>
              <a:gd name="T18" fmla="*/ 0 w 531"/>
              <a:gd name="T19" fmla="*/ 2155825 h 13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31" h="1358">
                <a:moveTo>
                  <a:pt x="408" y="0"/>
                </a:moveTo>
                <a:cubicBezTo>
                  <a:pt x="407" y="13"/>
                  <a:pt x="392" y="47"/>
                  <a:pt x="399" y="80"/>
                </a:cubicBezTo>
                <a:cubicBezTo>
                  <a:pt x="406" y="113"/>
                  <a:pt x="434" y="155"/>
                  <a:pt x="451" y="199"/>
                </a:cubicBezTo>
                <a:cubicBezTo>
                  <a:pt x="468" y="243"/>
                  <a:pt x="491" y="279"/>
                  <a:pt x="499" y="343"/>
                </a:cubicBezTo>
                <a:cubicBezTo>
                  <a:pt x="507" y="407"/>
                  <a:pt x="531" y="511"/>
                  <a:pt x="499" y="583"/>
                </a:cubicBezTo>
                <a:cubicBezTo>
                  <a:pt x="467" y="655"/>
                  <a:pt x="363" y="727"/>
                  <a:pt x="307" y="775"/>
                </a:cubicBezTo>
                <a:cubicBezTo>
                  <a:pt x="251" y="823"/>
                  <a:pt x="203" y="831"/>
                  <a:pt x="163" y="871"/>
                </a:cubicBezTo>
                <a:cubicBezTo>
                  <a:pt x="123" y="911"/>
                  <a:pt x="91" y="954"/>
                  <a:pt x="67" y="1015"/>
                </a:cubicBezTo>
                <a:cubicBezTo>
                  <a:pt x="43" y="1076"/>
                  <a:pt x="27" y="1179"/>
                  <a:pt x="16" y="1236"/>
                </a:cubicBezTo>
                <a:cubicBezTo>
                  <a:pt x="5" y="1293"/>
                  <a:pt x="3" y="1333"/>
                  <a:pt x="0" y="1358"/>
                </a:cubicBezTo>
              </a:path>
            </a:pathLst>
          </a:custGeom>
          <a:noFill/>
          <a:ln w="28575" cmpd="sng">
            <a:solidFill>
              <a:srgbClr val="660066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2" name="Freeform 10"/>
          <p:cNvSpPr>
            <a:spLocks/>
          </p:cNvSpPr>
          <p:nvPr/>
        </p:nvSpPr>
        <p:spPr bwMode="auto">
          <a:xfrm>
            <a:off x="2316163" y="3236913"/>
            <a:ext cx="4125912" cy="1309687"/>
          </a:xfrm>
          <a:custGeom>
            <a:avLst/>
            <a:gdLst>
              <a:gd name="T0" fmla="*/ 4125912 w 2599"/>
              <a:gd name="T1" fmla="*/ 1182687 h 825"/>
              <a:gd name="T2" fmla="*/ 3962400 w 2599"/>
              <a:gd name="T3" fmla="*/ 1035050 h 825"/>
              <a:gd name="T4" fmla="*/ 3611562 w 2599"/>
              <a:gd name="T5" fmla="*/ 903287 h 825"/>
              <a:gd name="T6" fmla="*/ 3459162 w 2599"/>
              <a:gd name="T7" fmla="*/ 760412 h 825"/>
              <a:gd name="T8" fmla="*/ 3119437 w 2599"/>
              <a:gd name="T9" fmla="*/ 573087 h 825"/>
              <a:gd name="T10" fmla="*/ 2874962 w 2599"/>
              <a:gd name="T11" fmla="*/ 385762 h 825"/>
              <a:gd name="T12" fmla="*/ 2692400 w 2599"/>
              <a:gd name="T13" fmla="*/ 212725 h 825"/>
              <a:gd name="T14" fmla="*/ 2362200 w 2599"/>
              <a:gd name="T15" fmla="*/ 182562 h 825"/>
              <a:gd name="T16" fmla="*/ 2163762 w 2599"/>
              <a:gd name="T17" fmla="*/ 34925 h 825"/>
              <a:gd name="T18" fmla="*/ 1900237 w 2599"/>
              <a:gd name="T19" fmla="*/ 65087 h 825"/>
              <a:gd name="T20" fmla="*/ 1590675 w 2599"/>
              <a:gd name="T21" fmla="*/ 14287 h 825"/>
              <a:gd name="T22" fmla="*/ 1179512 w 2599"/>
              <a:gd name="T23" fmla="*/ 19050 h 825"/>
              <a:gd name="T24" fmla="*/ 874712 w 2599"/>
              <a:gd name="T25" fmla="*/ 131762 h 825"/>
              <a:gd name="T26" fmla="*/ 554037 w 2599"/>
              <a:gd name="T27" fmla="*/ 400050 h 825"/>
              <a:gd name="T28" fmla="*/ 258762 w 2599"/>
              <a:gd name="T29" fmla="*/ 720725 h 825"/>
              <a:gd name="T30" fmla="*/ 61912 w 2599"/>
              <a:gd name="T31" fmla="*/ 908050 h 825"/>
              <a:gd name="T32" fmla="*/ 41275 w 2599"/>
              <a:gd name="T33" fmla="*/ 1173162 h 825"/>
              <a:gd name="T34" fmla="*/ 0 w 2599"/>
              <a:gd name="T35" fmla="*/ 1309687 h 82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599" h="825">
                <a:moveTo>
                  <a:pt x="2599" y="745"/>
                </a:moveTo>
                <a:cubicBezTo>
                  <a:pt x="2582" y="729"/>
                  <a:pt x="2550" y="681"/>
                  <a:pt x="2496" y="652"/>
                </a:cubicBezTo>
                <a:cubicBezTo>
                  <a:pt x="2442" y="623"/>
                  <a:pt x="2328" y="598"/>
                  <a:pt x="2275" y="569"/>
                </a:cubicBezTo>
                <a:cubicBezTo>
                  <a:pt x="2222" y="540"/>
                  <a:pt x="2231" y="514"/>
                  <a:pt x="2179" y="479"/>
                </a:cubicBezTo>
                <a:cubicBezTo>
                  <a:pt x="2127" y="444"/>
                  <a:pt x="2026" y="400"/>
                  <a:pt x="1965" y="361"/>
                </a:cubicBezTo>
                <a:cubicBezTo>
                  <a:pt x="1904" y="322"/>
                  <a:pt x="1856" y="281"/>
                  <a:pt x="1811" y="243"/>
                </a:cubicBezTo>
                <a:cubicBezTo>
                  <a:pt x="1766" y="205"/>
                  <a:pt x="1750" y="155"/>
                  <a:pt x="1696" y="134"/>
                </a:cubicBezTo>
                <a:cubicBezTo>
                  <a:pt x="1642" y="113"/>
                  <a:pt x="1544" y="134"/>
                  <a:pt x="1488" y="115"/>
                </a:cubicBezTo>
                <a:cubicBezTo>
                  <a:pt x="1432" y="96"/>
                  <a:pt x="1411" y="34"/>
                  <a:pt x="1363" y="22"/>
                </a:cubicBezTo>
                <a:cubicBezTo>
                  <a:pt x="1315" y="10"/>
                  <a:pt x="1257" y="43"/>
                  <a:pt x="1197" y="41"/>
                </a:cubicBezTo>
                <a:cubicBezTo>
                  <a:pt x="1137" y="39"/>
                  <a:pt x="1078" y="14"/>
                  <a:pt x="1002" y="9"/>
                </a:cubicBezTo>
                <a:cubicBezTo>
                  <a:pt x="926" y="4"/>
                  <a:pt x="818" y="0"/>
                  <a:pt x="743" y="12"/>
                </a:cubicBezTo>
                <a:cubicBezTo>
                  <a:pt x="668" y="24"/>
                  <a:pt x="617" y="43"/>
                  <a:pt x="551" y="83"/>
                </a:cubicBezTo>
                <a:cubicBezTo>
                  <a:pt x="485" y="123"/>
                  <a:pt x="414" y="190"/>
                  <a:pt x="349" y="252"/>
                </a:cubicBezTo>
                <a:cubicBezTo>
                  <a:pt x="284" y="314"/>
                  <a:pt x="215" y="401"/>
                  <a:pt x="163" y="454"/>
                </a:cubicBezTo>
                <a:cubicBezTo>
                  <a:pt x="111" y="507"/>
                  <a:pt x="62" y="525"/>
                  <a:pt x="39" y="572"/>
                </a:cubicBezTo>
                <a:cubicBezTo>
                  <a:pt x="16" y="619"/>
                  <a:pt x="32" y="697"/>
                  <a:pt x="26" y="739"/>
                </a:cubicBezTo>
                <a:cubicBezTo>
                  <a:pt x="20" y="781"/>
                  <a:pt x="17" y="780"/>
                  <a:pt x="0" y="825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5319713" y="2090738"/>
            <a:ext cx="1358900" cy="809625"/>
          </a:xfrm>
          <a:prstGeom prst="wedgeRectCallout">
            <a:avLst>
              <a:gd name="adj1" fmla="val -27454"/>
              <a:gd name="adj2" fmla="val 16372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所羅巴伯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率眾歸回</a:t>
            </a:r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3213100" y="3706813"/>
            <a:ext cx="1658938" cy="809625"/>
          </a:xfrm>
          <a:prstGeom prst="wedgeRectCallout">
            <a:avLst>
              <a:gd name="adj1" fmla="val -22153"/>
              <a:gd name="adj2" fmla="val -10274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80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年後</a:t>
            </a: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以斯拉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再率眾歸回</a:t>
            </a:r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>
            <a:off x="1887538" y="4884738"/>
            <a:ext cx="1117600" cy="423862"/>
          </a:xfrm>
          <a:prstGeom prst="wedgeRectCallout">
            <a:avLst>
              <a:gd name="adj1" fmla="val -17329"/>
              <a:gd name="adj2" fmla="val -11142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6437313" y="3108325"/>
            <a:ext cx="947737" cy="423863"/>
          </a:xfrm>
          <a:prstGeom prst="wedgeRectCallout">
            <a:avLst>
              <a:gd name="adj1" fmla="val -84171"/>
              <a:gd name="adj2" fmla="val 18670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巴比倫</a:t>
            </a:r>
          </a:p>
        </p:txBody>
      </p:sp>
    </p:spTree>
    <p:extLst>
      <p:ext uri="{BB962C8B-B14F-4D97-AF65-F5344CB8AC3E}">
        <p14:creationId xmlns:p14="http://schemas.microsoft.com/office/powerpoint/2010/main" val="232636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7" grpId="0" animBg="1"/>
      <p:bldP spid="3080" grpId="0" animBg="1"/>
      <p:bldP spid="3081" grpId="0" animBg="1"/>
      <p:bldP spid="3082" grpId="0" animBg="1"/>
      <p:bldP spid="3083" grpId="0" animBg="1"/>
      <p:bldP spid="3084" grpId="0" animBg="1"/>
      <p:bldP spid="3085" grpId="0" animBg="1"/>
      <p:bldP spid="30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tpZah7ksBC8/TkSe14El2CI/AAAAAAAAG4I/RY2fyKz9UIw/s1600/Abraham+journe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7937"/>
            <a:ext cx="9144000" cy="612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5144" y="151855"/>
            <a:ext cx="5570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亞伯拉罕從吾珥到迦南地路線圖</a:t>
            </a:r>
            <a:endParaRPr lang="en-US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30" name="Picture 6" descr="https://pixabay.com/static/uploads/photo/2013/07/12/12/30/cogwheel-145804_6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7159">
            <a:off x="2561891" y="4110203"/>
            <a:ext cx="2571583" cy="28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3436" y="494423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3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重蹈覆徹</a:t>
            </a:r>
            <a:endParaRPr lang="en-US" sz="3200" dirty="0">
              <a:solidFill>
                <a:schemeClr val="accent3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451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chemeClr val="tx2">
                <a:lumMod val="20000"/>
                <a:lumOff val="80000"/>
              </a:schemeClr>
            </a:gs>
            <a:gs pos="96000">
              <a:schemeClr val="accent5">
                <a:lumMod val="75000"/>
                <a:shade val="100000"/>
                <a:satMod val="115000"/>
              </a:schemeClr>
            </a:gs>
          </a:gsLst>
          <a:lin ang="20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261" y="377877"/>
            <a:ext cx="754966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大綱分段：</a:t>
            </a:r>
          </a:p>
          <a:p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28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第一次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歸回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所羅巴伯率領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A.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回國的記載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</a:t>
            </a:r>
          </a:p>
          <a:p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B.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重建聖殿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(3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endParaRPr lang="en-US" altLang="zh-TW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28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第二次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歸回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以斯拉領導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(7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A.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回國的記載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(7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endParaRPr lang="en-US" altLang="zh-TW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B.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重整宗教生活 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(9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</p:txBody>
      </p:sp>
      <p:sp>
        <p:nvSpPr>
          <p:cNvPr id="6" name="Flowchart: Punched Tape 5"/>
          <p:cNvSpPr/>
          <p:nvPr/>
        </p:nvSpPr>
        <p:spPr>
          <a:xfrm>
            <a:off x="5545015" y="1277218"/>
            <a:ext cx="2543908" cy="1301261"/>
          </a:xfrm>
          <a:prstGeom prst="flowChartPunchedTap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有形的聖殿</a:t>
            </a:r>
            <a:endParaRPr lang="en-US" altLang="zh-TW" sz="24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en-US" altLang="zh-TW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外面的重建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Flowchart: Punched Tape 6"/>
          <p:cNvSpPr/>
          <p:nvPr/>
        </p:nvSpPr>
        <p:spPr>
          <a:xfrm>
            <a:off x="5545015" y="3477821"/>
            <a:ext cx="2543908" cy="1301261"/>
          </a:xfrm>
          <a:prstGeom prst="flowChartPunchedTap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無</a:t>
            </a:r>
            <a:r>
              <a:rPr lang="zh-TW" altLang="en-US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形的聖殿</a:t>
            </a:r>
            <a:endParaRPr lang="en-US" altLang="zh-TW" sz="24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en-US" altLang="zh-TW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內在的重建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127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508" t="4450" r="9672" b="3747"/>
          <a:stretch/>
        </p:blipFill>
        <p:spPr>
          <a:xfrm>
            <a:off x="1" y="-1"/>
            <a:ext cx="9144000" cy="671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tx2">
                <a:lumMod val="20000"/>
                <a:lumOff val="80000"/>
              </a:schemeClr>
            </a:gs>
            <a:gs pos="96000">
              <a:schemeClr val="accent5">
                <a:lumMod val="75000"/>
                <a:shade val="100000"/>
                <a:satMod val="115000"/>
              </a:schemeClr>
            </a:gs>
          </a:gsLst>
          <a:lin ang="20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795" y="300375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主要教訓：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815" y="965429"/>
            <a:ext cx="3090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神的權能和信實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795" y="2095747"/>
            <a:ext cx="4168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神能使用各種人作器皿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040" y="4157597"/>
            <a:ext cx="80943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神不拋棄祂所</a:t>
            </a:r>
            <a:r>
              <a:rPr lang="zh-TW" altLang="en-US" sz="2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選擇的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，在失</a:t>
            </a:r>
            <a:r>
              <a:rPr lang="zh-TW" altLang="en-US" sz="2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敗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時神重塑祂的器皿</a:t>
            </a:r>
            <a:endParaRPr lang="en-US" sz="2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041" y="1488649"/>
            <a:ext cx="80943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當人面臨各種危機時，原來神一直在控制整個局面</a:t>
            </a:r>
            <a:endParaRPr lang="en-US" sz="2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http://classroomclipart.com/images/gallery/Clipart/Sports/Baseball_Clipart/TN_baseball_player_at_bat_hitting_b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267" y="4816335"/>
            <a:ext cx="174307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liparthut.com/clip-arts/18/putt-golf-clip-art-1807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339" y="4712859"/>
            <a:ext cx="1796530" cy="196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4795" y="3687755"/>
            <a:ext cx="3449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3.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神的工作不斷進行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751" y="2630485"/>
            <a:ext cx="60400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外邦人：古列、大利烏、亞達薛西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2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224" y="3118713"/>
            <a:ext cx="87377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子民：所羅巴伯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皇族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、耶書亞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亞倫後裔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、以斯拉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文士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040" y="4816335"/>
            <a:ext cx="4134465" cy="138499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萬事的運轉出於神的發動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萬事的建造依靠神的能力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萬事的結局歸於神的榮耀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173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14361</TotalTime>
  <Words>1347</Words>
  <Application>Microsoft Office PowerPoint</Application>
  <PresentationFormat>On-screen Show (4:3)</PresentationFormat>
  <Paragraphs>234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SimHei</vt:lpstr>
      <vt:lpstr>華康黑體 Std W7</vt:lpstr>
      <vt:lpstr>華康黑體 Std W9</vt:lpstr>
      <vt:lpstr>Arial</vt:lpstr>
      <vt:lpstr>Calibri</vt:lpstr>
      <vt:lpstr>Calibri Light</vt:lpstr>
      <vt:lpstr>Wingdings</vt:lpstr>
      <vt:lpstr>Office Theme</vt:lpstr>
      <vt:lpstr>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75</cp:revision>
  <cp:lastPrinted>2015-09-01T20:35:38Z</cp:lastPrinted>
  <dcterms:created xsi:type="dcterms:W3CDTF">2015-08-21T00:15:25Z</dcterms:created>
  <dcterms:modified xsi:type="dcterms:W3CDTF">2015-09-07T21:03:46Z</dcterms:modified>
</cp:coreProperties>
</file>