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notesMasterIdLst>
    <p:notesMasterId r:id="rId16"/>
  </p:notesMasterIdLst>
  <p:sldIdLst>
    <p:sldId id="269" r:id="rId2"/>
    <p:sldId id="258" r:id="rId3"/>
    <p:sldId id="270" r:id="rId4"/>
    <p:sldId id="271" r:id="rId5"/>
    <p:sldId id="272" r:id="rId6"/>
    <p:sldId id="273" r:id="rId7"/>
    <p:sldId id="274" r:id="rId8"/>
    <p:sldId id="282" r:id="rId9"/>
    <p:sldId id="276" r:id="rId10"/>
    <p:sldId id="278" r:id="rId11"/>
    <p:sldId id="279" r:id="rId12"/>
    <p:sldId id="280" r:id="rId13"/>
    <p:sldId id="281" r:id="rId14"/>
    <p:sldId id="27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58046" autoAdjust="0"/>
  </p:normalViewPr>
  <p:slideViewPr>
    <p:cSldViewPr>
      <p:cViewPr varScale="1">
        <p:scale>
          <a:sx n="89" d="100"/>
          <a:sy n="89" d="100"/>
        </p:scale>
        <p:origin x="-3824" y="-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078747-137A-4C27-9399-7FDF15D737D7}" type="datetimeFigureOut">
              <a:rPr lang="en-US" smtClean="0"/>
              <a:pPr/>
              <a:t>5/16/15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593356-78E7-42F2-988C-9F74EE78C6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665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0778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693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693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摩西的銅蛇和雅各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以色列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夢見通天的梯子是舊約聖經兩個基督的預表，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ja-JP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約</a:t>
            </a:r>
            <a:r>
              <a:rPr lang="en-US" altLang="ja-JP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3:14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“摩西在曠野怎樣舉蛇，人子也必照樣被舉起來。”</a:t>
            </a:r>
            <a:endParaRPr lang="zh-CN" altLang="en-US" dirty="0" smtClean="0">
              <a:latin typeface="Arial" pitchFamily="34" charset="0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民21:4-9 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“他們從何珥山起行，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......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百姓因這路難行，心中甚是煩燥；就怨瀆上帝和摩西，說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:‘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你們為什麼把我們從埃及領出來，使我們死在曠野呢？這裡沒有糧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沒有水，我們的心厭惡這淡薄的食物。于是耶和華使火蛇進入百姓中間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蛇就咬他們，以色列人中死了許多。百姓到摩西那裡說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:‘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我們怨瀆耶和華和你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有罪了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求你禱告耶和華叫這些蛇離開我們。’ 于是摩西為百姓禱告。耶和華對摩西說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:‘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你製造一條火蛇，掛在杆子上，凡被咬的，一望這銅蛇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就必得活。’摩西便製造一條銅蛇，掛在杆子上。凡被蛇咬的，一望這銅蛇，就活了。”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猶太人對它始終沒清楚的認識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反倒把那銅蛇當作偶像來拜。過了約七百年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國王希西家砸偶像時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把那保留下來的銅蛇也砸了。這事記在王下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18:4:“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他廢去邱壇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毀壞柱像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砍下木偶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打碎摩西所造的銅蛇；因為到那時以色列人仍向銅蛇燒香。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HT" altLang="en-US" sz="1200" dirty="0" smtClean="0"/>
              <a:t>摩西舉蛇</a:t>
            </a:r>
            <a:r>
              <a:rPr lang="en-US" altLang="zh-CHT" sz="1200" dirty="0" smtClean="0"/>
              <a:t>,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人子被“舉起來”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其表意是蛇乃為罪受咒詛審判的標記，銅蛇被接掛在杆子上，豫表耶穌受咒詛被舉起來（約八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28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；十二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32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，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33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）釘掛於十字架上，使罪人仰望祂就必得救（創三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14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；加三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13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；賽四五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22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；彼前二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24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），因信而得永生的盼望（約三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16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，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36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），是以舊約這事先預表乃在主耶穌身上全應驗了。 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約</a:t>
            </a:r>
            <a:r>
              <a:rPr lang="en-US" altLang="ja-JP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1:51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“你們將要看見天開了，上帝的使者上去下來在人子身上。”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66934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6934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6934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6934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6934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6934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正如曾跟從主，作主耶穌使徒的</a:t>
            </a:r>
            <a:r>
              <a:rPr lang="zh-CHT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猶大</a:t>
            </a:r>
            <a:r>
              <a:rPr lang="zh-CHT" alt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，雖然被信任作為管財的，最後自取沉淪，成為</a:t>
            </a:r>
            <a:r>
              <a:rPr lang="zh-CHT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滅亡之子</a:t>
            </a:r>
            <a:r>
              <a:rPr lang="zh-CHT" alt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，是屬</a:t>
            </a:r>
            <a:r>
              <a:rPr lang="zh-CHT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魔鬼</a:t>
            </a:r>
            <a:r>
              <a:rPr lang="zh-CHT" alt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的。他的信不是有根有基的，不是真信，也不蒙拯救。舊約中的</a:t>
            </a:r>
            <a:r>
              <a:rPr lang="zh-CHT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掃羅王</a:t>
            </a:r>
            <a:r>
              <a:rPr lang="zh-CHT" alt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也是類似的情況，最終遠離神，求問魔鬼，自取沉淪。</a:t>
            </a:r>
            <a:r>
              <a:rPr lang="en-US" altLang="zh-CHT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]</a:t>
            </a:r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6934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6934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6934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6934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693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5/16/15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5/16/15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5/16/15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5/16/15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5/16/15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5/16/15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5/16/15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5/16/15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5/16/15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5/16/15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5/16/15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5/16/15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301E3AC-D587-4C62-B48F-6D57E6DADCCC}" type="datetimeFigureOut">
              <a:rPr lang="en-US" smtClean="0"/>
              <a:pPr/>
              <a:t>5/16/15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www.baidu.com/s?wd=%E5%8A%A0%E5%B0%94%E6%96%87%E4%B8%BB%E4%B9%89&amp;ie=gbk&amp;tn=SE_hldp00990_u6vqbx10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676400" y="2209800"/>
            <a:ext cx="5867400" cy="1142999"/>
          </a:xfrm>
        </p:spPr>
        <p:txBody>
          <a:bodyPr/>
          <a:lstStyle/>
          <a:p>
            <a:pPr>
              <a:defRPr/>
            </a:pPr>
            <a:r>
              <a:rPr lang="zh-CHT" altLang="en-US" dirty="0"/>
              <a:t>因信重生得救</a:t>
            </a:r>
            <a:endParaRPr lang="zh-CN" altLang="en-US" dirty="0" smtClean="0">
              <a:ea typeface="+mj-ea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6589200" cy="533400"/>
          </a:xfrm>
        </p:spPr>
        <p:txBody>
          <a:bodyPr/>
          <a:lstStyle/>
          <a:p>
            <a:r>
              <a:rPr lang="zh-TW" altLang="en-US" sz="2800" dirty="0"/>
              <a:t>人因违背神的命令而进入必死的命运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1066800"/>
            <a:ext cx="8610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/>
              <a:t>创世记</a:t>
            </a:r>
            <a:r>
              <a:rPr lang="en-US" altLang="zh-TW" sz="2000" dirty="0"/>
              <a:t>2</a:t>
            </a:r>
            <a:r>
              <a:rPr lang="zh-TW" altLang="en-US" sz="2000" dirty="0"/>
              <a:t>：</a:t>
            </a:r>
            <a:r>
              <a:rPr lang="en-US" altLang="zh-TW" sz="2000" dirty="0"/>
              <a:t>16-</a:t>
            </a:r>
            <a:r>
              <a:rPr lang="en-US" altLang="zh-TW" sz="2000" dirty="0" smtClean="0"/>
              <a:t>17</a:t>
            </a:r>
          </a:p>
          <a:p>
            <a:r>
              <a:rPr lang="zh-CHT" altLang="en-US" sz="2000" dirty="0"/>
              <a:t>耶和華神吩咐他說：「園中各樣樹上的果子，你可以隨意吃；只是分別善惡樹上的果子，你不可吃，因為你吃的日子必定死。」</a:t>
            </a:r>
            <a:endParaRPr lang="en-US" altLang="ja-JP" sz="2000" dirty="0"/>
          </a:p>
          <a:p>
            <a:endParaRPr lang="en-US" altLang="zh-TW" sz="2000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7010400" cy="533400"/>
          </a:xfrm>
        </p:spPr>
        <p:txBody>
          <a:bodyPr/>
          <a:lstStyle/>
          <a:p>
            <a:r>
              <a:rPr lang="zh-TW" altLang="en-US" sz="2800" dirty="0"/>
              <a:t>神借着耶稣赐给人救恩，人因信而得到救恩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1066800"/>
            <a:ext cx="8610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/>
              <a:t>以弗所书</a:t>
            </a:r>
            <a:r>
              <a:rPr lang="en-US" altLang="zh-TW" sz="2000" dirty="0"/>
              <a:t>2</a:t>
            </a:r>
            <a:r>
              <a:rPr lang="zh-TW" altLang="en-US" sz="2000" dirty="0"/>
              <a:t>：</a:t>
            </a:r>
            <a:r>
              <a:rPr lang="en-US" altLang="zh-TW" sz="2000" dirty="0"/>
              <a:t>8-9</a:t>
            </a:r>
            <a:endParaRPr lang="en-US" altLang="ja-JP" sz="2000" dirty="0"/>
          </a:p>
          <a:p>
            <a:r>
              <a:rPr lang="zh-CHT" altLang="en-US" sz="2000" dirty="0"/>
              <a:t>你們得救是本乎恩，也因著信。這並不是出於自己，乃是神所賜的；也不是出於行為，免得有人自誇。</a:t>
            </a:r>
            <a:endParaRPr lang="en-US" altLang="ja-JP" sz="2000" dirty="0"/>
          </a:p>
          <a:p>
            <a:endParaRPr lang="en-US" altLang="zh-TW" sz="2000" dirty="0" smtClean="0"/>
          </a:p>
        </p:txBody>
      </p:sp>
    </p:spTree>
    <p:extLst>
      <p:ext uri="{BB962C8B-B14F-4D97-AF65-F5344CB8AC3E}">
        <p14:creationId xmlns:p14="http://schemas.microsoft.com/office/powerpoint/2010/main" val="210606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6589200" cy="533400"/>
          </a:xfrm>
        </p:spPr>
        <p:txBody>
          <a:bodyPr/>
          <a:lstStyle/>
          <a:p>
            <a:r>
              <a:rPr lang="zh-TW" altLang="en-US" sz="2800" dirty="0"/>
              <a:t>人必须重生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762000"/>
            <a:ext cx="86106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/>
              <a:t>约翰福音</a:t>
            </a:r>
            <a:r>
              <a:rPr lang="en-US" altLang="zh-TW" sz="2000" dirty="0"/>
              <a:t>3</a:t>
            </a:r>
            <a:r>
              <a:rPr lang="zh-TW" altLang="en-US" sz="2000" dirty="0"/>
              <a:t>：</a:t>
            </a:r>
            <a:r>
              <a:rPr lang="en-US" altLang="zh-TW" sz="2000" dirty="0"/>
              <a:t>1-18</a:t>
            </a:r>
            <a:endParaRPr lang="en-US" altLang="ja-JP" sz="2000" dirty="0"/>
          </a:p>
          <a:p>
            <a:r>
              <a:rPr lang="zh-CHT" altLang="en-US" sz="2000" dirty="0"/>
              <a:t>有一個法利賽人，名叫尼哥迪慕，是猶太人的官。這人夜裡來見耶穌，說：「拉比，我們知道你是由神那裡來做師傅的，因為你所行的神蹟，若沒有神同在，無人能行。」耶穌回答說：「我實實在在地告訴你：人若不重生，就不能見神的國。」尼哥迪慕說：「人已經老了，如何能重生呢？豈能再進母腹生出來嗎？」耶穌說：「我實實在在地告訴你：人若不是從水和聖靈生的，就不能進神的國。從肉身生的就是肉身，從靈生的就是靈。我說你們必須重生，你不要以為稀奇。風隨著意思吹，你聽見風的響聲，卻不曉得從哪裡來，往哪裡去。凡從聖靈生的，也是如此。」尼哥迪慕問他說：「怎能有這事呢</a:t>
            </a:r>
            <a:r>
              <a:rPr lang="zh-CHT" altLang="en-US" sz="2000" dirty="0" smtClean="0"/>
              <a:t>？耶穌回答說</a:t>
            </a:r>
            <a:r>
              <a:rPr lang="zh-CHT" altLang="en-US" sz="2000" dirty="0"/>
              <a:t>：「你是以色列人的先生，還不明白這事嗎？ 我實實在在地告訴你：我們所說的是我們知道的，我們所見證的是我們見過的，你們卻不領受我們的見證。 我對你們說地上的事，你們尚且不信，若說天上的事，如何能信呢？除了從天降下仍舊在天的人子，沒有人升過天。摩西在曠野怎樣舉蛇，人子也必照樣被舉起來，叫一切信他的都得永生 。</a:t>
            </a:r>
          </a:p>
          <a:p>
            <a:endParaRPr lang="zh-CHT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10606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6589200" cy="533400"/>
          </a:xfrm>
        </p:spPr>
        <p:txBody>
          <a:bodyPr/>
          <a:lstStyle/>
          <a:p>
            <a:r>
              <a:rPr lang="zh-TW" altLang="en-US" sz="2800" dirty="0"/>
              <a:t>从水和圣灵生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1066800"/>
            <a:ext cx="86106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/>
              <a:t>从水生（彼得前书</a:t>
            </a:r>
            <a:r>
              <a:rPr lang="en-US" altLang="zh-TW" sz="2000" dirty="0"/>
              <a:t>1</a:t>
            </a:r>
            <a:r>
              <a:rPr lang="zh-TW" altLang="en-US" sz="2000" dirty="0"/>
              <a:t>：</a:t>
            </a:r>
            <a:r>
              <a:rPr lang="en-US" altLang="zh-TW" sz="2000" dirty="0"/>
              <a:t>23</a:t>
            </a:r>
            <a:r>
              <a:rPr lang="zh-TW" altLang="en-US" sz="2000" dirty="0" smtClean="0"/>
              <a:t>）</a:t>
            </a:r>
            <a:r>
              <a:rPr lang="zh-CHT" altLang="en-US" sz="2000" dirty="0"/>
              <a:t>水表明死與埋葬，為著了結悔改</a:t>
            </a:r>
            <a:r>
              <a:rPr lang="zh-CHT" altLang="en-US" sz="2000" dirty="0" smtClean="0"/>
              <a:t>的人</a:t>
            </a:r>
            <a:endParaRPr lang="zh-TW" altLang="en-US" sz="2000" dirty="0" smtClean="0"/>
          </a:p>
          <a:p>
            <a:r>
              <a:rPr lang="zh-CHT" altLang="en-US" sz="2000" dirty="0" smtClean="0"/>
              <a:t>你們蒙了重生，不是由於能壞的種子，乃是由於不能壞的種子，是藉著神活潑常存的道。</a:t>
            </a:r>
            <a:endParaRPr lang="en-US" altLang="zh-CHT" sz="2000" dirty="0" smtClean="0"/>
          </a:p>
          <a:p>
            <a:endParaRPr lang="zh-TW" altLang="en-US" sz="2000" dirty="0"/>
          </a:p>
          <a:p>
            <a:r>
              <a:rPr lang="zh-TW" altLang="en-US" sz="2000" dirty="0" smtClean="0"/>
              <a:t>从灵生</a:t>
            </a:r>
            <a:r>
              <a:rPr lang="zh-TW" altLang="en-US" sz="2000" dirty="0"/>
              <a:t>（加拉太书</a:t>
            </a:r>
            <a:r>
              <a:rPr lang="en-US" altLang="zh-TW" sz="2000" dirty="0"/>
              <a:t>3</a:t>
            </a:r>
            <a:r>
              <a:rPr lang="zh-TW" altLang="en-US" sz="2000" dirty="0"/>
              <a:t>：</a:t>
            </a:r>
            <a:r>
              <a:rPr lang="en-US" altLang="zh-TW" sz="2000" dirty="0"/>
              <a:t>14</a:t>
            </a:r>
            <a:r>
              <a:rPr lang="zh-TW" altLang="en-US" sz="2000" dirty="0" smtClean="0"/>
              <a:t>）</a:t>
            </a:r>
            <a:r>
              <a:rPr lang="zh-CHT" altLang="en-US" sz="2000" dirty="0" smtClean="0"/>
              <a:t>靈是生命與復活的</a:t>
            </a:r>
            <a:r>
              <a:rPr lang="zh-CHT" altLang="en-US" sz="2000" dirty="0"/>
              <a:t>聖</a:t>
            </a:r>
            <a:r>
              <a:rPr lang="zh-CHT" altLang="en-US" sz="2000" dirty="0" smtClean="0"/>
              <a:t>靈，使人有新生</a:t>
            </a:r>
            <a:r>
              <a:rPr lang="zh-CHT" altLang="en-US" sz="2000" dirty="0"/>
              <a:t>命</a:t>
            </a:r>
            <a:endParaRPr lang="en-US" altLang="zh-TW" sz="2000" dirty="0" smtClean="0"/>
          </a:p>
          <a:p>
            <a:r>
              <a:rPr lang="zh-CHT" altLang="en-US" sz="2000" dirty="0"/>
              <a:t>這便叫亞伯拉罕的福，因基督耶穌可以臨到外邦人，使我們因信得著所應許的聖靈</a:t>
            </a:r>
            <a:r>
              <a:rPr lang="zh-CHT" altLang="en-US" sz="2000" dirty="0" smtClean="0"/>
              <a:t>。</a:t>
            </a:r>
            <a:endParaRPr lang="en-US" altLang="zh-CHT" sz="2000" dirty="0" smtClean="0"/>
          </a:p>
          <a:p>
            <a:endParaRPr lang="en-US" altLang="zh-CHT" sz="2000" dirty="0" smtClean="0"/>
          </a:p>
          <a:p>
            <a:r>
              <a:rPr lang="zh-CHT" altLang="en-US" sz="2000" dirty="0"/>
              <a:t>經過施浸者約翰所傳受浸的水，和主所要賜的聖靈，而得著重生</a:t>
            </a:r>
            <a:r>
              <a:rPr lang="zh-CHT" altLang="en-US" sz="2000" dirty="0" smtClean="0"/>
              <a:t>。</a:t>
            </a:r>
            <a:endParaRPr lang="en-US" altLang="zh-CHT" sz="2000" dirty="0" smtClean="0"/>
          </a:p>
          <a:p>
            <a:endParaRPr lang="en-US" altLang="zh-TW" sz="2000" dirty="0"/>
          </a:p>
          <a:p>
            <a:r>
              <a:rPr lang="zh-CHT" altLang="en-US" sz="2000" dirty="0"/>
              <a:t>在神完全救恩的初期階段，信徒經歷了神的呼召</a:t>
            </a:r>
            <a:r>
              <a:rPr lang="zh-CHT" altLang="en-US" sz="2000" dirty="0" smtClean="0"/>
              <a:t>、</a:t>
            </a:r>
            <a:r>
              <a:rPr lang="zh-CHT" altLang="en-US" sz="2000" dirty="0"/>
              <a:t>聖</a:t>
            </a:r>
            <a:r>
              <a:rPr lang="zh-CHT" altLang="en-US" sz="2000" dirty="0" smtClean="0"/>
              <a:t>靈</a:t>
            </a:r>
            <a:r>
              <a:rPr lang="zh-CHT" altLang="en-US" sz="2000" dirty="0"/>
              <a:t>的聖別、悔改、信入、受浸、聯於三一神及蒙救贖。在這階段中，信徒也經歷了重生、受聖靈、得永遠的生命、更新、遷移、釋放，而成為新造（林後五</a:t>
            </a:r>
            <a:r>
              <a:rPr lang="en-US" altLang="zh-CHT" sz="2000" dirty="0"/>
              <a:t>17</a:t>
            </a:r>
            <a:r>
              <a:rPr lang="zh-CHT" altLang="en-US" sz="2000" dirty="0" smtClean="0"/>
              <a:t>）</a:t>
            </a:r>
            <a:endParaRPr lang="en-US" altLang="zh-CHT" sz="2000" dirty="0" smtClean="0"/>
          </a:p>
          <a:p>
            <a:endParaRPr lang="en-US" altLang="zh-TW" sz="2000" dirty="0"/>
          </a:p>
          <a:p>
            <a:r>
              <a:rPr lang="zh-CHT" altLang="en-US" sz="2000" dirty="0"/>
              <a:t>人需要重生，因為人是屬於罪的；沒有良善（羅七</a:t>
            </a:r>
            <a:r>
              <a:rPr lang="en-US" altLang="zh-CHT" sz="2000" dirty="0"/>
              <a:t>18</a:t>
            </a:r>
            <a:r>
              <a:rPr lang="zh-CHT" altLang="en-US" sz="2000" dirty="0" smtClean="0"/>
              <a:t>）和神</a:t>
            </a:r>
            <a:r>
              <a:rPr lang="zh-CHT" altLang="en-US" sz="2000" dirty="0"/>
              <a:t>無分無關；並且是不能改變的（耶十三</a:t>
            </a:r>
            <a:r>
              <a:rPr lang="en-US" altLang="zh-CHT" sz="2000" dirty="0"/>
              <a:t>23</a:t>
            </a:r>
            <a:r>
              <a:rPr lang="zh-CHT" altLang="en-US" sz="2000" dirty="0"/>
              <a:t>）。只有從靈生的纔是靈，纔能得著神的生命，與</a:t>
            </a:r>
            <a:r>
              <a:rPr lang="zh-CHT" altLang="en-US" sz="2000" dirty="0" smtClean="0"/>
              <a:t>神的</a:t>
            </a:r>
            <a:r>
              <a:rPr lang="zh-CHT" altLang="en-US" sz="2000" dirty="0"/>
              <a:t>性情有分，得以脫離肉體情慾來的敗壞（彼後一</a:t>
            </a:r>
            <a:r>
              <a:rPr lang="en-US" altLang="zh-CHT" sz="2000" dirty="0"/>
              <a:t>4</a:t>
            </a:r>
            <a:r>
              <a:rPr lang="zh-CHT" altLang="en-US" sz="2000" dirty="0"/>
              <a:t>）</a:t>
            </a:r>
            <a:r>
              <a:rPr lang="zh-CHT" altLang="en-US" sz="2000" dirty="0" smtClean="0"/>
              <a:t>。</a:t>
            </a:r>
            <a:endParaRPr lang="en-US" altLang="zh-TW" sz="2000" dirty="0" smtClean="0"/>
          </a:p>
        </p:txBody>
      </p:sp>
    </p:spTree>
    <p:extLst>
      <p:ext uri="{BB962C8B-B14F-4D97-AF65-F5344CB8AC3E}">
        <p14:creationId xmlns:p14="http://schemas.microsoft.com/office/powerpoint/2010/main" val="210606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6589200" cy="533400"/>
          </a:xfrm>
        </p:spPr>
        <p:txBody>
          <a:bodyPr/>
          <a:lstStyle/>
          <a:p>
            <a:r>
              <a:rPr lang="en-US" sz="2800" dirty="0"/>
              <a:t>信耶稣得</a:t>
            </a:r>
            <a:r>
              <a:rPr lang="en-US" sz="2800" dirty="0" smtClean="0"/>
              <a:t>永生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1066800"/>
            <a:ext cx="861060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/>
              <a:t>约翰福音</a:t>
            </a:r>
            <a:r>
              <a:rPr lang="en-US" altLang="zh-TW" sz="2000" dirty="0"/>
              <a:t>3</a:t>
            </a:r>
            <a:r>
              <a:rPr lang="zh-TW" altLang="en-US" sz="2000" dirty="0"/>
              <a:t>：</a:t>
            </a:r>
            <a:r>
              <a:rPr lang="en-US" altLang="zh-TW" sz="2000" dirty="0" smtClean="0"/>
              <a:t>15 </a:t>
            </a:r>
            <a:r>
              <a:rPr lang="zh-CHT" altLang="en-US" sz="2000" dirty="0" smtClean="0"/>
              <a:t>叫</a:t>
            </a:r>
            <a:r>
              <a:rPr lang="zh-CHT" altLang="en-US" sz="2000" dirty="0"/>
              <a:t>一切信他的都得永生</a:t>
            </a:r>
            <a:endParaRPr lang="zh-TW" altLang="en-US" sz="2000" dirty="0"/>
          </a:p>
          <a:p>
            <a:r>
              <a:rPr lang="zh-CHT" altLang="en-US" sz="2000" dirty="0"/>
              <a:t>雖然主已經成就重生的事實，聖靈也在運行作工，但人若不信，就不能得著重生。人若要得重生，就必須信，也只須信，不必作別的。甚麼時候，人一</a:t>
            </a:r>
            <a:r>
              <a:rPr lang="zh-CHT" altLang="en-US" sz="2000" dirty="0" smtClean="0"/>
              <a:t>信主的</a:t>
            </a:r>
            <a:r>
              <a:rPr lang="zh-CHT" altLang="en-US" sz="2000" dirty="0"/>
              <a:t>名，接受主作他的救主，他就得著重生，他就從神而生，得著神的生命，有權柄作神的兒女</a:t>
            </a:r>
            <a:r>
              <a:rPr lang="zh-CHT" altLang="en-US" sz="2000" dirty="0" smtClean="0"/>
              <a:t>。</a:t>
            </a:r>
            <a:endParaRPr lang="en-US" altLang="zh-CHT" sz="2000" dirty="0" smtClean="0"/>
          </a:p>
          <a:p>
            <a:endParaRPr lang="en-US" altLang="zh-TW" sz="2000" dirty="0"/>
          </a:p>
          <a:p>
            <a:r>
              <a:rPr lang="zh-TW" altLang="en-US" sz="2000" dirty="0"/>
              <a:t>约翰福音</a:t>
            </a:r>
            <a:r>
              <a:rPr lang="en-US" altLang="zh-TW" sz="2000" dirty="0"/>
              <a:t>3</a:t>
            </a:r>
            <a:r>
              <a:rPr lang="zh-TW" altLang="en-US" sz="2000" dirty="0"/>
              <a:t>：</a:t>
            </a:r>
            <a:r>
              <a:rPr lang="en-US" altLang="zh-TW" sz="2000" dirty="0" smtClean="0"/>
              <a:t>16</a:t>
            </a:r>
            <a:r>
              <a:rPr lang="zh-CHT" altLang="en-US" sz="2000" dirty="0" smtClean="0"/>
              <a:t>「</a:t>
            </a:r>
            <a:r>
              <a:rPr lang="zh-CHT" altLang="en-US" sz="2000" dirty="0"/>
              <a:t>神愛世人，甚至將他的獨生子賜給他們，叫一切信他的不致滅亡，反得永生</a:t>
            </a:r>
            <a:r>
              <a:rPr lang="zh-CHT" altLang="en-US" sz="2000" dirty="0" smtClean="0"/>
              <a:t>。</a:t>
            </a:r>
            <a:endParaRPr lang="en-US" altLang="zh-CHT" sz="2000" dirty="0" smtClean="0"/>
          </a:p>
          <a:p>
            <a:endParaRPr lang="en-US" altLang="zh-TW" sz="2000" dirty="0"/>
          </a:p>
          <a:p>
            <a:r>
              <a:rPr lang="zh-CHT" altLang="en-US" sz="2000" dirty="0"/>
              <a:t>神的救恩不只在我們外面使我們得到一個蒙祂悅納的地位，也在我們裏面重生我們，使我們得著一個能討祂喜悅的生命，成為神的</a:t>
            </a:r>
            <a:r>
              <a:rPr lang="zh-CHT" altLang="en-US" sz="2000" dirty="0" smtClean="0"/>
              <a:t>新造，成</a:t>
            </a:r>
            <a:r>
              <a:rPr lang="zh-CHT" altLang="en-US" sz="2000" dirty="0"/>
              <a:t>為</a:t>
            </a:r>
            <a:r>
              <a:rPr lang="zh-CHT" altLang="en-US" sz="2000" dirty="0" smtClean="0"/>
              <a:t>神的兒女。也就是我們對今世以及</a:t>
            </a:r>
            <a:r>
              <a:rPr lang="zh-CHT" altLang="en-US" sz="2000" dirty="0"/>
              <a:t>永世有多而遠的盼望，諸如生命長大、成熟</a:t>
            </a:r>
            <a:r>
              <a:rPr lang="zh-CHT" altLang="en-US" sz="2000" dirty="0" smtClean="0"/>
              <a:t>、</a:t>
            </a:r>
            <a:r>
              <a:rPr lang="zh-CHT" altLang="en-US" sz="2000" dirty="0"/>
              <a:t>神</a:t>
            </a:r>
            <a:r>
              <a:rPr lang="zh-CHT" altLang="en-US" sz="2000" dirty="0" smtClean="0"/>
              <a:t>祝福的</a:t>
            </a:r>
            <a:r>
              <a:rPr lang="zh-CHT" altLang="en-US" sz="2000" dirty="0"/>
              <a:t>盼望</a:t>
            </a:r>
            <a:r>
              <a:rPr lang="zh-CHT" altLang="en-US" sz="2000" dirty="0" smtClean="0"/>
              <a:t>，</a:t>
            </a:r>
            <a:r>
              <a:rPr lang="zh-CHT" altLang="en-US" sz="2000" dirty="0"/>
              <a:t>作為我們不能朽壞、不能玷污、不能衰殘、存留到永遠的產業。</a:t>
            </a:r>
            <a:endParaRPr lang="en-US" altLang="zh-TW" sz="2000" dirty="0"/>
          </a:p>
          <a:p>
            <a:endParaRPr lang="en-US" altLang="zh-TW" sz="2000" dirty="0" smtClean="0"/>
          </a:p>
          <a:p>
            <a:r>
              <a:rPr lang="en-US" sz="2000" dirty="0" smtClean="0"/>
              <a:t>永生: </a:t>
            </a:r>
            <a:r>
              <a:rPr lang="zh-CHT" altLang="en-US" sz="2000" dirty="0" smtClean="0"/>
              <a:t>有分祂</a:t>
            </a:r>
            <a:r>
              <a:rPr lang="zh-CHT" altLang="en-US" sz="2000" dirty="0"/>
              <a:t>的所是、所有、性情、功能和作用，叫我們能是祂所是的，為祂所為的，</a:t>
            </a:r>
            <a:r>
              <a:rPr lang="zh-CHT" altLang="en-US" sz="2000" dirty="0" smtClean="0"/>
              <a:t>像祂而活出祂來</a:t>
            </a:r>
            <a:r>
              <a:rPr lang="zh-CHT" altLang="en-US" sz="2000" dirty="0"/>
              <a:t>。</a:t>
            </a:r>
            <a:endParaRPr lang="en-US" altLang="zh-TW" sz="2000" dirty="0"/>
          </a:p>
          <a:p>
            <a:endParaRPr lang="en-US" altLang="zh-TW" sz="2000" dirty="0" smtClean="0"/>
          </a:p>
        </p:txBody>
      </p:sp>
    </p:spTree>
    <p:extLst>
      <p:ext uri="{BB962C8B-B14F-4D97-AF65-F5344CB8AC3E}">
        <p14:creationId xmlns:p14="http://schemas.microsoft.com/office/powerpoint/2010/main" val="198486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228600"/>
            <a:ext cx="861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/>
              <a:t>约翰福音</a:t>
            </a:r>
            <a:r>
              <a:rPr lang="en-US" altLang="zh-TW" sz="2000" dirty="0" smtClean="0"/>
              <a:t>3</a:t>
            </a:r>
            <a:r>
              <a:rPr lang="zh-TW" altLang="en-US" sz="2000" dirty="0" smtClean="0"/>
              <a:t>：</a:t>
            </a:r>
            <a:r>
              <a:rPr lang="en-US" altLang="zh-TW" sz="2000" dirty="0" smtClean="0"/>
              <a:t>17,18</a:t>
            </a:r>
            <a:endParaRPr lang="en-US" altLang="zh-TW" sz="2000" dirty="0" smtClean="0"/>
          </a:p>
          <a:p>
            <a:r>
              <a:rPr lang="zh-CHT" altLang="en-US" sz="2000" dirty="0" smtClean="0"/>
              <a:t>因</a:t>
            </a:r>
            <a:r>
              <a:rPr lang="zh-CHT" altLang="en-US" sz="2000" dirty="0"/>
              <a:t>為神差他的兒子降世，不是要定世人的罪 ，乃是要叫世人因他得救。信他的人不被定罪，不信的人罪已經定了，因為他不信神獨生子的名</a:t>
            </a:r>
            <a:r>
              <a:rPr lang="zh-CHT" altLang="en-US" sz="2000" dirty="0" smtClean="0"/>
              <a:t>。</a:t>
            </a:r>
            <a:endParaRPr lang="en-US" altLang="ja-JP" sz="2000" dirty="0"/>
          </a:p>
        </p:txBody>
      </p:sp>
      <p:pic>
        <p:nvPicPr>
          <p:cNvPr id="4" name="Picture 3" descr="Screen Shot 2015-05-16 at 10.49.4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335215"/>
            <a:ext cx="8610600" cy="549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86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6589200" cy="533400"/>
          </a:xfrm>
        </p:spPr>
        <p:txBody>
          <a:bodyPr/>
          <a:lstStyle/>
          <a:p>
            <a:r>
              <a:rPr lang="en-US" sz="2400" dirty="0"/>
              <a:t>西敏</a:t>
            </a:r>
            <a:r>
              <a:rPr lang="en-US" sz="2400" dirty="0" smtClean="0"/>
              <a:t>信</a:t>
            </a:r>
            <a:r>
              <a:rPr lang="en-US" sz="2400" dirty="0"/>
              <a:t>條 The Westminster Confession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1066800"/>
            <a:ext cx="8610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HT" sz="2000" dirty="0"/>
              <a:t>10.4 </a:t>
            </a:r>
            <a:r>
              <a:rPr lang="zh-CHT" altLang="en-US" sz="2000" b="1" dirty="0"/>
              <a:t>論有效的恩召</a:t>
            </a:r>
            <a:r>
              <a:rPr lang="en-US" altLang="zh-CHT" sz="2000" dirty="0"/>
              <a:t>: </a:t>
            </a:r>
            <a:r>
              <a:rPr lang="zh-CHT" altLang="en-US" sz="2000" dirty="0"/>
              <a:t>「其他未蒙揀選者，他們雖然蒙神話語的呼召，</a:t>
            </a:r>
            <a:r>
              <a:rPr lang="zh-CHT" altLang="en-US" sz="2000" b="1" dirty="0"/>
              <a:t>或許有聖靈一些普通的感動</a:t>
            </a:r>
            <a:r>
              <a:rPr lang="zh-CHT" altLang="en-US" sz="2000" dirty="0"/>
              <a:t>，</a:t>
            </a:r>
            <a:r>
              <a:rPr lang="zh-CHT" altLang="en-US" sz="2000" b="1" dirty="0"/>
              <a:t>但他們並未真正歸向基督，所以不能得救</a:t>
            </a:r>
            <a:r>
              <a:rPr lang="zh-CHT" altLang="en-US" sz="2000" dirty="0"/>
              <a:t>。不承認基督教的人，更不能靠任何其他別的方法，不拘如何殷勤按照自然之光與自己所承認的宗教來過生活，也不能得救。若主張說他們可以得救，乃為有害且極可憎的事。</a:t>
            </a:r>
            <a:r>
              <a:rPr lang="zh-CHT" altLang="en-US" sz="2000" dirty="0" smtClean="0"/>
              <a:t>」</a:t>
            </a:r>
            <a:endParaRPr lang="en-US" altLang="zh-CHT" sz="2000" dirty="0" smtClean="0"/>
          </a:p>
          <a:p>
            <a:endParaRPr lang="zh-CHT" altLang="en-US" sz="2000" dirty="0"/>
          </a:p>
          <a:p>
            <a:r>
              <a:rPr lang="en-US" altLang="zh-CHT" sz="2000" dirty="0"/>
              <a:t>17.1, 3 </a:t>
            </a:r>
            <a:r>
              <a:rPr lang="zh-CHT" altLang="en-US" sz="2000" b="1" dirty="0"/>
              <a:t>論聖徒的堅守</a:t>
            </a:r>
            <a:r>
              <a:rPr lang="en-US" altLang="zh-CHT" sz="2000" dirty="0"/>
              <a:t>﹕</a:t>
            </a:r>
            <a:r>
              <a:rPr lang="zh-CHT" altLang="en-US" sz="2000" dirty="0"/>
              <a:t>「凡神在他愛子裏收納，並用他的靈</a:t>
            </a:r>
            <a:r>
              <a:rPr lang="zh-CHT" altLang="en-US" sz="2000" b="1" dirty="0"/>
              <a:t>有效地召選</a:t>
            </a:r>
            <a:r>
              <a:rPr lang="zh-CHT" altLang="en-US" sz="2000" dirty="0"/>
              <a:t>而成為聖潔的人，雖不能完全，</a:t>
            </a:r>
            <a:r>
              <a:rPr lang="zh-CHT" altLang="en-US" sz="2000" b="1" dirty="0"/>
              <a:t>也不能至終從恩典的地位中墮落</a:t>
            </a:r>
            <a:r>
              <a:rPr lang="en-US" altLang="zh-CHT" sz="2000" dirty="0"/>
              <a:t>(can neither totally nor finally fall away from the state of grace)</a:t>
            </a:r>
            <a:r>
              <a:rPr lang="zh-CHT" altLang="en-US" sz="2000" dirty="0"/>
              <a:t>；</a:t>
            </a:r>
            <a:r>
              <a:rPr lang="zh-CHT" altLang="en-US" sz="2000" b="1" dirty="0"/>
              <a:t>反要保守這地位，一直到底，永遠得救</a:t>
            </a:r>
            <a:r>
              <a:rPr lang="zh-CHT" altLang="en-US" sz="2000" dirty="0"/>
              <a:t>。」「然而聖徒由於撒但和世界的試探，在他們心中仍存的敗壞優勢，並忽視他們堅守的方法，可能陷入大罪之中，</a:t>
            </a:r>
            <a:r>
              <a:rPr lang="zh-CHT" altLang="en-US" sz="2000" b="1" dirty="0"/>
              <a:t>並一時在其中繼續</a:t>
            </a:r>
            <a:r>
              <a:rPr lang="zh-CHT" altLang="en-US" sz="2000" dirty="0"/>
              <a:t>。因此觸犯神的怒氣，令聖靈擔憂，剝奪了所受的恩慈和安慰，使心變為頑固，良心受傷，損害並譭謗他人，自取今生的審判。</a:t>
            </a:r>
            <a:r>
              <a:rPr lang="zh-CHT" altLang="en-US" sz="2000" dirty="0" smtClean="0"/>
              <a:t>」</a:t>
            </a:r>
            <a:endParaRPr lang="en-US" altLang="zh-CHT" sz="2000" dirty="0" smtClean="0"/>
          </a:p>
          <a:p>
            <a:endParaRPr lang="en-US" altLang="zh-CHT" sz="2000" dirty="0"/>
          </a:p>
          <a:p>
            <a:r>
              <a:rPr lang="zh-TW" altLang="en-US" sz="2000" dirty="0"/>
              <a:t>这个信条表达的是通常被称作</a:t>
            </a:r>
            <a:r>
              <a:rPr lang="zh-TW" altLang="en-US" sz="2000" dirty="0">
                <a:hlinkClick r:id="rId3"/>
              </a:rPr>
              <a:t>加尔文主义或改革宗的神学</a:t>
            </a:r>
            <a:r>
              <a:rPr lang="zh-TW" altLang="en-US" sz="2000" dirty="0" smtClean="0">
                <a:hlinkClick r:id="rId3"/>
              </a:rPr>
              <a:t>。</a:t>
            </a:r>
            <a:r>
              <a:rPr lang="en-US" sz="2000" dirty="0"/>
              <a:t>1643-1649</a:t>
            </a:r>
            <a:endParaRPr lang="en-US" altLang="zh-TW" sz="2000" dirty="0" smtClean="0"/>
          </a:p>
          <a:p>
            <a:r>
              <a:rPr lang="fr-FR" sz="2000" dirty="0"/>
              <a:t>‘</a:t>
            </a:r>
            <a:r>
              <a:rPr lang="fr-FR" sz="2000" dirty="0" err="1"/>
              <a:t>福音派信仰</a:t>
            </a:r>
            <a:r>
              <a:rPr lang="fr-FR" sz="2000" dirty="0" smtClean="0"/>
              <a:t>’</a:t>
            </a:r>
            <a:r>
              <a:rPr lang="zh-CHT" altLang="en-US" sz="2000" b="1" dirty="0"/>
              <a:t> </a:t>
            </a:r>
            <a:r>
              <a:rPr lang="en-US" altLang="zh-CHT" sz="2000" b="1" dirty="0" smtClean="0"/>
              <a:t>:</a:t>
            </a:r>
            <a:r>
              <a:rPr lang="zh-CHT" altLang="en-US" sz="2000" b="1" dirty="0" smtClean="0"/>
              <a:t>「</a:t>
            </a:r>
            <a:r>
              <a:rPr lang="zh-CHT" altLang="en-US" sz="2000" b="1" dirty="0"/>
              <a:t>真心信主，一生信主，必然得救！」</a:t>
            </a:r>
            <a:endParaRPr lang="zh-CHT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807361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6589200" cy="533400"/>
          </a:xfrm>
        </p:spPr>
        <p:txBody>
          <a:bodyPr/>
          <a:lstStyle/>
          <a:p>
            <a:r>
              <a:rPr lang="zh-CHT" altLang="en-US" sz="2800" b="1" dirty="0"/>
              <a:t>「一次得救、永遠得救」</a:t>
            </a:r>
            <a:r>
              <a:rPr lang="zh-CHT" altLang="en-US" sz="2800" b="1" dirty="0" smtClean="0"/>
              <a:t>的爭論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1066800"/>
            <a:ext cx="86106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HT" sz="2000" b="1" dirty="0"/>
              <a:t>1. </a:t>
            </a:r>
            <a:r>
              <a:rPr lang="zh-CHT" altLang="en-US" sz="2000" b="1" dirty="0"/>
              <a:t>我們需要真心信主！</a:t>
            </a:r>
            <a:endParaRPr lang="zh-CHT" altLang="en-US" sz="2000" dirty="0"/>
          </a:p>
          <a:p>
            <a:r>
              <a:rPr lang="en-US" altLang="zh-CHT" sz="2000" b="1" dirty="0"/>
              <a:t>2. </a:t>
            </a:r>
            <a:r>
              <a:rPr lang="zh-CHT" altLang="en-US" sz="2000" b="1" dirty="0"/>
              <a:t>真正信主的，應該一生相信！</a:t>
            </a:r>
            <a:endParaRPr lang="zh-CHT" altLang="en-US" sz="2000" dirty="0"/>
          </a:p>
          <a:p>
            <a:r>
              <a:rPr lang="en-US" altLang="zh-CHT" sz="2000" b="1" dirty="0"/>
              <a:t>3. </a:t>
            </a:r>
            <a:r>
              <a:rPr lang="zh-CHT" altLang="en-US" sz="2000" b="1" dirty="0"/>
              <a:t>我們要安慰弟兄姊妹，神的恩典夠用，能保守堅持信主的人到底。</a:t>
            </a:r>
            <a:endParaRPr lang="zh-CHT" altLang="en-US" sz="2000" dirty="0"/>
          </a:p>
          <a:p>
            <a:r>
              <a:rPr lang="en-US" altLang="zh-CHT" sz="2000" b="1" dirty="0"/>
              <a:t>4. </a:t>
            </a:r>
            <a:r>
              <a:rPr lang="zh-CHT" altLang="en-US" sz="2000" b="1" dirty="0"/>
              <a:t>有不少人曾有所謂決志或相信，但現今已經遠離神，離棄基督；對這些人，我們不能容易判斷他們最終是否得救！但神很清楚教導，神不喜悅他們這種生命。</a:t>
            </a:r>
            <a:endParaRPr lang="zh-CHT" altLang="en-US" sz="2000" dirty="0"/>
          </a:p>
          <a:p>
            <a:r>
              <a:rPr lang="en-US" altLang="zh-CHT" sz="2000" b="1" dirty="0"/>
              <a:t>5. </a:t>
            </a:r>
            <a:r>
              <a:rPr lang="zh-CHT" altLang="en-US" sz="2000" b="1" dirty="0"/>
              <a:t>我們要責備和警戒墮落和失跌的人，我們要像拿單先知責備大衛一樣，若他們像大衛悔改，就顯出他們有真的種子在心裡，但若像舊約的掃羅王和出賣主、屬魔鬼的猶大，就不得救。</a:t>
            </a:r>
            <a:endParaRPr lang="zh-CHT" altLang="en-US" sz="2000" dirty="0"/>
          </a:p>
          <a:p>
            <a:r>
              <a:rPr lang="en-US" altLang="zh-CHT" sz="2000" b="1" dirty="0"/>
              <a:t>6. </a:t>
            </a:r>
            <a:r>
              <a:rPr lang="zh-CHT" altLang="en-US" sz="2000" b="1" dirty="0"/>
              <a:t>對有些浮沉起伏很大的人，最清楚他們的心和得救是神！</a:t>
            </a:r>
            <a:endParaRPr lang="zh-CHT" altLang="en-US" sz="2000" dirty="0"/>
          </a:p>
          <a:p>
            <a:r>
              <a:rPr lang="zh-CHT" altLang="en-US" sz="2000" dirty="0"/>
              <a:t> </a:t>
            </a:r>
            <a:endParaRPr lang="en-US" altLang="zh-TW" sz="2000" dirty="0" smtClean="0"/>
          </a:p>
        </p:txBody>
      </p:sp>
    </p:spTree>
    <p:extLst>
      <p:ext uri="{BB962C8B-B14F-4D97-AF65-F5344CB8AC3E}">
        <p14:creationId xmlns:p14="http://schemas.microsoft.com/office/powerpoint/2010/main" val="647236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6589200" cy="533400"/>
          </a:xfrm>
        </p:spPr>
        <p:txBody>
          <a:bodyPr/>
          <a:lstStyle/>
          <a:p>
            <a:r>
              <a:rPr lang="zh-CHT" altLang="en-US" sz="2800" b="1" dirty="0" smtClean="0"/>
              <a:t>「</a:t>
            </a:r>
            <a:r>
              <a:rPr lang="zh-CHT" altLang="en-US" sz="2800" b="1" dirty="0"/>
              <a:t>必須是一生的信」，必須「忍耐到底</a:t>
            </a:r>
            <a:r>
              <a:rPr lang="zh-CHT" altLang="en-US" sz="2800" b="1" dirty="0" smtClean="0"/>
              <a:t>」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1066800"/>
            <a:ext cx="8610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HT" altLang="en-US" sz="2000" dirty="0"/>
              <a:t>太</a:t>
            </a:r>
            <a:r>
              <a:rPr lang="en-US" altLang="zh-CHT" sz="2000" dirty="0"/>
              <a:t>10:22b</a:t>
            </a:r>
            <a:r>
              <a:rPr lang="zh-CHT" altLang="en-US" sz="2000" dirty="0"/>
              <a:t>並且你們要為我的名被眾人恨惡。惟有</a:t>
            </a:r>
            <a:r>
              <a:rPr lang="zh-CHT" altLang="en-US" sz="2000" b="1" dirty="0"/>
              <a:t>忍耐到底</a:t>
            </a:r>
            <a:r>
              <a:rPr lang="zh-CHT" altLang="en-US" sz="2000" dirty="0"/>
              <a:t>的必然得救</a:t>
            </a:r>
            <a:r>
              <a:rPr lang="zh-CHT" altLang="en-US" sz="2000" dirty="0" smtClean="0"/>
              <a:t>。</a:t>
            </a:r>
            <a:endParaRPr lang="en-US" altLang="zh-CHT" sz="2000" dirty="0" smtClean="0"/>
          </a:p>
          <a:p>
            <a:endParaRPr lang="en-US" altLang="zh-CHT" sz="2000" dirty="0"/>
          </a:p>
          <a:p>
            <a:r>
              <a:rPr lang="zh-CHT" altLang="en-US" sz="2000" dirty="0"/>
              <a:t>太</a:t>
            </a:r>
            <a:r>
              <a:rPr lang="en-US" altLang="zh-CHT" sz="2000" dirty="0"/>
              <a:t>10:32-33</a:t>
            </a:r>
            <a:r>
              <a:rPr lang="zh-CHT" altLang="en-US" sz="2000" dirty="0"/>
              <a:t>凡在人面前認我的，我在我天上的父面前，也必認他。</a:t>
            </a:r>
            <a:r>
              <a:rPr lang="zh-CHT" altLang="en-US" sz="2000" b="1" dirty="0"/>
              <a:t>凡在人面前不認我的</a:t>
            </a:r>
            <a:r>
              <a:rPr lang="zh-CHT" altLang="en-US" sz="2000" dirty="0"/>
              <a:t>，我在我天上的父面前，</a:t>
            </a:r>
            <a:r>
              <a:rPr lang="zh-CHT" altLang="en-US" sz="2000" b="1" dirty="0"/>
              <a:t>也必不認他</a:t>
            </a:r>
            <a:r>
              <a:rPr lang="zh-CHT" altLang="en-US" sz="2000" dirty="0" smtClean="0"/>
              <a:t>。</a:t>
            </a:r>
            <a:endParaRPr lang="en-US" altLang="zh-CHT" sz="2000" dirty="0" smtClean="0"/>
          </a:p>
          <a:p>
            <a:endParaRPr lang="zh-CHT" altLang="en-US" sz="2000" dirty="0"/>
          </a:p>
          <a:p>
            <a:r>
              <a:rPr lang="zh-CHT" altLang="en-US" sz="2000" dirty="0"/>
              <a:t>來</a:t>
            </a:r>
            <a:r>
              <a:rPr lang="en-US" altLang="zh-CHT" sz="2000" dirty="0"/>
              <a:t>10:38-39</a:t>
            </a:r>
            <a:r>
              <a:rPr lang="zh-CHT" altLang="en-US" sz="2000" dirty="0"/>
              <a:t>只是義人必因信得生，</a:t>
            </a:r>
            <a:r>
              <a:rPr lang="zh-CHT" altLang="en-US" sz="2000" b="1" dirty="0"/>
              <a:t>他若退後</a:t>
            </a:r>
            <a:r>
              <a:rPr lang="zh-CHT" altLang="en-US" sz="2000" dirty="0"/>
              <a:t>，我心裡就不喜歡他。我們卻不是</a:t>
            </a:r>
            <a:r>
              <a:rPr lang="zh-CHT" altLang="en-US" sz="2000" b="1" dirty="0"/>
              <a:t>退後入沉淪</a:t>
            </a:r>
            <a:r>
              <a:rPr lang="zh-CHT" altLang="en-US" sz="2000" dirty="0"/>
              <a:t>的那等人，乃是有信心以致靈魂得救的人</a:t>
            </a:r>
            <a:r>
              <a:rPr lang="zh-CHT" altLang="en-US" sz="2000" dirty="0" smtClean="0"/>
              <a:t>。</a:t>
            </a:r>
            <a:endParaRPr lang="en-US" altLang="zh-CHT" sz="2000" dirty="0" smtClean="0"/>
          </a:p>
          <a:p>
            <a:endParaRPr lang="en-US" altLang="zh-CHT" sz="2000" u="sng" dirty="0"/>
          </a:p>
        </p:txBody>
      </p:sp>
    </p:spTree>
    <p:extLst>
      <p:ext uri="{BB962C8B-B14F-4D97-AF65-F5344CB8AC3E}">
        <p14:creationId xmlns:p14="http://schemas.microsoft.com/office/powerpoint/2010/main" val="1107364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6589200" cy="533400"/>
          </a:xfrm>
        </p:spPr>
        <p:txBody>
          <a:bodyPr/>
          <a:lstStyle/>
          <a:p>
            <a:r>
              <a:rPr lang="ja-JP" altLang="en-US" sz="2800" b="1" dirty="0"/>
              <a:t>真信徒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1066800"/>
            <a:ext cx="8610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HT" altLang="en-US" sz="2000" dirty="0"/>
              <a:t>太</a:t>
            </a:r>
            <a:r>
              <a:rPr lang="en-US" altLang="zh-CHT" sz="2000" dirty="0"/>
              <a:t>7:21-23 </a:t>
            </a:r>
            <a:r>
              <a:rPr lang="en-US" altLang="zh-CHT" sz="2000" baseline="30000" dirty="0"/>
              <a:t>21</a:t>
            </a:r>
            <a:r>
              <a:rPr lang="zh-CHT" altLang="en-US" sz="2000" dirty="0"/>
              <a:t>凡稱呼我主阿，主阿的人，不能都進天國，</a:t>
            </a:r>
            <a:r>
              <a:rPr lang="zh-CHT" altLang="en-US" sz="2000" b="1" dirty="0"/>
              <a:t>惟獨遵行我天父旨意的人，才能進去</a:t>
            </a:r>
            <a:r>
              <a:rPr lang="zh-CHT" altLang="en-US" sz="2000" dirty="0"/>
              <a:t>。</a:t>
            </a:r>
            <a:r>
              <a:rPr lang="en-US" altLang="zh-CHT" sz="2000" baseline="30000" dirty="0"/>
              <a:t>22</a:t>
            </a:r>
            <a:r>
              <a:rPr lang="zh-CHT" altLang="en-US" sz="2000" dirty="0"/>
              <a:t>當那日必有許多人對我說：「主阿，主阿，我們不是奉你的名傳道，奉你的名趕鬼，奉你的名行許多異能麼？」</a:t>
            </a:r>
            <a:r>
              <a:rPr lang="en-US" altLang="zh-CHT" sz="2000" baseline="30000" dirty="0"/>
              <a:t>23</a:t>
            </a:r>
            <a:r>
              <a:rPr lang="zh-CHT" altLang="en-US" sz="2000" dirty="0"/>
              <a:t>我就明明的告訴他們說：「我從來不認識你們，</a:t>
            </a:r>
            <a:r>
              <a:rPr lang="zh-CHT" altLang="en-US" sz="2000" b="1" dirty="0"/>
              <a:t>你們這些作惡的人</a:t>
            </a:r>
            <a:r>
              <a:rPr lang="zh-CHT" altLang="en-US" sz="2000" dirty="0"/>
              <a:t>，離開我去罷。</a:t>
            </a:r>
            <a:r>
              <a:rPr lang="zh-CHT" altLang="en-US" sz="2000" dirty="0" smtClean="0"/>
              <a:t>」</a:t>
            </a:r>
            <a:endParaRPr lang="en-US" altLang="zh-CHT" sz="2000" dirty="0" smtClean="0"/>
          </a:p>
          <a:p>
            <a:endParaRPr lang="en-US" altLang="zh-CHT" sz="2000" dirty="0"/>
          </a:p>
          <a:p>
            <a:r>
              <a:rPr lang="zh-CHT" altLang="en-US" sz="2000" dirty="0"/>
              <a:t>太</a:t>
            </a:r>
            <a:r>
              <a:rPr lang="en-US" altLang="zh-CHT" sz="2000" dirty="0"/>
              <a:t>12:31-32</a:t>
            </a:r>
            <a:r>
              <a:rPr lang="zh-CHT" altLang="en-US" sz="2000" dirty="0"/>
              <a:t>所以我告訴你們，人一切的罪和褻瀆的話都可得赦免，</a:t>
            </a:r>
            <a:r>
              <a:rPr lang="zh-CHT" altLang="en-US" sz="2000" b="1" dirty="0"/>
              <a:t>惟獨褻瀆聖靈</a:t>
            </a:r>
            <a:r>
              <a:rPr lang="zh-CHT" altLang="en-US" sz="2000" dirty="0"/>
              <a:t>，</a:t>
            </a:r>
            <a:r>
              <a:rPr lang="zh-CHT" altLang="en-US" sz="2000" b="1" dirty="0"/>
              <a:t>總不得赦免</a:t>
            </a:r>
            <a:r>
              <a:rPr lang="zh-CHT" altLang="en-US" sz="2000" dirty="0"/>
              <a:t>。凡說話干犯人子的，還可得赦免；惟獨說話干犯聖靈的，</a:t>
            </a:r>
            <a:r>
              <a:rPr lang="zh-CHT" altLang="en-US" sz="2000" b="1" dirty="0"/>
              <a:t>今世來世總不得赦免</a:t>
            </a:r>
            <a:r>
              <a:rPr lang="zh-CHT" altLang="en-US" sz="2000" dirty="0" smtClean="0"/>
              <a:t>。</a:t>
            </a:r>
            <a:endParaRPr lang="en-US" altLang="zh-CHT" sz="2000" dirty="0" smtClean="0"/>
          </a:p>
          <a:p>
            <a:endParaRPr lang="en-US" altLang="zh-CHT" sz="2000" dirty="0"/>
          </a:p>
          <a:p>
            <a:r>
              <a:rPr lang="zh-CHT" altLang="en-US" sz="2000" b="1" dirty="0"/>
              <a:t>只有表面的信，卻沒有因真心相信而有的生命和生命的果子，並不是真信徒！並且，若有人雖曾經歷神的恩典，卻離棄神，沒有果子，褻瀆聖靈，自取沉淪，並不得救</a:t>
            </a:r>
            <a:r>
              <a:rPr lang="zh-CHT" altLang="en-US" sz="2000" b="1" dirty="0" smtClean="0"/>
              <a:t>！</a:t>
            </a:r>
            <a:endParaRPr lang="en-US" altLang="zh-CHT" sz="2000" b="1" dirty="0" smtClean="0"/>
          </a:p>
          <a:p>
            <a:endParaRPr lang="en-US" altLang="zh-CHT" sz="2000" b="1" dirty="0"/>
          </a:p>
          <a:p>
            <a:r>
              <a:rPr lang="zh-CHT" altLang="en-US" sz="2000" dirty="0"/>
              <a:t>可</a:t>
            </a:r>
            <a:r>
              <a:rPr lang="en-US" altLang="zh-CHT" sz="2000" dirty="0"/>
              <a:t>4:15-17</a:t>
            </a:r>
            <a:r>
              <a:rPr lang="zh-CHT" altLang="en-US" sz="2000" dirty="0"/>
              <a:t>那撒在路旁的，就是人聽了道，撒但立刻來，</a:t>
            </a:r>
            <a:r>
              <a:rPr lang="zh-CHT" altLang="en-US" sz="2000" b="1" dirty="0"/>
              <a:t>把撒在他心裡的道奪了去</a:t>
            </a:r>
            <a:r>
              <a:rPr lang="zh-CHT" altLang="en-US" sz="2000" dirty="0"/>
              <a:t>。那撒在石頭地上的，就是人聽了道，</a:t>
            </a:r>
            <a:r>
              <a:rPr lang="zh-CHT" altLang="en-US" sz="2000" b="1" dirty="0"/>
              <a:t>立刻歡喜領受</a:t>
            </a:r>
            <a:r>
              <a:rPr lang="zh-CHT" altLang="en-US" sz="2000" dirty="0"/>
              <a:t>。</a:t>
            </a:r>
            <a:r>
              <a:rPr lang="zh-CHT" altLang="en-US" sz="2000" b="1" dirty="0"/>
              <a:t>但他心裡沒有根，不過是暫時的</a:t>
            </a:r>
            <a:r>
              <a:rPr lang="zh-CHT" altLang="en-US" sz="2000" dirty="0"/>
              <a:t>，</a:t>
            </a:r>
            <a:r>
              <a:rPr lang="zh-CHT" altLang="en-US" sz="2000" b="1" dirty="0"/>
              <a:t>及至為道遭了患難，或是受了逼迫，立刻就跌倒了</a:t>
            </a:r>
            <a:r>
              <a:rPr lang="zh-CHT" altLang="en-US" sz="2000" dirty="0"/>
              <a:t>。</a:t>
            </a:r>
            <a:endParaRPr lang="zh-CHT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67048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6589200" cy="533400"/>
          </a:xfrm>
        </p:spPr>
        <p:txBody>
          <a:bodyPr/>
          <a:lstStyle/>
          <a:p>
            <a:r>
              <a:rPr lang="zh-CHT" altLang="en-US" sz="2800" b="1" dirty="0"/>
              <a:t>常常儆醒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1066800"/>
            <a:ext cx="861060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HT" altLang="en-US" sz="2000" dirty="0"/>
              <a:t>來</a:t>
            </a:r>
            <a:r>
              <a:rPr lang="en-US" altLang="zh-CHT" sz="2000" dirty="0"/>
              <a:t>12:14-17 </a:t>
            </a:r>
            <a:r>
              <a:rPr lang="zh-CHT" altLang="en-US" sz="2000" dirty="0" smtClean="0"/>
              <a:t>你們要追求與眾人</a:t>
            </a:r>
            <a:r>
              <a:rPr lang="zh-CHT" altLang="en-US" sz="2000" dirty="0"/>
              <a:t>和睦，並要追求聖潔，</a:t>
            </a:r>
            <a:r>
              <a:rPr lang="zh-CHT" altLang="en-US" sz="2000" b="1" dirty="0"/>
              <a:t>非聖潔沒有人能見主</a:t>
            </a:r>
            <a:r>
              <a:rPr lang="zh-CHT" altLang="en-US" sz="2000" dirty="0" smtClean="0"/>
              <a:t>。</a:t>
            </a:r>
            <a:r>
              <a:rPr lang="zh-CHT" altLang="en-US" sz="2000" b="1" dirty="0" smtClean="0"/>
              <a:t>又</a:t>
            </a:r>
            <a:r>
              <a:rPr lang="zh-CHT" altLang="en-US" sz="2000" b="1" dirty="0"/>
              <a:t>要謹慎</a:t>
            </a:r>
            <a:r>
              <a:rPr lang="zh-CHT" altLang="en-US" sz="2000" dirty="0"/>
              <a:t>，</a:t>
            </a:r>
            <a:r>
              <a:rPr lang="zh-CHT" altLang="en-US" sz="2000" b="1" dirty="0"/>
              <a:t>恐怕有人失了神的恩</a:t>
            </a:r>
            <a:r>
              <a:rPr lang="zh-CHT" altLang="en-US" sz="2000" dirty="0"/>
              <a:t>，恐怕</a:t>
            </a:r>
            <a:r>
              <a:rPr lang="zh-CHT" altLang="en-US" sz="2000" b="1" dirty="0"/>
              <a:t>有毒根</a:t>
            </a:r>
            <a:r>
              <a:rPr lang="zh-CHT" altLang="en-US" sz="2000" dirty="0"/>
              <a:t>生出來擾亂你們，因此叫眾人沾染污穢</a:t>
            </a:r>
            <a:r>
              <a:rPr lang="zh-CHT" altLang="en-US" sz="2000" dirty="0" smtClean="0"/>
              <a:t>。</a:t>
            </a:r>
            <a:r>
              <a:rPr lang="zh-CHT" altLang="en-US" sz="2000" b="1" dirty="0" smtClean="0"/>
              <a:t>恐怕</a:t>
            </a:r>
            <a:r>
              <a:rPr lang="zh-CHT" altLang="en-US" sz="2000" dirty="0" smtClean="0"/>
              <a:t>有淫亂</a:t>
            </a:r>
            <a:r>
              <a:rPr lang="zh-CHT" altLang="en-US" sz="2000" dirty="0"/>
              <a:t>的，有貪戀世俗如以掃的，他因一點食物把自己長子的名分賣了</a:t>
            </a:r>
            <a:r>
              <a:rPr lang="zh-CHT" altLang="en-US" sz="2000" dirty="0" smtClean="0"/>
              <a:t>。後來想要承受</a:t>
            </a:r>
            <a:r>
              <a:rPr lang="zh-CHT" altLang="en-US" sz="2000" dirty="0"/>
              <a:t>父所祝的福，</a:t>
            </a:r>
            <a:r>
              <a:rPr lang="zh-CHT" altLang="en-US" sz="2000" b="1" dirty="0"/>
              <a:t>竟被棄絕，雖然號哭切求，卻得不著門路</a:t>
            </a:r>
            <a:r>
              <a:rPr lang="zh-CHT" altLang="en-US" sz="2000" dirty="0"/>
              <a:t>，使他父親的心意回轉，這是你們知道的。</a:t>
            </a:r>
            <a:endParaRPr lang="en-US" altLang="zh-CHT" sz="2000" dirty="0"/>
          </a:p>
          <a:p>
            <a:endParaRPr lang="en-US" altLang="zh-CHT" sz="2000" dirty="0" smtClean="0"/>
          </a:p>
          <a:p>
            <a:r>
              <a:rPr lang="zh-CHT" altLang="en-US" sz="2000" dirty="0"/>
              <a:t>約</a:t>
            </a:r>
            <a:r>
              <a:rPr lang="en-US" altLang="zh-CHT" sz="2000" dirty="0"/>
              <a:t>8:47</a:t>
            </a:r>
            <a:r>
              <a:rPr lang="zh-CHT" altLang="en-US" sz="2000" b="1" dirty="0"/>
              <a:t>出於神的，必聽神的話</a:t>
            </a:r>
            <a:r>
              <a:rPr lang="zh-CHT" altLang="en-US" sz="2000" dirty="0"/>
              <a:t>；你們不聽，因為你們不是出於神。</a:t>
            </a:r>
          </a:p>
          <a:p>
            <a:endParaRPr lang="en-US" altLang="zh-CHT" sz="2000" dirty="0" smtClean="0"/>
          </a:p>
          <a:p>
            <a:r>
              <a:rPr lang="zh-CHT" altLang="en-US" sz="2000" dirty="0" smtClean="0"/>
              <a:t>太</a:t>
            </a:r>
            <a:r>
              <a:rPr lang="en-US" altLang="zh-CHT" sz="2000" dirty="0"/>
              <a:t>7:17-20</a:t>
            </a:r>
            <a:r>
              <a:rPr lang="zh-CHT" altLang="en-US" sz="2000" dirty="0"/>
              <a:t>這樣，凡好樹都結好果子，</a:t>
            </a:r>
            <a:r>
              <a:rPr lang="zh-CHT" altLang="en-US" sz="2000" b="1" dirty="0"/>
              <a:t>惟獨壞樹結壞果子</a:t>
            </a:r>
            <a:r>
              <a:rPr lang="zh-CHT" altLang="en-US" sz="2000" dirty="0"/>
              <a:t>。好樹不能結壞果子；壞樹不能結好果子。</a:t>
            </a:r>
            <a:r>
              <a:rPr lang="zh-CHT" altLang="en-US" sz="2000" b="1" dirty="0"/>
              <a:t>凡不結好果子的樹就砍下來，丟在火裡</a:t>
            </a:r>
            <a:r>
              <a:rPr lang="zh-CHT" altLang="en-US" sz="2000" dirty="0"/>
              <a:t>。所以，</a:t>
            </a:r>
            <a:r>
              <a:rPr lang="zh-CHT" altLang="en-US" sz="2000" b="1" dirty="0"/>
              <a:t>憑著他們的果子就可以認出他們來</a:t>
            </a:r>
            <a:r>
              <a:rPr lang="zh-CHT" altLang="en-US" sz="2000" dirty="0"/>
              <a:t>。</a:t>
            </a:r>
          </a:p>
          <a:p>
            <a:endParaRPr lang="en-US" altLang="zh-CHT" sz="2000" u="sng" dirty="0" smtClean="0"/>
          </a:p>
          <a:p>
            <a:r>
              <a:rPr lang="zh-CHT" altLang="en-US" sz="2000" b="1" dirty="0"/>
              <a:t>聖經強調神的保守，</a:t>
            </a:r>
            <a:r>
              <a:rPr lang="zh-CHT" altLang="en-US" sz="2000" b="1" dirty="0" smtClean="0"/>
              <a:t>但也強調我們要儆醒</a:t>
            </a:r>
            <a:r>
              <a:rPr lang="zh-CHT" altLang="en-US" sz="2000" b="1" dirty="0"/>
              <a:t>，不要以為是已經</a:t>
            </a:r>
            <a:r>
              <a:rPr lang="en-US" altLang="zh-CHT" sz="2000" b="1" dirty="0"/>
              <a:t>『</a:t>
            </a:r>
            <a:r>
              <a:rPr lang="zh-CHT" altLang="en-US" sz="2000" b="1" dirty="0"/>
              <a:t>得著了</a:t>
            </a:r>
            <a:r>
              <a:rPr lang="en-US" altLang="zh-CHT" sz="2000" b="1" dirty="0"/>
              <a:t>』</a:t>
            </a:r>
            <a:r>
              <a:rPr lang="zh-CHT" altLang="en-US" sz="2000" b="1" dirty="0"/>
              <a:t>，要</a:t>
            </a:r>
            <a:r>
              <a:rPr lang="en-US" altLang="zh-CHT" sz="2000" b="1" dirty="0"/>
              <a:t>『</a:t>
            </a:r>
            <a:r>
              <a:rPr lang="zh-CHT" altLang="en-US" sz="2000" b="1" dirty="0"/>
              <a:t>恐懼戰兢地</a:t>
            </a:r>
            <a:r>
              <a:rPr lang="en-US" altLang="zh-CHT" sz="2000" b="1" dirty="0"/>
              <a:t>』</a:t>
            </a:r>
            <a:r>
              <a:rPr lang="zh-CHT" altLang="en-US" sz="2000" b="1" dirty="0"/>
              <a:t>，一生努力，去完成得救的工夫！</a:t>
            </a:r>
            <a:endParaRPr lang="zh-CHT" altLang="en-US" sz="2000" u="sng" dirty="0"/>
          </a:p>
        </p:txBody>
      </p:sp>
    </p:spTree>
    <p:extLst>
      <p:ext uri="{BB962C8B-B14F-4D97-AF65-F5344CB8AC3E}">
        <p14:creationId xmlns:p14="http://schemas.microsoft.com/office/powerpoint/2010/main" val="316823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6589200" cy="533400"/>
          </a:xfrm>
        </p:spPr>
        <p:txBody>
          <a:bodyPr/>
          <a:lstStyle/>
          <a:p>
            <a:r>
              <a:rPr lang="zh-CHT" altLang="en-US" sz="2800" b="1" dirty="0"/>
              <a:t>不要過分論斷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1066800"/>
            <a:ext cx="86106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HT" altLang="en-US" sz="2000" b="1" dirty="0"/>
              <a:t>我們深信離棄神的，神絕不喜悅！肯悔改，一生跟從主，神喜悅！但我們要知道，能堅持到底，全是恩典！要有豐盛的生命，要常在主裏面，沒有可誇</a:t>
            </a:r>
            <a:r>
              <a:rPr lang="zh-CHT" altLang="en-US" sz="2000" b="1" dirty="0" smtClean="0"/>
              <a:t>！</a:t>
            </a:r>
            <a:endParaRPr lang="en-US" altLang="zh-CHT" sz="2000" b="1" dirty="0" smtClean="0"/>
          </a:p>
          <a:p>
            <a:endParaRPr lang="en-US" altLang="zh-CHT" sz="2000" b="1" u="sng" dirty="0"/>
          </a:p>
          <a:p>
            <a:r>
              <a:rPr lang="zh-CHT" altLang="en-US" sz="2000" dirty="0"/>
              <a:t>在舊約中，有最後墮入沉淪的掃羅王，也有曾嚴重跌倒但悔改歸主的大衛！在新約中，有滅亡之子猶大出賣主耶穌，但其他使徒也曾離棄主，不認主！在我們日常牧養中，我們也常遇見類似掃羅王和猶大的，也有些像大衛和彼得。前者，最初好像很熱心，後來離開神，犯罪心硬，甚至敵擋教會。後者，則曾跌倒，</a:t>
            </a:r>
            <a:r>
              <a:rPr lang="zh-CHT" altLang="en-US" sz="2000" dirty="0" smtClean="0"/>
              <a:t>後靠著責備</a:t>
            </a:r>
            <a:r>
              <a:rPr lang="zh-CN" altLang="zh-CHT" sz="2000" dirty="0" smtClean="0"/>
              <a:t>，</a:t>
            </a:r>
            <a:r>
              <a:rPr lang="zh-CHT" altLang="en-US" sz="2000" dirty="0" smtClean="0"/>
              <a:t>弟兄姊</a:t>
            </a:r>
            <a:r>
              <a:rPr lang="zh-CHT" altLang="en-US" sz="2000" dirty="0"/>
              <a:t>妹的禱告和神的恩典，悔改重新歸入教會。在他們跌倒時，我們從他們的表面行為，很難分辨他們究竟是「掃羅王和猶大」這些最終滅亡之子，或他們實在是「大衛和彼得」，這些蒙禱告和神的恩典所挽回，又有真正憂傷痛悔的心，浪子回頭，重新被神所用。聖經的重點教導是勸勉人「一生堅持信靠神，堅持靠著聖靈，活出聖潔親近神」！我們對膽怯的，告訴他們，神的保守和恩典夠用！但對驕傲的、輕忽的、退後和犯罪的，卻應該倣效主耶穌和使徒保羅等的榜樣，多多警戒他們。我們都要作先知撒母耳和先知拿單，作守望者！所有跌倒和離棄神的，我們都警告</a:t>
            </a:r>
            <a:r>
              <a:rPr lang="zh-CHT" altLang="en-US" sz="2000" dirty="0" smtClean="0"/>
              <a:t>，盡量</a:t>
            </a:r>
            <a:r>
              <a:rPr lang="zh-CHT" altLang="en-US" sz="2000" dirty="0"/>
              <a:t>挽回</a:t>
            </a:r>
            <a:r>
              <a:rPr lang="zh-CHT" altLang="en-US" sz="2000" dirty="0" smtClean="0"/>
              <a:t>。</a:t>
            </a:r>
            <a:r>
              <a:rPr lang="zh-CHT" altLang="en-US" sz="2000" dirty="0"/>
              <a:t>我們不能在人跌倒時，輕忽安慰他們，犯罪也有平安！這是大錯！先知書的警告，我們要留心！</a:t>
            </a:r>
            <a:endParaRPr lang="zh-CHT" altLang="en-US" sz="2000" u="sng" dirty="0"/>
          </a:p>
        </p:txBody>
      </p:sp>
    </p:spTree>
    <p:extLst>
      <p:ext uri="{BB962C8B-B14F-4D97-AF65-F5344CB8AC3E}">
        <p14:creationId xmlns:p14="http://schemas.microsoft.com/office/powerpoint/2010/main" val="293518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6589200" cy="533400"/>
          </a:xfrm>
        </p:spPr>
        <p:txBody>
          <a:bodyPr/>
          <a:lstStyle/>
          <a:p>
            <a:r>
              <a:rPr lang="zh-CHT" altLang="en-US" sz="2800" b="1" dirty="0"/>
              <a:t>主必保守祂的子民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1066800"/>
            <a:ext cx="8610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HT" altLang="en-US" sz="2000" dirty="0" smtClean="0"/>
              <a:t>約</a:t>
            </a:r>
            <a:r>
              <a:rPr lang="en-US" altLang="zh-CHT" sz="2000" dirty="0"/>
              <a:t>6:37</a:t>
            </a:r>
            <a:r>
              <a:rPr lang="zh-CHT" altLang="en-US" sz="2000" b="1" dirty="0"/>
              <a:t>凡父所賜</a:t>
            </a:r>
            <a:r>
              <a:rPr lang="zh-CHT" altLang="en-US" sz="2000" dirty="0"/>
              <a:t>給我的人，</a:t>
            </a:r>
            <a:r>
              <a:rPr lang="zh-CHT" altLang="en-US" sz="2000" b="1" dirty="0"/>
              <a:t>必到</a:t>
            </a:r>
            <a:r>
              <a:rPr lang="zh-CHT" altLang="en-US" sz="2000" dirty="0"/>
              <a:t>我這裡來，到我這裡來的，我總不丟棄他</a:t>
            </a:r>
            <a:r>
              <a:rPr lang="zh-CHT" altLang="en-US" sz="2000" dirty="0" smtClean="0"/>
              <a:t>。</a:t>
            </a:r>
            <a:endParaRPr lang="en-US" altLang="zh-CHT" sz="2000" dirty="0" smtClean="0"/>
          </a:p>
          <a:p>
            <a:endParaRPr lang="zh-CHT" altLang="en-US" sz="2000" dirty="0"/>
          </a:p>
          <a:p>
            <a:r>
              <a:rPr lang="zh-CHT" altLang="en-US" sz="2000" dirty="0"/>
              <a:t>羅</a:t>
            </a:r>
            <a:r>
              <a:rPr lang="en-US" altLang="zh-CHT" sz="2000" dirty="0"/>
              <a:t>10:9</a:t>
            </a:r>
            <a:r>
              <a:rPr lang="zh-CHT" altLang="en-US" sz="2000" dirty="0"/>
              <a:t>你若</a:t>
            </a:r>
            <a:r>
              <a:rPr lang="zh-CHT" altLang="en-US" sz="2000" b="1" dirty="0"/>
              <a:t>口裡認</a:t>
            </a:r>
            <a:r>
              <a:rPr lang="zh-CHT" altLang="en-US" sz="2000" dirty="0"/>
              <a:t>耶穌為主，</a:t>
            </a:r>
            <a:r>
              <a:rPr lang="zh-CHT" altLang="en-US" sz="2000" b="1" dirty="0"/>
              <a:t>心裡信</a:t>
            </a:r>
            <a:r>
              <a:rPr lang="zh-CHT" altLang="en-US" sz="2000" dirty="0"/>
              <a:t>神叫他從死裡復活，就必得救</a:t>
            </a:r>
            <a:r>
              <a:rPr lang="zh-CHT" altLang="en-US" sz="2000" dirty="0" smtClean="0"/>
              <a:t>。</a:t>
            </a:r>
            <a:endParaRPr lang="en-US" altLang="zh-CHT" sz="2000" dirty="0" smtClean="0"/>
          </a:p>
          <a:p>
            <a:endParaRPr lang="en-US" altLang="zh-CHT" sz="2000" dirty="0"/>
          </a:p>
          <a:p>
            <a:r>
              <a:rPr lang="zh-CHT" altLang="en-US" sz="2000" b="1" dirty="0"/>
              <a:t>聖經有些經文安慰我們，要知道神的保守，讓膽怯的懂得常常倚靠神，領受幫</a:t>
            </a:r>
            <a:r>
              <a:rPr lang="zh-CHT" altLang="en-US" sz="2000" b="1" dirty="0" smtClean="0"/>
              <a:t>助</a:t>
            </a:r>
            <a:r>
              <a:rPr lang="zh-CHT" altLang="en-US" sz="2000" b="1" dirty="0"/>
              <a:t>！多結果子讓我們對神的保守和永生更有把握</a:t>
            </a:r>
            <a:r>
              <a:rPr lang="zh-CHT" altLang="en-US" sz="2000" b="1" dirty="0" smtClean="0"/>
              <a:t>。</a:t>
            </a:r>
            <a:r>
              <a:rPr lang="zh-CHT" altLang="en-US" sz="2000" dirty="0"/>
              <a:t>其中一個關鍵，就是我們必須「到主耶穌那裏」！</a:t>
            </a:r>
            <a:endParaRPr lang="en-US" altLang="zh-CHT" sz="2000" b="1" dirty="0" smtClean="0"/>
          </a:p>
          <a:p>
            <a:endParaRPr lang="en-US" altLang="zh-CHT" sz="2000" b="1" dirty="0"/>
          </a:p>
          <a:p>
            <a:r>
              <a:rPr lang="zh-CHT" altLang="en-US" sz="2000" dirty="0"/>
              <a:t>彼後</a:t>
            </a:r>
            <a:r>
              <a:rPr lang="en-US" altLang="zh-CHT" sz="2000" dirty="0"/>
              <a:t>1:10</a:t>
            </a:r>
            <a:r>
              <a:rPr lang="zh-CHT" altLang="en-US" sz="2000" dirty="0"/>
              <a:t>應當更加殷勤，</a:t>
            </a:r>
            <a:r>
              <a:rPr lang="zh-CHT" altLang="en-US" sz="2000" b="1" dirty="0"/>
              <a:t>使你們所蒙的恩召和揀選堅定不移</a:t>
            </a:r>
            <a:r>
              <a:rPr lang="zh-CHT" altLang="en-US" sz="2000" dirty="0"/>
              <a:t>，你們若行這幾樣，就永不失腳</a:t>
            </a:r>
            <a:r>
              <a:rPr lang="zh-CHT" altLang="en-US" sz="2000" dirty="0" smtClean="0"/>
              <a:t>。</a:t>
            </a:r>
            <a:endParaRPr lang="en-US" altLang="zh-CHT" sz="2000" dirty="0" smtClean="0"/>
          </a:p>
          <a:p>
            <a:endParaRPr lang="en-US" altLang="zh-CHT" sz="2000" dirty="0"/>
          </a:p>
          <a:p>
            <a:r>
              <a:rPr lang="zh-CHT" altLang="en-US" sz="2000" dirty="0"/>
              <a:t>我們無需判斷哪些人是真正得救的人（這不是我們的工作</a:t>
            </a:r>
            <a:r>
              <a:rPr lang="zh-CHT" altLang="en-US" sz="2000" dirty="0" smtClean="0"/>
              <a:t>）。我們所要做</a:t>
            </a:r>
            <a:r>
              <a:rPr lang="zh-CHT" altLang="en-US" sz="2000" dirty="0"/>
              <a:t>的是「彼此相顧、激發愛心、勉勵行善」（來十</a:t>
            </a:r>
            <a:r>
              <a:rPr lang="en-US" altLang="zh-CHT" sz="2000" dirty="0"/>
              <a:t>24</a:t>
            </a:r>
            <a:r>
              <a:rPr lang="zh-CHT" altLang="en-US" sz="2000" dirty="0"/>
              <a:t>），並用各樣的智慧使人在基督裡得以完全（西一</a:t>
            </a:r>
            <a:r>
              <a:rPr lang="en-US" altLang="zh-CHT" sz="2000" dirty="0" smtClean="0"/>
              <a:t>28</a:t>
            </a:r>
            <a:r>
              <a:rPr lang="zh-CHT" altLang="en-US" sz="2000" dirty="0" smtClean="0"/>
              <a:t>）</a:t>
            </a:r>
            <a:r>
              <a:rPr lang="zh-CHT" altLang="en-US" sz="2000" dirty="0"/>
              <a:t>。你若信了主，經歷過神的恩典，不但要有清楚的得救確據，也當盡各樣努力追求成長，並緊緊倚靠基督去勝過一切誘惑和攻擊。</a:t>
            </a:r>
            <a:endParaRPr lang="zh-CHT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14657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2033</TotalTime>
  <Words>1988</Words>
  <Application>Microsoft Macintosh PowerPoint</Application>
  <PresentationFormat>On-screen Show (4:3)</PresentationFormat>
  <Paragraphs>95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Breeze</vt:lpstr>
      <vt:lpstr>因信重生得救</vt:lpstr>
      <vt:lpstr>人因违背神的命令而进入必死的命运</vt:lpstr>
      <vt:lpstr>神借着耶稣赐给人救恩，人因信而得到救恩</vt:lpstr>
      <vt:lpstr>人必须重生</vt:lpstr>
      <vt:lpstr>从水和圣灵生</vt:lpstr>
      <vt:lpstr>信耶稣得永生</vt:lpstr>
      <vt:lpstr>PowerPoint Presentation</vt:lpstr>
      <vt:lpstr>西敏信條 The Westminster Confession</vt:lpstr>
      <vt:lpstr>「一次得救、永遠得救」的爭論</vt:lpstr>
      <vt:lpstr>「必須是一生的信」，必須「忍耐到底」</vt:lpstr>
      <vt:lpstr>真信徒</vt:lpstr>
      <vt:lpstr>常常儆醒</vt:lpstr>
      <vt:lpstr>不要過分論斷</vt:lpstr>
      <vt:lpstr>主必保守祂的子民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独一真神</dc:title>
  <dc:creator>Eileen Chen</dc:creator>
  <cp:lastModifiedBy>Zhou Chen</cp:lastModifiedBy>
  <cp:revision>126</cp:revision>
  <dcterms:created xsi:type="dcterms:W3CDTF">2012-01-18T05:12:53Z</dcterms:created>
  <dcterms:modified xsi:type="dcterms:W3CDTF">2015-05-17T07:34:47Z</dcterms:modified>
</cp:coreProperties>
</file>