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Override2.xml" ContentType="application/vnd.openxmlformats-officedocument.themeOverrid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bookmarkIdSeed="2">
  <p:sldMasterIdLst>
    <p:sldMasterId id="2147483694" r:id="rId1"/>
    <p:sldMasterId id="2147483712" r:id="rId2"/>
    <p:sldMasterId id="2147483724" r:id="rId3"/>
  </p:sldMasterIdLst>
  <p:notesMasterIdLst>
    <p:notesMasterId r:id="rId22"/>
  </p:notesMasterIdLst>
  <p:handoutMasterIdLst>
    <p:handoutMasterId r:id="rId23"/>
  </p:handoutMasterIdLst>
  <p:sldIdLst>
    <p:sldId id="285" r:id="rId4"/>
    <p:sldId id="291" r:id="rId5"/>
    <p:sldId id="290" r:id="rId6"/>
    <p:sldId id="287" r:id="rId7"/>
    <p:sldId id="289" r:id="rId8"/>
    <p:sldId id="288" r:id="rId9"/>
    <p:sldId id="292" r:id="rId10"/>
    <p:sldId id="293" r:id="rId11"/>
    <p:sldId id="294" r:id="rId12"/>
    <p:sldId id="295" r:id="rId13"/>
    <p:sldId id="286" r:id="rId14"/>
    <p:sldId id="297" r:id="rId15"/>
    <p:sldId id="303" r:id="rId16"/>
    <p:sldId id="299" r:id="rId17"/>
    <p:sldId id="300" r:id="rId18"/>
    <p:sldId id="302" r:id="rId19"/>
    <p:sldId id="296" r:id="rId20"/>
    <p:sldId id="305" r:id="rId21"/>
  </p:sldIdLst>
  <p:sldSz cx="9144000" cy="6858000" type="screen4x3"/>
  <p:notesSz cx="9288463" cy="7007225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72172" autoAdjust="0"/>
  </p:normalViewPr>
  <p:slideViewPr>
    <p:cSldViewPr>
      <p:cViewPr varScale="1">
        <p:scale>
          <a:sx n="54" d="100"/>
          <a:sy n="54" d="100"/>
        </p:scale>
        <p:origin x="194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59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defTabSz="931863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2563" y="0"/>
            <a:ext cx="40259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smtClean="0"/>
            </a:lvl1pPr>
          </a:lstStyle>
          <a:p>
            <a:pPr>
              <a:defRPr/>
            </a:pPr>
            <a:fld id="{A7A1DE1B-C7F7-4F4F-A966-E5F1E8D1A29A}" type="datetimeFigureOut">
              <a:rPr lang="en-US"/>
              <a:pPr>
                <a:defRPr/>
              </a:pPr>
              <a:t>4/2/2015</a:t>
            </a:fld>
            <a:endParaRPr lang="en-US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56388"/>
            <a:ext cx="4025900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defTabSz="931863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2563" y="6656388"/>
            <a:ext cx="4025900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55A15998-AEB0-4BF4-8FE6-058FBEFB97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1049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59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defTabSz="931863"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0975" y="0"/>
            <a:ext cx="40259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4013" y="525463"/>
            <a:ext cx="3503612" cy="2627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8688" y="3327400"/>
            <a:ext cx="7431087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54800"/>
            <a:ext cx="40259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defTabSz="931863"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0975" y="6654800"/>
            <a:ext cx="40259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92F85B1F-DB6E-40BA-B442-33298C07E87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135964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fld id="{4F45A342-3057-4BC1-ADD2-3C147984A746}" type="slidenum">
              <a:rPr lang="en-US" altLang="zh-CN"/>
              <a:pPr eaLnBrk="1" hangingPunct="1"/>
              <a:t>2</a:t>
            </a:fld>
            <a:endParaRPr lang="en-US" altLang="zh-CN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56343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fld id="{AB9D2069-EE4A-42C9-B748-208225BF41FE}" type="slidenum">
              <a:rPr lang="en-US" altLang="zh-CN"/>
              <a:pPr eaLnBrk="1" hangingPunct="1"/>
              <a:t>3</a:t>
            </a:fld>
            <a:endParaRPr lang="en-US" altLang="zh-CN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53056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80957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98284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2622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01524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13156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863277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27382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B4B0111-72B5-4CE4-A4AB-E0694804082D}" type="slidenum">
              <a:rPr lang="en-US" altLang="en-US">
                <a:solidFill>
                  <a:prstClr val="black"/>
                </a:solidFill>
              </a:rPr>
              <a:pPr eaLnBrk="1" hangingPunct="1"/>
              <a:t>14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9833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8FC142E-C4F6-45A2-B25A-B62BA4AE4CF4}" type="slidenum">
              <a:rPr lang="en-US" altLang="en-US">
                <a:solidFill>
                  <a:prstClr val="black"/>
                </a:solidFill>
              </a:rPr>
              <a:pPr eaLnBrk="1" hangingPunct="1"/>
              <a:t>15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086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61893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18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9242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1D072FD9-A619-4930-9ECD-18432FE98E5F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2274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E3A7-0041-4498-B4F2-5E163F200584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85434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72E0671-8A7F-4AF3-86C5-8FD1DC03D037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523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5C782964-0202-4C91-AD3B-B1C24394602D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9179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5CD09B61-64E0-4DBA-994D-1D0A10A4F840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43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49E62-9724-45E2-924C-FBC6B6F8C008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4230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BC6F3-8D18-4ABD-A420-7F86252D5FD7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4138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AAC8-36F6-493F-9528-1301DB962C5C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50183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3FD85BAE-E074-43E3-99C0-72413A9B6D0A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85145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9498AF3-5674-424F-8ADF-FAB13CBC25C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11313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9498AF3-5674-424F-8ADF-FAB13CBC25C6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05021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9498AF3-5674-424F-8ADF-FAB13CBC25C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51015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9498AF3-5674-424F-8ADF-FAB13CBC25C6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6366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9498AF3-5674-424F-8ADF-FAB13CBC25C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768042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9E177-D11F-47F8-9E04-0D972B7EEEDA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74377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56B51-1001-4700-AC41-F6B767F51384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506417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B78799A-47E4-4424-9DAF-D6A4F33EEAC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18862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BA236-38B4-47E0-B981-7BE246379511}" type="datetimeFigureOut">
              <a:rPr lang="en-US"/>
              <a:pPr>
                <a:defRPr/>
              </a:pPr>
              <a:t>4/2/2015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E20E4C-6CCA-4242-8604-99EAC9B83D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3455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C93EF-59B4-4CDB-A41B-7CFFD0B9AE05}" type="datetimeFigureOut">
              <a:rPr lang="en-US"/>
              <a:pPr>
                <a:defRPr/>
              </a:pPr>
              <a:t>4/2/2015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4226A4-B766-4B54-BC1F-2B1C0CF751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52047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AB002-1BBC-4935-A8F3-D99E82487598}" type="datetimeFigureOut">
              <a:rPr lang="en-US"/>
              <a:pPr>
                <a:defRPr/>
              </a:pPr>
              <a:t>4/2/2015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1BD9AD-10A7-4C24-AF75-485710785D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56507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09999-937F-4C26-91FE-51F0540B64E8}" type="datetimeFigureOut">
              <a:rPr lang="en-US"/>
              <a:pPr>
                <a:defRPr/>
              </a:pPr>
              <a:t>4/2/2015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B0A277-E530-4957-86A1-013D75AA19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83276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882E0-DCD2-4987-A74C-BBFCC22B6F7D}" type="datetimeFigureOut">
              <a:rPr lang="en-US"/>
              <a:pPr>
                <a:defRPr/>
              </a:pPr>
              <a:t>4/2/2015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AB0443-BB1C-46AD-B4A9-59A8F942EE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26376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5F6D1-5672-45F6-8C1B-ABD8C64DF568}" type="datetimeFigureOut">
              <a:rPr lang="en-US"/>
              <a:pPr>
                <a:defRPr/>
              </a:pPr>
              <a:t>4/2/2015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A080F4-DF7B-4645-8878-E23A536690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76510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0284E-A9AF-44C5-8752-72399B1E809E}" type="datetimeFigureOut">
              <a:rPr lang="en-US"/>
              <a:pPr>
                <a:defRPr/>
              </a:pPr>
              <a:t>4/2/2015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71051-D674-4EC9-808F-2646EDDCF5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96950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796AE-D721-4514-B76B-6ADDB7C1918A}" type="datetimeFigureOut">
              <a:rPr lang="en-US"/>
              <a:pPr>
                <a:defRPr/>
              </a:pPr>
              <a:t>4/2/2015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909C1-7415-45E7-BAB6-931C091930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93757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1B2BF-72BD-4283-A518-56B7B51C3D0E}" type="datetimeFigureOut">
              <a:rPr lang="en-US"/>
              <a:pPr>
                <a:defRPr/>
              </a:pPr>
              <a:t>4/2/2015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C5AE8F-4406-438C-897D-F45AEA95C9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40594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3B538-8FD8-4BAD-A14E-31E8567A74FB}" type="datetimeFigureOut">
              <a:rPr lang="en-US"/>
              <a:pPr>
                <a:defRPr/>
              </a:pPr>
              <a:t>4/2/2015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E6CAEB-6E23-4B97-A2A3-B67DAED2F0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46588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3A46A-BB8C-4D8E-AC36-852B85D79F14}" type="datetimeFigureOut">
              <a:rPr lang="en-US"/>
              <a:pPr>
                <a:defRPr/>
              </a:pPr>
              <a:t>4/2/2015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967430-A629-407B-A37E-365F952DB6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41460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BA236-38B4-47E0-B981-7BE246379511}" type="datetimeFigureOut">
              <a:rPr lang="en-US"/>
              <a:pPr>
                <a:defRPr/>
              </a:pPr>
              <a:t>4/2/2015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E20E4C-6CCA-4242-8604-99EAC9B83D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08707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C93EF-59B4-4CDB-A41B-7CFFD0B9AE05}" type="datetimeFigureOut">
              <a:rPr lang="en-US"/>
              <a:pPr>
                <a:defRPr/>
              </a:pPr>
              <a:t>4/2/2015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4226A4-B766-4B54-BC1F-2B1C0CF751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59264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AB002-1BBC-4935-A8F3-D99E82487598}" type="datetimeFigureOut">
              <a:rPr lang="en-US"/>
              <a:pPr>
                <a:defRPr/>
              </a:pPr>
              <a:t>4/2/2015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1BD9AD-10A7-4C24-AF75-485710785D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34605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09999-937F-4C26-91FE-51F0540B64E8}" type="datetimeFigureOut">
              <a:rPr lang="en-US"/>
              <a:pPr>
                <a:defRPr/>
              </a:pPr>
              <a:t>4/2/2015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B0A277-E530-4957-86A1-013D75AA19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13119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882E0-DCD2-4987-A74C-BBFCC22B6F7D}" type="datetimeFigureOut">
              <a:rPr lang="en-US"/>
              <a:pPr>
                <a:defRPr/>
              </a:pPr>
              <a:t>4/2/2015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AB0443-BB1C-46AD-B4A9-59A8F942EE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09488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5F6D1-5672-45F6-8C1B-ABD8C64DF568}" type="datetimeFigureOut">
              <a:rPr lang="en-US"/>
              <a:pPr>
                <a:defRPr/>
              </a:pPr>
              <a:t>4/2/2015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A080F4-DF7B-4645-8878-E23A536690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92294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0284E-A9AF-44C5-8752-72399B1E809E}" type="datetimeFigureOut">
              <a:rPr lang="en-US"/>
              <a:pPr>
                <a:defRPr/>
              </a:pPr>
              <a:t>4/2/2015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71051-D674-4EC9-808F-2646EDDCF5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98797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796AE-D721-4514-B76B-6ADDB7C1918A}" type="datetimeFigureOut">
              <a:rPr lang="en-US"/>
              <a:pPr>
                <a:defRPr/>
              </a:pPr>
              <a:t>4/2/2015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909C1-7415-45E7-BAB6-931C091930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18808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1B2BF-72BD-4283-A518-56B7B51C3D0E}" type="datetimeFigureOut">
              <a:rPr lang="en-US"/>
              <a:pPr>
                <a:defRPr/>
              </a:pPr>
              <a:t>4/2/2015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C5AE8F-4406-438C-897D-F45AEA95C9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89106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3B538-8FD8-4BAD-A14E-31E8567A74FB}" type="datetimeFigureOut">
              <a:rPr lang="en-US"/>
              <a:pPr>
                <a:defRPr/>
              </a:pPr>
              <a:t>4/2/2015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E6CAEB-6E23-4B97-A2A3-B67DAED2F0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62506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3A46A-BB8C-4D8E-AC36-852B85D79F14}" type="datetimeFigureOut">
              <a:rPr lang="en-US"/>
              <a:pPr>
                <a:defRPr/>
              </a:pPr>
              <a:t>4/2/2015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967430-A629-407B-A37E-365F952DB6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4276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9498AF3-5674-424F-8ADF-FAB13CBC25C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0271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5FA0056-9B8E-4944-9A85-A60F394B5F55}" type="datetimeFigureOut">
              <a:rPr lang="en-US"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>
                <a:defRPr/>
              </a:pPr>
              <a:t>4/2/2015</a:t>
            </a:fld>
            <a:endParaRPr lang="en-US" dirty="0"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rgbClr val="FFFFFF"/>
                </a:solidFill>
              </a:defRPr>
            </a:lvl1pPr>
          </a:lstStyle>
          <a:p>
            <a:fld id="{C528AE2F-2F83-49A7-8327-A88FC3CC52D8}" type="slidenum">
              <a:rPr lang="en-US" altLang="en-US" smtClean="0"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/>
              <a:t>‹#›</a:t>
            </a:fld>
            <a:endParaRPr lang="en-US" altLang="en-US" smtClean="0"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45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5FA0056-9B8E-4944-9A85-A60F394B5F55}" type="datetimeFigureOut">
              <a:rPr lang="en-US"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>
                <a:defRPr/>
              </a:pPr>
              <a:t>4/2/2015</a:t>
            </a:fld>
            <a:endParaRPr lang="en-US" dirty="0"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rgbClr val="FFFFFF"/>
                </a:solidFill>
              </a:defRPr>
            </a:lvl1pPr>
          </a:lstStyle>
          <a:p>
            <a:fld id="{C528AE2F-2F83-49A7-8327-A88FC3CC52D8}" type="slidenum">
              <a:rPr lang="en-US" altLang="en-US" smtClean="0"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/>
              <a:t>‹#›</a:t>
            </a:fld>
            <a:endParaRPr lang="en-US" altLang="en-US" smtClean="0"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10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6400" y="3352800"/>
            <a:ext cx="7772400" cy="147002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 smtClean="0">
                <a:ea typeface="PMingLiU" pitchFamily="18" charset="-120"/>
              </a:rPr>
              <a:t>神</a:t>
            </a:r>
            <a:r>
              <a:rPr lang="zh-CN" altLang="en-US" sz="4000" dirty="0">
                <a:ea typeface="PMingLiU" pitchFamily="18" charset="-120"/>
              </a:rPr>
              <a:t>给人的使命及命令</a:t>
            </a:r>
            <a:endParaRPr lang="zh-TW" altLang="en-US" sz="4000" dirty="0" smtClean="0"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5" descr="2Q=="/>
          <p:cNvSpPr>
            <a:spLocks noChangeAspect="1" noChangeArrowheads="1"/>
          </p:cNvSpPr>
          <p:nvPr/>
        </p:nvSpPr>
        <p:spPr bwMode="auto">
          <a:xfrm>
            <a:off x="3324225" y="2514600"/>
            <a:ext cx="24955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39" name="AutoShape 7" descr="2Q=="/>
          <p:cNvSpPr>
            <a:spLocks noChangeAspect="1" noChangeArrowheads="1"/>
          </p:cNvSpPr>
          <p:nvPr/>
        </p:nvSpPr>
        <p:spPr bwMode="auto">
          <a:xfrm>
            <a:off x="3324225" y="2514600"/>
            <a:ext cx="24955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4340" name="Picture 9" descr="0606251741791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72400" cy="571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270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http://t1.gstatic.com/images?q=tbn:ANd9GcRnI_QQ9Rke5QtkH_Ml5HTw_6DNDCkNb6fFmUGUpe4JvtpEYes09L-VgnH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14400"/>
            <a:ext cx="1646238" cy="246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914400" y="3505200"/>
            <a:ext cx="22860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1907-1997</a:t>
            </a:r>
            <a:br>
              <a:rPr lang="en-US" altLang="en-US"/>
            </a:br>
            <a:r>
              <a:rPr lang="en-US" altLang="en-US"/>
              <a:t>美国著名的人类学家和散文家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4267200" y="2133600"/>
            <a:ext cx="35814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/>
              <a:t>宇宙的中心是一丝微笑， 一份从创世之初就跳跃着喜乐的脉动，至今仍延续着</a:t>
            </a:r>
            <a:r>
              <a:rPr lang="en-US" altLang="en-US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994330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800" dirty="0" smtClean="0">
                <a:ea typeface="+mj-ea"/>
              </a:rPr>
              <a:t>亞當被造前後地上的情況</a:t>
            </a:r>
            <a:r>
              <a:rPr lang="zh-CN" altLang="en-US" dirty="0" smtClean="0">
                <a:ea typeface="+mj-ea"/>
              </a:rPr>
              <a:t> </a:t>
            </a:r>
          </a:p>
        </p:txBody>
      </p:sp>
      <p:graphicFrame>
        <p:nvGraphicFramePr>
          <p:cNvPr id="72707" name="Group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901728193"/>
              </p:ext>
            </p:extLst>
          </p:nvPr>
        </p:nvGraphicFramePr>
        <p:xfrm>
          <a:off x="609600" y="1905000"/>
          <a:ext cx="8229600" cy="3505201"/>
        </p:xfrm>
        <a:graphic>
          <a:graphicData uri="http://schemas.openxmlformats.org/drawingml/2006/table">
            <a:tbl>
              <a:tblPr/>
              <a:tblGrid>
                <a:gridCol w="1828800"/>
                <a:gridCol w="3200400"/>
                <a:gridCol w="3200400"/>
              </a:tblGrid>
              <a:tr h="66675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　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亞當被造前</a:t>
                      </a: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(</a:t>
                      </a: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創</a:t>
                      </a: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2:</a:t>
                      </a: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5-6)</a:t>
                      </a:r>
                      <a:endParaRPr kumimoji="0" lang="en-US" altLang="zh-TW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亞當被造後</a:t>
                      </a: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(</a:t>
                      </a: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創</a:t>
                      </a: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2:</a:t>
                      </a: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9-14)</a:t>
                      </a:r>
                      <a:endParaRPr kumimoji="0" lang="en-US" altLang="zh-TW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02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植物的生長</a:t>
                      </a:r>
                      <a:endParaRPr kumimoji="0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野地沒有草，</a:t>
                      </a:r>
                      <a:endParaRPr kumimoji="0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PMingLiU" pitchFamily="18" charset="-12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田間菜蔬沒有長起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PMingLiU" pitchFamily="18" charset="-12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各樣的樹從地裏長出來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72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神的工作</a:t>
                      </a:r>
                      <a:endParaRPr kumimoji="0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神沒有降雨在地上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PMingLiU" pitchFamily="18" charset="-12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神使各樣的樹從地裏長出來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08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地與人的關係</a:t>
                      </a:r>
                      <a:endParaRPr kumimoji="0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沒有人耕地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PMingLiU" pitchFamily="18" charset="-12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可悅人的眼目，</a:t>
                      </a:r>
                      <a:endParaRPr kumimoji="0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PMingLiU" pitchFamily="18" charset="-12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其上的果子好作食物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961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itchFamily="18" charset="-120"/>
                          <a:ea typeface="PMingLiU" pitchFamily="18" charset="-120"/>
                        </a:rPr>
                        <a:t>地如何得滋潤</a:t>
                      </a:r>
                      <a:endParaRPr kumimoji="0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有霧氣從地上騰，滋潤遍地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PMingLiU" pitchFamily="18" charset="-120"/>
                        </a:rPr>
                        <a:t>有河從伊甸流出，滋潤園子，從那裏分為四道河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PMingLiU" pitchFamily="18" charset="-12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880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人的使命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888391"/>
            <a:ext cx="73152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/>
              <a:t>創世記 </a:t>
            </a:r>
            <a:r>
              <a:rPr lang="en-US" altLang="zh-CN" sz="2400" dirty="0" smtClean="0"/>
              <a:t>1:26-28</a:t>
            </a:r>
          </a:p>
          <a:p>
            <a:endParaRPr lang="en-US" altLang="zh-CN" sz="2400" b="1" baseline="30000" dirty="0"/>
          </a:p>
          <a:p>
            <a:r>
              <a:rPr lang="en-US" altLang="zh-CN" sz="2400" baseline="30000" dirty="0" smtClean="0"/>
              <a:t>26</a:t>
            </a:r>
            <a:r>
              <a:rPr lang="en-US" altLang="zh-CN" sz="2400" baseline="30000" dirty="0"/>
              <a:t> </a:t>
            </a:r>
            <a:r>
              <a:rPr lang="zh-CN" altLang="en-US" sz="2400" dirty="0"/>
              <a:t>神說：「</a:t>
            </a:r>
            <a:r>
              <a:rPr lang="zh-CN" altLang="en-US" sz="2400" b="1" dirty="0"/>
              <a:t>我們要照著我們的形象，按著我們的樣式造人</a:t>
            </a:r>
            <a:r>
              <a:rPr lang="zh-CN" altLang="en-US" sz="2400" dirty="0"/>
              <a:t>，使他們管理海裡的魚、空中的鳥、地上的牲畜和全地，並地上所爬的一切昆蟲。」 </a:t>
            </a:r>
            <a:endParaRPr lang="en-US" altLang="zh-CN" sz="2400" dirty="0" smtClean="0"/>
          </a:p>
          <a:p>
            <a:endParaRPr lang="en-US" altLang="zh-CN" sz="2400" baseline="30000" dirty="0"/>
          </a:p>
          <a:p>
            <a:r>
              <a:rPr lang="en-US" altLang="zh-CN" sz="2400" baseline="30000" dirty="0" smtClean="0"/>
              <a:t>27</a:t>
            </a:r>
            <a:r>
              <a:rPr lang="en-US" altLang="zh-CN" sz="2400" baseline="30000" dirty="0"/>
              <a:t> </a:t>
            </a:r>
            <a:r>
              <a:rPr lang="zh-CN" altLang="en-US" sz="2400" dirty="0"/>
              <a:t>神就照著自己的形象造人，乃是照著他的形象，造男造女。 </a:t>
            </a:r>
            <a:endParaRPr lang="en-US" altLang="zh-CN" sz="2400" dirty="0" smtClean="0"/>
          </a:p>
          <a:p>
            <a:endParaRPr lang="en-US" altLang="zh-CN" sz="2400" baseline="30000" dirty="0"/>
          </a:p>
          <a:p>
            <a:endParaRPr lang="en-US" altLang="zh-CN" sz="2400" baseline="30000" dirty="0" smtClean="0"/>
          </a:p>
        </p:txBody>
      </p:sp>
    </p:spTree>
    <p:extLst>
      <p:ext uri="{BB962C8B-B14F-4D97-AF65-F5344CB8AC3E}">
        <p14:creationId xmlns:p14="http://schemas.microsoft.com/office/powerpoint/2010/main" val="586719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009014" y="1366051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/>
              <a:t>神</a:t>
            </a:r>
            <a:endParaRPr lang="en-US" sz="3600" b="1" dirty="0"/>
          </a:p>
        </p:txBody>
      </p:sp>
      <p:sp>
        <p:nvSpPr>
          <p:cNvPr id="3" name="Oval 2"/>
          <p:cNvSpPr/>
          <p:nvPr/>
        </p:nvSpPr>
        <p:spPr>
          <a:xfrm>
            <a:off x="3657600" y="4504006"/>
            <a:ext cx="1363394" cy="136339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034805" y="4876800"/>
            <a:ext cx="541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人</a:t>
            </a:r>
            <a:endParaRPr lang="en-US" sz="3600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4343400" y="2209800"/>
            <a:ext cx="0" cy="201754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57600" y="2743200"/>
            <a:ext cx="58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敬畏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601586" y="2743200"/>
            <a:ext cx="58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親近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11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1066800"/>
            <a:ext cx="7315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/>
              <a:t>創世記 </a:t>
            </a:r>
            <a:r>
              <a:rPr lang="en-US" altLang="zh-CN" sz="2400" dirty="0" smtClean="0"/>
              <a:t>1:26-28</a:t>
            </a:r>
          </a:p>
          <a:p>
            <a:endParaRPr lang="en-US" altLang="zh-CN" sz="2400" b="1" baseline="30000" dirty="0"/>
          </a:p>
          <a:p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26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神說：「我們要照著我們的形象，按著我們的樣式造人，使他們</a:t>
            </a: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管理海裡的魚、空中的鳥、地上的牲畜和全地，並地上所爬的一切昆蟲。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」 </a:t>
            </a:r>
            <a:endParaRPr lang="en-US" altLang="zh-CN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US" altLang="zh-CN" sz="2400" baseline="300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27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神就照著自己的形象造人，乃是照著他的形象，造男造女。 </a:t>
            </a:r>
            <a:endParaRPr lang="en-US" altLang="zh-CN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US" altLang="zh-CN" sz="2400" baseline="30000" dirty="0"/>
          </a:p>
          <a:p>
            <a:endParaRPr lang="en-US" altLang="zh-CN" sz="2400" baseline="30000" dirty="0" smtClean="0"/>
          </a:p>
          <a:p>
            <a:r>
              <a:rPr lang="en-US" altLang="zh-CN" sz="2400" baseline="30000" dirty="0" smtClean="0"/>
              <a:t>28</a:t>
            </a:r>
            <a:r>
              <a:rPr lang="en-US" altLang="zh-CN" sz="2400" baseline="30000" dirty="0"/>
              <a:t> </a:t>
            </a:r>
            <a:r>
              <a:rPr lang="zh-CN" altLang="en-US" sz="2400" dirty="0"/>
              <a:t>神就賜福給他們，又對他們說：「</a:t>
            </a:r>
            <a:r>
              <a:rPr lang="zh-CN" altLang="en-US" sz="2400" b="1" dirty="0"/>
              <a:t>要生養眾多，遍滿地面，治理這地，也要管理海裡的魚、空中的鳥和地上各樣行動的活物。</a:t>
            </a:r>
            <a:r>
              <a:rPr lang="zh-CN" altLang="en-US" sz="2400" dirty="0"/>
              <a:t>」 </a:t>
            </a:r>
          </a:p>
        </p:txBody>
      </p:sp>
    </p:spTree>
    <p:extLst>
      <p:ext uri="{BB962C8B-B14F-4D97-AF65-F5344CB8AC3E}">
        <p14:creationId xmlns:p14="http://schemas.microsoft.com/office/powerpoint/2010/main" val="99738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737903" y="2366303"/>
            <a:ext cx="1363394" cy="136339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06594" y="2713144"/>
            <a:ext cx="541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人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5264233" y="4191000"/>
            <a:ext cx="58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管理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448503" y="4033966"/>
            <a:ext cx="1105737" cy="1300034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4953000" y="5562600"/>
            <a:ext cx="1485900" cy="91546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/>
              <a:t>動物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2514600" y="5562600"/>
            <a:ext cx="1485900" cy="91546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/>
              <a:t>地</a:t>
            </a:r>
            <a:endParaRPr lang="en-US" sz="28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276600" y="4033966"/>
            <a:ext cx="1100798" cy="13000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352800" y="4191000"/>
            <a:ext cx="58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治理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3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1066800"/>
            <a:ext cx="7315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/>
              <a:t>創世記 </a:t>
            </a:r>
            <a:r>
              <a:rPr lang="en-US" altLang="zh-CN" sz="2400" dirty="0" smtClean="0"/>
              <a:t>1:26-28</a:t>
            </a:r>
          </a:p>
          <a:p>
            <a:endParaRPr lang="en-US" altLang="zh-CN" sz="2400" b="1" baseline="300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26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神說：「我們要照著我們的形象，按著我們的樣式造人，使他們管理海裡的魚、空中的鳥、地上的牲畜和全地，並地上所爬的一切昆蟲。」 </a:t>
            </a:r>
            <a:endParaRPr lang="en-US" altLang="zh-CN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US" altLang="zh-CN" sz="2400" baseline="300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27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b="1" dirty="0"/>
              <a:t>神就照著自己的形象造人，乃是照著他的形象，造男造女</a:t>
            </a: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</a:rPr>
              <a:t>。 </a:t>
            </a:r>
            <a:endParaRPr lang="en-US" altLang="zh-CN" sz="2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US" altLang="zh-CN" sz="2400" baseline="3000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altLang="zh-CN" sz="2400" baseline="300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28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神就賜福給他們，又對他們說：「要生養眾多，遍滿地面，治理這地，也要管理海裡的魚、空中的鳥和地上各樣行動的活物。」 </a:t>
            </a:r>
          </a:p>
        </p:txBody>
      </p:sp>
    </p:spTree>
    <p:extLst>
      <p:ext uri="{BB962C8B-B14F-4D97-AF65-F5344CB8AC3E}">
        <p14:creationId xmlns:p14="http://schemas.microsoft.com/office/powerpoint/2010/main" val="358486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495800" y="2667000"/>
            <a:ext cx="1230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骨中的骨肉中的肉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2667000" y="2827606"/>
            <a:ext cx="1363394" cy="136339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035691" y="3174447"/>
            <a:ext cx="541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人</a:t>
            </a:r>
            <a:endParaRPr lang="en-US" sz="3600" dirty="0"/>
          </a:p>
        </p:txBody>
      </p:sp>
      <p:sp>
        <p:nvSpPr>
          <p:cNvPr id="9" name="Oval 8"/>
          <p:cNvSpPr/>
          <p:nvPr/>
        </p:nvSpPr>
        <p:spPr>
          <a:xfrm>
            <a:off x="5951806" y="2819400"/>
            <a:ext cx="1363394" cy="136339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320497" y="3166241"/>
            <a:ext cx="541606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人</a:t>
            </a:r>
            <a:endParaRPr lang="en-US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2965645" y="1717967"/>
            <a:ext cx="681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/>
              <a:t>男</a:t>
            </a:r>
            <a:endParaRPr lang="en-US" sz="4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328703" y="1730514"/>
            <a:ext cx="681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/>
              <a:t>女</a:t>
            </a:r>
            <a:endParaRPr lang="en-US" sz="4000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4174588" y="3364463"/>
            <a:ext cx="1692812" cy="4103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4174588" y="3520966"/>
            <a:ext cx="16928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724400" y="3581400"/>
            <a:ext cx="1001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幫助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326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idx="1"/>
          </p:nvPr>
        </p:nvSpPr>
        <p:spPr>
          <a:xfrm>
            <a:off x="1143000" y="1371600"/>
            <a:ext cx="8229600" cy="6096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 smtClean="0">
                <a:latin typeface="SimSun" panose="02010600030101010101" pitchFamily="2" charset="-122"/>
                <a:ea typeface="SimSun" panose="02010600030101010101" pitchFamily="2" charset="-122"/>
              </a:rPr>
              <a:t>耶和华神将那人</a:t>
            </a:r>
            <a:r>
              <a:rPr lang="zh-CN" altLang="en-US" sz="2400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安置</a:t>
            </a:r>
            <a:r>
              <a:rPr lang="zh-CN" altLang="en-US" sz="24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在伊甸园，使他修理看守。 </a:t>
            </a: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1143000" y="2149475"/>
            <a:ext cx="7696200" cy="169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1</a:t>
            </a:r>
            <a:r>
              <a:rPr lang="en-US" altLang="zh-CN" sz="2400" b="1" baseline="30000" dirty="0" smtClean="0">
                <a:solidFill>
                  <a:schemeClr val="bg1">
                    <a:lumMod val="50000"/>
                  </a:schemeClr>
                </a:solidFill>
              </a:rPr>
              <a:t>6</a:t>
            </a:r>
            <a:r>
              <a:rPr lang="en-US" altLang="zh-CN" sz="2400" b="1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 smtClean="0"/>
              <a:t>耶</a:t>
            </a:r>
            <a:r>
              <a:rPr lang="zh-CN" altLang="en-US" sz="2400" dirty="0"/>
              <a:t>和华神</a:t>
            </a:r>
            <a:r>
              <a:rPr lang="zh-CN" altLang="en-US" sz="2400" dirty="0">
                <a:solidFill>
                  <a:srgbClr val="FF0000"/>
                </a:solidFill>
              </a:rPr>
              <a:t>吩咐</a:t>
            </a:r>
            <a:r>
              <a:rPr lang="zh-CN" altLang="en-US" sz="2400" dirty="0"/>
              <a:t>他说，园中各样树上的果子，你可以随意吃。</a:t>
            </a:r>
          </a:p>
          <a:p>
            <a:pPr>
              <a:spcBef>
                <a:spcPct val="20000"/>
              </a:spcBef>
            </a:pPr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17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 smtClean="0"/>
              <a:t>只</a:t>
            </a:r>
            <a:r>
              <a:rPr lang="zh-CN" altLang="en-US" sz="2400" dirty="0"/>
              <a:t>是分别善恶树上的果子，你不可吃，因为你吃的日子必定死。</a:t>
            </a: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1219200" y="3962400"/>
            <a:ext cx="7543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18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 smtClean="0"/>
              <a:t>耶</a:t>
            </a:r>
            <a:r>
              <a:rPr lang="zh-CN" altLang="en-US" sz="2400" dirty="0"/>
              <a:t>和华神说，那人独居不好，我要为他</a:t>
            </a:r>
            <a:r>
              <a:rPr lang="zh-CN" altLang="en-US" sz="2400" dirty="0">
                <a:solidFill>
                  <a:srgbClr val="FF0000"/>
                </a:solidFill>
              </a:rPr>
              <a:t>造</a:t>
            </a:r>
            <a:r>
              <a:rPr lang="zh-CN" altLang="en-US" sz="2400" dirty="0"/>
              <a:t>一个配偶帮助他。</a:t>
            </a:r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1219200" y="4953000"/>
            <a:ext cx="7772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19</a:t>
            </a:r>
            <a:r>
              <a:rPr lang="en-US" altLang="zh-CN" sz="2400" baseline="300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zh-CN" altLang="en-US" sz="2400" dirty="0" smtClean="0"/>
              <a:t>耶</a:t>
            </a:r>
            <a:r>
              <a:rPr lang="zh-CN" altLang="en-US" sz="2400" dirty="0"/>
              <a:t>和华神用土所造成的野地各样走兽和空中各样飞鸟都</a:t>
            </a:r>
            <a:r>
              <a:rPr lang="zh-CN" altLang="en-US" sz="2400" dirty="0">
                <a:solidFill>
                  <a:srgbClr val="FF0000"/>
                </a:solidFill>
              </a:rPr>
              <a:t>带到</a:t>
            </a:r>
            <a:r>
              <a:rPr lang="zh-CN" altLang="en-US" sz="2400" dirty="0"/>
              <a:t>那人面前，看他叫什么。那人怎样叫各样的活物，那就是它的名字。</a:t>
            </a:r>
          </a:p>
        </p:txBody>
      </p:sp>
      <p:sp>
        <p:nvSpPr>
          <p:cNvPr id="2" name="Rectangle 1"/>
          <p:cNvSpPr/>
          <p:nvPr/>
        </p:nvSpPr>
        <p:spPr>
          <a:xfrm>
            <a:off x="1219200" y="621269"/>
            <a:ext cx="22381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/>
              <a:t>創世記 </a:t>
            </a:r>
            <a:r>
              <a:rPr lang="en-US" altLang="zh-CN" sz="2400" dirty="0" smtClean="0"/>
              <a:t>2:15-19</a:t>
            </a:r>
            <a:endParaRPr lang="en-US" altLang="zh-CN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/>
      <p:bldP spid="66564" grpId="0"/>
      <p:bldP spid="6656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1143000" y="2819400"/>
            <a:ext cx="7696200" cy="169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2400" baseline="30000" dirty="0" smtClean="0">
                <a:solidFill>
                  <a:schemeClr val="bg1">
                    <a:lumMod val="50000"/>
                  </a:schemeClr>
                </a:solidFill>
              </a:rPr>
              <a:t>1</a:t>
            </a:r>
            <a:r>
              <a:rPr lang="en-US" altLang="zh-CN" sz="2400" b="1" baseline="30000" dirty="0" smtClean="0">
                <a:solidFill>
                  <a:schemeClr val="bg1">
                    <a:lumMod val="50000"/>
                  </a:schemeClr>
                </a:solidFill>
              </a:rPr>
              <a:t>6 </a:t>
            </a:r>
            <a:r>
              <a:rPr lang="zh-CN" altLang="en-US" sz="2400" dirty="0" smtClean="0"/>
              <a:t>耶</a:t>
            </a:r>
            <a:r>
              <a:rPr lang="zh-CN" altLang="en-US" sz="2400" dirty="0"/>
              <a:t>和华神</a:t>
            </a:r>
            <a:r>
              <a:rPr lang="zh-CN" altLang="en-US" sz="2400" dirty="0">
                <a:solidFill>
                  <a:srgbClr val="FF0000"/>
                </a:solidFill>
              </a:rPr>
              <a:t>吩咐</a:t>
            </a:r>
            <a:r>
              <a:rPr lang="zh-CN" altLang="en-US" sz="2400" dirty="0"/>
              <a:t>他说，园中各样树上的果子，你可以</a:t>
            </a:r>
            <a:r>
              <a:rPr lang="zh-CN" altLang="en-US" sz="2400" b="1" dirty="0">
                <a:solidFill>
                  <a:srgbClr val="0070C0"/>
                </a:solidFill>
              </a:rPr>
              <a:t>随意</a:t>
            </a:r>
            <a:r>
              <a:rPr lang="zh-CN" altLang="en-US" sz="2400" dirty="0"/>
              <a:t>吃。</a:t>
            </a:r>
          </a:p>
          <a:p>
            <a:pPr>
              <a:spcBef>
                <a:spcPct val="20000"/>
              </a:spcBef>
            </a:pPr>
            <a:r>
              <a:rPr lang="en-US" altLang="zh-CN" sz="2400" baseline="30000" dirty="0" smtClean="0"/>
              <a:t>1</a:t>
            </a:r>
            <a:r>
              <a:rPr lang="en-US" altLang="zh-CN" sz="2400" b="1" baseline="30000" dirty="0" smtClean="0"/>
              <a:t>7</a:t>
            </a:r>
            <a:r>
              <a:rPr lang="zh-CN" altLang="en-US" sz="2400" b="1" dirty="0" smtClean="0">
                <a:solidFill>
                  <a:srgbClr val="0070C0"/>
                </a:solidFill>
              </a:rPr>
              <a:t>只</a:t>
            </a:r>
            <a:r>
              <a:rPr lang="zh-CN" altLang="en-US" sz="2400" b="1" dirty="0">
                <a:solidFill>
                  <a:srgbClr val="0070C0"/>
                </a:solidFill>
              </a:rPr>
              <a:t>是</a:t>
            </a:r>
            <a:r>
              <a:rPr lang="zh-CN" altLang="en-US" sz="2400" dirty="0"/>
              <a:t>分别善恶树上的果子，你不可吃，因为你吃的日子必定死。</a:t>
            </a:r>
          </a:p>
        </p:txBody>
      </p:sp>
      <p:sp>
        <p:nvSpPr>
          <p:cNvPr id="2" name="Rectangle 1"/>
          <p:cNvSpPr/>
          <p:nvPr/>
        </p:nvSpPr>
        <p:spPr>
          <a:xfrm>
            <a:off x="1140372" y="2209800"/>
            <a:ext cx="22381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/>
              <a:t>創世記 </a:t>
            </a:r>
            <a:r>
              <a:rPr lang="en-US" altLang="zh-CN" sz="2400" dirty="0" smtClean="0"/>
              <a:t>2:16-17</a:t>
            </a:r>
            <a:endParaRPr lang="en-US" altLang="zh-CN" sz="240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7800" y="702485"/>
            <a:ext cx="8229600" cy="1143000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</a:rPr>
              <a:t>神給人的命令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77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1371600"/>
            <a:ext cx="800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endParaRPr lang="en-US" altLang="en-US" sz="2400" dirty="0">
              <a:latin typeface="SimSun" panose="02010600030101010101" pitchFamily="2" charset="-122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-323165"/>
            <a:ext cx="55976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。 </a:t>
            </a:r>
          </a:p>
        </p:txBody>
      </p:sp>
      <p:sp>
        <p:nvSpPr>
          <p:cNvPr id="10" name="Rectangle 9"/>
          <p:cNvSpPr/>
          <p:nvPr/>
        </p:nvSpPr>
        <p:spPr>
          <a:xfrm>
            <a:off x="559769" y="1507768"/>
            <a:ext cx="830006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en-US" altLang="en-US" sz="2400" dirty="0" smtClean="0">
                <a:latin typeface="SimSun" panose="02010600030101010101" pitchFamily="2" charset="-122"/>
              </a:rPr>
              <a:t>1 耶和華神所造的</a:t>
            </a:r>
            <a:r>
              <a:rPr lang="en-US" altLang="en-US" sz="2400" dirty="0">
                <a:latin typeface="SimSun" panose="02010600030101010101" pitchFamily="2" charset="-122"/>
              </a:rPr>
              <a:t>，惟有蛇比田野一切的活物更狡猾。蛇對女人說：神豈是真說不許你們吃園中所有樹上的果子嗎？ </a:t>
            </a:r>
          </a:p>
          <a:p>
            <a:pPr lvl="0" eaLnBrk="0" hangingPunct="0"/>
            <a:r>
              <a:rPr lang="en-US" altLang="en-US" sz="2400" dirty="0" smtClean="0">
                <a:latin typeface="SimSun" panose="02010600030101010101" pitchFamily="2" charset="-122"/>
              </a:rPr>
              <a:t>2 女人對蛇說</a:t>
            </a:r>
            <a:r>
              <a:rPr lang="en-US" altLang="en-US" sz="2400" dirty="0">
                <a:latin typeface="SimSun" panose="02010600030101010101" pitchFamily="2" charset="-122"/>
              </a:rPr>
              <a:t>：園中樹上的果子，我們可以吃， </a:t>
            </a:r>
          </a:p>
          <a:p>
            <a:pPr lvl="0" eaLnBrk="0" hangingPunct="0"/>
            <a:r>
              <a:rPr lang="en-US" altLang="en-US" sz="2400" dirty="0" smtClean="0">
                <a:latin typeface="SimSun" panose="02010600030101010101" pitchFamily="2" charset="-122"/>
              </a:rPr>
              <a:t>3 惟有園當中那棵樹上的果子</a:t>
            </a:r>
            <a:r>
              <a:rPr lang="en-US" altLang="en-US" sz="2400" dirty="0">
                <a:latin typeface="SimSun" panose="02010600030101010101" pitchFamily="2" charset="-122"/>
              </a:rPr>
              <a:t>，神曾說：你們不可吃，也不可摸，免得你們死。 </a:t>
            </a:r>
          </a:p>
          <a:p>
            <a:pPr lvl="0" eaLnBrk="0" hangingPunct="0"/>
            <a:r>
              <a:rPr lang="en-US" altLang="en-US" sz="2400" dirty="0" smtClean="0">
                <a:latin typeface="SimSun" panose="02010600030101010101" pitchFamily="2" charset="-122"/>
              </a:rPr>
              <a:t>4 蛇對女人說</a:t>
            </a:r>
            <a:r>
              <a:rPr lang="en-US" altLang="en-US" sz="2400" dirty="0">
                <a:latin typeface="SimSun" panose="02010600030101010101" pitchFamily="2" charset="-122"/>
              </a:rPr>
              <a:t>：你們不一定死； </a:t>
            </a:r>
          </a:p>
          <a:p>
            <a:pPr lvl="0" eaLnBrk="0" hangingPunct="0"/>
            <a:r>
              <a:rPr lang="en-US" altLang="en-US" sz="2400" dirty="0" smtClean="0">
                <a:latin typeface="SimSun" panose="02010600030101010101" pitchFamily="2" charset="-122"/>
              </a:rPr>
              <a:t>5 因為神知道</a:t>
            </a:r>
            <a:r>
              <a:rPr lang="en-US" altLang="en-US" sz="2400" dirty="0">
                <a:latin typeface="SimSun" panose="02010600030101010101" pitchFamily="2" charset="-122"/>
              </a:rPr>
              <a:t>，你們吃的日子眼睛就明亮了，你們便如神能知道善惡。 </a:t>
            </a:r>
          </a:p>
          <a:p>
            <a:pPr lvl="0" eaLnBrk="0" hangingPunct="0"/>
            <a:r>
              <a:rPr lang="en-US" altLang="en-US" sz="2400" dirty="0" smtClean="0">
                <a:latin typeface="SimSun" panose="02010600030101010101" pitchFamily="2" charset="-122"/>
              </a:rPr>
              <a:t>6 於是女人見那棵樹的果子好作食物</a:t>
            </a:r>
            <a:r>
              <a:rPr lang="en-US" altLang="en-US" sz="2400" dirty="0">
                <a:latin typeface="SimSun" panose="02010600030101010101" pitchFamily="2" charset="-122"/>
              </a:rPr>
              <a:t>，也悅人的眼目，且是可喜愛的，能使人有智慧，就摘下果子來吃了，又給他丈夫，他丈夫也吃了。 </a:t>
            </a:r>
          </a:p>
          <a:p>
            <a:pPr lvl="0" eaLnBrk="0" hangingPunct="0"/>
            <a:r>
              <a:rPr lang="en-US" altLang="en-US" sz="2400" dirty="0" smtClean="0">
                <a:latin typeface="SimSun" panose="02010600030101010101" pitchFamily="2" charset="-122"/>
              </a:rPr>
              <a:t>7 他們二人的眼睛就明亮了</a:t>
            </a:r>
            <a:r>
              <a:rPr lang="en-US" altLang="en-US" sz="2400" dirty="0">
                <a:latin typeface="SimSun" panose="02010600030101010101" pitchFamily="2" charset="-122"/>
              </a:rPr>
              <a:t>，才知道自己是赤身露體，</a:t>
            </a:r>
            <a:r>
              <a:rPr lang="en-US" altLang="en-US" sz="2400" dirty="0" smtClean="0">
                <a:latin typeface="SimSun" panose="02010600030101010101" pitchFamily="2" charset="-122"/>
              </a:rPr>
              <a:t>便拿無花果樹的葉子為自己編做裙子</a:t>
            </a:r>
            <a:r>
              <a:rPr lang="en-US" altLang="en-US" sz="2400" dirty="0">
                <a:latin typeface="SimSun" panose="02010600030101010101" pitchFamily="2" charset="-122"/>
              </a:rPr>
              <a:t> 。</a:t>
            </a:r>
            <a:endParaRPr lang="en-US" sz="2400" dirty="0">
              <a:latin typeface="SimSun" panose="02010600030101010101" pitchFamily="2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71600" y="885686"/>
            <a:ext cx="13644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/>
              <a:t>創世記 </a:t>
            </a:r>
            <a:r>
              <a:rPr lang="en-US" altLang="zh-CN" sz="2400" dirty="0" smtClean="0"/>
              <a:t>3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300222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D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5181600" y="4038600"/>
            <a:ext cx="23129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rgbClr val="FFFFFF"/>
                </a:solidFill>
                <a:cs typeface="方正舒体"/>
              </a:rPr>
              <a:t>missing the mark</a:t>
            </a:r>
            <a:r>
              <a:rPr lang="zh-CN" altLang="en-US" sz="2400" smtClean="0">
                <a:solidFill>
                  <a:srgbClr val="FFFFFF"/>
                </a:solidFill>
                <a:cs typeface="方正舒体"/>
              </a:rPr>
              <a:t>                      </a:t>
            </a:r>
            <a:endParaRPr lang="en-US" altLang="en-US" smtClean="0">
              <a:solidFill>
                <a:srgbClr val="FFFFFF"/>
              </a:solidFill>
              <a:ea typeface="+mn-ea"/>
            </a:endParaRPr>
          </a:p>
          <a:p>
            <a:pPr eaLnBrk="1" hangingPunct="1"/>
            <a:endParaRPr lang="en-US" altLang="en-US" sz="2400" smtClean="0">
              <a:solidFill>
                <a:srgbClr val="292934"/>
              </a:solidFill>
              <a:ea typeface="+mn-e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0" y="1600200"/>
            <a:ext cx="688975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5400" b="1" dirty="0">
                <a:ln w="10541" cmpd="sng">
                  <a:solidFill>
                    <a:srgbClr val="93A299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93A299">
                        <a:tint val="40000"/>
                        <a:satMod val="250000"/>
                      </a:srgbClr>
                    </a:gs>
                    <a:gs pos="9000">
                      <a:srgbClr val="93A299">
                        <a:tint val="52000"/>
                        <a:satMod val="300000"/>
                      </a:srgbClr>
                    </a:gs>
                    <a:gs pos="50000">
                      <a:srgbClr val="93A299">
                        <a:shade val="20000"/>
                        <a:satMod val="300000"/>
                      </a:srgbClr>
                    </a:gs>
                    <a:gs pos="79000">
                      <a:srgbClr val="93A299">
                        <a:tint val="52000"/>
                        <a:satMod val="300000"/>
                      </a:srgbClr>
                    </a:gs>
                    <a:gs pos="100000">
                      <a:srgbClr val="93A299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anose="020F0502020204030204" pitchFamily="34" charset="0"/>
                <a:cs typeface="方正舒体"/>
              </a:rPr>
              <a:t>罪</a:t>
            </a:r>
            <a:endParaRPr lang="en-US" sz="5400" b="1" dirty="0">
              <a:ln w="10541" cmpd="sng">
                <a:solidFill>
                  <a:srgbClr val="93A299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93A299">
                      <a:tint val="40000"/>
                      <a:satMod val="250000"/>
                    </a:srgbClr>
                  </a:gs>
                  <a:gs pos="9000">
                    <a:srgbClr val="93A299">
                      <a:tint val="52000"/>
                      <a:satMod val="300000"/>
                    </a:srgbClr>
                  </a:gs>
                  <a:gs pos="50000">
                    <a:srgbClr val="93A299">
                      <a:shade val="20000"/>
                      <a:satMod val="300000"/>
                    </a:srgbClr>
                  </a:gs>
                  <a:gs pos="79000">
                    <a:srgbClr val="93A299">
                      <a:tint val="52000"/>
                      <a:satMod val="300000"/>
                    </a:srgbClr>
                  </a:gs>
                  <a:gs pos="100000">
                    <a:srgbClr val="93A299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90800" y="2895600"/>
            <a:ext cx="115288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>
                <a:ln w="10541" cmpd="sng">
                  <a:solidFill>
                    <a:srgbClr val="93A299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93A299">
                        <a:tint val="40000"/>
                        <a:satMod val="250000"/>
                      </a:srgbClr>
                    </a:gs>
                    <a:gs pos="9000">
                      <a:srgbClr val="93A299">
                        <a:tint val="52000"/>
                        <a:satMod val="300000"/>
                      </a:srgbClr>
                    </a:gs>
                    <a:gs pos="50000">
                      <a:srgbClr val="93A299">
                        <a:shade val="20000"/>
                        <a:satMod val="300000"/>
                      </a:srgbClr>
                    </a:gs>
                    <a:gs pos="79000">
                      <a:srgbClr val="93A299">
                        <a:tint val="52000"/>
                        <a:satMod val="300000"/>
                      </a:srgbClr>
                    </a:gs>
                    <a:gs pos="100000">
                      <a:srgbClr val="93A299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SIN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562600" y="4800600"/>
            <a:ext cx="13382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mtClean="0">
                <a:solidFill>
                  <a:srgbClr val="FFFFFF"/>
                </a:solidFill>
                <a:cs typeface="方正舒体"/>
              </a:rPr>
              <a:t>偏离了正道</a:t>
            </a:r>
            <a:endParaRPr lang="en-US" altLang="en-US" smtClean="0">
              <a:solidFill>
                <a:srgbClr val="292934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3885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D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ChangeArrowheads="1"/>
          </p:cNvSpPr>
          <p:nvPr/>
        </p:nvSpPr>
        <p:spPr bwMode="auto">
          <a:xfrm>
            <a:off x="4114800" y="1524000"/>
            <a:ext cx="22764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b="1" smtClean="0">
                <a:solidFill>
                  <a:srgbClr val="FFFFFF"/>
                </a:solidFill>
                <a:ea typeface="微軟正黑體" panose="020B0604030504040204" pitchFamily="34" charset="-120"/>
              </a:rPr>
              <a:t>背叛了神的主權</a:t>
            </a:r>
            <a:endParaRPr lang="en-US" altLang="zh-TW" b="1" smtClean="0">
              <a:solidFill>
                <a:srgbClr val="FFFFFF"/>
              </a:solidFill>
              <a:ea typeface="微軟正黑體" panose="020B0604030504040204" pitchFamily="34" charset="-120"/>
            </a:endParaRPr>
          </a:p>
          <a:p>
            <a:pPr eaLnBrk="1" hangingPunct="1"/>
            <a:r>
              <a:rPr lang="zh-CN" altLang="en-US" b="1" smtClean="0">
                <a:solidFill>
                  <a:srgbClr val="FFFFFF"/>
                </a:solidFill>
                <a:cs typeface="方正舒体"/>
              </a:rPr>
              <a:t>逾越了神所定的界限</a:t>
            </a:r>
            <a:endParaRPr lang="en-US" altLang="zh-CN" b="1" smtClean="0">
              <a:solidFill>
                <a:srgbClr val="FFFFFF"/>
              </a:solidFill>
              <a:cs typeface="方正舒体"/>
            </a:endParaRPr>
          </a:p>
          <a:p>
            <a:pPr eaLnBrk="1" hangingPunct="1"/>
            <a:r>
              <a:rPr lang="zh-TW" altLang="en-US" b="1" smtClean="0">
                <a:solidFill>
                  <a:srgbClr val="FFFFFF"/>
                </a:solidFill>
                <a:ea typeface="微軟正黑體" panose="020B0604030504040204" pitchFamily="34" charset="-120"/>
              </a:rPr>
              <a:t>達不到神的標準</a:t>
            </a:r>
            <a:endParaRPr lang="en-US" altLang="en-US" smtClean="0">
              <a:solidFill>
                <a:srgbClr val="FFFFFF"/>
              </a:solidFill>
              <a:ea typeface="+mn-ea"/>
            </a:endParaRPr>
          </a:p>
        </p:txBody>
      </p:sp>
      <p:sp>
        <p:nvSpPr>
          <p:cNvPr id="2" name="Rectangle 1"/>
          <p:cNvSpPr/>
          <p:nvPr/>
        </p:nvSpPr>
        <p:spPr>
          <a:xfrm rot="1394267">
            <a:off x="1288460" y="3124200"/>
            <a:ext cx="1759540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zh-CN" altLang="en-US" sz="5400" b="1" cap="all" dirty="0">
                <a:ln w="0"/>
                <a:gradFill flip="none">
                  <a:gsLst>
                    <a:gs pos="0">
                      <a:srgbClr val="93A299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93A299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93A299">
                        <a:shade val="65000"/>
                        <a:satMod val="130000"/>
                      </a:srgbClr>
                    </a:gs>
                    <a:gs pos="92000">
                      <a:srgbClr val="93A299">
                        <a:shade val="50000"/>
                        <a:satMod val="120000"/>
                      </a:srgbClr>
                    </a:gs>
                    <a:gs pos="100000">
                      <a:srgbClr val="93A299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失准</a:t>
            </a:r>
            <a:endParaRPr lang="en-US" sz="5400" b="1" cap="all" dirty="0">
              <a:ln w="0"/>
              <a:gradFill flip="none">
                <a:gsLst>
                  <a:gs pos="0">
                    <a:srgbClr val="93A299">
                      <a:tint val="75000"/>
                      <a:shade val="75000"/>
                      <a:satMod val="170000"/>
                    </a:srgbClr>
                  </a:gs>
                  <a:gs pos="49000">
                    <a:srgbClr val="93A299">
                      <a:tint val="88000"/>
                      <a:shade val="65000"/>
                      <a:satMod val="172000"/>
                    </a:srgbClr>
                  </a:gs>
                  <a:gs pos="50000">
                    <a:srgbClr val="93A299">
                      <a:shade val="65000"/>
                      <a:satMod val="130000"/>
                    </a:srgbClr>
                  </a:gs>
                  <a:gs pos="92000">
                    <a:srgbClr val="93A299">
                      <a:shade val="50000"/>
                      <a:satMod val="120000"/>
                    </a:srgbClr>
                  </a:gs>
                  <a:gs pos="100000">
                    <a:srgbClr val="93A299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76400" y="1397726"/>
            <a:ext cx="688975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anose="020F0502020204030204" pitchFamily="34" charset="0"/>
                <a:cs typeface="Arial" panose="020B0604020202020204" pitchFamily="34" charset="0"/>
              </a:rPr>
              <a:t>罪</a:t>
            </a:r>
            <a:endParaRPr lang="en-US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91528" y="4267200"/>
            <a:ext cx="1555233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zh-CN" altLang="en-US" sz="2400" b="1" cap="all" dirty="0">
                <a:ln/>
                <a:solidFill>
                  <a:srgbClr val="93A299"/>
                </a:solidFill>
                <a:effectLst>
                  <a:outerShdw blurRad="19685" dist="12700" dir="5400000" algn="tl" rotWithShape="0">
                    <a:srgbClr val="93A299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困惑</a:t>
            </a:r>
            <a:r>
              <a:rPr lang="en-US" altLang="zh-CN" sz="2400" b="1" cap="all" dirty="0">
                <a:ln/>
                <a:solidFill>
                  <a:srgbClr val="93A299"/>
                </a:solidFill>
                <a:effectLst>
                  <a:outerShdw blurRad="19685" dist="12700" dir="5400000" algn="tl" rotWithShape="0">
                    <a:srgbClr val="93A299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zh-CN" altLang="en-US" sz="2400" b="1" cap="all" dirty="0">
                <a:ln/>
                <a:solidFill>
                  <a:srgbClr val="93A299"/>
                </a:solidFill>
                <a:effectLst>
                  <a:outerShdw blurRad="19685" dist="12700" dir="5400000" algn="tl" rotWithShape="0">
                    <a:srgbClr val="93A299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冲突</a:t>
            </a:r>
            <a:endParaRPr lang="en-US" sz="2400" b="1" cap="all" dirty="0">
              <a:ln/>
              <a:solidFill>
                <a:srgbClr val="93A299"/>
              </a:solidFill>
              <a:effectLst>
                <a:outerShdw blurRad="19685" dist="12700" dir="5400000" algn="tl" rotWithShape="0">
                  <a:srgbClr val="93A299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606" name="TextBox 6"/>
          <p:cNvSpPr txBox="1">
            <a:spLocks noChangeArrowheads="1"/>
          </p:cNvSpPr>
          <p:nvPr/>
        </p:nvSpPr>
        <p:spPr bwMode="auto">
          <a:xfrm>
            <a:off x="4046538" y="3276600"/>
            <a:ext cx="40306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mtClean="0">
                <a:solidFill>
                  <a:srgbClr val="FFFFFF"/>
                </a:solidFill>
                <a:cs typeface="方正舒体"/>
              </a:rPr>
              <a:t>无法和神校准</a:t>
            </a:r>
            <a:r>
              <a:rPr lang="en-US" altLang="zh-CN" smtClean="0">
                <a:solidFill>
                  <a:srgbClr val="FFFFFF"/>
                </a:solidFill>
                <a:cs typeface="方正舒体"/>
              </a:rPr>
              <a:t>         </a:t>
            </a:r>
            <a:r>
              <a:rPr lang="zh-CN" altLang="en-US" smtClean="0">
                <a:solidFill>
                  <a:srgbClr val="FFFFFF"/>
                </a:solidFill>
                <a:cs typeface="方正舒体"/>
              </a:rPr>
              <a:t> 远离神 </a:t>
            </a:r>
            <a:r>
              <a:rPr lang="en-US" altLang="zh-CN" smtClean="0">
                <a:solidFill>
                  <a:srgbClr val="FFFFFF"/>
                </a:solidFill>
                <a:cs typeface="方正舒体"/>
              </a:rPr>
              <a:t>Ungodliness</a:t>
            </a:r>
            <a:endParaRPr lang="en-US" altLang="en-US" smtClean="0">
              <a:solidFill>
                <a:srgbClr val="FFFFFF"/>
              </a:solidFill>
              <a:ea typeface="+mn-ea"/>
            </a:endParaRPr>
          </a:p>
        </p:txBody>
      </p:sp>
      <p:sp>
        <p:nvSpPr>
          <p:cNvPr id="25607" name="TextBox 11"/>
          <p:cNvSpPr txBox="1">
            <a:spLocks noChangeArrowheads="1"/>
          </p:cNvSpPr>
          <p:nvPr/>
        </p:nvSpPr>
        <p:spPr bwMode="auto">
          <a:xfrm>
            <a:off x="4029075" y="3897313"/>
            <a:ext cx="45815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mtClean="0">
                <a:solidFill>
                  <a:srgbClr val="FFFFFF"/>
                </a:solidFill>
                <a:cs typeface="方正舒体"/>
              </a:rPr>
              <a:t>无法和自己校准</a:t>
            </a:r>
            <a:r>
              <a:rPr lang="zh-CN" altLang="en-US" smtClean="0">
                <a:solidFill>
                  <a:srgbClr val="292934"/>
                </a:solidFill>
                <a:cs typeface="方正舒体"/>
              </a:rPr>
              <a:t>失 </a:t>
            </a:r>
            <a:r>
              <a:rPr lang="zh-CN" altLang="en-US" smtClean="0">
                <a:solidFill>
                  <a:srgbClr val="FFFFFF"/>
                </a:solidFill>
                <a:cs typeface="方正舒体"/>
              </a:rPr>
              <a:t> 失去了圣洁 </a:t>
            </a:r>
            <a:r>
              <a:rPr lang="en-US" altLang="zh-CN" smtClean="0">
                <a:solidFill>
                  <a:srgbClr val="FFFFFF"/>
                </a:solidFill>
                <a:cs typeface="方正舒体"/>
              </a:rPr>
              <a:t>Unholiness</a:t>
            </a:r>
            <a:endParaRPr lang="en-US" altLang="en-US" smtClean="0">
              <a:solidFill>
                <a:srgbClr val="FFFFFF"/>
              </a:solidFill>
              <a:ea typeface="+mn-ea"/>
            </a:endParaRPr>
          </a:p>
        </p:txBody>
      </p:sp>
      <p:sp>
        <p:nvSpPr>
          <p:cNvPr id="25608" name="TextBox 12"/>
          <p:cNvSpPr txBox="1">
            <a:spLocks noChangeArrowheads="1"/>
          </p:cNvSpPr>
          <p:nvPr/>
        </p:nvSpPr>
        <p:spPr bwMode="auto">
          <a:xfrm>
            <a:off x="3962400" y="4562475"/>
            <a:ext cx="4962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dirty="0" smtClean="0">
                <a:solidFill>
                  <a:srgbClr val="292934"/>
                </a:solidFill>
                <a:cs typeface="方正舒体"/>
              </a:rPr>
              <a:t> </a:t>
            </a:r>
            <a:r>
              <a:rPr lang="zh-CN" altLang="en-US" dirty="0" smtClean="0">
                <a:solidFill>
                  <a:srgbClr val="FFFFFF"/>
                </a:solidFill>
                <a:cs typeface="方正舒体"/>
              </a:rPr>
              <a:t>无法和他人校准      失去了公义 </a:t>
            </a:r>
            <a:r>
              <a:rPr lang="en-US" altLang="zh-CN" dirty="0" smtClean="0">
                <a:solidFill>
                  <a:srgbClr val="FFFFFF"/>
                </a:solidFill>
                <a:cs typeface="方正舒体"/>
              </a:rPr>
              <a:t>Unrighteousness</a:t>
            </a:r>
            <a:endParaRPr lang="en-US" altLang="en-US" dirty="0" smtClean="0">
              <a:solidFill>
                <a:srgbClr val="FFFFFF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41685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6" grpId="0"/>
      <p:bldP spid="25607" grpId="0"/>
      <p:bldP spid="2560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123812856_11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838200"/>
            <a:ext cx="3340100" cy="502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724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02824" y="2711329"/>
            <a:ext cx="144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/>
              <a:t>善</a:t>
            </a:r>
            <a:endParaRPr lang="en-US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4202824" y="4350603"/>
            <a:ext cx="144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/>
              <a:t>惡</a:t>
            </a:r>
            <a:endParaRPr lang="en-US" sz="48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0" y="1066800"/>
            <a:ext cx="144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/>
              <a:t>聖潔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145148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7800" y="702485"/>
            <a:ext cx="8229600" cy="1143000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</a:rPr>
              <a:t>神的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心意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Picture 4" descr="http://www.godisreal.today/wp-content/uploads/2013/09/what-is-the-holy-spirit2-740x4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813" y="1837691"/>
            <a:ext cx="8991599" cy="502030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77670" y="3235676"/>
            <a:ext cx="61709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TW" sz="2400" dirty="0" smtClean="0"/>
          </a:p>
          <a:p>
            <a:r>
              <a:rPr lang="zh-TW" altLang="en-US" sz="2400" dirty="0" smtClean="0"/>
              <a:t>帖撒羅尼迦前書</a:t>
            </a:r>
            <a:r>
              <a:rPr lang="en-US" altLang="zh-CN" sz="2400" dirty="0" smtClean="0"/>
              <a:t>4:3-4</a:t>
            </a:r>
          </a:p>
          <a:p>
            <a:r>
              <a:rPr lang="zh-TW" altLang="en-US" sz="2400" dirty="0" smtClean="0">
                <a:solidFill>
                  <a:srgbClr val="FF0000"/>
                </a:solidFill>
              </a:rPr>
              <a:t>神的旨意</a:t>
            </a:r>
            <a:r>
              <a:rPr lang="zh-TW" altLang="en-US" sz="2400" dirty="0" smtClean="0"/>
              <a:t>就是要你們</a:t>
            </a:r>
            <a:r>
              <a:rPr lang="zh-TW" altLang="en-US" sz="2400" dirty="0" smtClean="0">
                <a:solidFill>
                  <a:srgbClr val="FF0000"/>
                </a:solidFill>
              </a:rPr>
              <a:t>成為聖潔</a:t>
            </a:r>
            <a:r>
              <a:rPr lang="zh-TW" altLang="en-US" sz="2400" dirty="0" smtClean="0"/>
              <a:t>，</a:t>
            </a:r>
            <a:r>
              <a:rPr lang="zh-TW" altLang="en-US" sz="2400" dirty="0" smtClean="0">
                <a:solidFill>
                  <a:srgbClr val="FF0000"/>
                </a:solidFill>
              </a:rPr>
              <a:t>遠避淫行</a:t>
            </a:r>
            <a:r>
              <a:rPr lang="zh-TW" altLang="en-US" sz="2400" dirty="0" smtClean="0"/>
              <a:t>； </a:t>
            </a:r>
          </a:p>
          <a:p>
            <a:r>
              <a:rPr lang="zh-TW" altLang="en-US" sz="2400" dirty="0" smtClean="0"/>
              <a:t>要你們各人曉得怎樣用聖潔、尊貴守著自己的身體。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1664334" y="1926838"/>
            <a:ext cx="59556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 smtClean="0">
                <a:latin typeface="+mn-ea"/>
              </a:rPr>
              <a:t>利</a:t>
            </a:r>
            <a:r>
              <a:rPr lang="zh-CN" altLang="en-US" sz="2400" dirty="0" smtClean="0">
                <a:latin typeface="+mn-ea"/>
              </a:rPr>
              <a:t>未記</a:t>
            </a:r>
            <a:r>
              <a:rPr lang="en-US" altLang="zh-TW" sz="2400" dirty="0" smtClean="0">
                <a:latin typeface="+mn-ea"/>
              </a:rPr>
              <a:t>19:2</a:t>
            </a:r>
            <a:r>
              <a:rPr lang="zh-TW" altLang="en-US" sz="2400" dirty="0" smtClean="0">
                <a:latin typeface="+mn-ea"/>
              </a:rPr>
              <a:t>  </a:t>
            </a:r>
            <a:endParaRPr lang="en-US" altLang="zh-TW" sz="2400" dirty="0" smtClean="0">
              <a:latin typeface="+mn-ea"/>
            </a:endParaRPr>
          </a:p>
          <a:p>
            <a:r>
              <a:rPr lang="zh-TW" altLang="en-US" sz="2400" dirty="0" smtClean="0"/>
              <a:t>你曉諭以色列全會眾說：你們要</a:t>
            </a:r>
            <a:r>
              <a:rPr lang="zh-TW" altLang="en-US" sz="2400" dirty="0" smtClean="0">
                <a:solidFill>
                  <a:srgbClr val="FF0000"/>
                </a:solidFill>
              </a:rPr>
              <a:t>聖潔</a:t>
            </a:r>
            <a:r>
              <a:rPr lang="zh-TW" altLang="en-US" sz="2400" dirty="0" smtClean="0"/>
              <a:t>，因為我耶和華─你們的神是</a:t>
            </a:r>
            <a:r>
              <a:rPr lang="zh-TW" altLang="en-US" sz="2400" dirty="0" smtClean="0">
                <a:solidFill>
                  <a:srgbClr val="FF0000"/>
                </a:solidFill>
              </a:rPr>
              <a:t>聖潔</a:t>
            </a:r>
            <a:r>
              <a:rPr lang="zh-TW" altLang="en-US" sz="2400" dirty="0" smtClean="0"/>
              <a:t>的</a:t>
            </a:r>
            <a:r>
              <a:rPr lang="zh-CN" altLang="en-US" sz="2400" dirty="0" smtClean="0"/>
              <a:t>。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08887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larity">
    <a:dk1>
      <a:srgbClr val="292934"/>
    </a:dk1>
    <a:lt1>
      <a:srgbClr val="FFFFFF"/>
    </a:lt1>
    <a:dk2>
      <a:srgbClr val="D2533C"/>
    </a:dk2>
    <a:lt2>
      <a:srgbClr val="F3F2DC"/>
    </a:lt2>
    <a:accent1>
      <a:srgbClr val="93A299"/>
    </a:accent1>
    <a:accent2>
      <a:srgbClr val="AD8F67"/>
    </a:accent2>
    <a:accent3>
      <a:srgbClr val="726056"/>
    </a:accent3>
    <a:accent4>
      <a:srgbClr val="4C5A6A"/>
    </a:accent4>
    <a:accent5>
      <a:srgbClr val="808DA0"/>
    </a:accent5>
    <a:accent6>
      <a:srgbClr val="79463D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Clarity">
    <a:dk1>
      <a:srgbClr val="292934"/>
    </a:dk1>
    <a:lt1>
      <a:srgbClr val="FFFFFF"/>
    </a:lt1>
    <a:dk2>
      <a:srgbClr val="D2533C"/>
    </a:dk2>
    <a:lt2>
      <a:srgbClr val="F3F2DC"/>
    </a:lt2>
    <a:accent1>
      <a:srgbClr val="93A299"/>
    </a:accent1>
    <a:accent2>
      <a:srgbClr val="AD8F67"/>
    </a:accent2>
    <a:accent3>
      <a:srgbClr val="726056"/>
    </a:accent3>
    <a:accent4>
      <a:srgbClr val="4C5A6A"/>
    </a:accent4>
    <a:accent5>
      <a:srgbClr val="808DA0"/>
    </a:accent5>
    <a:accent6>
      <a:srgbClr val="79463D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537</Words>
  <Application>Microsoft Office PowerPoint</Application>
  <PresentationFormat>On-screen Show (4:3)</PresentationFormat>
  <Paragraphs>114</Paragraphs>
  <Slides>18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30" baseType="lpstr">
      <vt:lpstr>方正舒体</vt:lpstr>
      <vt:lpstr>微軟正黑體</vt:lpstr>
      <vt:lpstr>PMingLiU</vt:lpstr>
      <vt:lpstr>SimSun</vt:lpstr>
      <vt:lpstr>幼圆</vt:lpstr>
      <vt:lpstr>Arial</vt:lpstr>
      <vt:lpstr>Calibri</vt:lpstr>
      <vt:lpstr>Century Gothic</vt:lpstr>
      <vt:lpstr>Wingdings 3</vt:lpstr>
      <vt:lpstr>Wisp</vt:lpstr>
      <vt:lpstr>Clarity</vt:lpstr>
      <vt:lpstr>1_Clarity</vt:lpstr>
      <vt:lpstr>神给人的使命及命令</vt:lpstr>
      <vt:lpstr>PowerPoint Presentation</vt:lpstr>
      <vt:lpstr>PowerPoint Presentation</vt:lpstr>
      <vt:lpstr>亞當被造前後地上的情況 </vt:lpstr>
      <vt:lpstr>人的使命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神給人的命令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神的心意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2015-04-03T02:33:05Z</dcterms:created>
  <dcterms:modified xsi:type="dcterms:W3CDTF">2015-04-03T02:33:51Z</dcterms:modified>
</cp:coreProperties>
</file>