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23"/>
  </p:notesMasterIdLst>
  <p:sldIdLst>
    <p:sldId id="269" r:id="rId2"/>
    <p:sldId id="258" r:id="rId3"/>
    <p:sldId id="289" r:id="rId4"/>
    <p:sldId id="259" r:id="rId5"/>
    <p:sldId id="286" r:id="rId6"/>
    <p:sldId id="287" r:id="rId7"/>
    <p:sldId id="282" r:id="rId8"/>
    <p:sldId id="293" r:id="rId9"/>
    <p:sldId id="294" r:id="rId10"/>
    <p:sldId id="295" r:id="rId11"/>
    <p:sldId id="292" r:id="rId12"/>
    <p:sldId id="296" r:id="rId13"/>
    <p:sldId id="297" r:id="rId14"/>
    <p:sldId id="285" r:id="rId15"/>
    <p:sldId id="291" r:id="rId16"/>
    <p:sldId id="298" r:id="rId17"/>
    <p:sldId id="299" r:id="rId18"/>
    <p:sldId id="300" r:id="rId19"/>
    <p:sldId id="301" r:id="rId20"/>
    <p:sldId id="302" r:id="rId21"/>
    <p:sldId id="30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50" autoAdjust="0"/>
  </p:normalViewPr>
  <p:slideViewPr>
    <p:cSldViewPr>
      <p:cViewPr varScale="1">
        <p:scale>
          <a:sx n="114" d="100"/>
          <a:sy n="114" d="100"/>
        </p:scale>
        <p:origin x="-1952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6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6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7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8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9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10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11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12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sz="1200" dirty="0" smtClean="0"/>
              <a:t>人犯罪的另一個惡果是為自私所困 、被罪所捆綁。所謂作罪的奴僕，就是在罪的奴役、轄制之下，沒有不犯罪的自由。許多人 酗酒、抽煙，許多人吸毒、生活放蕩。他們並非不知自己的惡習有害，也不是不想改邪歸正 。然而多少次下決心，就多少次故態復萌。</a:t>
            </a:r>
            <a:endParaRPr lang="en-US" altLang="zh-CHT" sz="1200" dirty="0" smtClean="0"/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13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如果一位医生告诉一位体检者，他已被确诊患了癌症，所幸还是早期，癌细胞尚未扩散，只要立即作手术，即可根治，否则则有生命危险。我想，即使该人心中惊惶，但定会与医生配合作手术。他恐怕不会说：“医生，你怎么这么武断！我非得听你的话动手术才能活，不听你的话，不作手术就要死？！”因为他知道癌变是致死的原因，医生是在帮助他从癌症中夺回生命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一个财主，穿着紫色袍和细麻布衣服，天天奢华宴乐。又有一个讨饭的，名叫拉撒路，浑身生疮，被人放在财主门口，要得财主桌子上掉下来的零碎充饥，并且狗来舔他的疮。后来那讨饭的死了，被天使放在亚伯拉罕的怀里。财主也死了，并且埋葬了。他在阴间受痛苦，举目远远的望见亚伯拉罕，又望见拉撒路在他怀里，就喊着说：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“我祖亚伯拉罕哪，可怜我吧，打发拉撒路来，用指头尖蘸点水，凉凉我的舌头。因为我在这火焰里，极其痛苦。”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亚伯拉罕说，“儿啊，你该回想你生前享过福，拉撒路也受过苦。如今他在这里得安慰，你倒受痛苦。不但这样，并且在你我之间，有深渊限定，以致人要从这边过到你们那边，是不能的，要从那边过到我们这边，也是不能的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财主说：“我祖啊，既是这样，求你打发拉撒路到我父家去。因为我还有五个弟兄。他可以对他们作见证，免得他们也来到这痛苦的地方。”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亚伯拉罕说，“他们有摩西和先知的话，可以听从。”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他说：“我祖亚伯拉罕哪，不是的。若有一个从死里复活的，到他们那里去的，他们必要悔改。”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亚伯拉罕说：“若不听从摩西和先知的话，就是有一个从死里复活的，他们也是不听劝。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一个财主，穿着紫色袍和细麻布衣服，天天奢华宴乐。又有一个讨饭的，名叫拉撒路，浑身生疮，被人放在财主门口，要得财主桌子上掉下来的零碎充饥，并且狗来舔他的疮。后来那讨饭的死了，被天使放在亚伯拉罕的怀里。财主也死了，并且埋葬了。他在阴间受痛苦，举目远远的望见亚伯拉罕，又望见拉撒路在他怀里，就喊着说：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“我祖亚伯拉罕哪，可怜我吧，打发拉撒路来，用指头尖蘸点水，凉凉我的舌头。因为我在这火焰里，极其痛苦。”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亚伯拉罕说，“儿啊，你该回想你生前享过福，拉撒路也受过苦。如今他在这里得安慰，你倒受痛苦。不但这样，并且在你我之间，有深渊限定，以致人要从这边过到你们那边，是不能的，要从那边过到我们这边，也是不能的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财主说：“我祖啊，既是这样，求你打发拉撒路到我父家去。因为我还有五个弟兄。他可以对他们作见证，免得他们也来到这痛苦的地方。”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亚伯拉罕说，“他们有摩西和先知的话，可以听从。”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他说：“我祖亚伯拉罕哪，不是的。若有一个从死里复活的，到他们那里去的，他们必要悔改。”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亚伯拉罕说：“若不听从摩西和先知的话，就是有一个从死里复活的，他们也是不听劝。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2286000"/>
            <a:ext cx="6553200" cy="1142999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人犯罪后的严重性及神拯救的应许</a:t>
            </a:r>
            <a:endParaRPr lang="zh-CN" altLang="en-US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神人关系隔绝</a:t>
            </a:r>
            <a:r>
              <a:rPr lang="en-US" altLang="zh-TW" sz="3600" dirty="0"/>
              <a:t>----</a:t>
            </a:r>
            <a:r>
              <a:rPr lang="zh-TW" altLang="en-US" sz="3600" dirty="0"/>
              <a:t>死亡临到人类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2</a:t>
            </a:r>
            <a:r>
              <a:rPr lang="zh-TW" altLang="en-US" sz="2800" dirty="0"/>
              <a:t>：</a:t>
            </a:r>
            <a:r>
              <a:rPr lang="en-US" altLang="zh-TW" sz="2800" dirty="0"/>
              <a:t>16-</a:t>
            </a:r>
            <a:r>
              <a:rPr lang="en-US" altLang="zh-TW" sz="2800" dirty="0" smtClean="0"/>
              <a:t>17</a:t>
            </a:r>
          </a:p>
          <a:p>
            <a:r>
              <a:rPr lang="zh-CHT" altLang="en-US" sz="2800" dirty="0"/>
              <a:t>耶和華神吩咐他說：「園中各樣樹上的果子，你可以隨意吃</a:t>
            </a:r>
            <a:r>
              <a:rPr lang="zh-CHT" altLang="en-US" sz="2800" dirty="0" smtClean="0"/>
              <a:t>；</a:t>
            </a:r>
            <a:r>
              <a:rPr lang="zh-CHT" altLang="en-US" sz="2800" dirty="0"/>
              <a:t>只是分別善惡樹上的果子，你不可吃，因為你吃的日子必定死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TW" sz="2800" dirty="0"/>
          </a:p>
          <a:p>
            <a:r>
              <a:rPr lang="zh-CHT" altLang="en-US" sz="2800" dirty="0"/>
              <a:t>英文 </a:t>
            </a:r>
            <a:r>
              <a:rPr lang="en-US" altLang="zh-CHT" sz="2800" dirty="0"/>
              <a:t>(</a:t>
            </a:r>
            <a:r>
              <a:rPr lang="zh-CHT" altLang="en-US" sz="2800" dirty="0"/>
              <a:t>新國際版本</a:t>
            </a:r>
            <a:r>
              <a:rPr lang="en-US" altLang="zh-CHT" sz="2800" dirty="0"/>
              <a:t>NIV) </a:t>
            </a:r>
            <a:r>
              <a:rPr lang="zh-CHT" altLang="en-US" sz="2800" dirty="0"/>
              <a:t>是</a:t>
            </a:r>
            <a:r>
              <a:rPr lang="en-US" altLang="zh-CHT" sz="2800" dirty="0"/>
              <a:t>:“For when you eat of it, you will surely die.</a:t>
            </a:r>
            <a:r>
              <a:rPr lang="zh-CHT" altLang="en-US" sz="2800" b="1" dirty="0"/>
              <a:t>”</a:t>
            </a:r>
            <a:r>
              <a:rPr lang="en-US" altLang="zh-CHT" sz="2800" dirty="0"/>
              <a:t>( </a:t>
            </a:r>
            <a:r>
              <a:rPr lang="zh-CHT" altLang="en-US" sz="2800" dirty="0"/>
              <a:t>因為你吃了必定死</a:t>
            </a:r>
            <a:r>
              <a:rPr lang="en-US" altLang="zh-CHT" sz="2800" dirty="0"/>
              <a:t>﹗) ,</a:t>
            </a:r>
            <a:r>
              <a:rPr lang="zh-CHT" altLang="en-US" sz="2800" dirty="0"/>
              <a:t> 英譯沒有“日子”這兩個字</a:t>
            </a:r>
            <a:r>
              <a:rPr lang="en-US" altLang="zh-CHT" sz="2800" dirty="0"/>
              <a:t>﹐</a:t>
            </a:r>
            <a:r>
              <a:rPr lang="zh-CHT" altLang="en-US" sz="2800" dirty="0"/>
              <a:t>因亞當夏娃當時吃了並沒有在當天就死</a:t>
            </a:r>
            <a:r>
              <a:rPr lang="en-US" altLang="zh-CHT" sz="2800" dirty="0"/>
              <a:t>﹐</a:t>
            </a:r>
            <a:r>
              <a:rPr lang="zh-CHT" altLang="en-US" sz="2800" dirty="0"/>
              <a:t>而且亞當還一直活到</a:t>
            </a:r>
            <a:r>
              <a:rPr lang="en-US" altLang="zh-CHT" sz="2800" dirty="0"/>
              <a:t>930</a:t>
            </a:r>
            <a:r>
              <a:rPr lang="zh-CHT" altLang="en-US" sz="2800" dirty="0"/>
              <a:t>歲才死。 他們雖然當天沒有死</a:t>
            </a:r>
            <a:r>
              <a:rPr lang="en-US" altLang="zh-CHT" sz="2800" dirty="0"/>
              <a:t>﹐</a:t>
            </a:r>
            <a:r>
              <a:rPr lang="zh-CHT" altLang="en-US" sz="2800" dirty="0"/>
              <a:t>但神預言有一天必定死。 也有人說這是指著靈性的死亡</a:t>
            </a:r>
            <a:r>
              <a:rPr lang="en-US" altLang="zh-CHT" sz="2800" dirty="0"/>
              <a:t>﹐</a:t>
            </a:r>
            <a:r>
              <a:rPr lang="zh-CHT" altLang="en-US" sz="2800" dirty="0"/>
              <a:t>因違背了神的命令就是犯罪</a:t>
            </a:r>
            <a:r>
              <a:rPr lang="en-US" altLang="zh-CHT" sz="2800" dirty="0"/>
              <a:t>﹐</a:t>
            </a:r>
            <a:r>
              <a:rPr lang="zh-CHT" altLang="en-US" sz="2800" dirty="0"/>
              <a:t>而犯罪就帶進了靈性的死亡</a:t>
            </a:r>
            <a:r>
              <a:rPr lang="zh-CHT" altLang="en-US" sz="2800" dirty="0" smtClean="0"/>
              <a:t>。</a:t>
            </a:r>
            <a:r>
              <a:rPr lang="zh-CHT" altLang="en-US" sz="2800" dirty="0"/>
              <a:t>他們吃了禁果後馬上開始躲避神。與神關</a:t>
            </a:r>
            <a:r>
              <a:rPr lang="zh-CHT" altLang="en-US" sz="2800" dirty="0" smtClean="0"/>
              <a:t>係的中斷就</a:t>
            </a:r>
            <a:r>
              <a:rPr lang="zh-CHT" altLang="en-US" sz="2800" dirty="0"/>
              <a:t>是人的靈性的死亡。</a:t>
            </a:r>
            <a:endParaRPr lang="en-US" altLang="zh-TW" sz="2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与神隔绝后人的表现：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707886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转变了对自己</a:t>
            </a:r>
            <a:r>
              <a:rPr lang="zh-TW" altLang="en-US" sz="2800" dirty="0" smtClean="0"/>
              <a:t>身体的态度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创世记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7)</a:t>
            </a:r>
          </a:p>
          <a:p>
            <a:r>
              <a:rPr lang="zh-CHT" altLang="en-US" sz="2800" dirty="0"/>
              <a:t>他們二人的眼睛就明亮了，才知道自己是赤身露體，便拿無花果樹的葉子為自己編做裙子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躲避神的面</a:t>
            </a:r>
            <a:r>
              <a:rPr lang="en-US" altLang="zh-TW" sz="2800" dirty="0"/>
              <a:t>(</a:t>
            </a:r>
            <a:r>
              <a:rPr lang="zh-TW" altLang="en-US" sz="2800" dirty="0" smtClean="0"/>
              <a:t>创世记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8)</a:t>
            </a:r>
            <a:endParaRPr lang="en-US" altLang="zh-TW" sz="2800" dirty="0"/>
          </a:p>
          <a:p>
            <a:r>
              <a:rPr lang="zh-CHT" altLang="en-US" sz="2800" dirty="0"/>
              <a:t>天起了涼風，耶和華神在園中行走。那人和他妻子聽見神的聲音，就藏在園裡的樹木中，躲避耶和華神的面。</a:t>
            </a:r>
            <a:endParaRPr lang="en-US" altLang="zh-CHT" sz="2800" dirty="0"/>
          </a:p>
          <a:p>
            <a:endParaRPr lang="en-US" altLang="zh-CHT" sz="2800" dirty="0" smtClean="0"/>
          </a:p>
          <a:p>
            <a:r>
              <a:rPr lang="zh-TW" altLang="en-US" sz="2800" dirty="0"/>
              <a:t>有恐惧害怕</a:t>
            </a:r>
            <a:r>
              <a:rPr lang="en-US" altLang="zh-TW" sz="2800" dirty="0"/>
              <a:t>(</a:t>
            </a:r>
            <a:r>
              <a:rPr lang="zh-TW" altLang="en-US" sz="2800" dirty="0"/>
              <a:t>创世记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10)</a:t>
            </a:r>
            <a:endParaRPr lang="en-US" altLang="zh-TW" sz="2800" dirty="0"/>
          </a:p>
          <a:p>
            <a:r>
              <a:rPr lang="zh-CHT" altLang="en-US" sz="2800" dirty="0"/>
              <a:t>他說：我在園中聽見你的聲音，我就害怕；因為我赤身露體，我便藏了。</a:t>
            </a:r>
            <a:endParaRPr lang="en-US" altLang="zh-CHT" sz="2800" dirty="0"/>
          </a:p>
          <a:p>
            <a:endParaRPr lang="en-US" altLang="zh-CHT" sz="2800" dirty="0"/>
          </a:p>
        </p:txBody>
      </p:sp>
    </p:spTree>
    <p:extLst>
      <p:ext uri="{BB962C8B-B14F-4D97-AF65-F5344CB8AC3E}">
        <p14:creationId xmlns:p14="http://schemas.microsoft.com/office/powerpoint/2010/main" val="47625696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与神隔绝后人的表现：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707886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推卸责任</a:t>
            </a:r>
            <a:r>
              <a:rPr lang="en-US" altLang="zh-TW" sz="2800" dirty="0"/>
              <a:t>(</a:t>
            </a:r>
            <a:r>
              <a:rPr lang="zh-TW" altLang="en-US" sz="2800" dirty="0" smtClean="0"/>
              <a:t>创世记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/>
              <a:t>12-</a:t>
            </a:r>
            <a:r>
              <a:rPr lang="en-US" altLang="zh-TW" sz="2800" dirty="0" smtClean="0"/>
              <a:t>13)</a:t>
            </a:r>
            <a:endParaRPr lang="en-US" altLang="zh-CHT" sz="2800" dirty="0" smtClean="0"/>
          </a:p>
          <a:p>
            <a:r>
              <a:rPr lang="zh-CHT" altLang="en-US" sz="2800" dirty="0"/>
              <a:t>那人說：你所賜給我、與我同居的女人，他把那樹上的果子給我，我就吃了</a:t>
            </a:r>
            <a:r>
              <a:rPr lang="zh-CHT" altLang="en-US" sz="2800" dirty="0" smtClean="0"/>
              <a:t>。</a:t>
            </a:r>
            <a:r>
              <a:rPr lang="zh-CHT" altLang="en-US" sz="2800" dirty="0"/>
              <a:t>耶和華神對女人說：你做的是什麼事呢？女人說：那蛇引誘我，我就吃了。</a:t>
            </a:r>
            <a:endParaRPr lang="en-US" altLang="zh-CHT" sz="2800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zh-TW" altLang="en-US" sz="3600" dirty="0"/>
              <a:t>人犯罪后受苦楚及劳苦的命定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sz="2800" dirty="0" smtClean="0"/>
              <a:t>3</a:t>
            </a:r>
            <a:r>
              <a:rPr lang="en-US" sz="2800" dirty="0"/>
              <a:t>：</a:t>
            </a:r>
            <a:r>
              <a:rPr lang="en-US" sz="2800" dirty="0" smtClean="0"/>
              <a:t>16-19</a:t>
            </a:r>
          </a:p>
          <a:p>
            <a:r>
              <a:rPr lang="zh-CHT" altLang="en-US" sz="2800" dirty="0"/>
              <a:t>又對女人說：我必多多加增你懷胎的苦楚；你生產兒女必多受苦楚。你必戀慕你丈夫；你丈夫必管轄你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TW" sz="2800" dirty="0"/>
          </a:p>
          <a:p>
            <a:r>
              <a:rPr lang="zh-CHT" altLang="en-US" sz="2800" dirty="0"/>
              <a:t>又對亞當說：你既聽從妻子的話，吃了我所吩咐你不可吃的那樹上的果子，地必為你的緣故受咒詛；你必終身勞苦才能從地裡得吃的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CHT" sz="2800" dirty="0"/>
          </a:p>
          <a:p>
            <a:r>
              <a:rPr lang="zh-CHT" altLang="en-US" sz="2800" dirty="0"/>
              <a:t>地必給你長出荊棘和蒺藜來；你也要吃田間的菜蔬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CHT" sz="2800" dirty="0"/>
          </a:p>
          <a:p>
            <a:r>
              <a:rPr lang="zh-CHT" altLang="en-US" sz="2800" dirty="0" smtClean="0"/>
              <a:t>你必汗流滿面</a:t>
            </a:r>
            <a:r>
              <a:rPr lang="zh-CHT" altLang="en-US" sz="2800" dirty="0"/>
              <a:t>才得糊口，直到你歸了土，因為你是從土而出的。你本是塵土，仍要歸於塵土。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572547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zh-TW" altLang="en-US" sz="3600" dirty="0"/>
              <a:t>神咒诅蛇，为人的缘故咒诅地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14</a:t>
            </a:r>
            <a:r>
              <a:rPr lang="zh-TW" altLang="en-US" sz="2800" dirty="0" smtClean="0"/>
              <a:t>，</a:t>
            </a:r>
            <a:r>
              <a:rPr lang="en-US" altLang="zh-TW" sz="2800" dirty="0" smtClean="0"/>
              <a:t>17</a:t>
            </a:r>
          </a:p>
          <a:p>
            <a:r>
              <a:rPr lang="zh-CHT" altLang="en-US" sz="2800" dirty="0"/>
              <a:t>耶和華神對蛇說：你既做了這事，就必受咒詛，比一切的牲畜野獸更甚。你必用肚子行走，終身吃土。</a:t>
            </a:r>
            <a:endParaRPr lang="en-US" altLang="zh-TW" sz="2800" dirty="0"/>
          </a:p>
          <a:p>
            <a:endParaRPr lang="en-US" altLang="zh-CHT" sz="2800" dirty="0" smtClean="0"/>
          </a:p>
          <a:p>
            <a:r>
              <a:rPr lang="zh-CHT" altLang="en-US" sz="2800" dirty="0" smtClean="0"/>
              <a:t>我又要叫你和</a:t>
            </a:r>
            <a:r>
              <a:rPr lang="zh-CHT" altLang="en-US" sz="2800" dirty="0"/>
              <a:t>女人彼此為仇；你的後裔和女人的後裔也彼此為仇。女人的後裔要傷你的頭；你要傷他的腳跟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TW" sz="2800" dirty="0" smtClean="0"/>
          </a:p>
          <a:p>
            <a:r>
              <a:rPr lang="zh-CHT" altLang="en-US" sz="2800" dirty="0"/>
              <a:t>地必為你的緣故受咒詛</a:t>
            </a:r>
            <a:r>
              <a:rPr lang="zh-CHT" altLang="en-US" sz="2800" dirty="0" smtClean="0"/>
              <a:t>；</a:t>
            </a:r>
            <a:r>
              <a:rPr lang="en-US" altLang="zh-CHT" sz="2800" dirty="0" smtClean="0"/>
              <a:t>… </a:t>
            </a:r>
            <a:r>
              <a:rPr lang="zh-CHT" altLang="en-US" sz="2800" dirty="0" smtClean="0"/>
              <a:t>地必給你</a:t>
            </a:r>
            <a:r>
              <a:rPr lang="zh-CHT" altLang="en-US" sz="2800" dirty="0"/>
              <a:t>長出荊棘和蒺藜來；</a:t>
            </a:r>
            <a:endParaRPr lang="en-US" altLang="zh-TW" sz="2800" dirty="0"/>
          </a:p>
          <a:p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732403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/>
              <a:t>始祖不能既吃了善惡樹的果子又去吃生命樹的果子。 神不容許我們妥恊在光明與黑暗的中間地帶中。 英諺﹕“You can not have the pie and eat it too.” (</a:t>
            </a:r>
            <a:r>
              <a:rPr lang="en-US" sz="2800" dirty="0" err="1"/>
              <a:t>你不能又要保留完整的‘派’又想吃掉它</a:t>
            </a:r>
            <a:r>
              <a:rPr lang="en-US" sz="2800" dirty="0"/>
              <a:t>)﹐你必須任擇其一</a:t>
            </a:r>
            <a:r>
              <a:rPr lang="en-US" sz="2800" dirty="0" smtClean="0"/>
              <a:t>。</a:t>
            </a:r>
            <a:r>
              <a:rPr lang="zh-CHT" altLang="en-US" sz="2800" dirty="0"/>
              <a:t>這是抉擇的問題</a:t>
            </a:r>
            <a:r>
              <a:rPr lang="en-US" altLang="zh-CHT" sz="2800" dirty="0"/>
              <a:t>﹐</a:t>
            </a:r>
            <a:r>
              <a:rPr lang="zh-CHT" altLang="en-US" sz="2800" dirty="0"/>
              <a:t>神從一開始就給人一個生命上最重要的選擇</a:t>
            </a:r>
            <a:r>
              <a:rPr lang="en-US" altLang="zh-CHT" sz="2800" dirty="0"/>
              <a:t>﹕</a:t>
            </a:r>
            <a:r>
              <a:rPr lang="zh-CHT" altLang="en-US" sz="2800" dirty="0"/>
              <a:t>生或死</a:t>
            </a:r>
            <a:r>
              <a:rPr lang="en-US" altLang="zh-CHT" sz="2800" dirty="0"/>
              <a:t>﹗</a:t>
            </a:r>
            <a:r>
              <a:rPr lang="zh-CHT" altLang="en-US" sz="2800" dirty="0"/>
              <a:t>福或禍</a:t>
            </a:r>
            <a:r>
              <a:rPr lang="en-US" altLang="zh-CHT" sz="2800" dirty="0"/>
              <a:t>﹗</a:t>
            </a:r>
            <a:endParaRPr lang="en-US" sz="2800" dirty="0" smtClean="0"/>
          </a:p>
          <a:p>
            <a:pPr>
              <a:defRPr/>
            </a:pPr>
            <a:endParaRPr lang="en-US" altLang="zh-CHT" sz="2800" dirty="0" smtClean="0"/>
          </a:p>
          <a:p>
            <a:pPr>
              <a:defRPr/>
            </a:pPr>
            <a:r>
              <a:rPr lang="zh-CHT" altLang="en-US" sz="2800" dirty="0"/>
              <a:t>分別善惡樹則是預表沒有神生命</a:t>
            </a:r>
            <a:r>
              <a:rPr lang="en-US" altLang="zh-CHT" sz="2800" dirty="0"/>
              <a:t>(</a:t>
            </a:r>
            <a:r>
              <a:rPr lang="zh-CHT" altLang="en-US" sz="2800" dirty="0"/>
              <a:t>屬世</a:t>
            </a:r>
            <a:r>
              <a:rPr lang="en-US" altLang="zh-CHT" sz="2800" dirty="0"/>
              <a:t>)</a:t>
            </a:r>
            <a:r>
              <a:rPr lang="zh-CHT" altLang="en-US" sz="2800" dirty="0"/>
              <a:t>的智識和智慧 </a:t>
            </a:r>
            <a:r>
              <a:rPr lang="en-US" altLang="zh-CHT" sz="2800" dirty="0"/>
              <a:t>(</a:t>
            </a:r>
            <a:r>
              <a:rPr lang="zh-CHT" altLang="en-US" sz="2800" dirty="0"/>
              <a:t>林前</a:t>
            </a:r>
            <a:r>
              <a:rPr lang="en-US" altLang="zh-CHT" sz="2800" dirty="0"/>
              <a:t>1﹕21)</a:t>
            </a:r>
            <a:r>
              <a:rPr lang="zh-CHT" altLang="en-US" sz="2800" dirty="0"/>
              <a:t>世人憑自己的智慧既不認識神，神就樂意用人所當做愚拙的道理，拯救那些信的人，這就是神的智慧了。</a:t>
            </a:r>
            <a:endParaRPr lang="en-US" altLang="zh-TW" sz="2800" dirty="0"/>
          </a:p>
          <a:p>
            <a:pPr>
              <a:defRPr/>
            </a:pPr>
            <a:endParaRPr lang="en-US" altLang="zh-CHT" sz="2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HT" altLang="en-US" sz="3600" dirty="0" smtClean="0"/>
              <a:t>生命樹</a:t>
            </a:r>
            <a:r>
              <a:rPr lang="zh-CHT" altLang="en-US" sz="3600" dirty="0" smtClean="0"/>
              <a:t>，</a:t>
            </a:r>
            <a:r>
              <a:rPr lang="zh-CHT" altLang="en-US" sz="3600" dirty="0" smtClean="0"/>
              <a:t>善惡樹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34466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HT" altLang="en-US" sz="3600" dirty="0"/>
              <a:t>到底善惡樹有什麼不好？</a:t>
            </a:r>
            <a:endParaRPr lang="en-US" altLang="zh-CH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69451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HT" altLang="en-US" sz="2800" dirty="0"/>
              <a:t>首先，亞當和夏娃早有分辨好壞的能力。第一他們知道偷吃不好（所以蛇需要用引誘的手段）。第二他們能分辨果子的好壞美醜。</a:t>
            </a:r>
            <a:endParaRPr lang="en-US" altLang="zh-CHT" sz="2800" dirty="0"/>
          </a:p>
          <a:p>
            <a:pPr>
              <a:defRPr/>
            </a:pPr>
            <a:endParaRPr lang="en-US" sz="2800" dirty="0"/>
          </a:p>
          <a:p>
            <a:r>
              <a:rPr lang="zh-CHT" altLang="en-US" sz="2800" dirty="0"/>
              <a:t>「知道善惡」原文的意思不是得到智慧，希伯來人的知道乃是包括行動上的判斷（不只是頭腦的知識）。而「善惡」是希伯來文表達「一切」的方式。即舊約作者的言下之意是：夏娃聽見的「知道善惡」就是由自己去處理和掌管一切，讓自己脫離上帝的安排和吩咐，讓自己變成神（地位上）。故亞當和夏娃與蛇追求的不是智慧，而是與造物者同等的地位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CHT" sz="2800" dirty="0"/>
          </a:p>
          <a:p>
            <a:r>
              <a:rPr lang="en-US" sz="2800" dirty="0"/>
              <a:t>始祖</a:t>
            </a:r>
            <a:r>
              <a:rPr lang="zh-CHT" altLang="en-US" sz="2800" dirty="0"/>
              <a:t>第一個罪</a:t>
            </a:r>
            <a:r>
              <a:rPr lang="en-US" altLang="zh-CHT" sz="2800" dirty="0"/>
              <a:t>﹐</a:t>
            </a:r>
            <a:r>
              <a:rPr lang="zh-CHT" altLang="en-US" sz="2800" dirty="0"/>
              <a:t>也是最大的背逆不順服的罪</a:t>
            </a:r>
            <a:r>
              <a:rPr lang="zh-CHT" alt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0541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 smtClean="0"/>
              <a:t>神的十诫</a:t>
            </a:r>
            <a:r>
              <a:rPr lang="en-US" altLang="zh-TW" sz="3600" dirty="0" smtClean="0"/>
              <a:t> (</a:t>
            </a:r>
            <a:r>
              <a:rPr lang="zh-TW" altLang="en-US" sz="3600" dirty="0" smtClean="0"/>
              <a:t>出埃及记</a:t>
            </a:r>
            <a:r>
              <a:rPr lang="en-US" altLang="zh-TW" sz="3600" dirty="0"/>
              <a:t>20</a:t>
            </a:r>
            <a:r>
              <a:rPr lang="zh-TW" altLang="en-US" sz="3600" dirty="0"/>
              <a:t>章</a:t>
            </a:r>
            <a:r>
              <a:rPr lang="en-US" altLang="zh-TW" sz="3600" dirty="0"/>
              <a:t>3-</a:t>
            </a:r>
            <a:r>
              <a:rPr lang="en-US" altLang="zh-TW" sz="3600" dirty="0" smtClean="0"/>
              <a:t>17)</a:t>
            </a:r>
            <a:endParaRPr lang="en-US" altLang="zh-TW" sz="3600" dirty="0"/>
          </a:p>
          <a:p>
            <a:pPr>
              <a:defRPr/>
            </a:pPr>
            <a:endParaRPr lang="en-US" altLang="zh-CH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69451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第一诫 </a:t>
            </a:r>
            <a:r>
              <a:rPr lang="zh-TW" altLang="en-US" sz="2800" dirty="0"/>
              <a:t>除了我以外，你不可有别的神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第二诫</a:t>
            </a:r>
            <a:r>
              <a:rPr lang="zh-TW" altLang="en-US" sz="2800" dirty="0"/>
              <a:t>，不可为自己雕刻偶像，也不可做什么形象仿佛上天，下地，和地底下，水中的百物。不可跪拜哪些像，也不可事奉它，因为我耶和华你的神。恨我的，我必追讨他的罪，自负及子，知道叁四代，爱我，守我诫命的，我必像他们发慈爱，直到千代</a:t>
            </a:r>
            <a:r>
              <a:rPr lang="zh-TW" altLang="en-US" sz="2800" dirty="0" smtClean="0"/>
              <a:t>。</a:t>
            </a:r>
            <a:endParaRPr lang="en-US" altLang="zh-TW" sz="2800" dirty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第三诫</a:t>
            </a:r>
            <a:r>
              <a:rPr lang="zh-TW" altLang="en-US" sz="2800" dirty="0"/>
              <a:t>，不可妄称耶和华的名，耶和华的名，耶和华必不可以他为无罪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1908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7581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/>
              <a:t>神的十诫</a:t>
            </a:r>
            <a:endParaRPr lang="en-US" altLang="zh-CH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096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第四诫</a:t>
            </a:r>
            <a:r>
              <a:rPr lang="zh-TW" altLang="en-US" sz="2800" dirty="0"/>
              <a:t>：当纪念安息日，受为圣日，六日要劳碌做你一切的工，但第七日是向耶和华你的神当守的安息日，这一日你和你的儿女，仆婢，牲畜，并你城里寄居的客旅，无论何工都不可做，因为六日之内，耶和华造天，地，海，和其中的万物，第七日便安息，所以耶和华赐福与安息日，定为圣日。</a:t>
            </a:r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第五诫</a:t>
            </a:r>
            <a:r>
              <a:rPr lang="zh-TW" altLang="en-US" sz="2800" dirty="0"/>
              <a:t>：当孝敬父母，使你的日子在耶和华你神所赐你的地上得以长久。</a:t>
            </a:r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第六诫</a:t>
            </a:r>
            <a:r>
              <a:rPr lang="zh-TW" altLang="en-US" sz="2800" dirty="0"/>
              <a:t>：不可杀人，第七诫：不可奸淫。第八诫：</a:t>
            </a:r>
            <a:r>
              <a:rPr lang="zh-TW" altLang="en-US" sz="2800" dirty="0" smtClean="0"/>
              <a:t>不可偷盗</a:t>
            </a:r>
            <a:r>
              <a:rPr lang="zh-TW" altLang="en-US" sz="2800" dirty="0"/>
              <a:t>。</a:t>
            </a:r>
            <a:r>
              <a:rPr lang="zh-TW" altLang="en-US" sz="2800" dirty="0" smtClean="0"/>
              <a:t>第九诫</a:t>
            </a:r>
            <a:r>
              <a:rPr lang="zh-TW" altLang="en-US" sz="2800" dirty="0"/>
              <a:t>：不可做假见证陷害别人。第十诫：不可贪恋人的房屋，也不可贪恋人的妻子，仆婢，牛驴，并他一切所有的。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554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ja-JP" altLang="en-US" sz="2800" b="1" dirty="0"/>
              <a:t>馬太福音 </a:t>
            </a:r>
            <a:r>
              <a:rPr lang="en-US" altLang="ja-JP" sz="2800" b="1" dirty="0"/>
              <a:t>5:</a:t>
            </a:r>
            <a:r>
              <a:rPr lang="en-US" altLang="ja-JP" sz="2800" b="1" dirty="0" smtClean="0"/>
              <a:t>28</a:t>
            </a:r>
          </a:p>
          <a:p>
            <a:pPr>
              <a:defRPr/>
            </a:pPr>
            <a:r>
              <a:rPr lang="zh-CHT" altLang="en-US" sz="2800" dirty="0" smtClean="0"/>
              <a:t>耶穌說</a:t>
            </a:r>
            <a:r>
              <a:rPr lang="en-US" altLang="zh-CHT" sz="2800" dirty="0"/>
              <a:t>﹕“</a:t>
            </a:r>
            <a:r>
              <a:rPr lang="zh-CHT" altLang="en-US" sz="2800" dirty="0"/>
              <a:t>凡看見婦女就動淫念的</a:t>
            </a:r>
            <a:r>
              <a:rPr lang="en-US" altLang="zh-CHT" sz="2800" dirty="0"/>
              <a:t>﹐</a:t>
            </a:r>
            <a:r>
              <a:rPr lang="zh-CHT" altLang="en-US" sz="2800" dirty="0"/>
              <a:t>這人心裏已經與她犯姦淫了。”換句話說</a:t>
            </a:r>
            <a:r>
              <a:rPr lang="en-US" altLang="zh-CHT" sz="2800" dirty="0"/>
              <a:t>﹐</a:t>
            </a:r>
            <a:r>
              <a:rPr lang="zh-CHT" altLang="en-US" sz="2800" dirty="0"/>
              <a:t>人雖還未在行為上犯罪</a:t>
            </a:r>
            <a:r>
              <a:rPr lang="en-US" altLang="zh-CHT" sz="2800" dirty="0"/>
              <a:t>﹐</a:t>
            </a:r>
            <a:r>
              <a:rPr lang="zh-CHT" altLang="en-US" sz="2800" dirty="0"/>
              <a:t>然而主看思想意念的罪就等於行為上的罪</a:t>
            </a:r>
            <a:r>
              <a:rPr lang="en-US" altLang="zh-CHT" sz="2800" dirty="0" smtClean="0"/>
              <a:t>﹗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CHT" altLang="en-US" sz="2800" dirty="0"/>
              <a:t>賽六</a:t>
            </a:r>
            <a:r>
              <a:rPr lang="en-US" altLang="zh-CHT" sz="2800" dirty="0" smtClean="0"/>
              <a:t>5《</a:t>
            </a:r>
            <a:r>
              <a:rPr lang="zh-CHT" altLang="en-US" sz="2800" dirty="0"/>
              <a:t>聖經</a:t>
            </a:r>
            <a:r>
              <a:rPr lang="en-US" altLang="zh-CHT" sz="2800" dirty="0"/>
              <a:t>》</a:t>
            </a:r>
            <a:r>
              <a:rPr lang="zh-CHT" altLang="en-US" sz="2800" dirty="0"/>
              <a:t>中那些得見神的榮耀的先知們無不自覺罪孽深重、無地自容。先知以賽亞年青 時看見坐在寶座上的神時就說：「禍哉！我滅亡了！因為我是個嘴唇不潔的人，又住在嘴唇 不潔的民中，又因我眼見大君王萬軍之耶和華</a:t>
            </a:r>
            <a:r>
              <a:rPr lang="zh-CHT" altLang="en-US" sz="2800" dirty="0" smtClean="0"/>
              <a:t>」</a:t>
            </a:r>
            <a:endParaRPr lang="en-US" altLang="zh-CHT" sz="2800" dirty="0" smtClean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TW" altLang="en-US" sz="2800" dirty="0" smtClean="0"/>
              <a:t>罗马书</a:t>
            </a:r>
            <a:r>
              <a:rPr lang="en-US" altLang="zh-TW" sz="2800" dirty="0" smtClean="0"/>
              <a:t>3</a:t>
            </a:r>
            <a:r>
              <a:rPr lang="en-US" altLang="zh-CN" sz="2800" dirty="0" smtClean="0"/>
              <a:t>:23</a:t>
            </a:r>
            <a:r>
              <a:rPr lang="zh-TW" altLang="en-US" sz="2800" dirty="0" smtClean="0"/>
              <a:t>，</a:t>
            </a:r>
            <a:r>
              <a:rPr lang="zh-TW" altLang="en-US" sz="2800" dirty="0"/>
              <a:t>没有义人，连一个都没有。世人都犯了罪，亏缺了神的荣耀。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HT" altLang="en-US" sz="3600" dirty="0" smtClean="0"/>
              <a:t>人</a:t>
            </a:r>
            <a:r>
              <a:rPr lang="zh-CN" altLang="en-US" sz="3600" dirty="0" smtClean="0"/>
              <a:t>都</a:t>
            </a:r>
            <a:r>
              <a:rPr lang="zh-CN" altLang="en-US" sz="3600" dirty="0" smtClean="0"/>
              <a:t>有罪吗</a:t>
            </a:r>
            <a:r>
              <a:rPr lang="zh-CN" altLang="en-US" sz="3600" dirty="0"/>
              <a:t>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01959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HT" altLang="en-US" sz="2800" dirty="0"/>
              <a:t>羅六</a:t>
            </a:r>
            <a:r>
              <a:rPr lang="en-US" altLang="zh-CHT" sz="2800" dirty="0" smtClean="0"/>
              <a:t>23</a:t>
            </a:r>
          </a:p>
          <a:p>
            <a:pPr>
              <a:defRPr/>
            </a:pPr>
            <a:r>
              <a:rPr lang="zh-CHT" altLang="en-US" sz="2800" dirty="0" smtClean="0"/>
              <a:t>因為罪的工價乃是死；惟有神的恩賜，在我們的主基督耶穌裡，乃是永生。</a:t>
            </a:r>
            <a:endParaRPr lang="en-US" altLang="zh-CHT" sz="2800" dirty="0" smtClean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CHT" altLang="en-US" sz="2800" dirty="0"/>
              <a:t>人與神隔離，就意味著在肉體死亡後，人的生命要 永遠進到那與光明、喜樂、聖潔相隔絕的地獄中去。這是永遠的刑罰，是沒有終結的死，</a:t>
            </a:r>
            <a:r>
              <a:rPr lang="en-US" altLang="zh-CHT" sz="2800" dirty="0"/>
              <a:t>《 </a:t>
            </a:r>
            <a:r>
              <a:rPr lang="zh-CHT" altLang="en-US" sz="2800" dirty="0"/>
              <a:t>聖經</a:t>
            </a:r>
            <a:r>
              <a:rPr lang="en-US" altLang="zh-CHT" sz="2800" dirty="0"/>
              <a:t>》</a:t>
            </a:r>
            <a:r>
              <a:rPr lang="zh-CHT" altLang="en-US" sz="2800" dirty="0"/>
              <a:t>稱之為「第二次的死」 </a:t>
            </a:r>
            <a:endParaRPr lang="en-US" altLang="zh-CHT" sz="2800" dirty="0" smtClean="0"/>
          </a:p>
          <a:p>
            <a:pPr>
              <a:defRPr/>
            </a:pPr>
            <a:endParaRPr lang="en-US" altLang="zh-CHT" sz="2800" dirty="0"/>
          </a:p>
          <a:p>
            <a:pPr>
              <a:defRPr/>
            </a:pPr>
            <a:r>
              <a:rPr lang="zh-CHT" altLang="en-US" sz="2800" dirty="0" smtClean="0"/>
              <a:t>啟</a:t>
            </a:r>
            <a:r>
              <a:rPr lang="zh-CHT" altLang="en-US" sz="2800" dirty="0"/>
              <a:t>二十一</a:t>
            </a:r>
            <a:r>
              <a:rPr lang="en-US" altLang="zh-CHT" sz="2800" dirty="0" smtClean="0"/>
              <a:t>8</a:t>
            </a:r>
            <a:endParaRPr lang="en-US" altLang="zh-CHT" sz="2800" dirty="0"/>
          </a:p>
          <a:p>
            <a:pPr>
              <a:defRPr/>
            </a:pPr>
            <a:r>
              <a:rPr lang="zh-CHT" altLang="en-US" sz="2800" dirty="0"/>
              <a:t>唯有膽怯的、不信的、可憎的、殺人的、淫亂的、行邪術的、拜偶像的和一切說謊話的，他們的份就在燒著硫磺的火湖裡，這是第二次的死。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HT" altLang="en-US" sz="3600" dirty="0"/>
              <a:t>罪的工價乃是死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0086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ja-JP" altLang="en-US" sz="2800" dirty="0"/>
              <a:t>約八</a:t>
            </a:r>
            <a:r>
              <a:rPr lang="en-US" altLang="ja-JP" sz="2800" dirty="0" smtClean="0"/>
              <a:t>34</a:t>
            </a:r>
          </a:p>
          <a:p>
            <a:pPr>
              <a:defRPr/>
            </a:pPr>
            <a:r>
              <a:rPr lang="zh-CHT" altLang="en-US" sz="2800" dirty="0"/>
              <a:t>所有犯罪的，就是罪的奴僕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CHT" altLang="en-US" sz="2800" dirty="0"/>
              <a:t>羅七</a:t>
            </a:r>
            <a:r>
              <a:rPr lang="en-US" altLang="zh-CHT" sz="2800" dirty="0"/>
              <a:t>18</a:t>
            </a:r>
            <a:r>
              <a:rPr lang="zh-CHT" altLang="en-US" sz="2800" dirty="0"/>
              <a:t>～</a:t>
            </a:r>
            <a:r>
              <a:rPr lang="en-US" altLang="zh-CHT" sz="2800" dirty="0" smtClean="0"/>
              <a:t>19, 24, 25</a:t>
            </a:r>
          </a:p>
          <a:p>
            <a:pPr>
              <a:defRPr/>
            </a:pPr>
            <a:r>
              <a:rPr lang="zh-CHT" altLang="en-US" sz="2800" dirty="0"/>
              <a:t>我也知道，在我裡頭，就是我肉體之中，沒有良善。因為立志為善由得我，只是行出來由不得我</a:t>
            </a:r>
            <a:r>
              <a:rPr lang="zh-CHT" altLang="en-US" sz="2800" dirty="0" smtClean="0"/>
              <a:t>。</a:t>
            </a:r>
            <a:r>
              <a:rPr lang="zh-CHT" altLang="en-US" sz="2800" dirty="0"/>
              <a:t>故此，我所願意的善，我反不做；我所不願意的惡，我倒去做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CHT" altLang="en-US" sz="2800" dirty="0"/>
              <a:t>我真是苦啊！誰能救我脫離這取死的身體呢</a:t>
            </a:r>
            <a:r>
              <a:rPr lang="zh-CHT" altLang="en-US" sz="2800" dirty="0" smtClean="0"/>
              <a:t>？</a:t>
            </a:r>
            <a:r>
              <a:rPr lang="zh-CHT" altLang="en-US" sz="2800" dirty="0"/>
              <a:t>感謝神！</a:t>
            </a:r>
            <a:r>
              <a:rPr lang="zh-CHT" altLang="en-US" sz="2800" dirty="0">
                <a:solidFill>
                  <a:schemeClr val="accent6"/>
                </a:solidFill>
              </a:rPr>
              <a:t>靠著我們的主耶穌基督就能脫離了</a:t>
            </a:r>
            <a:r>
              <a:rPr lang="zh-CHT" altLang="en-US" sz="2800" dirty="0"/>
              <a:t>。這樣看來，我以內心順服神的律，我肉體卻順服罪的律了。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HT" altLang="en-US" sz="3600" dirty="0"/>
              <a:t>罪的奴僕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34089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人违背神后神对人的呼唤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9</a:t>
            </a:r>
          </a:p>
          <a:p>
            <a:r>
              <a:rPr lang="zh-CHT" altLang="en-US" sz="2800" dirty="0"/>
              <a:t>耶和華神呼喚那人，對他說：你在哪裡？</a:t>
            </a:r>
            <a:endParaRPr lang="en-US" altLang="zh-TW" sz="2800" dirty="0"/>
          </a:p>
          <a:p>
            <a:endParaRPr lang="en-US" altLang="zh-TW" sz="2800" dirty="0" smtClean="0"/>
          </a:p>
          <a:p>
            <a:r>
              <a:rPr lang="zh-TW" altLang="en-US" sz="2800" dirty="0"/>
              <a:t>创世记</a:t>
            </a:r>
            <a:r>
              <a:rPr lang="en-US" altLang="zh-TW" sz="2800" dirty="0" smtClean="0"/>
              <a:t>3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21</a:t>
            </a:r>
            <a:endParaRPr lang="en-US" altLang="zh-TW" sz="2800" dirty="0"/>
          </a:p>
          <a:p>
            <a:r>
              <a:rPr lang="zh-CHT" altLang="en-US" sz="2800" dirty="0"/>
              <a:t>耶和華神為亞當和他妻子用皮子做衣服給他們穿。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62050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神拯救</a:t>
            </a:r>
            <a:r>
              <a:rPr lang="zh-TW" altLang="en-US" sz="3600" dirty="0" smtClean="0"/>
              <a:t>的应许</a:t>
            </a:r>
            <a:r>
              <a:rPr lang="en-US" altLang="zh-TW" sz="3600" dirty="0" smtClean="0"/>
              <a:t>:</a:t>
            </a:r>
            <a:r>
              <a:rPr lang="zh-CHT" altLang="en-US" sz="3600" dirty="0" smtClean="0"/>
              <a:t>生命樹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800" dirty="0"/>
              <a:t>若是當初他們不吃善惡樹的果子而選擇吃生命樹的果子</a:t>
            </a:r>
            <a:r>
              <a:rPr lang="en-US" altLang="zh-CHT" sz="2800" dirty="0"/>
              <a:t>﹐</a:t>
            </a:r>
            <a:r>
              <a:rPr lang="zh-CHT" altLang="en-US" sz="2800" dirty="0"/>
              <a:t>那他們就必永遠活著。 但不幸的是他們先吃了善惡樹的果子</a:t>
            </a:r>
            <a:r>
              <a:rPr lang="en-US" altLang="zh-CHT" sz="2800" dirty="0"/>
              <a:t>﹐</a:t>
            </a:r>
            <a:r>
              <a:rPr lang="zh-CHT" altLang="en-US" sz="2800" dirty="0"/>
              <a:t>以致不能再吃生命樹的果子。 神設立基路伯和轉動火焰的劍</a:t>
            </a:r>
            <a:r>
              <a:rPr lang="en-US" altLang="zh-CHT" sz="2800" dirty="0"/>
              <a:t>﹐</a:t>
            </a:r>
            <a:r>
              <a:rPr lang="zh-CHT" altLang="en-US" sz="2800" dirty="0"/>
              <a:t>來把守生命樹</a:t>
            </a:r>
            <a:r>
              <a:rPr lang="en-US" altLang="zh-CHT" sz="2800" dirty="0"/>
              <a:t>﹐</a:t>
            </a:r>
            <a:r>
              <a:rPr lang="zh-CHT" altLang="en-US" sz="2800" dirty="0"/>
              <a:t>原因就是怕他們犯罪之後</a:t>
            </a:r>
            <a:r>
              <a:rPr lang="en-US" altLang="zh-CHT" sz="2800" dirty="0"/>
              <a:t>﹐</a:t>
            </a:r>
            <a:r>
              <a:rPr lang="zh-CHT" altLang="en-US" sz="2800" dirty="0"/>
              <a:t>再吃生命</a:t>
            </a:r>
            <a:r>
              <a:rPr lang="zh-CHT" altLang="en-US" sz="2800" dirty="0" smtClean="0"/>
              <a:t>樹的果子就</a:t>
            </a:r>
            <a:r>
              <a:rPr lang="zh-CN" altLang="en-US" sz="2800" dirty="0" smtClean="0"/>
              <a:t>肉体</a:t>
            </a:r>
            <a:r>
              <a:rPr lang="zh-CHT" altLang="en-US" sz="2800" dirty="0" smtClean="0"/>
              <a:t>永遠活著</a:t>
            </a:r>
            <a:r>
              <a:rPr lang="en-US" altLang="zh-CHT" sz="2800" dirty="0"/>
              <a:t>﹐</a:t>
            </a:r>
            <a:r>
              <a:rPr lang="zh-CHT" altLang="en-US" sz="2800" dirty="0" smtClean="0"/>
              <a:t>而人的靈</a:t>
            </a:r>
            <a:r>
              <a:rPr lang="zh-CHT" altLang="en-US" sz="2800" dirty="0"/>
              <a:t>永遠</a:t>
            </a:r>
            <a:r>
              <a:rPr lang="zh-CHT" altLang="en-US" sz="2800" dirty="0" smtClean="0"/>
              <a:t>死亡。</a:t>
            </a:r>
            <a:endParaRPr lang="en-US" altLang="zh-CHT" sz="2800" dirty="0" smtClean="0"/>
          </a:p>
          <a:p>
            <a:endParaRPr lang="en-US" altLang="zh-TW" sz="2800" dirty="0"/>
          </a:p>
          <a:p>
            <a:r>
              <a:rPr lang="zh-CHT" altLang="en-US" sz="2800" dirty="0"/>
              <a:t>生命樹是預表神的生命</a:t>
            </a:r>
            <a:r>
              <a:rPr lang="en-US" altLang="zh-CHT" sz="2800" dirty="0"/>
              <a:t>﹐</a:t>
            </a:r>
            <a:r>
              <a:rPr lang="zh-CHT" altLang="en-US" sz="2800" dirty="0"/>
              <a:t>也是預表耶穌</a:t>
            </a:r>
            <a:r>
              <a:rPr lang="en-US" altLang="zh-CHT" sz="2800" dirty="0"/>
              <a:t>﹐</a:t>
            </a:r>
            <a:r>
              <a:rPr lang="zh-CHT" altLang="en-US" sz="2800" dirty="0"/>
              <a:t>吃了這果子就是得著神豐盛的生命</a:t>
            </a:r>
            <a:r>
              <a:rPr lang="en-US" altLang="zh-CHT" sz="2800" dirty="0" smtClean="0"/>
              <a:t>﹗</a:t>
            </a:r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58622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en-US" altLang="zh-TW" sz="3600" dirty="0"/>
              <a:t>《</a:t>
            </a:r>
            <a:r>
              <a:rPr lang="zh-TW" altLang="en-US" sz="3600" dirty="0"/>
              <a:t>游子吟</a:t>
            </a:r>
            <a:r>
              <a:rPr lang="en-US" altLang="zh-TW" sz="3600" dirty="0"/>
              <a:t>》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/>
              <a:t>好人不信耶稣也要下地狱吗</a:t>
            </a:r>
            <a:r>
              <a:rPr lang="zh-TW" altLang="en-US" sz="2800" b="1" dirty="0" smtClean="0"/>
              <a:t>？</a:t>
            </a:r>
            <a:r>
              <a:rPr lang="zh-TW" altLang="en-US" sz="2800" dirty="0"/>
              <a:t>耶稣岂不太武断、基督教岂不太不公平了么？</a:t>
            </a:r>
            <a:endParaRPr lang="en-US" altLang="zh-TW" sz="2800" b="1" dirty="0" smtClean="0"/>
          </a:p>
          <a:p>
            <a:endParaRPr lang="en-US" altLang="zh-TW" sz="2800" b="1" dirty="0"/>
          </a:p>
          <a:p>
            <a:r>
              <a:rPr lang="zh-TW" altLang="en-US" sz="2800" dirty="0"/>
              <a:t>虽然从人的眼光看，世人有“好人”、“坏人”之分，但每个人都是罪人。人们犯罪的方面、方式、程度各有不同，但人的罪性却无本质差别。因此在神看来，世人都犯了罪</a:t>
            </a:r>
            <a:endParaRPr lang="en-US" altLang="zh-TW" sz="2800" b="1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不信耶稣</a:t>
            </a:r>
            <a:r>
              <a:rPr lang="zh-TW" altLang="en-US" sz="2800" dirty="0"/>
              <a:t>的人要下地狱并不是神把他们推进地狱而是他们自己要去的。“因为神差他的儿子降世，不是要定世人的罪，乃是要叫世人因他得救。信他的人，不被定罪；</a:t>
            </a:r>
            <a:r>
              <a:rPr lang="zh-TW" alt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不信的人，罪已经定了，因为他不信神独生子的名</a:t>
            </a:r>
            <a:r>
              <a:rPr lang="zh-TW" altLang="en-US" sz="2800" dirty="0"/>
              <a:t>。光来到世间，世人因自己的行为是恶的，不爱光倒爱黑暗，定他们的罪就是在此”（约三</a:t>
            </a:r>
            <a:r>
              <a:rPr lang="en-US" altLang="zh-TW" sz="2800" dirty="0"/>
              <a:t>17</a:t>
            </a:r>
            <a:r>
              <a:rPr lang="zh-TW" altLang="en-US" sz="2800" dirty="0"/>
              <a:t>～</a:t>
            </a:r>
            <a:r>
              <a:rPr lang="en-US" altLang="zh-TW" sz="2800" dirty="0"/>
              <a:t>19</a:t>
            </a:r>
            <a:r>
              <a:rPr lang="zh-TW" altLang="en-US" sz="2800" dirty="0"/>
              <a:t>）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30736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/>
          <a:lstStyle/>
          <a:p>
            <a:r>
              <a:rPr lang="zh-TW" altLang="en-US" sz="3600" dirty="0"/>
              <a:t>生前没有听过福音的人，会到哪里去？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约翰福音</a:t>
            </a:r>
            <a:r>
              <a:rPr lang="en-US" altLang="zh-TW" sz="2800" dirty="0"/>
              <a:t>14:6</a:t>
            </a:r>
            <a:endParaRPr lang="en-US" altLang="zh-TW" sz="2800" dirty="0" smtClean="0"/>
          </a:p>
          <a:p>
            <a:r>
              <a:rPr lang="zh-TW" altLang="en-US" sz="2800" dirty="0" smtClean="0"/>
              <a:t>圣经告诉我们</a:t>
            </a:r>
            <a:r>
              <a:rPr lang="zh-TW" altLang="en-US" sz="2800" dirty="0"/>
              <a:t>：耶稣说，我就是道路，真理，生命；若不藉着我，没有人能到父那里去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/>
              <a:t>使徒行传</a:t>
            </a:r>
            <a:r>
              <a:rPr lang="en-US" altLang="zh-TW" sz="2800" dirty="0"/>
              <a:t>4:12</a:t>
            </a:r>
            <a:endParaRPr lang="en-US" altLang="zh-TW" sz="2800" dirty="0"/>
          </a:p>
          <a:p>
            <a:r>
              <a:rPr lang="zh-TW" altLang="en-US" sz="2800" dirty="0" smtClean="0"/>
              <a:t>除</a:t>
            </a:r>
            <a:r>
              <a:rPr lang="zh-TW" altLang="en-US" sz="2800" dirty="0"/>
              <a:t>他（耶稣）以外，别无拯救。因为在天下人间，没有赐下别的名，我们可以靠着得救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dirty="0"/>
              <a:t>提摩太前书</a:t>
            </a:r>
            <a:r>
              <a:rPr lang="en-US" altLang="zh-TW" sz="2800" dirty="0"/>
              <a:t>2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5</a:t>
            </a:r>
            <a:r>
              <a:rPr lang="zh-TW" altLang="en-US" sz="2800" dirty="0" smtClean="0"/>
              <a:t>，</a:t>
            </a:r>
            <a:r>
              <a:rPr lang="en-US" altLang="zh-TW" sz="2800" dirty="0" smtClean="0"/>
              <a:t>6</a:t>
            </a:r>
          </a:p>
          <a:p>
            <a:r>
              <a:rPr lang="zh-TW" altLang="en-US" sz="2800" dirty="0" smtClean="0"/>
              <a:t>因为</a:t>
            </a:r>
            <a:r>
              <a:rPr lang="zh-TW" altLang="en-US" sz="2800" dirty="0"/>
              <a:t>只有一位神，在神和人中间，只有一位中保，乃是降世为人的基督耶稣；他舍自己作万人的赎价</a:t>
            </a:r>
            <a:r>
              <a:rPr lang="en-US" altLang="zh-TW" sz="2800" dirty="0"/>
              <a:t>…</a:t>
            </a:r>
            <a:r>
              <a:rPr lang="en-US" altLang="zh-TW" sz="2800" dirty="0" smtClean="0"/>
              <a:t>…</a:t>
            </a:r>
            <a:endParaRPr lang="zh-TW" altLang="en-US" sz="2800" dirty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任何人没有借着福音而产生对</a:t>
            </a:r>
            <a:r>
              <a:rPr lang="zh-TW" altLang="en-US" sz="2800" dirty="0"/>
              <a:t>基督的信心，都不能得救。</a:t>
            </a:r>
            <a:r>
              <a:rPr lang="zh-TW" altLang="en-US" sz="2800" b="1" dirty="0"/>
              <a:t>没有听过福音的人去世了，不能得救。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30635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/>
          <a:lstStyle/>
          <a:p>
            <a:r>
              <a:rPr lang="zh-TW" altLang="en-US" sz="3600" dirty="0"/>
              <a:t>如何体现主的慈爱和公义</a:t>
            </a:r>
            <a:r>
              <a:rPr lang="zh-TW" altLang="en-US" sz="3600" dirty="0" smtClean="0"/>
              <a:t>？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罗马书</a:t>
            </a:r>
            <a:r>
              <a:rPr lang="en-US" altLang="zh-TW" sz="2800" dirty="0"/>
              <a:t>2</a:t>
            </a:r>
            <a:r>
              <a:rPr lang="zh-TW" altLang="en-US" sz="2800" dirty="0"/>
              <a:t>：</a:t>
            </a:r>
            <a:r>
              <a:rPr lang="en-US" altLang="zh-TW" sz="2800" dirty="0"/>
              <a:t>12-</a:t>
            </a:r>
            <a:r>
              <a:rPr lang="en-US" altLang="zh-TW" sz="2800" dirty="0" smtClean="0"/>
              <a:t>16</a:t>
            </a:r>
            <a:endParaRPr lang="en-US" altLang="zh-TW" sz="2800" dirty="0"/>
          </a:p>
          <a:p>
            <a:r>
              <a:rPr lang="zh-TW" altLang="en-US" sz="2800" dirty="0" smtClean="0"/>
              <a:t>凡没</a:t>
            </a:r>
            <a:r>
              <a:rPr lang="zh-TW" altLang="en-US" sz="2800" dirty="0"/>
              <a:t>有律法犯了罪的，也必不按律法灭亡。凡在律法以下犯了罪的，也必按律法受审判。原来在神面前，不是听律法的为义，乃是行律法的称义。没有律法的外邦人，若顺着本性行律法上的事，他们虽然没有律法，自己就是自己的律法。这是显出律法的功用刻在他们心里</a:t>
            </a:r>
            <a:r>
              <a:rPr lang="zh-TW" altLang="en-US" sz="2800" dirty="0" smtClean="0"/>
              <a:t>，</a:t>
            </a:r>
            <a:r>
              <a:rPr lang="zh-TW" altLang="en-US" sz="2800" dirty="0"/>
              <a:t>他们是非之心同作见证。并且他们的思念互相较量，或以为是，或以为非，就在神藉耶稣基督审判人隐秘事的日子，照着我的福音所言。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上帝给了犹</a:t>
            </a:r>
            <a:r>
              <a:rPr lang="zh-TW" altLang="en-US" sz="2800" dirty="0"/>
              <a:t>太人律法，就会按律法来审判他们；对犹太人之外的外邦人，上帝给了他们良心，这个良心就是他们自己的律法。上帝要按这个良心来审判他们</a:t>
            </a:r>
            <a:r>
              <a:rPr lang="zh-TW" altLang="en-US" sz="2800" dirty="0" smtClean="0"/>
              <a:t>。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75584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/>
          <a:lstStyle/>
          <a:p>
            <a:r>
              <a:rPr lang="zh-TW" altLang="en-US" sz="3600" dirty="0"/>
              <a:t>上帝的权力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听信福音而得救的人，是白白得到的恩典。恩典的意思是本来不配，不是自己当得的，但神给了我们，这就是恩典。现在有机会听到福音的人，要赶快抓住这个恩典的机会</a:t>
            </a:r>
            <a:r>
              <a:rPr lang="zh-TW" altLang="en-US" sz="2800" dirty="0" smtClean="0"/>
              <a:t>！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/>
              <a:t>人得救的唯一方法是信耶稣，但是一个人是否得救，不是我们（他人）能够确定的。那是上帝的权力，人不可代替上帝审判。比如一个人在临终之前，自己悔改求耶稣救自己，但是他没有力量发出声音了，这样，人可能不知道他已经得救，但将来会在天堂见到他。还有一些在急难中的人，很可能在那个灾难来临的前一刹那，他们想到了基督徒平时向他们传的福音，就大呼：“耶稣救我！</a:t>
            </a:r>
            <a:r>
              <a:rPr lang="zh-TW" altLang="en-US" sz="2800" dirty="0" smtClean="0"/>
              <a:t>”</a:t>
            </a:r>
            <a:r>
              <a:rPr lang="zh-TW" altLang="en-US" sz="2800" dirty="0"/>
              <a:t>上帝会按他们的内心的信来接纳他们，也是可能的事</a:t>
            </a:r>
            <a:r>
              <a:rPr lang="zh-TW" altLang="en-US" sz="2800" dirty="0" smtClean="0"/>
              <a:t>。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68462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/>
          <a:lstStyle/>
          <a:p>
            <a:r>
              <a:rPr lang="zh-TW" altLang="en-US" sz="3600" b="1" dirty="0" smtClean="0"/>
              <a:t>亲人都没有进天堂</a:t>
            </a:r>
            <a:r>
              <a:rPr lang="zh-TW" altLang="en-US" sz="3600" b="1" dirty="0"/>
              <a:t>，我怎么能信主呢？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人到了阴间后，他们最大的盼望是：不要让我在世上的亲人再到这里来</a:t>
            </a:r>
            <a:r>
              <a:rPr lang="zh-TW" altLang="en-US" sz="2800" dirty="0" smtClean="0"/>
              <a:t>！</a:t>
            </a:r>
            <a:endParaRPr lang="en-US" altLang="zh-TW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路</a:t>
            </a:r>
            <a:r>
              <a:rPr lang="ja-JP" altLang="en-US" sz="2800" dirty="0"/>
              <a:t>加福音</a:t>
            </a:r>
            <a:r>
              <a:rPr lang="en-US" altLang="ja-JP" sz="2800" dirty="0"/>
              <a:t>16:</a:t>
            </a:r>
            <a:r>
              <a:rPr lang="en-US" altLang="ja-JP" sz="2800" dirty="0" smtClean="0"/>
              <a:t>19</a:t>
            </a:r>
          </a:p>
          <a:p>
            <a:r>
              <a:rPr lang="zh-TW" altLang="en-US" sz="2800" dirty="0" smtClean="0"/>
              <a:t>财主说</a:t>
            </a:r>
            <a:r>
              <a:rPr lang="zh-TW" altLang="en-US" sz="2800" dirty="0"/>
              <a:t>：“我祖啊，既是这样，求你打发拉撒路到我父家去。因为我还有五个弟兄。他可以对他们作见证，免得他们也来到这痛苦的地方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/>
          </a:p>
          <a:p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81280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/>
          <a:lstStyle/>
          <a:p>
            <a:r>
              <a:rPr lang="zh-TW" altLang="en-US" sz="2800" b="1" dirty="0"/>
              <a:t>为什么上帝要那么早让好人与</a:t>
            </a:r>
            <a:r>
              <a:rPr lang="zh-TW" altLang="en-US" sz="2800" b="1" dirty="0" smtClean="0"/>
              <a:t>他的家人分开</a:t>
            </a:r>
            <a:r>
              <a:rPr lang="zh-TW" altLang="en-US" sz="2800" b="1" dirty="0" smtClean="0"/>
              <a:t>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美国</a:t>
            </a:r>
            <a:r>
              <a:rPr lang="en-US" altLang="zh-TW" sz="2800" dirty="0"/>
              <a:t>《</a:t>
            </a:r>
            <a:r>
              <a:rPr lang="zh-TW" altLang="en-US" sz="2800" dirty="0"/>
              <a:t>生命季刊</a:t>
            </a:r>
            <a:r>
              <a:rPr lang="en-US" altLang="zh-TW" sz="2800" dirty="0"/>
              <a:t>》</a:t>
            </a:r>
            <a:r>
              <a:rPr lang="zh-TW" altLang="en-US" sz="2800" dirty="0"/>
              <a:t>官方微博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dirty="0"/>
              <a:t>疾病是人类作为整体犯罪的后果，疾病导致的死亡，基督徒也不能避免。但是基督徒是有永生的，肉体的死亡并不是终结。当然，我们也常常为患病的弟兄姊妹祷告，求神顾念人的软弱，给我们的弟兄姊妹更长的时间，与家人在一起。</a:t>
            </a:r>
          </a:p>
          <a:p>
            <a:r>
              <a:rPr lang="zh-TW" altLang="en-US" sz="2800" dirty="0"/>
              <a:t>然而，对于真正有生命的基督徒来说，离开世界与主同在是“好的无比”的事情。上帝的旨意高过我们的意思，上帝在永恒之中，对每一位属于他的儿女，都有美好的计划，我们只有顺服。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96985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1115</TotalTime>
  <Words>2212</Words>
  <Application>Microsoft Macintosh PowerPoint</Application>
  <PresentationFormat>On-screen Show (4:3)</PresentationFormat>
  <Paragraphs>153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Breeze</vt:lpstr>
      <vt:lpstr>人犯罪后的严重性及神拯救的应许</vt:lpstr>
      <vt:lpstr>神人关系隔绝----死亡临到人类</vt:lpstr>
      <vt:lpstr>与神隔绝后人的表现：</vt:lpstr>
      <vt:lpstr>与神隔绝后人的表现：</vt:lpstr>
      <vt:lpstr>人犯罪后受苦楚及劳苦的命定</vt:lpstr>
      <vt:lpstr>神咒诅蛇，为人的缘故咒诅地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人违背神后神对人的呼唤</vt:lpstr>
      <vt:lpstr>神拯救的应许:生命樹</vt:lpstr>
      <vt:lpstr>《游子吟》</vt:lpstr>
      <vt:lpstr>生前没有听过福音的人，会到哪里去？</vt:lpstr>
      <vt:lpstr>如何体现主的慈爱和公义？</vt:lpstr>
      <vt:lpstr>上帝的权力</vt:lpstr>
      <vt:lpstr>亲人都没有进天堂，我怎么能信主呢？</vt:lpstr>
      <vt:lpstr>为什么上帝要那么早让好人与他的家人分开？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82</cp:revision>
  <dcterms:created xsi:type="dcterms:W3CDTF">2012-01-18T05:12:53Z</dcterms:created>
  <dcterms:modified xsi:type="dcterms:W3CDTF">2015-04-05T07:51:33Z</dcterms:modified>
</cp:coreProperties>
</file>