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23"/>
  </p:notesMasterIdLst>
  <p:sldIdLst>
    <p:sldId id="299" r:id="rId2"/>
    <p:sldId id="258" r:id="rId3"/>
    <p:sldId id="308" r:id="rId4"/>
    <p:sldId id="309" r:id="rId5"/>
    <p:sldId id="289" r:id="rId6"/>
    <p:sldId id="259" r:id="rId7"/>
    <p:sldId id="300" r:id="rId8"/>
    <p:sldId id="286" r:id="rId9"/>
    <p:sldId id="297" r:id="rId10"/>
    <p:sldId id="287" r:id="rId11"/>
    <p:sldId id="298" r:id="rId12"/>
    <p:sldId id="282" r:id="rId13"/>
    <p:sldId id="293" r:id="rId14"/>
    <p:sldId id="307" r:id="rId15"/>
    <p:sldId id="302" r:id="rId16"/>
    <p:sldId id="303" r:id="rId17"/>
    <p:sldId id="294" r:id="rId18"/>
    <p:sldId id="295" r:id="rId19"/>
    <p:sldId id="296" r:id="rId20"/>
    <p:sldId id="304" r:id="rId21"/>
    <p:sldId id="30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750" autoAdjust="0"/>
  </p:normalViewPr>
  <p:slideViewPr>
    <p:cSldViewPr>
      <p:cViewPr varScale="1">
        <p:scale>
          <a:sx n="55" d="100"/>
          <a:sy n="55" d="100"/>
        </p:scale>
        <p:origin x="1836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78747-137A-4C27-9399-7FDF15D737D7}" type="datetimeFigureOut">
              <a:rPr lang="en-US" smtClean="0"/>
              <a:pPr/>
              <a:t>4/12/2015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93356-78E7-42F2-988C-9F74EE78C6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65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zh.wikipedia.org/wiki/%E9%96%83%E6%97%8F" TargetMode="External"/><Relationship Id="rId13" Type="http://schemas.openxmlformats.org/officeDocument/2006/relationships/hyperlink" Target="http://zh.wikipedia.org/wiki/%E5%8F%A4%E5%B0%94%E9%82%A6%E8%8A%82" TargetMode="External"/><Relationship Id="rId3" Type="http://schemas.openxmlformats.org/officeDocument/2006/relationships/hyperlink" Target="http://zh.wikipedia.org/wiki/%E6%8B%BF%E9%B9%A4" TargetMode="External"/><Relationship Id="rId7" Type="http://schemas.openxmlformats.org/officeDocument/2006/relationships/hyperlink" Target="http://zh.wikipedia.org/wiki/%E5%B8%8C%E4%BC%AF%E4%BE%86" TargetMode="External"/><Relationship Id="rId12" Type="http://schemas.openxmlformats.org/officeDocument/2006/relationships/hyperlink" Target="http://zh.wikipedia.org/wiki/%E4%BC%8A%E6%96%AF%E5%85%B0%E5%8E%86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zh.wikipedia.org/wiki/%E4%B9%8C%E5%B0%94" TargetMode="External"/><Relationship Id="rId11" Type="http://schemas.openxmlformats.org/officeDocument/2006/relationships/hyperlink" Target="http://zh.wikipedia.org/wiki/%E4%BB%A5%E5%AF%A6%E7%91%AA%E5%88%A9" TargetMode="External"/><Relationship Id="rId5" Type="http://schemas.openxmlformats.org/officeDocument/2006/relationships/hyperlink" Target="http://zh.wikipedia.org/wiki/%E8%BF%A6%E5%8B%92%E5%BA%95" TargetMode="External"/><Relationship Id="rId10" Type="http://schemas.openxmlformats.org/officeDocument/2006/relationships/hyperlink" Target="http://zh.wikipedia.org/wiki/%E7%A9%86%E7%BD%95%E9%BB%98%E5%BE%B7" TargetMode="External"/><Relationship Id="rId4" Type="http://schemas.openxmlformats.org/officeDocument/2006/relationships/hyperlink" Target="http://zh.wikipedia.org/wiki/%E4%BB%96%E6%8B%89" TargetMode="External"/><Relationship Id="rId9" Type="http://schemas.openxmlformats.org/officeDocument/2006/relationships/hyperlink" Target="http://zh.wikipedia.org/wiki/%E7%A9%86%E6%96%AF%E6%9E%97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zh.wikipedia.org/wiki/%E4%BB%A5%E8%89%B2%E5%88%97" TargetMode="External"/><Relationship Id="rId3" Type="http://schemas.openxmlformats.org/officeDocument/2006/relationships/hyperlink" Target="http://zh.wikipedia.org/wiki/%E4%BA%9E%E4%BC%AF%E6%8B%89%E7%BD%95" TargetMode="External"/><Relationship Id="rId7" Type="http://schemas.openxmlformats.org/officeDocument/2006/relationships/hyperlink" Target="http://zh.wikipedia.org/wiki/%E4%BB%A5%E6%89%AB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zh.wikipedia.org/wiki/%E5%88%A9%E7%99%BE%E5%8A%A0" TargetMode="External"/><Relationship Id="rId5" Type="http://schemas.openxmlformats.org/officeDocument/2006/relationships/hyperlink" Target="http://zh.wikipedia.org/wiki/%E5%89%B5%E4%B8%96%E8%A8%98" TargetMode="External"/><Relationship Id="rId4" Type="http://schemas.openxmlformats.org/officeDocument/2006/relationships/hyperlink" Target="http://zh.wikipedia.org/wiki/%E6%92%92%E6%8B%89" TargetMode="External"/><Relationship Id="rId9" Type="http://schemas.openxmlformats.org/officeDocument/2006/relationships/hyperlink" Target="http://zh.wikipedia.org/wiki/%E9%9B%85%E5%90%84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zx.com/zxdj/hgb/hos/hos12.htm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www.edzx.com/zxdj/hgb/eph/eph3.htm" TargetMode="External"/><Relationship Id="rId4" Type="http://schemas.openxmlformats.org/officeDocument/2006/relationships/hyperlink" Target="http://www.edzx.com/zxdj/hgb/gal/gal6.htm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亞伯拉罕是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拿鶴的孫子、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他拉的兒子，拿鶴居住在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迦勒底的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/>
              </a:rPr>
              <a:t>乌尔。</a:t>
            </a:r>
            <a:endParaRPr lang="en-US" altLang="zh-Han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他拉有三個兒子，聖經紀載依序為亞伯蘭、拿鶴（與祖父同名）、哈蘭（</a:t>
            </a:r>
            <a:r>
              <a:rPr lang="en-US" altLang="zh-Han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Haran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）。哈蘭死在吾珥留下一個兒子羅得（</a:t>
            </a:r>
            <a:r>
              <a:rPr lang="en-US" altLang="zh-Han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Lot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endParaRPr lang="en-US" altLang="zh-Han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他拉帶著他兒子亞伯蘭和他孫子哈蘭的兒子羅得，並他兒婦亞伯蘭的妻子撒萊，出了迦勒底的吾珥，要往迦南地去；他們走到哈蘭，就住在那裡。他拉共活了二百零五歲，就死在哈蘭。</a:t>
            </a:r>
            <a:endParaRPr lang="en-US" altLang="zh-Han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Hant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Han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亞伯蘭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崇高之父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的意思</a:t>
            </a:r>
            <a:endParaRPr lang="en-US" altLang="zh-Hant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Han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亞伯拉罕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多國之父的意思</a:t>
            </a:r>
            <a:endParaRPr lang="en-US" altLang="zh-Han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同时也是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7"/>
              </a:rPr>
              <a:t>希伯来民族和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阿拉伯民族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8"/>
              </a:rPr>
              <a:t>的共同祖先。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對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9"/>
              </a:rPr>
              <a:t>穆斯林而言，亞伯拉罕是伊斯蘭的先知，且是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0"/>
              </a:rPr>
              <a:t>穆罕默德的先祖（從亞伯拉罕之子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1"/>
              </a:rPr>
              <a:t>以實瑪利追朔）。</a:t>
            </a:r>
            <a:endParaRPr lang="en-US" altLang="zh-Han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2"/>
              </a:rPr>
              <a:t>伊斯兰历每年的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2"/>
              </a:rPr>
              <a:t>12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2"/>
              </a:rPr>
              <a:t>月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2"/>
              </a:rPr>
              <a:t>10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2"/>
              </a:rPr>
              <a:t>日，穆斯林宰杀牲口过节，被称为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3"/>
              </a:rPr>
              <a:t>古尔邦节，该节日是为了纪念先知易卜拉欣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（亞伯拉罕）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3"/>
              </a:rPr>
              <a:t>忠实执行真主命令，向安拉献祭自己的儿子易司马仪（基督教翻译成以實瑪利），而后又用羊羔代替的这一事件。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Han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866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亞伯拉罕</a:t>
            </a:r>
            <a:r>
              <a:rPr lang="en-US" altLang="zh-Han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100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歲，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撒拉</a:t>
            </a:r>
            <a:r>
              <a:rPr lang="en-US" altLang="zh-Han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90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歲。對亞伯拉罕有子的許諾令撒拉“因為我和我主都老了”就“笑了”，（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創世記</a:t>
            </a:r>
            <a:r>
              <a:rPr lang="en-US" altLang="zh-Han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18:1-15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）而當孩子出生祂說上帝使她喜笑（</a:t>
            </a:r>
            <a:r>
              <a:rPr lang="en-US" altLang="zh-Han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21:6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）。</a:t>
            </a:r>
            <a:endParaRPr lang="en-US" altLang="zh-Han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Han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亞伯拉罕將以撒獻作祭物是信心和順服的榜樣。</a:t>
            </a:r>
            <a:endParaRPr lang="en-US" altLang="zh-Han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ja-JP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C7C9F"/>
                </a:solidFill>
                <a:effectLst/>
                <a:uLnTx/>
                <a:uFillTx/>
                <a:latin typeface="News Gothic MT"/>
                <a:ea typeface="+mn-ea"/>
                <a:cs typeface="+mj-cs"/>
              </a:rPr>
              <a:t>以撒</a:t>
            </a:r>
            <a:r>
              <a:rPr lang="en-US" altLang="zh-Han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歲的時候，他父親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亞伯拉罕差遣僕人回到本地本族，為他娶來妻子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/>
              </a:rPr>
              <a:t>利百加。</a:t>
            </a:r>
            <a:endParaRPr lang="en-US" altLang="zh-Han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  <a:hlinkClick r:id="rId6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Han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/>
              </a:rPr>
              <a:t>60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/>
              </a:rPr>
              <a:t>歲時利百加生下孿生兄弟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7"/>
              </a:rPr>
              <a:t>以掃和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8"/>
              </a:rPr>
              <a:t>以色列的祖先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9"/>
              </a:rPr>
              <a:t>雅各。亞伯拉罕把所有家產歸以撒，把妾侍所生子生前已打發出迦南。</a:t>
            </a:r>
            <a:endParaRPr lang="en-US" altLang="ja-JP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866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372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以撒愛以掃、因為常吃他的野味．利百加卻愛雅各。</a:t>
            </a:r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以掃對雅各說、我累昏了、求你把這紅湯給我喝．因此以掃又叫以東。</a:t>
            </a:r>
            <a:r>
              <a:rPr lang="en-US" altLang="zh-Han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〔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以東就是紅的意思</a:t>
            </a:r>
            <a:r>
              <a:rPr lang="en-US" altLang="zh-Han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〕</a:t>
            </a:r>
          </a:p>
          <a:p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雅各說、你今日把長子的名分賣給我吧。 </a:t>
            </a:r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35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Hant" altLang="en-US" sz="1200" dirty="0" smtClean="0"/>
              <a:t>他與神較力</a:t>
            </a:r>
            <a:r>
              <a:rPr lang="en-US" altLang="zh-Hant" sz="1200" dirty="0" smtClean="0"/>
              <a:t>,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得胜者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50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在與分離多時的兄弟以掃會面的前夕，雅各布和一個神秘人物摔跤，這人物可能是神，也可能是神的使者</a:t>
            </a:r>
            <a:r>
              <a:rPr lang="en-US" altLang="zh-Han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參看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何西阿書</a:t>
            </a:r>
            <a:r>
              <a:rPr lang="en-US" altLang="zh-Han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12:4)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。經過一番較力，雅各得的報酬是大腿窩扭了和一個新的名字以色列，這名字的意思是「他與神較力」。雅各的後裔後來被稱為以色列國，他們稱其他民族的人為外邦人，以此作為識別。在基督裏，凡屬於神的子民全都是「神的以色列民」（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加拉太書</a:t>
            </a:r>
            <a:r>
              <a:rPr lang="en-US" altLang="zh-Han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6:16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）；如今，外邦人都「得以同為後嗣」了（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以弗所書</a:t>
            </a:r>
            <a:r>
              <a:rPr lang="en-US" altLang="zh-Han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3:6</a:t>
            </a:r>
            <a:r>
              <a:rPr lang="zh-Han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）。</a:t>
            </a:r>
            <a:endParaRPr lang="en-US" altLang="zh-Hant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Hant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Hant" altLang="en-US" sz="1200" dirty="0" smtClean="0"/>
              <a:t>在基督裏，凡屬於神的子民全都是「神的以色列民」</a:t>
            </a:r>
            <a:endParaRPr lang="en-US" altLang="zh-Hant" sz="1200" dirty="0" smtClean="0"/>
          </a:p>
          <a:p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35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12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13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15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16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17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18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19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20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 sz="1200" dirty="0" smtClean="0"/>
              <a:t>耄耋</a:t>
            </a:r>
            <a:r>
              <a:rPr lang="en-US" altLang="zh-TW" sz="1200" smtClean="0"/>
              <a:t>(</a:t>
            </a:r>
            <a:r>
              <a:rPr lang="en-US" altLang="zh-TW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mào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dié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）：八九十岁。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21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4/12/2015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301E3AC-D587-4C62-B48F-6D57E6DADCCC}" type="datetimeFigureOut">
              <a:rPr lang="en-US" smtClean="0"/>
              <a:pPr/>
              <a:t>4/12/2015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533400" y="838200"/>
            <a:ext cx="8153400" cy="3276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b="1" dirty="0" smtClean="0"/>
              <a:t>神拯救的</a:t>
            </a:r>
            <a:r>
              <a:rPr lang="zh-TW" altLang="en-US" dirty="0" smtClean="0"/>
              <a:t>预备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亚伯拉罕</a:t>
            </a:r>
            <a:r>
              <a:rPr lang="en-US" altLang="zh-TW" dirty="0" smtClean="0"/>
              <a:t>,</a:t>
            </a:r>
            <a:r>
              <a:rPr lang="zh-TW" altLang="en-US" dirty="0" smtClean="0"/>
              <a:t>以撒</a:t>
            </a:r>
            <a:r>
              <a:rPr lang="en-US" altLang="zh-TW" dirty="0" smtClean="0"/>
              <a:t>,</a:t>
            </a:r>
            <a:r>
              <a:rPr lang="en-US" dirty="0" smtClean="0"/>
              <a:t> 雅各,</a:t>
            </a:r>
            <a:r>
              <a:rPr lang="zh-Hant" altLang="en-US" dirty="0" smtClean="0"/>
              <a:t>約瑟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摩西,</a:t>
            </a:r>
            <a:r>
              <a:rPr lang="zh-Hant" altLang="en-US" b="1" dirty="0" smtClean="0"/>
              <a:t>約書亞</a:t>
            </a:r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1766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589200" cy="533400"/>
          </a:xfrm>
        </p:spPr>
        <p:txBody>
          <a:bodyPr/>
          <a:lstStyle/>
          <a:p>
            <a:r>
              <a:rPr lang="zh-TW" altLang="en-US" sz="3600" dirty="0" smtClean="0"/>
              <a:t>神呼召亚伯兰</a:t>
            </a:r>
            <a:r>
              <a:rPr lang="en-US" altLang="zh-TW" sz="3600" dirty="0" smtClean="0"/>
              <a:t>-</a:t>
            </a:r>
            <a:r>
              <a:rPr lang="zh-Hant" altLang="en-US" sz="3600" dirty="0"/>
              <a:t>亞伯拉罕之約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685800"/>
            <a:ext cx="8610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创世记</a:t>
            </a:r>
            <a:r>
              <a:rPr lang="en-US" altLang="zh-TW" sz="2800" dirty="0" smtClean="0"/>
              <a:t>12</a:t>
            </a:r>
            <a:r>
              <a:rPr lang="zh-TW" altLang="en-US" sz="2800" dirty="0" smtClean="0"/>
              <a:t>：</a:t>
            </a:r>
            <a:r>
              <a:rPr lang="en-US" altLang="zh-TW" sz="2800" dirty="0" smtClean="0"/>
              <a:t>1-2</a:t>
            </a:r>
          </a:p>
          <a:p>
            <a:r>
              <a:rPr lang="en-US" altLang="zh-Hant" sz="2800" dirty="0" smtClean="0"/>
              <a:t>1.</a:t>
            </a:r>
            <a:r>
              <a:rPr lang="zh-Hant" altLang="en-US" sz="2800" dirty="0" smtClean="0"/>
              <a:t>耶和華對亞伯蘭說</a:t>
            </a:r>
            <a:r>
              <a:rPr lang="zh-Hant" altLang="en-US" sz="2800" dirty="0"/>
              <a:t>、你要離開本地、本族、父家、往我所要指示你的地去</a:t>
            </a:r>
            <a:r>
              <a:rPr lang="zh-Hant" altLang="en-US" sz="2800" dirty="0" smtClean="0"/>
              <a:t>。</a:t>
            </a:r>
            <a:endParaRPr lang="en-US" altLang="zh-Hant" sz="2800" dirty="0" smtClean="0"/>
          </a:p>
          <a:p>
            <a:endParaRPr lang="en-US" altLang="zh-Hant" sz="2800" dirty="0" smtClean="0"/>
          </a:p>
          <a:p>
            <a:r>
              <a:rPr lang="en-US" altLang="zh-Hant" sz="2800" dirty="0" smtClean="0"/>
              <a:t>2.</a:t>
            </a:r>
            <a:r>
              <a:rPr lang="zh-Hant" altLang="en-US" sz="2800" dirty="0" smtClean="0"/>
              <a:t>我必叫你</a:t>
            </a:r>
            <a:r>
              <a:rPr lang="zh-Hant" altLang="en-US" sz="2800" dirty="0"/>
              <a:t>成為大國．我必賜福給你、叫你的名為大、你也要叫別人得福</a:t>
            </a:r>
            <a:r>
              <a:rPr lang="zh-Hant" altLang="en-US" sz="2800" dirty="0" smtClean="0"/>
              <a:t>．</a:t>
            </a:r>
            <a:endParaRPr lang="en-US" altLang="zh-Hant" sz="2800" dirty="0" smtClean="0"/>
          </a:p>
          <a:p>
            <a:endParaRPr lang="en-US" altLang="zh-Hant" sz="2800" dirty="0" smtClean="0"/>
          </a:p>
          <a:p>
            <a:r>
              <a:rPr lang="zh-Hant" altLang="en-US" sz="2800" dirty="0" smtClean="0"/>
              <a:t>亞伯拉罕之約</a:t>
            </a:r>
            <a:r>
              <a:rPr lang="zh-Hant" altLang="en-US" sz="2800" dirty="0"/>
              <a:t>是揀選的、有條件的、特殊的恩典之約，不是一般人都得著的。這是一個漸進的約，因為是在不斷的重複啟示、重複堅立中完成的</a:t>
            </a:r>
            <a:r>
              <a:rPr lang="zh-Hant" altLang="en-US" sz="2800" dirty="0" smtClean="0"/>
              <a:t>。</a:t>
            </a:r>
            <a:r>
              <a:rPr lang="zh-Hant" altLang="en-US" sz="2800" dirty="0"/>
              <a:t>當時神向亞伯拉罕說明祂的計劃的大原則，是叫他“成為大國”，地上萬族要因他“得福”。至於如何實現，其中細節並未詳提。當時亞伯拉罕對離開本族本鄉一事，並不十分明白。他還帶著侄子羅得同行。</a:t>
            </a:r>
            <a:endParaRPr lang="en-US" altLang="zh-Hant" sz="28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4-12 at 9.18.3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7235"/>
            <a:ext cx="9144000" cy="649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89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中东地图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917"/>
            <a:ext cx="9144000" cy="680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94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589200" cy="533400"/>
          </a:xfrm>
        </p:spPr>
        <p:txBody>
          <a:bodyPr/>
          <a:lstStyle/>
          <a:p>
            <a:r>
              <a:rPr lang="zh-TW" altLang="en-US" sz="3600" dirty="0"/>
              <a:t>神为什么要呼召亚伯兰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707886"/>
            <a:ext cx="8610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约书亚记</a:t>
            </a:r>
            <a:r>
              <a:rPr lang="en-US" altLang="zh-TW" sz="2800" dirty="0"/>
              <a:t>24</a:t>
            </a:r>
            <a:r>
              <a:rPr lang="zh-TW" altLang="en-US" sz="2800" dirty="0"/>
              <a:t>：</a:t>
            </a:r>
            <a:r>
              <a:rPr lang="en-US" altLang="zh-TW" sz="2800" dirty="0" smtClean="0"/>
              <a:t>2-3</a:t>
            </a:r>
          </a:p>
          <a:p>
            <a:r>
              <a:rPr lang="zh-Hant" altLang="en-US" sz="2800" dirty="0"/>
              <a:t>約書亞對眾民說：「耶和華以色列的神如此說：</a:t>
            </a:r>
            <a:r>
              <a:rPr lang="en-US" altLang="zh-Hant" sz="2800" dirty="0"/>
              <a:t>『</a:t>
            </a:r>
            <a:r>
              <a:rPr lang="zh-Hant" altLang="en-US" sz="2800" dirty="0"/>
              <a:t>古時你們的列祖，就是亞伯拉罕和拿鶴的父親他拉，住在大河那邊侍奉別神</a:t>
            </a:r>
            <a:r>
              <a:rPr lang="zh-Hant" altLang="en-US" sz="2800" dirty="0" smtClean="0"/>
              <a:t>，</a:t>
            </a:r>
            <a:r>
              <a:rPr lang="zh-Hant" altLang="en-US" sz="2800" dirty="0"/>
              <a:t>我將你們的祖宗亞伯拉罕從大河那邊帶來，領他走遍迦南全地，又使他的子孫眾多</a:t>
            </a:r>
            <a:endParaRPr lang="en-US" altLang="zh-Hant" sz="2800" dirty="0" smtClean="0"/>
          </a:p>
          <a:p>
            <a:endParaRPr lang="en-US" altLang="zh-Hant" sz="2800" dirty="0" smtClean="0"/>
          </a:p>
          <a:p>
            <a:r>
              <a:rPr lang="zh-TW" altLang="en-US" sz="2800" dirty="0" smtClean="0"/>
              <a:t>创世记</a:t>
            </a:r>
            <a:r>
              <a:rPr lang="en-US" altLang="zh-TW" sz="2800" dirty="0"/>
              <a:t>12</a:t>
            </a:r>
            <a:r>
              <a:rPr lang="zh-TW" altLang="en-US" sz="2800" dirty="0"/>
              <a:t>：</a:t>
            </a:r>
            <a:r>
              <a:rPr lang="en-US" altLang="zh-TW" sz="2800" dirty="0" smtClean="0"/>
              <a:t>3</a:t>
            </a:r>
          </a:p>
          <a:p>
            <a:r>
              <a:rPr lang="zh-Hant" altLang="en-US" sz="2800" dirty="0"/>
              <a:t>為你祝福的、我必賜福與他、那咒詛你的、我必咒詛他、地上的萬族都要因你得福。</a:t>
            </a:r>
            <a:endParaRPr lang="en-US" altLang="zh-TW" sz="2800" dirty="0"/>
          </a:p>
          <a:p>
            <a:endParaRPr lang="en-US" altLang="zh-Hant" sz="2800" dirty="0" smtClean="0"/>
          </a:p>
          <a:p>
            <a:r>
              <a:rPr lang="zh-Hant" altLang="en-US" sz="2800" dirty="0"/>
              <a:t>我們今天作基督徒，也是憑信心相信神已經賜給我們永生，我們已經在神的國裡有份。雖然我們現在就可以經歷神所給的這些豐富，但是要等到神的時候成就，所有蒙神恩典選召的人才能進入神的國度裡。</a:t>
            </a:r>
            <a:endParaRPr lang="en-US" altLang="zh-Hant" sz="2800" dirty="0"/>
          </a:p>
        </p:txBody>
      </p:sp>
    </p:spTree>
    <p:extLst>
      <p:ext uri="{BB962C8B-B14F-4D97-AF65-F5344CB8AC3E}">
        <p14:creationId xmlns:p14="http://schemas.microsoft.com/office/powerpoint/2010/main" val="4762569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589200" cy="533400"/>
          </a:xfrm>
        </p:spPr>
        <p:txBody>
          <a:bodyPr/>
          <a:lstStyle/>
          <a:p>
            <a:r>
              <a:rPr lang="zh-TW" altLang="en-US" sz="3600" dirty="0"/>
              <a:t>亚伯拉罕生以撒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707886"/>
            <a:ext cx="861060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创世记</a:t>
            </a:r>
            <a:r>
              <a:rPr lang="en-US" altLang="zh-TW" sz="2800" dirty="0"/>
              <a:t>21</a:t>
            </a:r>
            <a:r>
              <a:rPr lang="zh-TW" altLang="en-US" sz="2800" dirty="0"/>
              <a:t>：</a:t>
            </a:r>
            <a:r>
              <a:rPr lang="en-US" altLang="zh-TW" sz="2800" dirty="0"/>
              <a:t>1-</a:t>
            </a:r>
            <a:r>
              <a:rPr lang="en-US" altLang="zh-TW" sz="2800" dirty="0" smtClean="0"/>
              <a:t>3</a:t>
            </a:r>
          </a:p>
          <a:p>
            <a:r>
              <a:rPr lang="zh-Hant" altLang="en-US" sz="2800" dirty="0"/>
              <a:t>耶和華按著先前的話、眷顧撒拉、便照他所說的給撒拉成就</a:t>
            </a:r>
            <a:r>
              <a:rPr lang="zh-Hant" altLang="en-US" sz="2800" dirty="0" smtClean="0"/>
              <a:t>。</a:t>
            </a:r>
            <a:r>
              <a:rPr lang="zh-Hant" altLang="en-US" sz="2800" dirty="0"/>
              <a:t>當亞伯拉罕年老的時候、撒拉懷了孕．到　神所說的日期、就給亞伯拉罕生了一個兒子</a:t>
            </a:r>
            <a:r>
              <a:rPr lang="zh-Hant" altLang="en-US" sz="2800" dirty="0" smtClean="0"/>
              <a:t>。</a:t>
            </a:r>
            <a:r>
              <a:rPr lang="zh-Hant" altLang="en-US" sz="2800" dirty="0"/>
              <a:t>亞伯拉罕給撒拉所生的兒子起名叫以撒。 </a:t>
            </a:r>
            <a:r>
              <a:rPr lang="zh-Hant" altLang="en-US" sz="2800" dirty="0" smtClean="0"/>
              <a:t>他兒子以撒生的</a:t>
            </a:r>
            <a:r>
              <a:rPr lang="zh-Hant" altLang="en-US" sz="2800" dirty="0"/>
              <a:t>時候、亞伯拉罕年一百歲。 </a:t>
            </a:r>
            <a:endParaRPr lang="en-US" altLang="zh-TW" sz="2800" dirty="0" smtClean="0"/>
          </a:p>
          <a:p>
            <a:endParaRPr lang="en-US" altLang="zh-TW" sz="2800" dirty="0" smtClean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將以撒獻作祭物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219"/>
            <a:ext cx="5791200" cy="68567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703017"/>
            <a:ext cx="3352800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ant" altLang="en-US" sz="2400" b="1" dirty="0"/>
              <a:t>題材多是象徵十字架形狀的錨、鋤，象徵基督耶穌的魚，葡萄或棕櫚這些植物，以及羊、鳩、鹿這些鳥獸</a:t>
            </a:r>
            <a:r>
              <a:rPr lang="zh-Hant" altLang="en-US" sz="2400" b="1" dirty="0" smtClean="0"/>
              <a:t>。</a:t>
            </a:r>
            <a:endParaRPr lang="en-US" altLang="zh-Hant" sz="2400" b="1" dirty="0" smtClean="0"/>
          </a:p>
          <a:p>
            <a:endParaRPr lang="en-US" altLang="zh-Hant" sz="2400" b="1" dirty="0" smtClean="0"/>
          </a:p>
          <a:p>
            <a:r>
              <a:rPr lang="zh-Hant" altLang="en-US" sz="2400" b="1" dirty="0" smtClean="0"/>
              <a:t>朱尼厄斯</a:t>
            </a:r>
            <a:r>
              <a:rPr lang="en-US" altLang="zh-Hant" sz="2400" b="1" dirty="0"/>
              <a:t>‧</a:t>
            </a:r>
            <a:r>
              <a:rPr lang="zh-Hant" altLang="en-US" sz="2400" b="1" dirty="0"/>
              <a:t>巴薩斯</a:t>
            </a:r>
            <a:r>
              <a:rPr lang="zh-Hant" altLang="en-US" sz="2400" b="1" dirty="0" smtClean="0"/>
              <a:t>石棺</a:t>
            </a:r>
            <a:endParaRPr lang="en-US" altLang="zh-Hant" sz="2400" b="1" dirty="0" smtClean="0"/>
          </a:p>
          <a:p>
            <a:r>
              <a:rPr lang="zh-Hant" altLang="en-US" sz="2400" dirty="0"/>
              <a:t>約西元 </a:t>
            </a:r>
            <a:r>
              <a:rPr lang="en-US" altLang="zh-Hant" sz="2400" dirty="0"/>
              <a:t>359 </a:t>
            </a:r>
            <a:r>
              <a:rPr lang="zh-Hant" altLang="en-US" sz="2400" dirty="0" smtClean="0"/>
              <a:t>年</a:t>
            </a:r>
            <a:endParaRPr lang="en-US" altLang="zh-Hant" sz="2400" dirty="0" smtClean="0"/>
          </a:p>
          <a:p>
            <a:r>
              <a:rPr lang="zh-Hant" altLang="en-US" sz="2400" dirty="0"/>
              <a:t>聖彼得大教堂，羅馬</a:t>
            </a:r>
            <a:endParaRPr lang="en-US" altLang="zh-TW" sz="2400" b="1" dirty="0"/>
          </a:p>
          <a:p>
            <a:endParaRPr lang="en-US" altLang="zh-TW" sz="2400" b="1" dirty="0" smtClean="0"/>
          </a:p>
          <a:p>
            <a:r>
              <a:rPr lang="zh-Hant" altLang="en-US" sz="2400" b="1" dirty="0"/>
              <a:t>亞伯拉罕献以撒</a:t>
            </a:r>
            <a:endParaRPr lang="en-US" altLang="zh-TW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55355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533400"/>
          </a:xfrm>
        </p:spPr>
        <p:txBody>
          <a:bodyPr/>
          <a:lstStyle/>
          <a:p>
            <a:r>
              <a:rPr lang="zh-TW" altLang="en-US" sz="3600" dirty="0"/>
              <a:t>以撒生雅各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525585" y="685800"/>
            <a:ext cx="8610600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创世记</a:t>
            </a:r>
            <a:r>
              <a:rPr lang="en-US" altLang="zh-TW" sz="2800" dirty="0"/>
              <a:t>25</a:t>
            </a:r>
            <a:r>
              <a:rPr lang="zh-TW" altLang="en-US" sz="2800" dirty="0"/>
              <a:t>：</a:t>
            </a:r>
            <a:r>
              <a:rPr lang="en-US" altLang="zh-TW" sz="2800" dirty="0"/>
              <a:t>24-</a:t>
            </a:r>
            <a:r>
              <a:rPr lang="en-US" altLang="zh-TW" sz="2800" dirty="0" smtClean="0"/>
              <a:t>26</a:t>
            </a:r>
            <a:endParaRPr lang="en-US" altLang="zh-TW" sz="2800" dirty="0"/>
          </a:p>
          <a:p>
            <a:r>
              <a:rPr lang="zh-Hant" altLang="en-US" sz="2800" dirty="0"/>
              <a:t>以撒因他妻子不生育、就為他祈求耶和華、耶和華應允他的祈求、他的妻子利百加就懷了孕。 </a:t>
            </a:r>
            <a:endParaRPr lang="en-US" altLang="zh-Hant" sz="2800" dirty="0" smtClean="0"/>
          </a:p>
          <a:p>
            <a:r>
              <a:rPr lang="zh-Hant" altLang="en-US" sz="2800" dirty="0"/>
              <a:t>耶和華對他說、兩國在你腹內、兩族要從你身上出來、這族必強於那族、將來大的要服事小的</a:t>
            </a:r>
            <a:r>
              <a:rPr lang="zh-Hant" altLang="en-US" sz="2800" dirty="0" smtClean="0"/>
              <a:t>。</a:t>
            </a:r>
            <a:endParaRPr lang="en-US" altLang="zh-Hant" sz="2800" dirty="0" smtClean="0"/>
          </a:p>
          <a:p>
            <a:r>
              <a:rPr lang="zh-Hant" altLang="en-US" sz="2800" dirty="0"/>
              <a:t>生產的日子到了、腹中果然是雙子</a:t>
            </a:r>
            <a:r>
              <a:rPr lang="zh-Hant" altLang="en-US" sz="2800" dirty="0" smtClean="0"/>
              <a:t>。</a:t>
            </a:r>
            <a:endParaRPr lang="en-US" altLang="zh-Hant" sz="2800" dirty="0" smtClean="0"/>
          </a:p>
          <a:p>
            <a:r>
              <a:rPr lang="zh-Hant" altLang="en-US" sz="2800" dirty="0"/>
              <a:t>先產的身體發紅、渾身有毛、如同皮衣．他們就給他起名叫以掃。</a:t>
            </a:r>
            <a:r>
              <a:rPr lang="en-US" altLang="zh-Hant" sz="2800" dirty="0"/>
              <a:t>〔</a:t>
            </a:r>
            <a:r>
              <a:rPr lang="zh-Hant" altLang="en-US" sz="2800" dirty="0"/>
              <a:t>以掃就是有毛的意思</a:t>
            </a:r>
            <a:r>
              <a:rPr lang="en-US" altLang="zh-Hant" sz="2800" dirty="0"/>
              <a:t>〕 </a:t>
            </a:r>
            <a:endParaRPr lang="en-US" altLang="zh-TW" sz="2800" dirty="0"/>
          </a:p>
          <a:p>
            <a:r>
              <a:rPr lang="zh-Hant" altLang="en-US" sz="2800" dirty="0"/>
              <a:t>隨後又生了以掃的兄弟、手抓住以掃的腳跟、因此給他起名叫雅各。</a:t>
            </a:r>
            <a:r>
              <a:rPr lang="en-US" altLang="zh-Hant" sz="2800" dirty="0"/>
              <a:t>〔</a:t>
            </a:r>
            <a:r>
              <a:rPr lang="zh-Hant" altLang="en-US" sz="2800" dirty="0"/>
              <a:t>雅各就是抓住的意思</a:t>
            </a:r>
            <a:r>
              <a:rPr lang="en-US" altLang="zh-Hant" sz="2800" dirty="0"/>
              <a:t>〕</a:t>
            </a:r>
            <a:r>
              <a:rPr lang="zh-Hant" altLang="en-US" sz="2800" dirty="0"/>
              <a:t>利百加生下兩個兒子的時候、以撒年正六十歲。 </a:t>
            </a:r>
            <a:endParaRPr lang="en-US" altLang="zh-TW" sz="2800" dirty="0" smtClean="0"/>
          </a:p>
          <a:p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257254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與神較力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53" y="762000"/>
            <a:ext cx="7187393" cy="5700346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533400"/>
          </a:xfrm>
        </p:spPr>
        <p:txBody>
          <a:bodyPr/>
          <a:lstStyle/>
          <a:p>
            <a:r>
              <a:rPr lang="zh-Hant" altLang="en-US" sz="3600" dirty="0" smtClean="0"/>
              <a:t>以色列，這名字的意思是「他與神較力」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9872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533400"/>
          </a:xfrm>
        </p:spPr>
        <p:txBody>
          <a:bodyPr/>
          <a:lstStyle/>
          <a:p>
            <a:r>
              <a:rPr lang="zh-TW" altLang="en-US" sz="3600" dirty="0"/>
              <a:t>神为雅各改名叫以色列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733762"/>
            <a:ext cx="8610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创世记</a:t>
            </a:r>
            <a:r>
              <a:rPr lang="en-US" altLang="zh-TW" sz="2800" dirty="0"/>
              <a:t>32</a:t>
            </a:r>
            <a:r>
              <a:rPr lang="zh-TW" altLang="en-US" sz="2800" dirty="0"/>
              <a:t>：</a:t>
            </a:r>
            <a:r>
              <a:rPr lang="en-US" altLang="zh-TW" sz="2800" dirty="0" smtClean="0"/>
              <a:t>28</a:t>
            </a:r>
          </a:p>
          <a:p>
            <a:r>
              <a:rPr lang="zh-Hant" altLang="en-US" sz="2800" dirty="0"/>
              <a:t>只剩下雅各一人．有一個人來和他摔跤、直到黎明。 </a:t>
            </a:r>
            <a:endParaRPr lang="en-US" altLang="zh-Hant" sz="2800" dirty="0" smtClean="0"/>
          </a:p>
          <a:p>
            <a:r>
              <a:rPr lang="zh-Hant" altLang="en-US" sz="2800" dirty="0"/>
              <a:t>那人說、天黎明了、容我去吧．雅各說、你不給我祝福、</a:t>
            </a:r>
            <a:r>
              <a:rPr lang="zh-Hant" altLang="en-US" sz="2800" dirty="0" smtClean="0"/>
              <a:t>我就不容你去</a:t>
            </a:r>
            <a:r>
              <a:rPr lang="en-US" sz="2800" dirty="0" smtClean="0"/>
              <a:t>。</a:t>
            </a:r>
            <a:r>
              <a:rPr lang="zh-Hant" altLang="en-US" sz="2800" dirty="0" smtClean="0"/>
              <a:t>那人說</a:t>
            </a:r>
            <a:r>
              <a:rPr lang="zh-Hant" altLang="en-US" sz="2800" dirty="0"/>
              <a:t>、你的名不要再叫雅各、要叫以色列、</a:t>
            </a:r>
            <a:r>
              <a:rPr lang="zh-Hant" altLang="en-US" sz="2800" dirty="0" smtClean="0"/>
              <a:t>因為你與神與人較力</a:t>
            </a:r>
            <a:r>
              <a:rPr lang="zh-Hant" altLang="en-US" sz="2800" dirty="0"/>
              <a:t>、都得了勝。 </a:t>
            </a:r>
            <a:endParaRPr lang="en-US" altLang="zh-TW" sz="2800" dirty="0" smtClean="0"/>
          </a:p>
          <a:p>
            <a:r>
              <a:rPr lang="zh-Hant" altLang="en-US" sz="2800" dirty="0"/>
              <a:t>雅各問他說、請將你的名告訴我．那人說、何必問我的名．於是在那裏給雅各祝福</a:t>
            </a:r>
            <a:r>
              <a:rPr lang="zh-Hant" altLang="en-US" sz="2800" dirty="0" smtClean="0"/>
              <a:t>。</a:t>
            </a:r>
            <a:endParaRPr lang="en-US" altLang="zh-Hant" sz="2800" dirty="0" smtClean="0"/>
          </a:p>
          <a:p>
            <a:endParaRPr lang="en-US" altLang="zh-TW" sz="2800" dirty="0"/>
          </a:p>
          <a:p>
            <a:r>
              <a:rPr lang="zh-Hant" altLang="en-US" sz="2800" dirty="0" smtClean="0"/>
              <a:t>士師記 </a:t>
            </a:r>
            <a:r>
              <a:rPr lang="en-US" altLang="zh-Hant" sz="2800" dirty="0"/>
              <a:t>13:18 </a:t>
            </a:r>
            <a:r>
              <a:rPr lang="zh-Hant" altLang="en-US" sz="2800" dirty="0" smtClean="0"/>
              <a:t>耶和華的使者對他說 </a:t>
            </a:r>
            <a:r>
              <a:rPr lang="zh-Hant" altLang="en-US" sz="2800" dirty="0"/>
              <a:t>： </a:t>
            </a:r>
            <a:r>
              <a:rPr lang="zh-Hant" altLang="en-US" sz="2800" dirty="0" smtClean="0"/>
              <a:t>你何必問我的名，我名是奇妙的。</a:t>
            </a:r>
            <a:endParaRPr lang="en-US" altLang="zh-Hant" sz="2800" dirty="0" smtClean="0"/>
          </a:p>
          <a:p>
            <a:endParaRPr lang="en-US" altLang="zh-Hant" sz="2800" dirty="0" smtClean="0"/>
          </a:p>
          <a:p>
            <a:r>
              <a:rPr lang="zh-Hant" altLang="en-US" sz="2800" dirty="0" smtClean="0"/>
              <a:t>加拉</a:t>
            </a:r>
            <a:r>
              <a:rPr lang="zh-Hant" altLang="en-US" sz="2800" dirty="0"/>
              <a:t>太書</a:t>
            </a:r>
            <a:r>
              <a:rPr lang="en-US" altLang="zh-Hant" sz="2800" dirty="0"/>
              <a:t>6:</a:t>
            </a:r>
            <a:r>
              <a:rPr lang="en-US" altLang="zh-Hant" sz="2800" dirty="0" smtClean="0"/>
              <a:t>16</a:t>
            </a:r>
          </a:p>
          <a:p>
            <a:r>
              <a:rPr lang="zh-Hant" altLang="en-US" sz="2800" dirty="0" smtClean="0"/>
              <a:t>凡是照著這</a:t>
            </a:r>
            <a:r>
              <a:rPr lang="zh-Hant" altLang="en-US" sz="2800" dirty="0"/>
              <a:t>原則行走的人，願平安和憐憫臨到他們，也臨到神的以色列民！</a:t>
            </a: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373240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533400"/>
          </a:xfrm>
        </p:spPr>
        <p:txBody>
          <a:bodyPr/>
          <a:lstStyle/>
          <a:p>
            <a:r>
              <a:rPr lang="zh-Hant" altLang="en-US" sz="3600" dirty="0"/>
              <a:t>雅各的新名字也是我們的名字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733762"/>
            <a:ext cx="8610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ant" altLang="en-US" sz="2800" dirty="0"/>
              <a:t>因為我們也會與神較力。不過，當你與神較力時，你要鼓起勇氣來！與神較力並不表示你不相信神或信心軟弱，它其實代表真誠或甚至堅強的信心呢。沒有信心的人根本不需要與神較力，但是凡有信心的人都會與神較力</a:t>
            </a:r>
            <a:r>
              <a:rPr lang="en-US" altLang="zh-Hant" sz="2800" dirty="0"/>
              <a:t>——</a:t>
            </a:r>
            <a:r>
              <a:rPr lang="zh-Hant" altLang="en-US" sz="2800" dirty="0"/>
              <a:t>有時來勢凶凶，有時則較溫和</a:t>
            </a:r>
            <a:r>
              <a:rPr lang="zh-Hant" altLang="en-US" sz="2800" dirty="0" smtClean="0"/>
              <a:t>。</a:t>
            </a:r>
            <a:endParaRPr lang="en-US" altLang="zh-Hant" sz="2800" dirty="0" smtClean="0"/>
          </a:p>
          <a:p>
            <a:endParaRPr lang="en-US" altLang="zh-Hant" sz="2800" dirty="0" smtClean="0"/>
          </a:p>
          <a:p>
            <a:r>
              <a:rPr lang="zh-Hant" altLang="en-US" sz="2800" dirty="0"/>
              <a:t>與神較力證明我們對祂態度認真，神的恩典容許我們，甚至歡迎我們與祂較力，這恩典有時更促使我們像這位第一個以色列人雅各一般向神說</a:t>
            </a:r>
            <a:r>
              <a:rPr lang="en-US" altLang="zh-Hant" sz="2800" dirty="0"/>
              <a:t>︰</a:t>
            </a:r>
            <a:r>
              <a:rPr lang="zh-Hant" altLang="en-US" sz="2800" dirty="0"/>
              <a:t>「你不給我祝福，我就不容你去。」</a:t>
            </a:r>
          </a:p>
        </p:txBody>
      </p:sp>
    </p:spTree>
    <p:extLst>
      <p:ext uri="{BB962C8B-B14F-4D97-AF65-F5344CB8AC3E}">
        <p14:creationId xmlns:p14="http://schemas.microsoft.com/office/powerpoint/2010/main" val="99804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838200"/>
            <a:ext cx="8153400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2800" dirty="0"/>
              <a:t>创世记</a:t>
            </a:r>
            <a:r>
              <a:rPr lang="en-US" altLang="zh-TW" sz="2800" dirty="0" smtClean="0"/>
              <a:t>45</a:t>
            </a:r>
            <a:r>
              <a:rPr lang="zh-TW" altLang="en-US" sz="2800" dirty="0" smtClean="0"/>
              <a:t>：</a:t>
            </a:r>
            <a:r>
              <a:rPr lang="en-US" altLang="zh-TW" sz="2800" dirty="0" smtClean="0"/>
              <a:t>7</a:t>
            </a:r>
            <a:endParaRPr lang="en-US" altLang="zh-TW" sz="2800" dirty="0"/>
          </a:p>
          <a:p>
            <a:pPr>
              <a:defRPr/>
            </a:pPr>
            <a:r>
              <a:rPr lang="zh-Hant" altLang="en-US" sz="2800" dirty="0"/>
              <a:t>神差</a:t>
            </a:r>
            <a:r>
              <a:rPr lang="zh-Hant" altLang="en-US" sz="2800" dirty="0" smtClean="0"/>
              <a:t>我在你們以先來</a:t>
            </a:r>
            <a:r>
              <a:rPr lang="zh-Hant" altLang="en-US" sz="2800" dirty="0"/>
              <a:t>、為要給你們存留餘種在世上、又要大施拯救、保全你們的生命</a:t>
            </a:r>
            <a:r>
              <a:rPr lang="zh-Hant" altLang="en-US" sz="2800" dirty="0" smtClean="0"/>
              <a:t>。</a:t>
            </a:r>
            <a:endParaRPr lang="en-US" altLang="zh-Hant" sz="2800" dirty="0" smtClean="0"/>
          </a:p>
          <a:p>
            <a:pPr>
              <a:defRPr/>
            </a:pPr>
            <a:r>
              <a:rPr lang="en-US" altLang="zh-Hant" sz="2800" dirty="0"/>
              <a:t>(</a:t>
            </a:r>
            <a:r>
              <a:rPr lang="zh-Hant" altLang="en-US" sz="2800" dirty="0"/>
              <a:t>約瑟</a:t>
            </a:r>
            <a:r>
              <a:rPr lang="en-US" altLang="zh-Hant" sz="2800" dirty="0" smtClean="0"/>
              <a:t>)</a:t>
            </a:r>
          </a:p>
          <a:p>
            <a:pPr>
              <a:defRPr/>
            </a:pPr>
            <a:endParaRPr lang="en-US" altLang="zh-TW" sz="2800" dirty="0" smtClean="0"/>
          </a:p>
          <a:p>
            <a:pPr>
              <a:defRPr/>
            </a:pPr>
            <a:r>
              <a:rPr lang="zh-TW" altLang="en-US" sz="2800" dirty="0" smtClean="0"/>
              <a:t>创世记</a:t>
            </a:r>
            <a:r>
              <a:rPr lang="en-US" altLang="zh-TW" sz="2800" dirty="0"/>
              <a:t>46</a:t>
            </a:r>
            <a:r>
              <a:rPr lang="zh-TW" altLang="en-US" sz="2800" dirty="0"/>
              <a:t>：</a:t>
            </a:r>
            <a:r>
              <a:rPr lang="en-US" altLang="zh-TW" sz="2800" dirty="0" smtClean="0"/>
              <a:t>7</a:t>
            </a:r>
          </a:p>
          <a:p>
            <a:pPr>
              <a:defRPr/>
            </a:pPr>
            <a:r>
              <a:rPr lang="zh-Hant" altLang="en-US" sz="2800" dirty="0"/>
              <a:t>雅各把他的兒子、孫子、女兒、孫女、並他的子子孫孫、一同帶到埃及</a:t>
            </a:r>
            <a:r>
              <a:rPr lang="zh-Hant" altLang="en-US" sz="2800" dirty="0" smtClean="0"/>
              <a:t>。</a:t>
            </a:r>
            <a:endParaRPr lang="en-US" altLang="zh-Hant" sz="2800" dirty="0" smtClean="0"/>
          </a:p>
          <a:p>
            <a:pPr>
              <a:defRPr/>
            </a:pPr>
            <a:endParaRPr lang="en-US" altLang="zh-Hant" sz="2800" dirty="0"/>
          </a:p>
          <a:p>
            <a:pPr>
              <a:defRPr/>
            </a:pPr>
            <a:endParaRPr lang="en-US" altLang="zh-Hant" sz="2800" dirty="0" smtClean="0"/>
          </a:p>
          <a:p>
            <a:pPr>
              <a:defRPr/>
            </a:pPr>
            <a:endParaRPr lang="en-US" altLang="zh-Hant" sz="28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52400"/>
            <a:ext cx="7848600" cy="609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dirty="0"/>
              <a:t>雅各一家下埃及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3446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9600" y="152400"/>
            <a:ext cx="7848600" cy="609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3600" dirty="0"/>
              <a:t>神带领以色列人出埃及</a:t>
            </a:r>
            <a:endParaRPr lang="en-US" altLang="zh-Hant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769451"/>
            <a:ext cx="8610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2800" dirty="0" smtClean="0"/>
              <a:t>出埃及记</a:t>
            </a:r>
            <a:r>
              <a:rPr lang="en-US" altLang="zh-TW" sz="2800" dirty="0" smtClean="0"/>
              <a:t>12</a:t>
            </a:r>
            <a:r>
              <a:rPr lang="zh-TW" altLang="en-US" sz="2800" dirty="0" smtClean="0"/>
              <a:t>：</a:t>
            </a:r>
            <a:endParaRPr lang="en-US" altLang="zh-TW" sz="2800" dirty="0" smtClean="0"/>
          </a:p>
          <a:p>
            <a:pPr>
              <a:defRPr/>
            </a:pPr>
            <a:r>
              <a:rPr lang="zh-TW" altLang="en-US" sz="2800" dirty="0" smtClean="0"/>
              <a:t>你们要以本月为</a:t>
            </a:r>
            <a:r>
              <a:rPr lang="zh-TW" altLang="en-US" sz="2800" dirty="0"/>
              <a:t>正月，为一年之首</a:t>
            </a:r>
            <a:r>
              <a:rPr lang="zh-TW" altLang="en-US" sz="2800" dirty="0" smtClean="0"/>
              <a:t>。</a:t>
            </a:r>
            <a:r>
              <a:rPr lang="zh-TW" altLang="en-US" sz="2800" dirty="0"/>
              <a:t>你们吩咐以色列全会众说，本月初十日，各人要按著父家取羊羔，一家一只</a:t>
            </a:r>
            <a:r>
              <a:rPr lang="zh-TW" altLang="en-US" sz="2800" dirty="0" smtClean="0"/>
              <a:t>。</a:t>
            </a:r>
            <a:r>
              <a:rPr lang="zh-TW" altLang="en-US" sz="2800" dirty="0"/>
              <a:t>各家要取点血，涂在吃羊羔的房屋左右的门框上和门楣上</a:t>
            </a:r>
            <a:r>
              <a:rPr lang="zh-TW" altLang="en-US" sz="2800" dirty="0" smtClean="0"/>
              <a:t>。</a:t>
            </a:r>
            <a:r>
              <a:rPr lang="zh-TW" altLang="en-US" sz="2800" dirty="0"/>
              <a:t>这血要在你们所住的房屋上作记号，我一见这血，就越过你们去，我击杀埃及地头生的时候，灾殃必不临到你们身上灭你们。</a:t>
            </a:r>
            <a:endParaRPr lang="en-US" altLang="zh-TW" sz="2800" dirty="0"/>
          </a:p>
          <a:p>
            <a:pPr>
              <a:defRPr/>
            </a:pPr>
            <a:r>
              <a:rPr lang="en-US" altLang="zh-TW" sz="2800" dirty="0" smtClean="0"/>
              <a:t>12:27</a:t>
            </a:r>
          </a:p>
          <a:p>
            <a:pPr>
              <a:defRPr/>
            </a:pPr>
            <a:r>
              <a:rPr lang="zh-TW" altLang="en-US" sz="2800" dirty="0" smtClean="0"/>
              <a:t>你们就说</a:t>
            </a:r>
            <a:r>
              <a:rPr lang="zh-TW" altLang="en-US" sz="2800" dirty="0"/>
              <a:t>：‘这是献给耶和华逾越节的祭。当以色列人在埃及的时候，他击杀埃及人，越过以色列人的房屋，救了我们各家。’”于是，百姓低头下拜。</a:t>
            </a:r>
            <a:endParaRPr lang="en-US" altLang="zh-TW" sz="2800" dirty="0" smtClean="0"/>
          </a:p>
          <a:p>
            <a:pPr>
              <a:defRPr/>
            </a:pPr>
            <a:r>
              <a:rPr lang="en-US" altLang="zh-TW" sz="2800" dirty="0"/>
              <a:t>40-42</a:t>
            </a:r>
          </a:p>
          <a:p>
            <a:pPr>
              <a:defRPr/>
            </a:pPr>
            <a:r>
              <a:rPr lang="zh-TW" altLang="en-US" sz="2800" dirty="0" smtClean="0"/>
              <a:t>以</a:t>
            </a:r>
            <a:r>
              <a:rPr lang="zh-TW" altLang="en-US" sz="2800" dirty="0"/>
              <a:t>色列人住在埃及共有四百三十年</a:t>
            </a:r>
            <a:r>
              <a:rPr lang="zh-TW" altLang="en-US" sz="2800" dirty="0" smtClean="0"/>
              <a:t>。正满</a:t>
            </a:r>
            <a:r>
              <a:rPr lang="zh-TW" altLang="en-US" sz="2800" dirty="0"/>
              <a:t>了四百三十年的那一天，耶和华的军队都从埃及地出来了</a:t>
            </a:r>
            <a:r>
              <a:rPr lang="zh-TW" altLang="en-US" sz="2800" dirty="0" smtClean="0"/>
              <a:t>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054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出埃及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78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9600" y="152400"/>
            <a:ext cx="7848600" cy="609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3600" dirty="0" smtClean="0"/>
              <a:t>出埃及－</a:t>
            </a:r>
            <a:r>
              <a:rPr lang="zh-Hant" altLang="en-US" sz="3600" b="1" dirty="0"/>
              <a:t>西乃之約</a:t>
            </a:r>
            <a:endParaRPr lang="en-US" altLang="zh-Hant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769451"/>
            <a:ext cx="8610600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Hant" sz="2800" b="1" dirty="0" smtClean="0"/>
              <a:t>1</a:t>
            </a:r>
            <a:r>
              <a:rPr lang="en-US" altLang="zh-CN" sz="2800" b="1" dirty="0" smtClean="0"/>
              <a:t>.</a:t>
            </a:r>
            <a:r>
              <a:rPr lang="zh-Hant" altLang="en-US" sz="2800" b="1" dirty="0" smtClean="0"/>
              <a:t>西乃山事奉的呼召</a:t>
            </a:r>
            <a:r>
              <a:rPr lang="en-US" altLang="zh-Hant" sz="2800" b="1" dirty="0" smtClean="0"/>
              <a:t> </a:t>
            </a:r>
            <a:r>
              <a:rPr lang="zh-Hant" altLang="en-US" sz="2800" b="1" dirty="0" smtClean="0"/>
              <a:t>出埃及記</a:t>
            </a:r>
            <a:r>
              <a:rPr lang="en-US" altLang="zh-Hant" sz="2800" dirty="0" smtClean="0"/>
              <a:t>19</a:t>
            </a:r>
            <a:r>
              <a:rPr lang="zh-Hant" altLang="en-US" sz="2800" dirty="0"/>
              <a:t>：</a:t>
            </a:r>
            <a:r>
              <a:rPr lang="en-US" altLang="zh-Hant" sz="2800" dirty="0"/>
              <a:t>1</a:t>
            </a:r>
            <a:r>
              <a:rPr lang="zh-Hant" altLang="en-US" sz="2800" dirty="0"/>
              <a:t>－</a:t>
            </a:r>
            <a:r>
              <a:rPr lang="en-US" altLang="zh-Hant" sz="2800" dirty="0" smtClean="0"/>
              <a:t>6</a:t>
            </a:r>
          </a:p>
          <a:p>
            <a:pPr>
              <a:defRPr/>
            </a:pPr>
            <a:r>
              <a:rPr lang="zh-Hant" altLang="en-US" sz="2800" dirty="0" smtClean="0"/>
              <a:t>這</a:t>
            </a:r>
            <a:r>
              <a:rPr lang="zh-Hant" altLang="en-US" sz="2800" dirty="0"/>
              <a:t>約不是單單對個人、家族和子孫的，而是跟整個國度有關的</a:t>
            </a:r>
            <a:r>
              <a:rPr lang="zh-Hant" altLang="en-US" sz="2800" dirty="0" smtClean="0"/>
              <a:t>。西乃之約跟</a:t>
            </a:r>
            <a:r>
              <a:rPr lang="zh-Hant" altLang="en-US" sz="2800" dirty="0"/>
              <a:t>亞伯拉罕之約</a:t>
            </a:r>
            <a:r>
              <a:rPr lang="zh-Hant" altLang="en-US" sz="2800" dirty="0" smtClean="0"/>
              <a:t>不同</a:t>
            </a:r>
            <a:r>
              <a:rPr lang="zh-Hant" altLang="en-US" sz="2800" dirty="0"/>
              <a:t>，後者是關乎子子孫孫的，說明了應許和祝福，但沒有清楚說明要作甚麼，這是恩典、揀選、信心之約</a:t>
            </a:r>
            <a:r>
              <a:rPr lang="zh-Hant" altLang="en-US" sz="2800" dirty="0" smtClean="0"/>
              <a:t>。亞伯拉罕</a:t>
            </a:r>
            <a:r>
              <a:rPr lang="zh-Hant" altLang="en-US" sz="2800" dirty="0"/>
              <a:t>之</a:t>
            </a:r>
            <a:r>
              <a:rPr lang="zh-Hant" altLang="en-US" sz="2800" dirty="0" smtClean="0"/>
              <a:t>約</a:t>
            </a:r>
            <a:r>
              <a:rPr lang="zh-Hant" altLang="en-US" sz="2800" dirty="0"/>
              <a:t>的內容，包括得兒子、得後裔等，都是神自己去成全的，亞伯拉罕、以撒、雅各沒有能力做甚麼，惟一要做的是相信神、倚靠神。</a:t>
            </a:r>
            <a:r>
              <a:rPr lang="en-US" altLang="zh-Hant" sz="2800" dirty="0"/>
              <a:t> </a:t>
            </a:r>
            <a:r>
              <a:rPr lang="zh-Hant" altLang="en-US" sz="2800" dirty="0"/>
              <a:t>西乃之約是有條件的，對所有以色列人來說，他們可以得到福分，成為神的百姓；另一方面，他們要遵守一個條件，就是“聽從我的話，遵守我的約”。因此，西乃之約對以色列人有一個約束，就是他們不能隨意照著自己的意思行</a:t>
            </a:r>
            <a:r>
              <a:rPr lang="zh-Hant" altLang="en-US" sz="2800" dirty="0" smtClean="0"/>
              <a:t>。</a:t>
            </a:r>
            <a:endParaRPr lang="en-US" altLang="zh-Hant" sz="2800" dirty="0" smtClean="0"/>
          </a:p>
        </p:txBody>
      </p:sp>
    </p:spTree>
    <p:extLst>
      <p:ext uri="{BB962C8B-B14F-4D97-AF65-F5344CB8AC3E}">
        <p14:creationId xmlns:p14="http://schemas.microsoft.com/office/powerpoint/2010/main" val="242776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9600" y="152400"/>
            <a:ext cx="7848600" cy="609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3600" dirty="0" smtClean="0"/>
              <a:t>出埃及－</a:t>
            </a:r>
            <a:r>
              <a:rPr lang="zh-Hant" altLang="en-US" sz="3600" b="1" dirty="0"/>
              <a:t>西乃之約</a:t>
            </a:r>
            <a:endParaRPr lang="en-US" altLang="zh-Hant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769451"/>
            <a:ext cx="8610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b="1" dirty="0" smtClean="0"/>
              <a:t>2.</a:t>
            </a:r>
            <a:r>
              <a:rPr lang="zh-Hant" altLang="en-US" sz="2800" b="1" dirty="0"/>
              <a:t>由恩典進入</a:t>
            </a:r>
            <a:r>
              <a:rPr lang="zh-Hant" altLang="en-US" sz="2800" b="1" dirty="0" smtClean="0"/>
              <a:t>律法</a:t>
            </a:r>
            <a:endParaRPr lang="en-US" altLang="zh-Hant" sz="2800" b="1" dirty="0" smtClean="0"/>
          </a:p>
          <a:p>
            <a:pPr>
              <a:defRPr/>
            </a:pPr>
            <a:r>
              <a:rPr lang="zh-Hant" altLang="en-US" sz="2800" dirty="0"/>
              <a:t>因為以色列人無知，不知道他們並不能遵守神的律法，因此不懂得自己需要神的恩典。神為了讓以色列人認識自己的軟弱，所以頒佈了十條誡命。律法的設立表面上是要人遵守，但真正的目的是要人知道自己的無能無助，轉而去尋求神的恩典、幫助</a:t>
            </a:r>
            <a:r>
              <a:rPr lang="zh-Hant" altLang="en-US" sz="2800" dirty="0" smtClean="0"/>
              <a:t>。</a:t>
            </a:r>
            <a:endParaRPr lang="en-US" altLang="zh-Hant" sz="2800" dirty="0" smtClean="0"/>
          </a:p>
          <a:p>
            <a:pPr>
              <a:defRPr/>
            </a:pPr>
            <a:endParaRPr lang="en-US" altLang="zh-Hant" sz="2800" dirty="0"/>
          </a:p>
          <a:p>
            <a:pPr>
              <a:defRPr/>
            </a:pPr>
            <a:r>
              <a:rPr lang="zh-TW" altLang="en-US" sz="2800" dirty="0"/>
              <a:t>利未记</a:t>
            </a:r>
            <a:r>
              <a:rPr lang="en-US" altLang="zh-TW" sz="2800" dirty="0" smtClean="0"/>
              <a:t>26</a:t>
            </a:r>
            <a:r>
              <a:rPr lang="zh-CN" altLang="en-US" sz="2800" dirty="0"/>
              <a:t>：</a:t>
            </a:r>
            <a:r>
              <a:rPr lang="en-US" altLang="zh-CN" sz="2800" dirty="0" smtClean="0"/>
              <a:t>46</a:t>
            </a:r>
            <a:endParaRPr lang="en-US" altLang="zh-TW" sz="2800" dirty="0"/>
          </a:p>
          <a:p>
            <a:pPr>
              <a:defRPr/>
            </a:pPr>
            <a:r>
              <a:rPr lang="zh-Hant" altLang="en-US" sz="2800" dirty="0"/>
              <a:t>這些律例、典章，和法度是耶和華與以色列人在西乃山藉著摩西立的。</a:t>
            </a:r>
            <a:endParaRPr lang="en-US" altLang="zh-Hant" sz="2800" dirty="0" smtClean="0"/>
          </a:p>
        </p:txBody>
      </p:sp>
    </p:spTree>
    <p:extLst>
      <p:ext uri="{BB962C8B-B14F-4D97-AF65-F5344CB8AC3E}">
        <p14:creationId xmlns:p14="http://schemas.microsoft.com/office/powerpoint/2010/main" val="12635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9600" y="152400"/>
            <a:ext cx="7848600" cy="609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3600" dirty="0"/>
              <a:t>神向以色列人颁十戒</a:t>
            </a:r>
            <a:endParaRPr lang="en-US" altLang="zh-Hant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769451"/>
            <a:ext cx="8610600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出埃及记</a:t>
            </a:r>
            <a:r>
              <a:rPr lang="en-US" altLang="zh-TW" sz="2800" dirty="0"/>
              <a:t>20</a:t>
            </a:r>
            <a:r>
              <a:rPr lang="zh-TW" altLang="en-US" sz="2800" dirty="0"/>
              <a:t>：</a:t>
            </a:r>
            <a:r>
              <a:rPr lang="en-US" altLang="zh-TW" sz="2800" dirty="0"/>
              <a:t>1-</a:t>
            </a:r>
            <a:r>
              <a:rPr lang="en-US" altLang="zh-TW" sz="2800" dirty="0" smtClean="0"/>
              <a:t>17</a:t>
            </a:r>
          </a:p>
          <a:p>
            <a:endParaRPr lang="en-US" altLang="zh-TW" sz="2800" dirty="0" smtClean="0"/>
          </a:p>
          <a:p>
            <a:r>
              <a:rPr lang="zh-TW" altLang="en-US" sz="2800" dirty="0" smtClean="0"/>
              <a:t>第一诫 </a:t>
            </a:r>
            <a:r>
              <a:rPr lang="zh-TW" altLang="en-US" sz="2800" dirty="0"/>
              <a:t>除了我以外，你不可有别的神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endParaRPr lang="en-US" altLang="zh-TW" sz="2800" dirty="0" smtClean="0"/>
          </a:p>
          <a:p>
            <a:r>
              <a:rPr lang="zh-TW" altLang="en-US" sz="2800" dirty="0" smtClean="0"/>
              <a:t>第二诫</a:t>
            </a:r>
            <a:r>
              <a:rPr lang="zh-TW" altLang="en-US" sz="2800" dirty="0"/>
              <a:t>，不可为自己雕刻偶像，也不可做什么形象仿佛上天，下地，和地底下，水中的百物。不可跪拜哪些像，也不可事奉它，因为我耶和华你的神。恨我的，我必追讨他的罪，自负及子，知道叁四代，爱我，守我诫命的，我必像他们发慈爱，直到千代</a:t>
            </a:r>
            <a:r>
              <a:rPr lang="zh-TW" altLang="en-US" sz="2800" dirty="0" smtClean="0"/>
              <a:t>。</a:t>
            </a:r>
            <a:endParaRPr lang="en-US" altLang="zh-TW" sz="2800" dirty="0"/>
          </a:p>
          <a:p>
            <a:endParaRPr lang="en-US" altLang="zh-TW" sz="2800" dirty="0" smtClean="0"/>
          </a:p>
          <a:p>
            <a:r>
              <a:rPr lang="zh-TW" altLang="en-US" sz="2800" dirty="0" smtClean="0"/>
              <a:t>第三诫</a:t>
            </a:r>
            <a:r>
              <a:rPr lang="zh-TW" altLang="en-US" sz="2800" dirty="0"/>
              <a:t>，不可妄称耶和华的名，耶和华的名，耶和华必不可以他为无罪</a:t>
            </a:r>
            <a:r>
              <a:rPr lang="zh-TW" altLang="en-US" sz="2800" dirty="0" smtClean="0"/>
              <a:t>。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11908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9600" y="7581"/>
            <a:ext cx="7848600" cy="609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3600" dirty="0"/>
              <a:t>神的十诫</a:t>
            </a:r>
            <a:endParaRPr lang="en-US" altLang="zh-Hant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609600"/>
            <a:ext cx="8610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第四诫</a:t>
            </a:r>
            <a:r>
              <a:rPr lang="zh-TW" altLang="en-US" sz="2800" dirty="0"/>
              <a:t>：当纪念安息日，受为圣日，六日要劳碌做你一切的工，但第七日是向耶和华你的神当守的安息日，这一日你和你的儿女，仆婢，牲畜，并你城里寄居的客旅，无论何工都不可做，因为六日之内，耶和华造天，地，海，和其中的万物，第七日便安息，所以耶和华赐福与安息日，定为圣日。</a:t>
            </a:r>
          </a:p>
          <a:p>
            <a:endParaRPr lang="en-US" altLang="zh-TW" sz="2800" dirty="0" smtClean="0"/>
          </a:p>
          <a:p>
            <a:r>
              <a:rPr lang="zh-TW" altLang="en-US" sz="2800" dirty="0" smtClean="0"/>
              <a:t>第五诫</a:t>
            </a:r>
            <a:r>
              <a:rPr lang="zh-TW" altLang="en-US" sz="2800" dirty="0"/>
              <a:t>：当孝敬父母，使你的日子在耶和华你神所赐你的地上得以长久。</a:t>
            </a:r>
          </a:p>
          <a:p>
            <a:endParaRPr lang="en-US" altLang="zh-TW" sz="2800" dirty="0" smtClean="0"/>
          </a:p>
          <a:p>
            <a:r>
              <a:rPr lang="zh-TW" altLang="en-US" sz="2800" dirty="0" smtClean="0"/>
              <a:t>第六诫</a:t>
            </a:r>
            <a:r>
              <a:rPr lang="zh-TW" altLang="en-US" sz="2800" dirty="0"/>
              <a:t>：不可杀人，第七诫：不可奸淫。第八诫：</a:t>
            </a:r>
            <a:r>
              <a:rPr lang="zh-TW" altLang="en-US" sz="2800" dirty="0" smtClean="0"/>
              <a:t>不可偷盗</a:t>
            </a:r>
            <a:r>
              <a:rPr lang="zh-TW" altLang="en-US" sz="2800" dirty="0"/>
              <a:t>。</a:t>
            </a:r>
            <a:r>
              <a:rPr lang="zh-TW" altLang="en-US" sz="2800" dirty="0" smtClean="0"/>
              <a:t>第九诫</a:t>
            </a:r>
            <a:r>
              <a:rPr lang="zh-TW" altLang="en-US" sz="2800" dirty="0"/>
              <a:t>：不可做假见证陷害别人。第十诫：不可贪恋人的房屋，也不可贪恋人的妻子，仆婢，牛驴，并他一切所有的。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9554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838200"/>
            <a:ext cx="8153400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2800" dirty="0"/>
              <a:t>申命记</a:t>
            </a:r>
            <a:r>
              <a:rPr lang="en-US" altLang="zh-TW" sz="2800" dirty="0"/>
              <a:t>28</a:t>
            </a:r>
            <a:r>
              <a:rPr lang="zh-TW" altLang="en-US" sz="2800" dirty="0"/>
              <a:t>章</a:t>
            </a:r>
            <a:endParaRPr lang="en-US" altLang="zh-TW" sz="2800" dirty="0"/>
          </a:p>
          <a:p>
            <a:pPr>
              <a:defRPr/>
            </a:pPr>
            <a:r>
              <a:rPr lang="zh-Hant" altLang="en-US" sz="2800" dirty="0"/>
              <a:t>你若留意聽從耶和華</a:t>
            </a:r>
            <a:r>
              <a:rPr lang="en-US" altLang="zh-Hant" sz="2800" dirty="0"/>
              <a:t>─</a:t>
            </a:r>
            <a:r>
              <a:rPr lang="zh-Hant" altLang="en-US" sz="2800" dirty="0"/>
              <a:t>你神的話，謹守遵行他的一切誡命，就是我今日所吩咐你的，他必使你超乎</a:t>
            </a:r>
            <a:r>
              <a:rPr lang="zh-Hant" altLang="en-US" sz="2800" dirty="0" smtClean="0"/>
              <a:t>天下萬民之上</a:t>
            </a:r>
            <a:r>
              <a:rPr lang="en-US" sz="2800" dirty="0"/>
              <a:t>。</a:t>
            </a:r>
            <a:endParaRPr lang="en-US" altLang="zh-TW" sz="2800" dirty="0" smtClean="0"/>
          </a:p>
          <a:p>
            <a:pPr>
              <a:defRPr/>
            </a:pPr>
            <a:r>
              <a:rPr lang="zh-Hant" altLang="en-US" sz="2800" dirty="0"/>
              <a:t>你若聽從耶和華</a:t>
            </a:r>
            <a:r>
              <a:rPr lang="en-US" altLang="zh-Hant" sz="2800" dirty="0"/>
              <a:t>─</a:t>
            </a:r>
            <a:r>
              <a:rPr lang="zh-Hant" altLang="en-US" sz="2800" dirty="0"/>
              <a:t>你神的話，這以下的福必追隨你，臨到你身上</a:t>
            </a:r>
            <a:r>
              <a:rPr lang="zh-Hant" altLang="en-US" sz="2800" dirty="0" smtClean="0"/>
              <a:t>：</a:t>
            </a:r>
            <a:endParaRPr lang="en-US" altLang="zh-Hant" sz="2800" dirty="0" smtClean="0"/>
          </a:p>
          <a:p>
            <a:pPr>
              <a:defRPr/>
            </a:pPr>
            <a:r>
              <a:rPr lang="zh-Hant" altLang="en-US" sz="2800" dirty="0"/>
              <a:t>你出也蒙福，入也蒙福</a:t>
            </a:r>
            <a:r>
              <a:rPr lang="zh-Hant" altLang="en-US" sz="2800" dirty="0" smtClean="0"/>
              <a:t>。</a:t>
            </a:r>
            <a:r>
              <a:rPr lang="en-US" sz="2800" u="sng" dirty="0" smtClean="0"/>
              <a:t>…</a:t>
            </a:r>
            <a:endParaRPr lang="en-US" altLang="zh-Hant" sz="2800" dirty="0"/>
          </a:p>
          <a:p>
            <a:pPr>
              <a:defRPr/>
            </a:pPr>
            <a:r>
              <a:rPr lang="zh-Hant" altLang="en-US" sz="2800" dirty="0" smtClean="0"/>
              <a:t>耶和華就必使你作首</a:t>
            </a:r>
            <a:r>
              <a:rPr lang="zh-Hant" altLang="en-US" sz="2800" dirty="0"/>
              <a:t>不作尾，但居上不居下</a:t>
            </a:r>
            <a:r>
              <a:rPr lang="zh-Hant" altLang="en-US" sz="2800" dirty="0" smtClean="0"/>
              <a:t>。</a:t>
            </a:r>
            <a:endParaRPr lang="en-US" altLang="zh-Hant" sz="2800" dirty="0" smtClean="0"/>
          </a:p>
          <a:p>
            <a:pPr>
              <a:defRPr/>
            </a:pPr>
            <a:endParaRPr lang="en-US" altLang="zh-Hant" sz="2800" dirty="0" smtClean="0"/>
          </a:p>
          <a:p>
            <a:pPr>
              <a:defRPr/>
            </a:pPr>
            <a:r>
              <a:rPr lang="zh-Hant" altLang="en-US" sz="2800" dirty="0"/>
              <a:t>你若不聽從耶和華</a:t>
            </a:r>
            <a:r>
              <a:rPr lang="en-US" altLang="zh-Hant" sz="2800" dirty="0"/>
              <a:t>─</a:t>
            </a:r>
            <a:r>
              <a:rPr lang="zh-Hant" altLang="en-US" sz="2800" dirty="0"/>
              <a:t>你神的話，不謹守遵行他的一切誡命律例，就是我今日所吩咐你的，這以下的咒詛都必追隨你，臨到你身上：</a:t>
            </a:r>
            <a:endParaRPr lang="en-US" sz="2800" dirty="0"/>
          </a:p>
          <a:p>
            <a:pPr>
              <a:defRPr/>
            </a:pPr>
            <a:r>
              <a:rPr lang="zh-Hant" altLang="en-US" sz="2800" dirty="0"/>
              <a:t>你出也受咒詛，入也受咒詛</a:t>
            </a:r>
            <a:r>
              <a:rPr lang="zh-Hant" altLang="en-US" sz="2800" dirty="0" smtClean="0"/>
              <a:t>。</a:t>
            </a:r>
            <a:r>
              <a:rPr lang="en-US" sz="2800" u="sng" dirty="0"/>
              <a:t>…</a:t>
            </a: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52400"/>
            <a:ext cx="7848600" cy="609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3600" dirty="0"/>
              <a:t>神与以色列民立约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7572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838200"/>
            <a:ext cx="8153400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2800" dirty="0" smtClean="0"/>
              <a:t>神要怜悯谁</a:t>
            </a:r>
            <a:r>
              <a:rPr lang="zh-TW" altLang="en-US" sz="2800" dirty="0"/>
              <a:t>，就怜悯谁，要恩待谁，就恩待谁。（出埃及记</a:t>
            </a:r>
            <a:r>
              <a:rPr lang="en-US" altLang="zh-TW" sz="2800" dirty="0"/>
              <a:t>33:19</a:t>
            </a:r>
            <a:r>
              <a:rPr lang="zh-TW" altLang="en-US" sz="2800" dirty="0" smtClean="0"/>
              <a:t>）</a:t>
            </a:r>
            <a:endParaRPr lang="en-US" altLang="zh-TW" sz="2800" dirty="0" smtClean="0"/>
          </a:p>
          <a:p>
            <a:pPr>
              <a:defRPr/>
            </a:pPr>
            <a:endParaRPr lang="en-US" altLang="zh-TW" sz="2800" dirty="0" smtClean="0"/>
          </a:p>
          <a:p>
            <a:r>
              <a:rPr lang="zh-TW" altLang="en-US" sz="2800" dirty="0"/>
              <a:t>上帝拣选亚伯拉罕，</a:t>
            </a:r>
            <a:r>
              <a:rPr lang="zh-TW" altLang="en-US" sz="2800" dirty="0" smtClean="0"/>
              <a:t>是因为亚伯兰跟随上帝指引前往应许之地</a:t>
            </a:r>
            <a:r>
              <a:rPr lang="zh-TW" altLang="en-US" sz="2800" dirty="0"/>
              <a:t>，亚伯兰因为信上帝必有美意，就选择了跟随上帝继续前进，这信心就是希伯来人亚伯兰被拣选的原因，从此上帝赐给亚伯兰新的名字</a:t>
            </a:r>
            <a:r>
              <a:rPr lang="zh-TW" altLang="en-US" sz="2800" b="1" dirty="0"/>
              <a:t>“</a:t>
            </a:r>
            <a:r>
              <a:rPr lang="zh-TW" altLang="en-US" sz="2800" dirty="0"/>
              <a:t>亚伯拉罕</a:t>
            </a:r>
            <a:r>
              <a:rPr lang="zh-TW" altLang="en-US" sz="2800" b="1" dirty="0"/>
              <a:t>”</a:t>
            </a:r>
            <a:r>
              <a:rPr lang="zh-TW" altLang="en-US" sz="2800" dirty="0"/>
              <a:t>（众民之父）。以撒的被拣选，是因为以撒（喜乐，喜笑）是上帝应许赐给亚伯拉罕的应许之子，是按着上帝旨意被生，拥</a:t>
            </a:r>
            <a:r>
              <a:rPr lang="zh-TW" altLang="en-US" sz="2800" dirty="0" smtClean="0"/>
              <a:t>有属神的尊贵王子身份</a:t>
            </a:r>
            <a:r>
              <a:rPr lang="zh-TW" altLang="en-US" sz="2800" dirty="0"/>
              <a:t>。雅各的被拣选，是因为雅各拥有别人尤其是其兄弟以扫所没有的专注与毅力</a:t>
            </a:r>
            <a:r>
              <a:rPr lang="zh-TW" altLang="en-US" sz="2800" dirty="0" smtClean="0"/>
              <a:t>。</a:t>
            </a:r>
            <a:endParaRPr lang="en-US" altLang="zh-Hant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52400"/>
            <a:ext cx="7848600" cy="609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3600" b="1" dirty="0"/>
              <a:t>耶和华为什么要拣选以</a:t>
            </a:r>
            <a:r>
              <a:rPr lang="zh-TW" altLang="en-US" sz="3600" b="1" dirty="0" smtClean="0"/>
              <a:t>色列人？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0095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914400"/>
            <a:ext cx="8153400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2800" dirty="0"/>
              <a:t>很多人认为雅各这样一个典型的坏人，利用各种手段骗取兄弟以扫的长子名分、父亲以撒的祝福，却往往忽视了整件事情的另一面</a:t>
            </a:r>
            <a:r>
              <a:rPr lang="en-US" altLang="zh-TW" sz="2800" dirty="0"/>
              <a:t>——</a:t>
            </a:r>
            <a:r>
              <a:rPr lang="zh-TW" altLang="en-US" sz="2800" dirty="0"/>
              <a:t>以扫不重视长子的名分（因一碗汤出卖了自己的长子名分），以撒不相信上帝的预言（大的要服事小的）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endParaRPr lang="en-US" sz="2800" smtClean="0"/>
          </a:p>
          <a:p>
            <a:r>
              <a:rPr lang="en-US" sz="2800" smtClean="0"/>
              <a:t>雅各</a:t>
            </a:r>
            <a:r>
              <a:rPr lang="zh-TW" altLang="en-US" sz="2800" dirty="0" smtClean="0"/>
              <a:t>对</a:t>
            </a:r>
            <a:r>
              <a:rPr lang="zh-TW" altLang="en-US" sz="2800" dirty="0"/>
              <a:t>上帝的寻求，使他在上帝面前蒙恩，因此他认识了上帝，并认识到自己的黑暗，自此他的人生目标从属世追求转变为追求与上帝同在</a:t>
            </a:r>
            <a:r>
              <a:rPr lang="zh-TW" altLang="en-US" sz="2800" dirty="0" smtClean="0"/>
              <a:t>。正因为雅各对</a:t>
            </a:r>
            <a:r>
              <a:rPr lang="zh-TW" altLang="en-US" sz="2800" dirty="0"/>
              <a:t>上帝的专注、渴望以及愿意为上帝受苦的心志</a:t>
            </a:r>
            <a:r>
              <a:rPr lang="zh-TW" altLang="en-US" sz="2800" dirty="0" smtClean="0"/>
              <a:t>，</a:t>
            </a:r>
            <a:r>
              <a:rPr lang="zh-TW" altLang="en-US" sz="2800" b="1" dirty="0"/>
              <a:t>是上帝从雅各身上所看到的美好品质。</a:t>
            </a:r>
            <a:endParaRPr lang="en-US" sz="2800" dirty="0"/>
          </a:p>
          <a:p>
            <a:r>
              <a:rPr lang="zh-TW" altLang="en-US" sz="2800" dirty="0" smtClean="0"/>
              <a:t>。</a:t>
            </a:r>
            <a:r>
              <a:rPr lang="zh-TW" altLang="en-US" sz="2800" dirty="0"/>
              <a:t>此后雅各一生敬拜上帝、敬虔度日，</a:t>
            </a:r>
            <a:r>
              <a:rPr lang="zh-TW" altLang="en-US" sz="2800" dirty="0" smtClean="0"/>
              <a:t>再未改变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直到耄耋之</a:t>
            </a:r>
            <a:r>
              <a:rPr lang="zh-TW" altLang="en-US" sz="2800" dirty="0"/>
              <a:t>年仍愿扶着杖头向上帝祈祷</a:t>
            </a:r>
            <a:r>
              <a:rPr lang="zh-TW" altLang="en-US" sz="2800" dirty="0" smtClean="0"/>
              <a:t>。</a:t>
            </a:r>
            <a:endParaRPr lang="zh-TW" alt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52400"/>
            <a:ext cx="7848600" cy="609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3600" b="1" dirty="0" smtClean="0"/>
              <a:t>耶和华为什么要拣选</a:t>
            </a:r>
            <a:r>
              <a:rPr lang="en-US" sz="3600" dirty="0" smtClean="0"/>
              <a:t>雅各(</a:t>
            </a:r>
            <a:r>
              <a:rPr lang="zh-TW" altLang="en-US" sz="3600" b="1" dirty="0" smtClean="0"/>
              <a:t>以色列</a:t>
            </a:r>
            <a:r>
              <a:rPr lang="en-US" altLang="zh-TW" sz="3600" b="1" dirty="0" smtClean="0"/>
              <a:t>)</a:t>
            </a:r>
            <a:r>
              <a:rPr lang="zh-TW" altLang="en-US" sz="3600" b="1" dirty="0" smtClean="0"/>
              <a:t>？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0732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1409</TotalTime>
  <Words>3912</Words>
  <Application>Microsoft Office PowerPoint</Application>
  <PresentationFormat>On-screen Show (4:3)</PresentationFormat>
  <Paragraphs>142</Paragraphs>
  <Slides>21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ＭＳ Ｐゴシック</vt:lpstr>
      <vt:lpstr>News Gothic MT</vt:lpstr>
      <vt:lpstr>新細明體</vt:lpstr>
      <vt:lpstr>宋体</vt:lpstr>
      <vt:lpstr>Arial</vt:lpstr>
      <vt:lpstr>Calibri</vt:lpstr>
      <vt:lpstr>Wingdings 2</vt:lpstr>
      <vt:lpstr>Breeze</vt:lpstr>
      <vt:lpstr>PowerPoint Presentation</vt:lpstr>
      <vt:lpstr>神呼召亚伯兰-亞伯拉罕之約</vt:lpstr>
      <vt:lpstr>PowerPoint Presentation</vt:lpstr>
      <vt:lpstr>PowerPoint Presentation</vt:lpstr>
      <vt:lpstr>神为什么要呼召亚伯兰</vt:lpstr>
      <vt:lpstr>亚伯拉罕生以撒</vt:lpstr>
      <vt:lpstr>PowerPoint Presentation</vt:lpstr>
      <vt:lpstr>以撒生雅各</vt:lpstr>
      <vt:lpstr>以色列，這名字的意思是「他與神較力」</vt:lpstr>
      <vt:lpstr>神为雅各改名叫以色列</vt:lpstr>
      <vt:lpstr>雅各的新名字也是我們的名字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独一真神</dc:title>
  <dc:creator>Eileen Chen</dc:creator>
  <cp:lastModifiedBy>Eileen Chen</cp:lastModifiedBy>
  <cp:revision>107</cp:revision>
  <dcterms:created xsi:type="dcterms:W3CDTF">2012-01-18T05:12:53Z</dcterms:created>
  <dcterms:modified xsi:type="dcterms:W3CDTF">2015-04-13T04:59:31Z</dcterms:modified>
</cp:coreProperties>
</file>