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6"/>
  </p:notesMasterIdLst>
  <p:sldIdLst>
    <p:sldId id="300" r:id="rId2"/>
    <p:sldId id="307" r:id="rId3"/>
    <p:sldId id="294" r:id="rId4"/>
    <p:sldId id="295" r:id="rId5"/>
    <p:sldId id="298" r:id="rId6"/>
    <p:sldId id="302" r:id="rId7"/>
    <p:sldId id="259" r:id="rId8"/>
    <p:sldId id="299" r:id="rId9"/>
    <p:sldId id="258" r:id="rId10"/>
    <p:sldId id="260" r:id="rId11"/>
    <p:sldId id="263" r:id="rId12"/>
    <p:sldId id="264" r:id="rId13"/>
    <p:sldId id="268" r:id="rId14"/>
    <p:sldId id="308" r:id="rId15"/>
    <p:sldId id="296" r:id="rId16"/>
    <p:sldId id="297" r:id="rId17"/>
    <p:sldId id="281" r:id="rId18"/>
    <p:sldId id="282" r:id="rId19"/>
    <p:sldId id="290" r:id="rId20"/>
    <p:sldId id="272" r:id="rId21"/>
    <p:sldId id="275" r:id="rId22"/>
    <p:sldId id="304" r:id="rId23"/>
    <p:sldId id="311" r:id="rId24"/>
    <p:sldId id="266" r:id="rId25"/>
    <p:sldId id="279" r:id="rId26"/>
    <p:sldId id="301" r:id="rId27"/>
    <p:sldId id="314" r:id="rId28"/>
    <p:sldId id="312" r:id="rId29"/>
    <p:sldId id="315" r:id="rId30"/>
    <p:sldId id="303" r:id="rId31"/>
    <p:sldId id="313" r:id="rId32"/>
    <p:sldId id="286" r:id="rId33"/>
    <p:sldId id="305" r:id="rId34"/>
    <p:sldId id="287" r:id="rId35"/>
  </p:sldIdLst>
  <p:sldSz cx="9144000" cy="6858000" type="screen4x3"/>
  <p:notesSz cx="7315200" cy="96012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100" autoAdjust="0"/>
  </p:normalViewPr>
  <p:slideViewPr>
    <p:cSldViewPr>
      <p:cViewPr varScale="1">
        <p:scale>
          <a:sx n="57" d="100"/>
          <a:sy n="57" d="100"/>
        </p:scale>
        <p:origin x="17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1B034AB1-B2B9-41C8-B3DB-6C63EB40F6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1218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53DC1-077F-4720-AFC9-91DA3311D4FE}" type="slidenum">
              <a:rPr lang="en-US" altLang="zh-CN"/>
              <a:pPr/>
              <a:t>1</a:t>
            </a:fld>
            <a:endParaRPr lang="en-US" altLang="zh-CN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82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921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A048D51C-B60B-4D89-80A4-622159C3C3A0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1123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24719D-5A99-4FF9-B087-3E03D16ABB13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/>
            <a:fld id="{F59E2935-E5FA-4B2A-A443-3436DF4D30B6}" type="slidenum">
              <a:rPr lang="en-US" altLang="zh-CN" sz="1300"/>
              <a:pPr algn="r" defTabSz="985072"/>
              <a:t>4</a:t>
            </a:fld>
            <a:endParaRPr lang="en-US" altLang="zh-CN" sz="1300" dirty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58904"/>
            <a:ext cx="5852160" cy="4322206"/>
          </a:xfrm>
        </p:spPr>
        <p:txBody>
          <a:bodyPr lIns="98430" tIns="49215" rIns="98430" bIns="49215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803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5260975" y="6654800"/>
            <a:ext cx="40259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13" tIns="46557" rIns="93113" bIns="46557" anchor="b"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r" eaLnBrk="1" hangingPunct="1"/>
            <a:fld id="{FAAFC98B-AA83-452A-9920-797BDCD9B76C}" type="slidenum">
              <a:rPr lang="en-US" altLang="zh-CN" sz="1200"/>
              <a:pPr algn="r" eaLnBrk="1" hangingPunct="1"/>
              <a:t>5</a:t>
            </a:fld>
            <a:endParaRPr lang="en-US" altLang="zh-CN" sz="1200"/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425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5260975" y="6654800"/>
            <a:ext cx="40259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13" tIns="46557" rIns="93113" bIns="46557" anchor="b"/>
          <a:lstStyle>
            <a:lvl1pPr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r" eaLnBrk="1" hangingPunct="1"/>
            <a:fld id="{FAAFC98B-AA83-452A-9920-797BDCD9B76C}" type="slidenum">
              <a:rPr lang="en-US" altLang="zh-CN" sz="1200"/>
              <a:pPr algn="r" eaLnBrk="1" hangingPunct="1"/>
              <a:t>6</a:t>
            </a:fld>
            <a:endParaRPr lang="en-US" altLang="zh-CN" sz="1200"/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0843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E2E3AB-3648-4124-AF33-C9C8F8AE0C93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7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24719D-5A99-4FF9-B087-3E03D16ABB13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/>
            <a:fld id="{F59E2935-E5FA-4B2A-A443-3436DF4D30B6}" type="slidenum">
              <a:rPr lang="en-US" altLang="zh-CN" sz="1300"/>
              <a:pPr algn="r" defTabSz="985072"/>
              <a:t>8</a:t>
            </a:fld>
            <a:endParaRPr lang="en-US" altLang="zh-CN" sz="1300" dirty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58904"/>
            <a:ext cx="5852160" cy="4322206"/>
          </a:xfrm>
        </p:spPr>
        <p:txBody>
          <a:bodyPr lIns="98430" tIns="49215" rIns="98430" bIns="49215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59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930F4-5838-4C6F-97D2-A910BBDF741E}" type="slidenum">
              <a:rPr lang="en-US" altLang="zh-CN"/>
              <a:pPr/>
              <a:t>9</a:t>
            </a:fld>
            <a:endParaRPr lang="en-US" altLang="zh-CN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04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431341-2B41-4A13-9056-D00E2E25EC42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81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6BCC09-DAE9-444B-9DFC-19B08079FB1E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08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06E85-0571-477B-9E2C-7DD28CADBA6A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53048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C2BDF1-9BFA-4F60-991E-1BC437B0B428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ˎ̥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4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53DC1-077F-4720-AFC9-91DA3311D4FE}" type="slidenum">
              <a:rPr lang="en-US" altLang="zh-CN"/>
              <a:pPr/>
              <a:t>15</a:t>
            </a:fld>
            <a:endParaRPr lang="en-US" altLang="zh-CN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355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7195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14B4C9-4C6C-4F5C-A1FA-D660E5EB2E7F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/>
            <a:fld id="{9CB3A994-9F93-4043-A6E6-CDAD72319EEC}" type="slidenum">
              <a:rPr lang="en-US" altLang="zh-CN" sz="1300"/>
              <a:pPr algn="r" defTabSz="985072"/>
              <a:t>17</a:t>
            </a:fld>
            <a:endParaRPr lang="en-US" altLang="zh-CN" sz="1300" dirty="0"/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58904"/>
            <a:ext cx="5852160" cy="432220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8430" tIns="49215" rIns="98430" bIns="49215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37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B4A41-B681-4C00-AE17-C66C1D6A1A4F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/>
            <a:fld id="{AA5A2741-7A36-46FA-8718-4D64189F959E}" type="slidenum">
              <a:rPr lang="en-US" altLang="zh-CN" sz="1300"/>
              <a:pPr algn="r" defTabSz="985072"/>
              <a:t>18</a:t>
            </a:fld>
            <a:endParaRPr lang="en-US" altLang="zh-CN" sz="1300" dirty="0"/>
          </a:p>
        </p:txBody>
      </p:sp>
      <p:sp>
        <p:nvSpPr>
          <p:cNvPr id="501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58904"/>
            <a:ext cx="5852160" cy="432220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8430" tIns="49215" rIns="98430" bIns="4921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11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D7C3DE-2628-40A8-8588-B4DEFCB5DB6F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4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718724-FE00-45D6-A814-8F2EEFF466D7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51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9FBD2-072E-43AE-A7C6-B9866B4AF25C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436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801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8401C5-2DCE-430F-B908-6BD0E27FB52F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5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61343-1470-410F-87C9-C4348189081F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7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61343-1470-410F-87C9-C4348189081F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40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916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61343-1470-410F-87C9-C4348189081F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61" tIns="48331" rIns="96661" bIns="48331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332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050F-9076-4436-844C-FE13350A95D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44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4037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3BAD-A3C9-449A-8042-959680702AE3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/>
            <a:fld id="{7CBF3E64-9C04-454C-9963-56012DF2AC25}" type="slidenum">
              <a:rPr lang="en-US" altLang="zh-CN" sz="1300"/>
              <a:pPr algn="r" defTabSz="985072"/>
              <a:t>32</a:t>
            </a:fld>
            <a:endParaRPr lang="en-US" altLang="zh-CN" sz="1300" dirty="0"/>
          </a:p>
        </p:txBody>
      </p:sp>
      <p:sp>
        <p:nvSpPr>
          <p:cNvPr id="583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58904"/>
            <a:ext cx="5852160" cy="432220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8430" tIns="49215" rIns="98430" bIns="4921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071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761B9-5E77-4D62-8EB4-C377B9959F38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/>
            <a:fld id="{045FAA76-7400-42F4-8210-B7EAC21E45D8}" type="slidenum">
              <a:rPr lang="en-US" altLang="zh-CN" sz="1300"/>
              <a:pPr algn="r" defTabSz="985072"/>
              <a:t>34</a:t>
            </a:fld>
            <a:endParaRPr lang="en-US" altLang="zh-CN" sz="1300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58904"/>
            <a:ext cx="5852160" cy="432220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8430" tIns="49215" rIns="98430" bIns="49215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74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4A9DE57-24CA-4821-A9FF-5C42F51AF90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999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A95A-13FE-435E-A034-47FDE53528EB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671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061788A-E2E2-47B9-A650-FC02FFB1594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093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C573A81-E282-4419-B8AA-EF0868052BE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783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9ADE03F-B564-4204-8A98-5BAF59BEE3F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005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D16F0-D2EE-400B-8021-227781EA9F0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154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94402-5FED-4CFF-8708-6A952DE6D4E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584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567B-C9AF-46F9-A90E-81F3679356D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52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485CBAE-495D-4E77-9C46-6493F247089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10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634C447-42C2-479A-8752-A0ACFC36EB8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270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634C447-42C2-479A-8752-A0ACFC36EB87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4010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634C447-42C2-479A-8752-A0ACFC36EB8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7314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634C447-42C2-479A-8752-A0ACFC36EB87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5690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634C447-42C2-479A-8752-A0ACFC36EB8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7172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E964-A9D1-409A-B09E-26349309320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4214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86CA-E241-4B20-BE27-111AB3F6BD4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446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34C447-42C2-479A-8752-A0ACFC36EB8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969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jxjddjt.com/bbs/UploadFile/2009-9/20099113431922143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209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tx2"/>
                </a:solidFill>
                <a:ea typeface="PMingLiU" pitchFamily="18" charset="-120"/>
              </a:rPr>
              <a:t>神救贖的預備 </a:t>
            </a:r>
            <a:r>
              <a:rPr lang="en-US" altLang="zh-CN" sz="3200" dirty="0" smtClean="0">
                <a:solidFill>
                  <a:schemeClr val="tx2"/>
                </a:solidFill>
                <a:ea typeface="PMingLiU" pitchFamily="18" charset="-120"/>
              </a:rPr>
              <a:t>1</a:t>
            </a:r>
            <a: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  <a:t/>
            </a:r>
            <a:b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  <a:t/>
            </a:r>
            <a:b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zh-CN" altLang="en-US" sz="4000" dirty="0" smtClean="0">
                <a:solidFill>
                  <a:schemeClr val="tx2"/>
                </a:solidFill>
              </a:rPr>
              <a:t>神呼招亞伯拉罕</a:t>
            </a:r>
            <a:endParaRPr lang="zh-TW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6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43000" y="1359163"/>
            <a:ext cx="1752600" cy="481303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2000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（夏）</a:t>
            </a:r>
            <a:endParaRPr lang="en-US" altLang="zh-CN" sz="1800" dirty="0"/>
          </a:p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亞伯拉罕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出吾珥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進迦南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1371600"/>
            <a:ext cx="1674172" cy="48130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1500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（商）</a:t>
            </a:r>
            <a:endParaRPr lang="en-US" altLang="zh-CN" sz="1800" dirty="0" smtClean="0"/>
          </a:p>
          <a:p>
            <a:pPr algn="ctr"/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摩西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出埃及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進迦南</a:t>
            </a:r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4509" y="1371600"/>
            <a:ext cx="1704891" cy="48130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1000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（西周）</a:t>
            </a:r>
            <a:endParaRPr lang="en-US" altLang="zh-CN" sz="1800" dirty="0" smtClean="0"/>
          </a:p>
          <a:p>
            <a:pPr algn="ctr"/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大衛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王國時代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建都耶</a:t>
            </a:r>
            <a:r>
              <a:rPr lang="zh-CN" altLang="en-US" sz="1800" dirty="0">
                <a:solidFill>
                  <a:srgbClr val="0070C0"/>
                </a:solidFill>
              </a:rPr>
              <a:t>路撒</a:t>
            </a:r>
            <a:r>
              <a:rPr lang="zh-CN" altLang="en-US" sz="1800" dirty="0" smtClean="0">
                <a:solidFill>
                  <a:srgbClr val="0070C0"/>
                </a:solidFill>
              </a:rPr>
              <a:t>冷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55537" y="1371600"/>
            <a:ext cx="1626464" cy="48130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/>
              <a:t>主前</a:t>
            </a:r>
            <a:r>
              <a:rPr lang="en-US" altLang="zh-CN" sz="1800" dirty="0" smtClean="0"/>
              <a:t>500</a:t>
            </a:r>
            <a:r>
              <a:rPr lang="zh-CN" altLang="en-US" sz="1800" dirty="0" smtClean="0"/>
              <a:t>年</a:t>
            </a:r>
            <a:endParaRPr lang="en-US" altLang="zh-CN" sz="1800" dirty="0" smtClean="0"/>
          </a:p>
          <a:p>
            <a:pPr algn="ctr"/>
            <a:r>
              <a:rPr lang="zh-CN" altLang="en-US" sz="1800" dirty="0" smtClean="0"/>
              <a:t>（東周）</a:t>
            </a:r>
            <a:endParaRPr lang="en-US" altLang="zh-CN" sz="1800" dirty="0" smtClean="0"/>
          </a:p>
          <a:p>
            <a:pPr algn="ctr"/>
            <a:endParaRPr lang="en-US" altLang="zh-CN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以賽亞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 smtClean="0">
                <a:solidFill>
                  <a:srgbClr val="0070C0"/>
                </a:solidFill>
              </a:rPr>
              <a:t>被擄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sz="1800" dirty="0">
                <a:solidFill>
                  <a:srgbClr val="0070C0"/>
                </a:solidFill>
              </a:rPr>
              <a:t>歸</a:t>
            </a:r>
            <a:r>
              <a:rPr lang="zh-CN" altLang="en-US" sz="1800" dirty="0" smtClean="0">
                <a:solidFill>
                  <a:srgbClr val="0070C0"/>
                </a:solidFill>
              </a:rPr>
              <a:t>回</a:t>
            </a:r>
            <a:r>
              <a:rPr lang="zh-CN" altLang="en-US" sz="1800" dirty="0">
                <a:solidFill>
                  <a:srgbClr val="0070C0"/>
                </a:solidFill>
              </a:rPr>
              <a:t>耶路撒</a:t>
            </a:r>
            <a:r>
              <a:rPr lang="zh-CN" altLang="en-US" sz="1800" dirty="0" smtClean="0">
                <a:solidFill>
                  <a:srgbClr val="0070C0"/>
                </a:solidFill>
              </a:rPr>
              <a:t>冷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74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28" descr="adam-fami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275" y="228600"/>
            <a:ext cx="407352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5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 descr="t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51943"/>
            <a:ext cx="6553200" cy="680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5715000" y="1524000"/>
            <a:ext cx="10668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4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62000" y="2133600"/>
            <a:ext cx="77724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8</a:t>
            </a:r>
            <a:r>
              <a:rPr lang="zh-TW" altLang="en-US" sz="2000" dirty="0"/>
              <a:t>亞伯拉罕</a:t>
            </a:r>
            <a:r>
              <a:rPr lang="zh-TW" altLang="en-US" sz="2000" dirty="0">
                <a:solidFill>
                  <a:srgbClr val="FF0000"/>
                </a:solidFill>
              </a:rPr>
              <a:t>因著信</a:t>
            </a:r>
            <a:r>
              <a:rPr lang="zh-TW" altLang="en-US" sz="2000" dirty="0"/>
              <a:t>、蒙召的時候、就遵命出去、往將來要得為業的地方去．出去的時候、還不知往那裡去。</a:t>
            </a:r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9</a:t>
            </a:r>
            <a:r>
              <a:rPr lang="zh-TW" altLang="en-US" sz="2000" dirty="0"/>
              <a:t>他因著信、就在所應許之地作客、好像在異地居住帳棚、與那同蒙一個應許的以撒、雅各一樣。</a:t>
            </a:r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10</a:t>
            </a:r>
            <a:r>
              <a:rPr lang="zh-TW" altLang="en-US" sz="2000" dirty="0">
                <a:solidFill>
                  <a:srgbClr val="FF0000"/>
                </a:solidFill>
              </a:rPr>
              <a:t>因為他等候那座有根基的城、就是　神所經營所建造的。</a:t>
            </a:r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/>
              <a:t> 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11</a:t>
            </a:r>
            <a:r>
              <a:rPr lang="zh-TW" altLang="en-US" sz="2000" dirty="0"/>
              <a:t>因著信、連撒拉自己、雖然過了生育的歲數、還能懷孕．因他以為那應許他的是可信的．</a:t>
            </a:r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/>
              <a:t> 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12</a:t>
            </a:r>
            <a:r>
              <a:rPr lang="zh-TW" altLang="en-US" sz="2000" dirty="0"/>
              <a:t>所以從一個彷彿已死的人就生出子孫、如同天上的星那樣眾多、海邊的沙那樣無數。</a:t>
            </a:r>
          </a:p>
          <a:p>
            <a:pPr eaLnBrk="1" hangingPunct="1"/>
            <a:endParaRPr lang="zh-TW" altLang="en-US" sz="2000" dirty="0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600200" y="762000"/>
            <a:ext cx="472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/>
              <a:t>创</a:t>
            </a:r>
            <a:r>
              <a:rPr lang="en-US" altLang="zh-CN" sz="2400" dirty="0"/>
              <a:t>12 </a:t>
            </a:r>
            <a:r>
              <a:rPr lang="en-US" altLang="zh-TW" sz="2400" dirty="0"/>
              <a:t>:1-4  </a:t>
            </a:r>
            <a:r>
              <a:rPr lang="zh-TW" altLang="en-US" sz="2400" dirty="0">
                <a:ea typeface="PMingLiU" pitchFamily="18" charset="-120"/>
              </a:rPr>
              <a:t>神呼召亞伯</a:t>
            </a:r>
            <a:r>
              <a:rPr lang="zh-TW" altLang="en-US" sz="2400" dirty="0" smtClean="0">
                <a:ea typeface="PMingLiU" pitchFamily="18" charset="-120"/>
              </a:rPr>
              <a:t>蘭</a:t>
            </a:r>
            <a:r>
              <a:rPr lang="en-US" altLang="en-US" sz="2400" b="1" dirty="0" smtClean="0"/>
              <a:t> 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4016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838200" y="1981200"/>
            <a:ext cx="7543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endParaRPr lang="zh-TW" altLang="en-US" sz="2000" dirty="0"/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/>
              <a:t> 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17</a:t>
            </a:r>
            <a:r>
              <a:rPr lang="zh-TW" altLang="en-US" sz="2000" dirty="0"/>
              <a:t>亞伯拉罕</a:t>
            </a:r>
            <a:r>
              <a:rPr lang="zh-TW" altLang="en-US" sz="2000" dirty="0">
                <a:solidFill>
                  <a:srgbClr val="FF0000"/>
                </a:solidFill>
              </a:rPr>
              <a:t>因著信</a:t>
            </a:r>
            <a:r>
              <a:rPr lang="zh-TW" altLang="en-US" sz="2000" dirty="0"/>
              <a:t>、被試驗的時候、就把以撒獻上．這便是那</a:t>
            </a:r>
            <a:r>
              <a:rPr lang="zh-TW" altLang="en-US" sz="2000" dirty="0">
                <a:solidFill>
                  <a:srgbClr val="FF0000"/>
                </a:solidFill>
              </a:rPr>
              <a:t>歡喜領受應許</a:t>
            </a:r>
            <a:r>
              <a:rPr lang="zh-TW" altLang="en-US" sz="2000" dirty="0"/>
              <a:t>的、將自己獨生的兒子獻上。</a:t>
            </a:r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/>
              <a:t> 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18</a:t>
            </a:r>
            <a:r>
              <a:rPr lang="zh-TW" altLang="en-US" sz="2000" dirty="0"/>
              <a:t>論到這兒子曾有話說、『</a:t>
            </a:r>
            <a:r>
              <a:rPr lang="zh-TW" altLang="en-US" sz="2000" dirty="0">
                <a:solidFill>
                  <a:srgbClr val="FF0000"/>
                </a:solidFill>
              </a:rPr>
              <a:t>從以撒生的纔要稱為你的後裔．</a:t>
            </a:r>
            <a:r>
              <a:rPr lang="zh-TW" altLang="en-US" sz="2000" dirty="0"/>
              <a:t>』</a:t>
            </a:r>
          </a:p>
          <a:p>
            <a:pPr eaLnBrk="1" hangingPunct="1"/>
            <a:r>
              <a:rPr lang="zh-CN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來11:</a:t>
            </a:r>
            <a:r>
              <a:rPr lang="zh-TW" altLang="en-US" sz="2000" dirty="0"/>
              <a:t> </a:t>
            </a:r>
            <a:r>
              <a:rPr lang="zh-TW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19</a:t>
            </a:r>
            <a:r>
              <a:rPr lang="zh-TW" altLang="en-US" sz="2000" dirty="0"/>
              <a:t>他以為　神還能叫人從死裡復活．他也彷彿從死中得回他的兒子來。</a:t>
            </a:r>
            <a:r>
              <a:rPr lang="zh-TW" altLang="en-US" dirty="0">
                <a:latin typeface="Verdana" panose="020B0604030504040204" pitchFamily="34" charset="0"/>
              </a:rPr>
              <a:t> 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676400" y="838200"/>
            <a:ext cx="541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/>
              <a:t>创</a:t>
            </a:r>
            <a:r>
              <a:rPr lang="en-US" altLang="zh-CN" sz="2400" dirty="0"/>
              <a:t>22</a:t>
            </a:r>
            <a:r>
              <a:rPr lang="en-US" altLang="zh-TW" sz="2400" dirty="0"/>
              <a:t>:1-19</a:t>
            </a:r>
            <a:r>
              <a:rPr lang="en-US" altLang="zh-CN" sz="2400" dirty="0"/>
              <a:t>  </a:t>
            </a:r>
            <a:r>
              <a:rPr lang="zh-TW" altLang="en-US" sz="2400" dirty="0">
                <a:ea typeface="PMingLiU" pitchFamily="18" charset="-120"/>
              </a:rPr>
              <a:t>神吩咐亞伯拉罕獻以</a:t>
            </a:r>
            <a:r>
              <a:rPr lang="zh-TW" altLang="en-US" sz="2400" dirty="0" smtClean="0">
                <a:ea typeface="PMingLiU" pitchFamily="18" charset="-120"/>
              </a:rPr>
              <a:t>撒</a:t>
            </a:r>
            <a:r>
              <a:rPr lang="en-US" altLang="en-US" sz="2400" b="1" dirty="0" smtClean="0"/>
              <a:t> </a:t>
            </a: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934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066800" y="2362200"/>
            <a:ext cx="7162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創世記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15:13 </a:t>
            </a:r>
            <a:r>
              <a:rPr lang="en-US" sz="2400" dirty="0" err="1">
                <a:solidFill>
                  <a:schemeClr val="tx2"/>
                </a:solidFill>
                <a:latin typeface="Verdana" pitchFamily="34" charset="0"/>
              </a:rPr>
              <a:t>耶和華對亞伯蘭說、你要的確知道、你的後裔必寄居別人的地、又服事那地的人．那地的人要苦待他們四百年</a:t>
            </a:r>
            <a:r>
              <a:rPr lang="en-US" sz="2400" dirty="0">
                <a:solidFill>
                  <a:schemeClr val="tx2"/>
                </a:solidFill>
                <a:latin typeface="Verdana" pitchFamily="34" charset="0"/>
              </a:rPr>
              <a:t> 。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0" y="15240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入埃及 出埃及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1066800" y="4572000"/>
            <a:ext cx="678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創世記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15: 14 </a:t>
            </a:r>
            <a:r>
              <a:rPr lang="en-US" sz="2400" dirty="0" err="1">
                <a:solidFill>
                  <a:schemeClr val="tx2"/>
                </a:solidFill>
                <a:latin typeface="Verdana" pitchFamily="34" charset="0"/>
              </a:rPr>
              <a:t>並且他們所要服事的那國、我要懲罰後來他們必帶著許多財物、從那裡出來</a:t>
            </a:r>
            <a:r>
              <a:rPr lang="en-US" sz="2400" dirty="0">
                <a:solidFill>
                  <a:schemeClr val="tx2"/>
                </a:solidFill>
                <a:latin typeface="Verdana" pitchFamily="34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 descr="t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51943"/>
            <a:ext cx="6553200" cy="680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5715000" y="1524000"/>
            <a:ext cx="10668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600200" y="6172200"/>
            <a:ext cx="914400" cy="457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2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Mos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70934"/>
            <a:ext cx="4397375" cy="6324600"/>
          </a:xfrm>
          <a:prstGeom prst="rect">
            <a:avLst/>
          </a:prstGeom>
          <a:noFill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85800" y="5029200"/>
            <a:ext cx="22098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3200" b="1" dirty="0"/>
              <a:t>Moses </a:t>
            </a:r>
          </a:p>
          <a:p>
            <a:r>
              <a:rPr lang="en-US" altLang="zh-CN" sz="2000" dirty="0"/>
              <a:t>by Michelangelo</a:t>
            </a:r>
          </a:p>
          <a:p>
            <a:pPr eaLnBrk="0" hangingPunct="0"/>
            <a:endParaRPr lang="en-US" altLang="zh-CN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143000" y="1447800"/>
            <a:ext cx="472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 err="1" smtClean="0">
                <a:ea typeface="HiraMinProN-W3" charset="-128"/>
              </a:rPr>
              <a:t>神呼召</a:t>
            </a:r>
            <a:r>
              <a:rPr lang="zh-CN" altLang="en-US" sz="2400" b="1" dirty="0">
                <a:ea typeface="STSong" charset="-122"/>
              </a:rPr>
              <a:t>摩西</a:t>
            </a:r>
            <a:r>
              <a:rPr lang="en-US" altLang="en-US" sz="2400" b="1" dirty="0" smtClean="0"/>
              <a:t> </a:t>
            </a:r>
            <a:endParaRPr lang="en-US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447800" y="762000"/>
            <a:ext cx="723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希伯來書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11:23 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摩西生下來、他的父母見他是個俊美的孩子、就</a:t>
            </a:r>
            <a:r>
              <a:rPr lang="en-US" sz="2400" dirty="0" err="1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因著信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把他藏了三個月、並不怕王命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。</a:t>
            </a:r>
          </a:p>
        </p:txBody>
      </p:sp>
      <p:pic>
        <p:nvPicPr>
          <p:cNvPr id="9222" name="Picture 6" descr="mos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057400"/>
            <a:ext cx="5468938" cy="4138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524000" y="609600"/>
            <a:ext cx="7010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希伯來書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11:24-25 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摩西</a:t>
            </a:r>
            <a:r>
              <a:rPr lang="en-US" sz="2400" dirty="0" err="1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因著信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、長大了就不肯稱為法老女兒之子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。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他寧可和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　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神的百姓同受苦害、也不願暫時享受罪中之樂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。 </a:t>
            </a:r>
          </a:p>
        </p:txBody>
      </p:sp>
      <p:pic>
        <p:nvPicPr>
          <p:cNvPr id="12292" name="Picture 4" descr="l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0718" y="1981200"/>
            <a:ext cx="5033963" cy="4271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752600" y="845403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出埃及記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3:4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耶和華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　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神見他過去要看、就從荊棘裡呼叫說、摩西、摩西．他說、</a:t>
            </a:r>
            <a:r>
              <a:rPr lang="en-US" sz="2400" dirty="0" err="1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我在這裡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。</a:t>
            </a:r>
          </a:p>
        </p:txBody>
      </p:sp>
      <p:pic>
        <p:nvPicPr>
          <p:cNvPr id="13316" name="Picture 4" descr="mos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701800"/>
            <a:ext cx="3681413" cy="4735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371600" y="625475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出埃及記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12:41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正滿了四百三十年的那一天、耶和華的軍隊都從埃及地出來了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。</a:t>
            </a:r>
          </a:p>
        </p:txBody>
      </p:sp>
      <p:pic>
        <p:nvPicPr>
          <p:cNvPr id="20483" name="Picture 3" descr="Moses%20leads%20the%20Exod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47800"/>
            <a:ext cx="6126163" cy="466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出埃及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76200"/>
            <a:ext cx="8839199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8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209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tx2"/>
                </a:solidFill>
                <a:ea typeface="PMingLiU" pitchFamily="18" charset="-120"/>
              </a:rPr>
              <a:t>神救贖的預備 </a:t>
            </a:r>
            <a: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  <a:t>2</a:t>
            </a:r>
            <a:b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  <a:t/>
            </a:r>
            <a:b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zh-CN" altLang="en-US" sz="4000" dirty="0">
                <a:solidFill>
                  <a:schemeClr val="tx2"/>
                </a:solidFill>
              </a:rPr>
              <a:t>神为以色列民设立律法，</a:t>
            </a:r>
            <a:r>
              <a:rPr lang="zh-CN" altLang="zh-TW" sz="4000" dirty="0">
                <a:solidFill>
                  <a:schemeClr val="tx2"/>
                </a:solidFill>
              </a:rPr>
              <a:t/>
            </a:r>
            <a:br>
              <a:rPr lang="zh-CN" altLang="zh-TW" sz="4000" dirty="0">
                <a:solidFill>
                  <a:schemeClr val="tx2"/>
                </a:solidFill>
              </a:rPr>
            </a:br>
            <a:r>
              <a:rPr lang="zh-CN" altLang="en-US" sz="4000" dirty="0">
                <a:solidFill>
                  <a:schemeClr val="tx2"/>
                </a:solidFill>
              </a:rPr>
              <a:t>建立祭司制度</a:t>
            </a:r>
            <a:endParaRPr lang="zh-TW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8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神的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心意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1837691"/>
            <a:ext cx="8991599" cy="50203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77670" y="3235676"/>
            <a:ext cx="6170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/>
              <a:t>帖撒羅尼迦前書</a:t>
            </a:r>
            <a:r>
              <a:rPr lang="en-US" altLang="zh-CN" sz="2400" dirty="0" smtClean="0"/>
              <a:t>4:3-4</a:t>
            </a: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神的旨意</a:t>
            </a:r>
            <a:r>
              <a:rPr lang="zh-TW" altLang="en-US" sz="2400" dirty="0" smtClean="0"/>
              <a:t>就是要你們</a:t>
            </a:r>
            <a:r>
              <a:rPr lang="zh-TW" altLang="en-US" sz="2400" dirty="0" smtClean="0">
                <a:solidFill>
                  <a:srgbClr val="FF0000"/>
                </a:solidFill>
              </a:rPr>
              <a:t>成為聖潔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FF0000"/>
                </a:solidFill>
              </a:rPr>
              <a:t>遠避淫行</a:t>
            </a:r>
            <a:r>
              <a:rPr lang="zh-TW" altLang="en-US" sz="2400" dirty="0" smtClean="0"/>
              <a:t>； </a:t>
            </a:r>
          </a:p>
          <a:p>
            <a:r>
              <a:rPr lang="zh-TW" altLang="en-US" sz="2400" dirty="0" smtClean="0"/>
              <a:t>要你們各人曉得怎樣用聖潔、尊貴守著自己的身體。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334" y="1926838"/>
            <a:ext cx="5955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+mn-ea"/>
              </a:rPr>
              <a:t>利</a:t>
            </a:r>
            <a:r>
              <a:rPr lang="zh-CN" altLang="en-US" sz="2400" dirty="0" smtClean="0">
                <a:latin typeface="+mn-ea"/>
              </a:rPr>
              <a:t>未記</a:t>
            </a:r>
            <a:r>
              <a:rPr lang="en-US" altLang="zh-TW" sz="2400" dirty="0" smtClean="0">
                <a:latin typeface="+mn-ea"/>
              </a:rPr>
              <a:t>19:2</a:t>
            </a:r>
            <a:r>
              <a:rPr lang="zh-TW" altLang="en-US" sz="2400" dirty="0" smtClean="0">
                <a:latin typeface="+mn-ea"/>
              </a:rPr>
              <a:t>  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/>
              <a:t>你曉諭以色列全會眾說：你們要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，因為我耶和華─你們的神是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</a:t>
            </a:r>
            <a:r>
              <a:rPr lang="zh-CN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025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762000" y="1295400"/>
            <a:ext cx="7543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1</a:t>
            </a:r>
            <a:r>
              <a:rPr lang="zh-TW" altLang="en-US" dirty="0">
                <a:latin typeface="Verdana" pitchFamily="34" charset="0"/>
              </a:rPr>
              <a:t>　</a:t>
            </a:r>
            <a:r>
              <a:rPr lang="zh-TW" altLang="en-US" dirty="0" smtClean="0">
                <a:latin typeface="Verdana" pitchFamily="34" charset="0"/>
              </a:rPr>
              <a:t> 神</a:t>
            </a:r>
            <a:r>
              <a:rPr lang="zh-TW" altLang="en-US" dirty="0">
                <a:latin typeface="Verdana" pitchFamily="34" charset="0"/>
              </a:rPr>
              <a:t>吩咐這一切的話、說、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2    </a:t>
            </a:r>
            <a:r>
              <a:rPr lang="zh-TW" altLang="en-US" dirty="0" smtClean="0">
                <a:latin typeface="Verdana" pitchFamily="34" charset="0"/>
              </a:rPr>
              <a:t>我</a:t>
            </a:r>
            <a:r>
              <a:rPr lang="zh-TW" altLang="en-US" dirty="0">
                <a:latin typeface="Verdana" pitchFamily="34" charset="0"/>
              </a:rPr>
              <a:t>是耶和華你的　神、曾將你從埃及地為奴之家領出來。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3    </a:t>
            </a:r>
            <a:r>
              <a:rPr lang="zh-TW" altLang="en-US" dirty="0" smtClean="0">
                <a:latin typeface="Verdana" pitchFamily="34" charset="0"/>
              </a:rPr>
              <a:t>除</a:t>
            </a:r>
            <a:r>
              <a:rPr lang="zh-TW" altLang="en-US" dirty="0">
                <a:latin typeface="Verdana" pitchFamily="34" charset="0"/>
              </a:rPr>
              <a:t>了我以外、你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不可</a:t>
            </a:r>
            <a:r>
              <a:rPr lang="zh-TW" altLang="en-US" dirty="0">
                <a:latin typeface="Verdana" pitchFamily="34" charset="0"/>
              </a:rPr>
              <a:t>有別的神。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4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為自己雕刻偶像、也不可作甚麼形像、彷彿上天、下地、</a:t>
            </a:r>
            <a:r>
              <a:rPr lang="zh-TW" altLang="en-US" dirty="0" smtClean="0">
                <a:latin typeface="Verdana" pitchFamily="34" charset="0"/>
              </a:rPr>
              <a:t>和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 </a:t>
            </a:r>
            <a:r>
              <a:rPr lang="zh-TW" altLang="en-US" dirty="0" smtClean="0">
                <a:latin typeface="Verdana" pitchFamily="34" charset="0"/>
              </a:rPr>
              <a:t>地</a:t>
            </a:r>
            <a:r>
              <a:rPr lang="zh-TW" altLang="en-US" dirty="0">
                <a:latin typeface="Verdana" pitchFamily="34" charset="0"/>
              </a:rPr>
              <a:t>底下、水中的百物．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5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跪拜那些像、也不可事奉他、因為我耶和華你的　神是忌</a:t>
            </a:r>
            <a:r>
              <a:rPr lang="zh-TW" altLang="en-US" dirty="0" smtClean="0">
                <a:latin typeface="Verdana" pitchFamily="34" charset="0"/>
              </a:rPr>
              <a:t>邪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</a:t>
            </a:r>
            <a:r>
              <a:rPr lang="zh-TW" altLang="en-US" dirty="0" smtClean="0">
                <a:latin typeface="Verdana" pitchFamily="34" charset="0"/>
              </a:rPr>
              <a:t>的</a:t>
            </a:r>
            <a:r>
              <a:rPr lang="zh-TW" altLang="en-US" dirty="0">
                <a:latin typeface="Verdana" pitchFamily="34" charset="0"/>
              </a:rPr>
              <a:t>　神、恨我的、我必追討他的罪、自父及子、直到三四代．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6    </a:t>
            </a:r>
            <a:r>
              <a:rPr lang="zh-TW" altLang="en-US" dirty="0" smtClean="0">
                <a:latin typeface="Verdana" pitchFamily="34" charset="0"/>
              </a:rPr>
              <a:t>愛</a:t>
            </a:r>
            <a:r>
              <a:rPr lang="zh-TW" altLang="en-US" dirty="0">
                <a:latin typeface="Verdana" pitchFamily="34" charset="0"/>
              </a:rPr>
              <a:t>我守我誡命的、我必向他們發慈愛、直到千代。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7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妄稱耶和華你　神的名、因為妄稱耶和華名的、耶和華必</a:t>
            </a:r>
            <a:r>
              <a:rPr lang="zh-TW" altLang="en-US" dirty="0" smtClean="0">
                <a:latin typeface="Verdana" pitchFamily="34" charset="0"/>
              </a:rPr>
              <a:t>不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 </a:t>
            </a:r>
            <a:r>
              <a:rPr lang="zh-TW" altLang="en-US" dirty="0" smtClean="0">
                <a:latin typeface="Verdana" pitchFamily="34" charset="0"/>
              </a:rPr>
              <a:t>以</a:t>
            </a:r>
            <a:r>
              <a:rPr lang="zh-TW" altLang="en-US" dirty="0">
                <a:latin typeface="Verdana" pitchFamily="34" charset="0"/>
              </a:rPr>
              <a:t>他為無罪。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8 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當</a:t>
            </a:r>
            <a:r>
              <a:rPr lang="zh-TW" altLang="en-US" dirty="0">
                <a:latin typeface="Verdana" pitchFamily="34" charset="0"/>
              </a:rPr>
              <a:t>記念安息日、守為聖日。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9   </a:t>
            </a:r>
            <a:r>
              <a:rPr lang="zh-TW" altLang="en-US" dirty="0" smtClean="0">
                <a:latin typeface="Verdana" pitchFamily="34" charset="0"/>
              </a:rPr>
              <a:t>六</a:t>
            </a:r>
            <a:r>
              <a:rPr lang="zh-TW" altLang="en-US" dirty="0">
                <a:latin typeface="Verdana" pitchFamily="34" charset="0"/>
              </a:rPr>
              <a:t>日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要</a:t>
            </a:r>
            <a:r>
              <a:rPr lang="zh-TW" altLang="en-US" dirty="0">
                <a:latin typeface="Verdana" pitchFamily="34" charset="0"/>
              </a:rPr>
              <a:t>勞碌作你一切的工．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10  </a:t>
            </a:r>
            <a:r>
              <a:rPr lang="zh-TW" altLang="en-US" dirty="0" smtClean="0">
                <a:latin typeface="Verdana" pitchFamily="34" charset="0"/>
              </a:rPr>
              <a:t>但</a:t>
            </a:r>
            <a:r>
              <a:rPr lang="zh-TW" altLang="en-US" dirty="0">
                <a:latin typeface="Verdana" pitchFamily="34" charset="0"/>
              </a:rPr>
              <a:t>第七日是向耶和華你　神當守的安息日．這一日你和你的</a:t>
            </a:r>
            <a:r>
              <a:rPr lang="zh-TW" altLang="en-US" dirty="0" smtClean="0">
                <a:latin typeface="Verdana" pitchFamily="34" charset="0"/>
              </a:rPr>
              <a:t>兒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 </a:t>
            </a:r>
            <a:r>
              <a:rPr lang="zh-TW" altLang="en-US" dirty="0" smtClean="0">
                <a:latin typeface="Verdana" pitchFamily="34" charset="0"/>
              </a:rPr>
              <a:t>女</a:t>
            </a:r>
            <a:r>
              <a:rPr lang="zh-TW" altLang="en-US" dirty="0">
                <a:latin typeface="Verdana" pitchFamily="34" charset="0"/>
              </a:rPr>
              <a:t>、僕婢、牲畜、並你城裡寄居的客旅、無論何工都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不可</a:t>
            </a:r>
            <a:r>
              <a:rPr lang="zh-TW" altLang="en-US" dirty="0">
                <a:latin typeface="Verdana" pitchFamily="34" charset="0"/>
              </a:rPr>
              <a:t>作．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905000" y="533400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a typeface="STSong" charset="-122"/>
              </a:rPr>
              <a:t>神救赎的预备</a:t>
            </a:r>
            <a:r>
              <a:rPr lang="en-US" sz="2400" b="1"/>
              <a:t> - </a:t>
            </a:r>
            <a:r>
              <a:rPr lang="en-US" sz="2400" b="1">
                <a:ea typeface="HiraMinProN-W3" charset="-128"/>
              </a:rPr>
              <a:t>神向以色列人</a:t>
            </a:r>
            <a:r>
              <a:rPr lang="en-US" sz="2400" b="1">
                <a:ea typeface="STSong" charset="-122"/>
              </a:rPr>
              <a:t>颁十戒 </a:t>
            </a:r>
            <a:r>
              <a:rPr lang="en-US" sz="24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762000" y="1447800"/>
            <a:ext cx="7696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11   </a:t>
            </a:r>
            <a:r>
              <a:rPr lang="zh-TW" altLang="en-US" dirty="0" smtClean="0">
                <a:latin typeface="Verdana" pitchFamily="34" charset="0"/>
              </a:rPr>
              <a:t>因</a:t>
            </a:r>
            <a:r>
              <a:rPr lang="zh-TW" altLang="en-US" dirty="0">
                <a:latin typeface="Verdana" pitchFamily="34" charset="0"/>
              </a:rPr>
              <a:t>為六日之內、耶和華造天、地、海、和其中的萬物、第七日</a:t>
            </a:r>
            <a:r>
              <a:rPr lang="zh-TW" altLang="en-US" dirty="0" smtClean="0">
                <a:latin typeface="Verdana" pitchFamily="34" charset="0"/>
              </a:rPr>
              <a:t>便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  </a:t>
            </a:r>
            <a:r>
              <a:rPr lang="zh-TW" altLang="en-US" dirty="0" smtClean="0">
                <a:latin typeface="Verdana" pitchFamily="34" charset="0"/>
              </a:rPr>
              <a:t>安</a:t>
            </a:r>
            <a:r>
              <a:rPr lang="zh-TW" altLang="en-US" dirty="0">
                <a:latin typeface="Verdana" pitchFamily="34" charset="0"/>
              </a:rPr>
              <a:t>息．所以耶和華賜福與安息日、定為聖日。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12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當</a:t>
            </a:r>
            <a:r>
              <a:rPr lang="zh-TW" altLang="en-US" dirty="0">
                <a:latin typeface="Verdana" pitchFamily="34" charset="0"/>
              </a:rPr>
              <a:t>孝敬父母、使你的日子在耶和華你　神所賜你的地上、得以</a:t>
            </a:r>
            <a:r>
              <a:rPr lang="zh-TW" altLang="en-US" dirty="0" smtClean="0">
                <a:latin typeface="Verdana" pitchFamily="34" charset="0"/>
              </a:rPr>
              <a:t>長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  </a:t>
            </a:r>
            <a:r>
              <a:rPr lang="zh-TW" altLang="en-US" dirty="0" smtClean="0">
                <a:latin typeface="Verdana" pitchFamily="34" charset="0"/>
              </a:rPr>
              <a:t>久</a:t>
            </a:r>
            <a:r>
              <a:rPr lang="zh-TW" altLang="en-US" dirty="0">
                <a:latin typeface="Verdana" pitchFamily="34" charset="0"/>
              </a:rPr>
              <a:t>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13  </a:t>
            </a:r>
            <a:r>
              <a:rPr lang="zh-TW" altLang="en-US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殺人。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14  </a:t>
            </a:r>
            <a:r>
              <a:rPr lang="zh-TW" altLang="en-US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姦淫。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15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偷盜。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16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作假見證陷害人。 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出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20:</a:t>
            </a:r>
            <a:r>
              <a:rPr lang="zh-TW" altLang="en-US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cs typeface="Arial" pitchFamily="34" charset="0"/>
              </a:rPr>
              <a:t>17   </a:t>
            </a:r>
            <a:r>
              <a:rPr lang="zh-TW" altLang="en-US" b="1" dirty="0" smtClean="0">
                <a:solidFill>
                  <a:srgbClr val="FF0000"/>
                </a:solidFill>
                <a:latin typeface="Verdana" pitchFamily="34" charset="0"/>
              </a:rPr>
              <a:t>不</a:t>
            </a:r>
            <a:r>
              <a:rPr lang="zh-TW" altLang="en-US" b="1" dirty="0">
                <a:solidFill>
                  <a:srgbClr val="FF0000"/>
                </a:solidFill>
                <a:latin typeface="Verdana" pitchFamily="34" charset="0"/>
              </a:rPr>
              <a:t>可</a:t>
            </a:r>
            <a:r>
              <a:rPr lang="zh-TW" altLang="en-US" dirty="0">
                <a:latin typeface="Verdana" pitchFamily="34" charset="0"/>
              </a:rPr>
              <a:t>貪戀人的房屋、也不可貪戀人的妻子、僕婢、牛驢、並他</a:t>
            </a:r>
            <a:r>
              <a:rPr lang="zh-TW" altLang="en-US" dirty="0" smtClean="0">
                <a:latin typeface="Verdana" pitchFamily="34" charset="0"/>
              </a:rPr>
              <a:t>一</a:t>
            </a:r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             </a:t>
            </a:r>
            <a:r>
              <a:rPr lang="zh-TW" altLang="en-US" dirty="0" smtClean="0">
                <a:latin typeface="Verdana" pitchFamily="34" charset="0"/>
              </a:rPr>
              <a:t>切</a:t>
            </a:r>
            <a:r>
              <a:rPr lang="zh-TW" altLang="en-US" dirty="0">
                <a:latin typeface="Verdana" pitchFamily="34" charset="0"/>
              </a:rPr>
              <a:t>所有的。</a:t>
            </a:r>
            <a:endParaRPr lang="zh-CN" altLang="en-US" dirty="0">
              <a:latin typeface="Verdana" pitchFamily="34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981200" y="533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a typeface="STSong" charset="-122"/>
              </a:rPr>
              <a:t>神救赎的预备</a:t>
            </a:r>
            <a:r>
              <a:rPr lang="en-US" sz="2400" b="1"/>
              <a:t> - </a:t>
            </a:r>
            <a:r>
              <a:rPr lang="en-US" sz="2400" b="1">
                <a:ea typeface="HiraMinProN-W3" charset="-128"/>
              </a:rPr>
              <a:t>神向以色列人</a:t>
            </a:r>
            <a:r>
              <a:rPr lang="en-US" sz="2400" b="1">
                <a:ea typeface="STSong" charset="-122"/>
              </a:rPr>
              <a:t>颁十戒 </a:t>
            </a:r>
            <a:r>
              <a:rPr lang="en-US" sz="24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762000" y="1219200"/>
            <a:ext cx="74676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出埃及記 24:3-8 </a:t>
            </a:r>
            <a:r>
              <a:rPr lang="en-US" sz="24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摩西下山、將耶和華的命令、典章、都述說與百姓聽．眾百姓齊聲說、耶和華所吩咐的、我們都必遵行。 摩西將耶和華的命令都寫上、清早起來、在山下築一座壇、按以色列十二支派、立十二根柱子。 又打發以色列人中的少年人去獻燔祭、又向耶和華獻牛為平安祭。 摩西將血一半盛在盆中、一半灑在壇上。又將約書念給百姓聽、他們說、耶和華所吩咐的、我們都必遵行。摩西將血灑在百姓身上、說、你看、這是立約的血、是耶和華按這一切話與你們立約的憑據。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0" y="6858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出埃及記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25:8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又當為我造聖所、使我可以住在他們中間.</a:t>
            </a:r>
          </a:p>
        </p:txBody>
      </p:sp>
      <p:pic>
        <p:nvPicPr>
          <p:cNvPr id="30729" name="Picture 9" descr="图片点击可在新窗口打开查看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676400"/>
            <a:ext cx="8001000" cy="4178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5" name="Picture 5" descr="tabernacl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69253"/>
            <a:ext cx="6781800" cy="55267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438400"/>
            <a:ext cx="6858000" cy="128089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a typeface="HiraMinProN-W3" charset="-128"/>
              </a:rPr>
              <a:t>以色列民的</a:t>
            </a:r>
            <a:r>
              <a:rPr lang="en-US" b="1" dirty="0" err="1">
                <a:ea typeface="STSong" charset="-122"/>
              </a:rPr>
              <a:t>历史显明人无力遵守律法</a:t>
            </a:r>
            <a:r>
              <a:rPr lang="en-US" b="1" dirty="0">
                <a:ea typeface="STSong" charset="-122"/>
              </a:rPr>
              <a:t/>
            </a:r>
            <a:br>
              <a:rPr lang="en-US" b="1" dirty="0">
                <a:ea typeface="STSong" charset="-122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4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43000" y="2618844"/>
            <a:ext cx="1752600" cy="36933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dirty="0" smtClean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族長時期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sz="1800" dirty="0" smtClean="0">
                <a:solidFill>
                  <a:schemeClr val="bg1">
                    <a:lumMod val="50000"/>
                  </a:schemeClr>
                </a:solidFill>
              </a:rPr>
              <a:t>亞伯拉罕</a:t>
            </a:r>
            <a:endParaRPr lang="en-US" altLang="zh-CN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  <a:endParaRPr lang="en-US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約瑟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2631281"/>
            <a:ext cx="1674172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 smtClean="0"/>
          </a:p>
          <a:p>
            <a:pPr algn="ctr"/>
            <a:r>
              <a:rPr lang="zh-CN" altLang="en-US" dirty="0" smtClean="0"/>
              <a:t>先知時期</a:t>
            </a:r>
            <a:endParaRPr lang="en-US" altLang="zh-CN" dirty="0" smtClean="0"/>
          </a:p>
          <a:p>
            <a:pPr algn="ctr"/>
            <a:endParaRPr lang="en-US" altLang="zh-CN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0070C0"/>
                </a:solidFill>
              </a:rPr>
              <a:t>摩西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l</a:t>
            </a: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0070C0"/>
                </a:solidFill>
              </a:rPr>
              <a:t>撒母耳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4509" y="2631281"/>
            <a:ext cx="1704891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君王時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期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掃羅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</a:p>
          <a:p>
            <a:pPr algn="ctr"/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西底家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40204" y="2631281"/>
            <a:ext cx="1626464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祭司時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期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所羅巴伯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該亞法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828800" y="381000"/>
            <a:ext cx="3783737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神为以色列民设立律法，</a:t>
            </a:r>
            <a:r>
              <a:rPr lang="zh-CN" altLang="zh-TW" dirty="0">
                <a:solidFill>
                  <a:schemeClr val="bg1"/>
                </a:solidFill>
              </a:rPr>
              <a:t/>
            </a:r>
            <a:br>
              <a:rPr lang="zh-CN" altLang="zh-TW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</a:rPr>
              <a:t>建立祭司制度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>
            <a:stCxn id="2" idx="4"/>
          </p:cNvCxnSpPr>
          <p:nvPr/>
        </p:nvCxnSpPr>
        <p:spPr>
          <a:xfrm flipH="1">
            <a:off x="3200400" y="1295400"/>
            <a:ext cx="520269" cy="1323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84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657600" y="609600"/>
            <a:ext cx="51816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出埃及記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32:1 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百姓見摩西遲延不下山、就大家聚集到亞倫那裡、對他說、起來、為我們作神像、可以在我們前面引路、因為領我們出埃及地的那個摩西、我們不知道他遭了甚麼事。</a:t>
            </a:r>
          </a:p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出埃及記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32: 19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摩西挨近營前、就看見牛犢、又看見人跳舞、便發烈怒、把兩塊版扔在山下摔碎了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。</a:t>
            </a:r>
          </a:p>
          <a:p>
            <a:pPr>
              <a:spcBef>
                <a:spcPct val="50000"/>
              </a:spcBef>
            </a:pPr>
            <a:endParaRPr lang="en-US" sz="24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lang="en-US" sz="24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15369" name="Picture 9" descr="250px-Moses-Table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85800"/>
            <a:ext cx="3257550" cy="4038600"/>
          </a:xfrm>
          <a:prstGeom prst="rect">
            <a:avLst/>
          </a:prstGeom>
          <a:noFill/>
        </p:spPr>
      </p:pic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838200" y="5151437"/>
            <a:ext cx="7620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出埃及記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32:32 </a:t>
            </a:r>
            <a:r>
              <a:rPr lang="en-US" sz="2400" b="1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倘或你肯赦免他們的罪</a:t>
            </a:r>
            <a:r>
              <a:rPr lang="en-US" sz="2400" b="1" dirty="0">
                <a:solidFill>
                  <a:srgbClr val="000000"/>
                </a:solidFill>
                <a:latin typeface="ˎ̥"/>
                <a:cs typeface="Arial" pitchFamily="34" charset="0"/>
              </a:rPr>
              <a:t>…</a:t>
            </a:r>
            <a:r>
              <a:rPr lang="en-US" sz="2400" b="1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不然、求你從你所寫的冊上塗抹我的名</a:t>
            </a:r>
            <a:r>
              <a:rPr lang="en-US" sz="24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762000" y="838200"/>
            <a:ext cx="7924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民數記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14:22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這些人雖看見我的榮耀、和我在埃及與曠野所行的神蹟、仍然試探我這十次、不聽從我的話、 </a:t>
            </a:r>
          </a:p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民數記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14: 23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他們斷不得看見我向他們的祖宗所起誓應許之地、凡藐視我的、一個也不得看見 </a:t>
            </a:r>
          </a:p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000000"/>
                </a:solidFill>
                <a:cs typeface="Arial" pitchFamily="34" charset="0"/>
              </a:rPr>
              <a:t>民數記</a:t>
            </a: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14: 25</a:t>
            </a:r>
            <a:r>
              <a:rPr lang="en-US" sz="2400" dirty="0">
                <a:solidFill>
                  <a:srgbClr val="000000"/>
                </a:solidFill>
                <a:latin typeface="ˎ̥"/>
                <a:cs typeface="Arial" pitchFamily="34" charset="0"/>
              </a:rPr>
              <a:t>…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明天你們要轉回、從紅海的路往曠野去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出埃及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76200"/>
            <a:ext cx="8839199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762000" y="1524000"/>
            <a:ext cx="792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士師時代</a:t>
            </a:r>
            <a:endParaRPr lang="en-US" sz="24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2514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r>
              <a:rPr lang="zh-CN" altLang="en-US" dirty="0" smtClean="0"/>
              <a:t>國中太平</a:t>
            </a:r>
            <a:r>
              <a:rPr lang="en-US" altLang="zh-CN" dirty="0" smtClean="0"/>
              <a:t>…</a:t>
            </a:r>
            <a:r>
              <a:rPr lang="zh-CN" altLang="en-US" dirty="0" smtClean="0"/>
              <a:t>年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3077402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r>
              <a:rPr lang="zh-CN" altLang="en-US" dirty="0"/>
              <a:t>死</a:t>
            </a:r>
            <a:r>
              <a:rPr lang="zh-CN" altLang="en-US" dirty="0" smtClean="0"/>
              <a:t>後， 以色列又行耶和華眼中看爲惡的事。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3690541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3690541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以色列人就呼求耶和華 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0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43000" y="2618844"/>
            <a:ext cx="1752600" cy="36933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dirty="0" smtClean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族長時期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sz="1800" dirty="0" smtClean="0">
                <a:solidFill>
                  <a:schemeClr val="bg1">
                    <a:lumMod val="50000"/>
                  </a:schemeClr>
                </a:solidFill>
              </a:rPr>
              <a:t>亞伯拉罕</a:t>
            </a:r>
            <a:endParaRPr lang="en-US" altLang="zh-CN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  <a:endParaRPr lang="en-US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約瑟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2631281"/>
            <a:ext cx="1674172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 smtClean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先知時期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摩西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</a:t>
            </a:r>
          </a:p>
          <a:p>
            <a:pPr algn="ctr"/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撒母耳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4509" y="2631281"/>
            <a:ext cx="1704891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/>
              <a:t>君王時</a:t>
            </a:r>
            <a:r>
              <a:rPr lang="zh-CN" altLang="en-US" dirty="0"/>
              <a:t>期</a:t>
            </a:r>
            <a:endParaRPr lang="en-US" altLang="zh-CN" dirty="0"/>
          </a:p>
          <a:p>
            <a:pPr algn="ctr"/>
            <a:endParaRPr lang="en-US" altLang="zh-CN" dirty="0">
              <a:solidFill>
                <a:srgbClr val="0070C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0070C0"/>
                </a:solidFill>
              </a:rPr>
              <a:t>掃羅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l</a:t>
            </a:r>
          </a:p>
          <a:p>
            <a:pPr algn="ctr"/>
            <a:endParaRPr lang="en-US" altLang="zh-CN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0070C0"/>
                </a:solidFill>
              </a:rPr>
              <a:t>西底家</a:t>
            </a:r>
            <a:endParaRPr lang="en-US" altLang="zh-CN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1737" y="2631281"/>
            <a:ext cx="1626464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祭司時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期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所羅巴伯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該亞法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828800" y="381000"/>
            <a:ext cx="3783737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神为以色列民设立律法，</a:t>
            </a:r>
            <a:r>
              <a:rPr lang="zh-CN" altLang="zh-TW" dirty="0">
                <a:solidFill>
                  <a:schemeClr val="bg1"/>
                </a:solidFill>
              </a:rPr>
              <a:t/>
            </a:r>
            <a:br>
              <a:rPr lang="zh-CN" altLang="zh-TW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</a:rPr>
              <a:t>建立祭司制度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>
            <a:stCxn id="2" idx="4"/>
          </p:cNvCxnSpPr>
          <p:nvPr/>
        </p:nvCxnSpPr>
        <p:spPr>
          <a:xfrm flipH="1">
            <a:off x="3200400" y="1295400"/>
            <a:ext cx="520269" cy="1323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46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838200" y="1649630"/>
            <a:ext cx="792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君王時代</a:t>
            </a:r>
            <a:endParaRPr lang="en-US" sz="24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25146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撒上 </a:t>
            </a:r>
            <a:r>
              <a:rPr lang="en-US" altLang="zh-CN" sz="2400" dirty="0" smtClean="0"/>
              <a:t>8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5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3077402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…</a:t>
            </a:r>
            <a:r>
              <a:rPr lang="zh-CN" altLang="en-US" sz="2400" dirty="0" smtClean="0"/>
              <a:t>你年紀老邁了， 你兒子不行你的道。 現在求你爲我們立一個王治理我們， 像列國一樣。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430958" y="4597400"/>
            <a:ext cx="615553" cy="990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/>
              <a:t>掃羅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841402" y="4572000"/>
            <a:ext cx="615553" cy="1016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/>
              <a:t>大衛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251847" y="4597400"/>
            <a:ext cx="615553" cy="1371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/>
              <a:t>所羅門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065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672916"/>
              </p:ext>
            </p:extLst>
          </p:nvPr>
        </p:nvGraphicFramePr>
        <p:xfrm>
          <a:off x="1219200" y="381000"/>
          <a:ext cx="7353522" cy="604195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54448"/>
                <a:gridCol w="2430280"/>
                <a:gridCol w="1737485"/>
                <a:gridCol w="2331309"/>
              </a:tblGrid>
              <a:tr h="1860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/>
                        <a:t>南国犹大 </a:t>
                      </a:r>
                      <a:r>
                        <a:rPr lang="en-US" altLang="zh-CN" sz="1600" b="1" u="none" strike="noStrike" dirty="0"/>
                        <a:t>(</a:t>
                      </a:r>
                      <a:r>
                        <a:rPr lang="zh-CN" altLang="en-US" sz="1600" b="1" u="none" strike="noStrike" dirty="0"/>
                        <a:t>两个支派</a:t>
                      </a:r>
                      <a:r>
                        <a:rPr lang="en-US" altLang="zh-CN" sz="1600" b="1" u="none" strike="noStrike" dirty="0"/>
                        <a:t>)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/>
                        <a:t>北国以色列 </a:t>
                      </a:r>
                      <a:r>
                        <a:rPr lang="en-US" altLang="zh-CN" sz="1600" b="1" u="none" strike="noStrike" dirty="0"/>
                        <a:t>(</a:t>
                      </a:r>
                      <a:r>
                        <a:rPr lang="zh-CN" altLang="en-US" sz="1600" b="1" u="none" strike="noStrike" dirty="0"/>
                        <a:t>十个支派</a:t>
                      </a:r>
                      <a:r>
                        <a:rPr lang="en-US" altLang="zh-CN" sz="1600" b="1" u="none" strike="noStrike" dirty="0"/>
                        <a:t>)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(930-586 B.C.)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(930-722 B.C.)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国王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/>
                        <a:t>登位</a:t>
                      </a:r>
                      <a:endParaRPr lang="zh-CN" altLang="en-US" sz="1400" b="1" i="0" u="none" strike="noStrike" dirty="0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国王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/>
                        <a:t>登位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7330" marR="7330" marT="7330" marB="0" anchor="ctr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罗波安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930 B.C.   (17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耶罗波安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930 B.C.   (22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亚比央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913 B.C.   (3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拿答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909 B.C. 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亚撒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910 B.C.   (41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巴沙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908 B.C.   (24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约沙法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872 B.C.   (25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以拉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886 B.C.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约兰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853 B.C.   (8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心利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885 B.C.   (7</a:t>
                      </a:r>
                      <a:r>
                        <a:rPr lang="zh-CN" altLang="en-US" sz="1400" b="1" u="none" strike="noStrike"/>
                        <a:t>日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亚哈谢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841 B.C.   (1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暗利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885 B.C.   (12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亚他利雅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841 B.C.   (6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874 B.C.   (22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约阿施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835 B.C.   (40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亚哈谢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853 B.C.   (2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亚玛谢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796 B.C.   (29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   约兰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852 B.C.   (12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17925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亚撒利雅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792 B.C.   (52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   耶户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841 B.C.   (28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约坦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750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约哈斯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814 B.C.   (17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亚哈斯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735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约阿施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798 B.C.   (16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希西家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715 B.C.   (29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耶罗波安二世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793 B.C.   (41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玛拿西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697 B.C.   (55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撒迦利雅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753 B.C.   (6</a:t>
                      </a:r>
                      <a:r>
                        <a:rPr lang="zh-CN" altLang="en-US" sz="1400" b="1" u="none" strike="noStrike" dirty="0"/>
                        <a:t>月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亚们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642 B.C.   (2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沙龙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752 B.C.   (1</a:t>
                      </a:r>
                      <a:r>
                        <a:rPr lang="zh-CN" altLang="en-US" sz="1400" b="1" u="none" strike="noStrike" dirty="0"/>
                        <a:t>月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约西亚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640 B.C.   (31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米拿现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752 B.C.   (10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约哈斯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609 B.C.   (3</a:t>
                      </a:r>
                      <a:r>
                        <a:rPr lang="zh-CN" altLang="en-US" sz="1400" b="1" u="none" strike="noStrike"/>
                        <a:t>月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比加辖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742 B.C.   (2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约雅敬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609 B.C.   (11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比加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740 B.C.   (8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</a:tr>
              <a:tr h="2636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约雅斤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598 B.C.   (3</a:t>
                      </a:r>
                      <a:r>
                        <a:rPr lang="zh-CN" altLang="en-US" sz="1400" b="1" u="none" strike="noStrike"/>
                        <a:t>月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 dirty="0"/>
                        <a:t>  何细亚 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732 B.C.   (9</a:t>
                      </a:r>
                      <a:r>
                        <a:rPr lang="zh-CN" altLang="en-US" sz="1400" b="1" u="none" strike="noStrike" dirty="0"/>
                        <a:t>年</a:t>
                      </a:r>
                      <a:r>
                        <a:rPr lang="en-US" altLang="zh-CN" sz="1400" b="1" u="none" strike="noStrike" dirty="0"/>
                        <a:t>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7465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u="none" strike="noStrike"/>
                        <a:t>  西底家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597 B.C   (11</a:t>
                      </a:r>
                      <a:r>
                        <a:rPr lang="zh-CN" altLang="en-US" sz="1400" b="1" u="none" strike="noStrike"/>
                        <a:t>年</a:t>
                      </a:r>
                      <a:r>
                        <a:rPr lang="en-US" altLang="zh-CN" sz="1400" b="1" u="none" strike="noStrike"/>
                        <a:t>)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/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/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30" marR="7330" marT="733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23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43000" y="2618844"/>
            <a:ext cx="1752600" cy="36933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dirty="0" smtClean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族長時期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sz="1800" dirty="0" smtClean="0">
                <a:solidFill>
                  <a:schemeClr val="bg1">
                    <a:lumMod val="50000"/>
                  </a:schemeClr>
                </a:solidFill>
              </a:rPr>
              <a:t>亞伯拉罕</a:t>
            </a:r>
            <a:endParaRPr lang="en-US" altLang="zh-CN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  <a:endParaRPr lang="en-US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約瑟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  <a:p>
            <a:pPr algn="ctr"/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2968" y="2618843"/>
            <a:ext cx="1674172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 smtClean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先知時期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摩西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</a:t>
            </a:r>
          </a:p>
          <a:p>
            <a:pPr algn="ctr"/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撒母耳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4509" y="2631281"/>
            <a:ext cx="1704891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君王時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期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掃羅</a:t>
            </a:r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</a:p>
          <a:p>
            <a:pPr algn="ctr"/>
            <a:endParaRPr lang="en-US" altLang="zh-CN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西底家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1737" y="2631281"/>
            <a:ext cx="1626464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/>
              <a:t>祭司時</a:t>
            </a:r>
            <a:r>
              <a:rPr lang="zh-CN" altLang="en-US" dirty="0"/>
              <a:t>期</a:t>
            </a:r>
            <a:endParaRPr lang="en-US" altLang="zh-CN" dirty="0"/>
          </a:p>
          <a:p>
            <a:pPr algn="ctr"/>
            <a:endParaRPr lang="en-US" altLang="zh-CN" dirty="0">
              <a:solidFill>
                <a:srgbClr val="0070C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0070C0"/>
                </a:solidFill>
              </a:rPr>
              <a:t>所羅巴伯</a:t>
            </a:r>
            <a:endParaRPr lang="en-US" altLang="zh-CN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l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0070C0"/>
                </a:solidFill>
              </a:rPr>
              <a:t>該亞法</a:t>
            </a:r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828800" y="381000"/>
            <a:ext cx="3783737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神为以色列民设立律法，</a:t>
            </a:r>
            <a:r>
              <a:rPr lang="zh-CN" altLang="zh-TW" dirty="0">
                <a:solidFill>
                  <a:schemeClr val="bg1"/>
                </a:solidFill>
              </a:rPr>
              <a:t/>
            </a:r>
            <a:br>
              <a:rPr lang="zh-CN" altLang="zh-TW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</a:rPr>
              <a:t>建立祭司制度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>
            <a:stCxn id="2" idx="4"/>
          </p:cNvCxnSpPr>
          <p:nvPr/>
        </p:nvCxnSpPr>
        <p:spPr>
          <a:xfrm flipH="1">
            <a:off x="3200400" y="1295400"/>
            <a:ext cx="520269" cy="1323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25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838200" y="990600"/>
            <a:ext cx="7620000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zh-CN" dirty="0">
              <a:latin typeface="Verdana" pitchFamily="34" charset="0"/>
            </a:endParaRPr>
          </a:p>
          <a:p>
            <a:endParaRPr lang="en-US" altLang="zh-CN" dirty="0">
              <a:latin typeface="Verdana" pitchFamily="34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7:14</a:t>
            </a:r>
            <a:r>
              <a:rPr lang="zh-CN" altLang="en-US" dirty="0">
                <a:latin typeface="Verdana" pitchFamily="34" charset="0"/>
              </a:rPr>
              <a:t>我們原曉得律法是屬乎靈的、但我是屬乎肉體的、是已經賣給罪了。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zh-CN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 15</a:t>
            </a:r>
            <a:r>
              <a:rPr lang="zh-CN" altLang="en-US" dirty="0">
                <a:latin typeface="Verdana" pitchFamily="34" charset="0"/>
              </a:rPr>
              <a:t>因為我所作的、我自己不明白．我所願意的、我並不作．我所恨惡的、我倒去作。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zh-CN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 16</a:t>
            </a:r>
            <a:r>
              <a:rPr lang="zh-CN" altLang="en-US" dirty="0">
                <a:latin typeface="Verdana" pitchFamily="34" charset="0"/>
              </a:rPr>
              <a:t>若我所作的、是我所不願意的、我就應承律法是善的。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zh-CN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 17</a:t>
            </a:r>
            <a:r>
              <a:rPr lang="zh-CN" altLang="en-US" dirty="0">
                <a:latin typeface="Verdana" pitchFamily="34" charset="0"/>
              </a:rPr>
              <a:t>既是這樣、就不是我作的、乃是住在我裡頭的罪作的。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zh-CN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 18</a:t>
            </a:r>
            <a:r>
              <a:rPr lang="zh-CN" altLang="en-US" dirty="0">
                <a:latin typeface="Verdana" pitchFamily="34" charset="0"/>
              </a:rPr>
              <a:t>我也知道、在我裡頭、就是我肉體之中、沒有良善．因為立志為善由得我、只是行出來由不得我。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zh-CN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 19</a:t>
            </a:r>
            <a:r>
              <a:rPr lang="zh-CN" altLang="en-US" dirty="0">
                <a:latin typeface="Verdana" pitchFamily="34" charset="0"/>
              </a:rPr>
              <a:t>故此、我所願意的善、我反不作．我所不願意的惡、我倒去作。</a:t>
            </a:r>
          </a:p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zh-CN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7: 20</a:t>
            </a:r>
            <a:r>
              <a:rPr lang="zh-CN" altLang="en-US" dirty="0">
                <a:latin typeface="Verdana" pitchFamily="34" charset="0"/>
              </a:rPr>
              <a:t>若我去作所不願意作的、就不是我作的、乃是住在我裡頭的罪作的。</a:t>
            </a:r>
          </a:p>
          <a:p>
            <a:endParaRPr lang="zh-CN" altLang="en-US" dirty="0">
              <a:latin typeface="Verdana" pitchFamily="34" charset="0"/>
            </a:endParaRPr>
          </a:p>
          <a:p>
            <a:endParaRPr lang="zh-CN" alt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667000"/>
            <a:ext cx="3962400" cy="128089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律法是為甚麼有的呢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820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914400" y="2133600"/>
            <a:ext cx="7239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cs typeface="Arial" pitchFamily="34" charset="0"/>
              </a:rPr>
              <a:t>羅馬書 </a:t>
            </a:r>
            <a:r>
              <a:rPr lang="en-US" altLang="zh-CN" dirty="0">
                <a:solidFill>
                  <a:srgbClr val="000000"/>
                </a:solidFill>
                <a:cs typeface="Arial" pitchFamily="34" charset="0"/>
              </a:rPr>
              <a:t>3:20</a:t>
            </a:r>
            <a:r>
              <a:rPr lang="zh-CN" altLang="en-US" dirty="0">
                <a:latin typeface="Verdana" pitchFamily="34" charset="0"/>
              </a:rPr>
              <a:t>所以凡有血氣的沒有一個、因行律法、能在　神面前稱義．</a:t>
            </a:r>
            <a:r>
              <a:rPr lang="zh-CN" altLang="en-US" dirty="0">
                <a:solidFill>
                  <a:srgbClr val="FF0000"/>
                </a:solidFill>
                <a:latin typeface="Verdana" pitchFamily="34" charset="0"/>
              </a:rPr>
              <a:t>因為律法本是叫人知罪。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897466" y="3581400"/>
            <a:ext cx="7103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Arial" pitchFamily="34" charset="0"/>
              </a:rPr>
              <a:t>加拉太書</a:t>
            </a:r>
            <a:r>
              <a:rPr lang="en-US" altLang="zh-CN" dirty="0"/>
              <a:t>3:19 </a:t>
            </a:r>
            <a:r>
              <a:rPr lang="zh-CN" altLang="en-US" dirty="0"/>
              <a:t>這樣說來、律法是為甚麼有的呢．</a:t>
            </a:r>
            <a:r>
              <a:rPr lang="zh-CN" altLang="en-US" dirty="0">
                <a:solidFill>
                  <a:srgbClr val="FF0000"/>
                </a:solidFill>
              </a:rPr>
              <a:t>原是為過犯添上的、等候那蒙應許的子孫來到．</a:t>
            </a:r>
            <a:r>
              <a:rPr lang="zh-CN" altLang="en-US" dirty="0"/>
              <a:t>並且是藉天使經中保之手設立的。</a:t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1348</Words>
  <Application>Microsoft Office PowerPoint</Application>
  <PresentationFormat>On-screen Show (4:3)</PresentationFormat>
  <Paragraphs>407</Paragraphs>
  <Slides>34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ˎ̥</vt:lpstr>
      <vt:lpstr>HiraMinProN-W3</vt:lpstr>
      <vt:lpstr>微軟正黑體</vt:lpstr>
      <vt:lpstr>PMingLiU</vt:lpstr>
      <vt:lpstr>SimSun</vt:lpstr>
      <vt:lpstr>SimSun</vt:lpstr>
      <vt:lpstr>STSong</vt:lpstr>
      <vt:lpstr>幼圆</vt:lpstr>
      <vt:lpstr>Arial</vt:lpstr>
      <vt:lpstr>Century Gothic</vt:lpstr>
      <vt:lpstr>Times New Roman</vt:lpstr>
      <vt:lpstr>Verdana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神的心意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以色列民的历史显明人无力遵守律法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律法是為甚麼有的呢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2015-04-20T05:18:18Z</dcterms:created>
  <dcterms:modified xsi:type="dcterms:W3CDTF">2015-04-20T05:19:05Z</dcterms:modified>
</cp:coreProperties>
</file>