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333" r:id="rId2"/>
    <p:sldId id="347" r:id="rId3"/>
    <p:sldId id="350" r:id="rId4"/>
    <p:sldId id="376" r:id="rId5"/>
    <p:sldId id="377" r:id="rId6"/>
    <p:sldId id="349" r:id="rId7"/>
    <p:sldId id="369" r:id="rId8"/>
    <p:sldId id="385" r:id="rId9"/>
    <p:sldId id="378" r:id="rId10"/>
    <p:sldId id="370" r:id="rId11"/>
    <p:sldId id="386" r:id="rId12"/>
  </p:sldIdLst>
  <p:sldSz cx="9144000" cy="6858000" type="screen4x3"/>
  <p:notesSz cx="7077075" cy="9363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00CC00"/>
    <a:srgbClr val="00FF00"/>
    <a:srgbClr val="0000FF"/>
    <a:srgbClr val="CC00CC"/>
    <a:srgbClr val="006600"/>
    <a:srgbClr val="000099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745" autoAdjust="0"/>
    <p:restoredTop sz="69640" autoAdjust="0"/>
  </p:normalViewPr>
  <p:slideViewPr>
    <p:cSldViewPr>
      <p:cViewPr>
        <p:scale>
          <a:sx n="59" d="100"/>
          <a:sy n="59" d="100"/>
        </p:scale>
        <p:origin x="-3114" y="-5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1920" y="-78"/>
      </p:cViewPr>
      <p:guideLst>
        <p:guide orient="horz" pos="2949"/>
        <p:guide pos="222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66733" cy="468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36" tIns="46968" rIns="93936" bIns="46968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10342" y="0"/>
            <a:ext cx="3066733" cy="468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36" tIns="46968" rIns="93936" bIns="46968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49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94921"/>
            <a:ext cx="3066733" cy="468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36" tIns="46968" rIns="93936" bIns="46968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49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10342" y="8894921"/>
            <a:ext cx="3066733" cy="468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36" tIns="46968" rIns="93936" bIns="46968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EDB715A7-D996-4B83-86F1-DF110106CD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6329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66733" cy="468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36" tIns="46968" rIns="93936" bIns="46968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08705" y="0"/>
            <a:ext cx="3066733" cy="468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36" tIns="46968" rIns="93936" bIns="46968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6975" y="701675"/>
            <a:ext cx="4683125" cy="35115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80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7708" y="4447461"/>
            <a:ext cx="5661660" cy="4213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36" tIns="46968" rIns="93936" bIns="469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80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93296"/>
            <a:ext cx="3066733" cy="468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36" tIns="46968" rIns="93936" bIns="46968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80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08705" y="8893296"/>
            <a:ext cx="3066733" cy="468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36" tIns="46968" rIns="93936" bIns="46968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227C8BDD-FD3F-4C4A-ABB9-75690EA649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0495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1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645812" lvl="1" indent="-176131" eaLnBrk="1" hangingPunct="1">
              <a:buFont typeface="Arial" panose="020B0604020202020204" pitchFamily="34" charset="0"/>
              <a:buChar char="•"/>
            </a:pPr>
            <a:endParaRPr lang="en-US" altLang="zh-CN" dirty="0">
              <a:ea typeface="宋体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2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福音书的主题是福音。</a:t>
            </a:r>
            <a:endParaRPr lang="zh-CN" altLang="en-US" sz="1800" dirty="0">
              <a:ea typeface="宋体" pitchFamily="2" charset="-122"/>
            </a:endParaRP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从一个角度上讲，福</a:t>
            </a:r>
            <a:r>
              <a:rPr lang="zh-CN" altLang="en-US" sz="1800" dirty="0">
                <a:ea typeface="宋体" pitchFamily="2" charset="-122"/>
              </a:rPr>
              <a:t>音书不</a:t>
            </a:r>
            <a:r>
              <a:rPr lang="zh-CN" altLang="en-US" sz="1800" dirty="0" smtClean="0">
                <a:ea typeface="宋体" pitchFamily="2" charset="-122"/>
              </a:rPr>
              <a:t>是给</a:t>
            </a:r>
            <a:r>
              <a:rPr lang="zh-CN" altLang="en-US" sz="1800" dirty="0">
                <a:ea typeface="宋体" pitchFamily="2" charset="-122"/>
              </a:rPr>
              <a:t>慕道友读的</a:t>
            </a:r>
            <a:r>
              <a:rPr lang="zh-CN" altLang="en-US" sz="1800" dirty="0" smtClean="0">
                <a:ea typeface="宋体" pitchFamily="2" charset="-122"/>
              </a:rPr>
              <a:t>，福</a:t>
            </a:r>
            <a:r>
              <a:rPr lang="zh-CN" altLang="en-US" sz="1800" dirty="0">
                <a:ea typeface="宋体" pitchFamily="2" charset="-122"/>
              </a:rPr>
              <a:t>音书其实是给基督徒</a:t>
            </a:r>
            <a:r>
              <a:rPr lang="zh-CN" altLang="en-US" sz="1800" dirty="0" smtClean="0">
                <a:ea typeface="宋体" pitchFamily="2" charset="-122"/>
              </a:rPr>
              <a:t>的。</a:t>
            </a:r>
            <a:endParaRPr lang="en-US" altLang="zh-CN" sz="1800" dirty="0" smtClean="0">
              <a:ea typeface="宋体" pitchFamily="2" charset="-122"/>
            </a:endParaRP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现代教会的问题是由于我们不清楚什么是福音。</a:t>
            </a:r>
            <a:endParaRPr lang="zh-CN" altLang="en-US" sz="1800" dirty="0">
              <a:ea typeface="宋体" pitchFamily="2" charset="-122"/>
            </a:endParaRP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从第</a:t>
            </a:r>
            <a:r>
              <a:rPr lang="en-US" altLang="zh-CN" sz="1800" dirty="0" smtClean="0">
                <a:ea typeface="宋体" pitchFamily="2" charset="-122"/>
              </a:rPr>
              <a:t>4</a:t>
            </a:r>
            <a:r>
              <a:rPr lang="zh-CN" altLang="en-US" sz="1800" dirty="0" smtClean="0">
                <a:ea typeface="宋体" pitchFamily="2" charset="-122"/>
              </a:rPr>
              <a:t>章开始，耶稣工作重点的转移，门徒培训。由外而内。对外的工作，从第</a:t>
            </a:r>
            <a:r>
              <a:rPr lang="en-US" altLang="zh-CN" sz="1800" dirty="0" smtClean="0">
                <a:ea typeface="宋体" pitchFamily="2" charset="-122"/>
              </a:rPr>
              <a:t>7</a:t>
            </a:r>
            <a:r>
              <a:rPr lang="zh-CN" altLang="en-US" sz="1800" dirty="0" smtClean="0">
                <a:ea typeface="宋体" pitchFamily="2" charset="-122"/>
              </a:rPr>
              <a:t>章开始，从犹太人，扩展到了外邦人。在推罗西顿为叙利非尼基妇人的女儿赶鬼，在低加波利境内医治一个耳聋舌结的人。</a:t>
            </a:r>
            <a:endParaRPr lang="en-US" altLang="zh-CN" sz="1800" dirty="0" smtClean="0">
              <a:ea typeface="宋体" pitchFamily="2" charset="-122"/>
            </a:endParaRP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福音是给万国的。依然是门徒培训。</a:t>
            </a:r>
            <a:r>
              <a:rPr lang="en-US" altLang="zh-CN" sz="1800" dirty="0" smtClean="0">
                <a:ea typeface="宋体" pitchFamily="2" charset="-122"/>
              </a:rPr>
              <a:t>8</a:t>
            </a:r>
            <a:r>
              <a:rPr lang="zh-CN" altLang="en-US" sz="1800" dirty="0" smtClean="0">
                <a:ea typeface="宋体" pitchFamily="2" charset="-122"/>
              </a:rPr>
              <a:t>章是第</a:t>
            </a:r>
            <a:r>
              <a:rPr lang="en-US" altLang="zh-CN" sz="1800" dirty="0" smtClean="0">
                <a:ea typeface="宋体" pitchFamily="2" charset="-122"/>
              </a:rPr>
              <a:t>7</a:t>
            </a:r>
            <a:r>
              <a:rPr lang="zh-CN" altLang="en-US" sz="1800" dirty="0" smtClean="0">
                <a:ea typeface="宋体" pitchFamily="2" charset="-122"/>
              </a:rPr>
              <a:t>章的延续，到了整个马可福音的高峰，讲什么是福音。</a:t>
            </a:r>
            <a:endParaRPr lang="en-US" altLang="zh-CN" sz="1800" dirty="0" smtClean="0">
              <a:ea typeface="宋体" pitchFamily="2" charset="-122"/>
            </a:endParaRP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一起读一遍第</a:t>
            </a:r>
            <a:r>
              <a:rPr lang="en-US" altLang="zh-CN" sz="1800" dirty="0" smtClean="0">
                <a:ea typeface="宋体" pitchFamily="2" charset="-122"/>
              </a:rPr>
              <a:t>8</a:t>
            </a:r>
            <a:r>
              <a:rPr lang="zh-CN" altLang="en-US" sz="1800" dirty="0" smtClean="0">
                <a:ea typeface="宋体" pitchFamily="2" charset="-122"/>
              </a:rPr>
              <a:t>章。</a:t>
            </a:r>
            <a:endParaRPr lang="zh-CN" altLang="en-US" sz="1800" dirty="0">
              <a:ea typeface="宋体" pitchFamily="2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3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与耶稣喂饱</a:t>
            </a:r>
            <a:r>
              <a:rPr lang="en-US" altLang="zh-CN" sz="1800" dirty="0" smtClean="0">
                <a:ea typeface="宋体" pitchFamily="2" charset="-122"/>
              </a:rPr>
              <a:t>5</a:t>
            </a:r>
            <a:r>
              <a:rPr lang="zh-CN" altLang="en-US" sz="1800" dirty="0" smtClean="0">
                <a:ea typeface="宋体" pitchFamily="2" charset="-122"/>
              </a:rPr>
              <a:t>千人的相同与不同之处：</a:t>
            </a:r>
            <a:endParaRPr lang="en-US" altLang="zh-CN" sz="1800" dirty="0" smtClean="0">
              <a:ea typeface="宋体" pitchFamily="2" charset="-122"/>
            </a:endParaRP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相同：主的怜悯，用饼和鱼，耶稣祝谢，门徒分发。</a:t>
            </a:r>
            <a:endParaRPr lang="en-US" altLang="zh-CN" sz="1800" dirty="0" smtClean="0">
              <a:ea typeface="宋体" pitchFamily="2" charset="-122"/>
            </a:endParaRP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地点：伯赛大，低加波利</a:t>
            </a:r>
            <a:endParaRPr lang="en-US" altLang="zh-CN" sz="1800" dirty="0" smtClean="0">
              <a:ea typeface="宋体" pitchFamily="2" charset="-122"/>
            </a:endParaRP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人数：</a:t>
            </a:r>
            <a:r>
              <a:rPr lang="en-US" altLang="zh-CN" sz="1800" dirty="0" smtClean="0">
                <a:ea typeface="宋体" pitchFamily="2" charset="-122"/>
              </a:rPr>
              <a:t>5</a:t>
            </a:r>
            <a:r>
              <a:rPr lang="zh-CN" altLang="en-US" sz="1800" dirty="0" smtClean="0">
                <a:ea typeface="宋体" pitchFamily="2" charset="-122"/>
              </a:rPr>
              <a:t>千，</a:t>
            </a:r>
            <a:r>
              <a:rPr lang="en-US" altLang="zh-CN" sz="1800" dirty="0" smtClean="0">
                <a:ea typeface="宋体" pitchFamily="2" charset="-122"/>
              </a:rPr>
              <a:t>4</a:t>
            </a:r>
            <a:r>
              <a:rPr lang="zh-CN" altLang="en-US" sz="1800" dirty="0" smtClean="0">
                <a:ea typeface="宋体" pitchFamily="2" charset="-122"/>
              </a:rPr>
              <a:t>千</a:t>
            </a:r>
            <a:endParaRPr lang="en-US" altLang="zh-CN" sz="1800" dirty="0" smtClean="0">
              <a:ea typeface="宋体" pitchFamily="2" charset="-122"/>
            </a:endParaRP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饼的数量，</a:t>
            </a:r>
            <a:r>
              <a:rPr lang="en-US" altLang="zh-CN" sz="1800" dirty="0" smtClean="0">
                <a:ea typeface="宋体" pitchFamily="2" charset="-122"/>
              </a:rPr>
              <a:t>5</a:t>
            </a:r>
            <a:r>
              <a:rPr lang="zh-CN" altLang="en-US" sz="1800" dirty="0" smtClean="0">
                <a:ea typeface="宋体" pitchFamily="2" charset="-122"/>
              </a:rPr>
              <a:t>，</a:t>
            </a:r>
            <a:r>
              <a:rPr lang="en-US" altLang="zh-CN" sz="1800" dirty="0" smtClean="0">
                <a:ea typeface="宋体" pitchFamily="2" charset="-122"/>
              </a:rPr>
              <a:t>7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剩下的零碎数量，</a:t>
            </a:r>
            <a:r>
              <a:rPr lang="en-US" altLang="zh-CN" sz="1800" dirty="0" smtClean="0">
                <a:ea typeface="宋体" pitchFamily="2" charset="-122"/>
              </a:rPr>
              <a:t>12</a:t>
            </a:r>
            <a:r>
              <a:rPr lang="zh-CN" altLang="en-US" sz="1800" dirty="0" smtClean="0">
                <a:ea typeface="宋体" pitchFamily="2" charset="-122"/>
              </a:rPr>
              <a:t>篮，</a:t>
            </a:r>
            <a:r>
              <a:rPr lang="en-US" altLang="zh-CN" sz="1800" dirty="0" smtClean="0">
                <a:ea typeface="宋体" pitchFamily="2" charset="-122"/>
              </a:rPr>
              <a:t>7</a:t>
            </a:r>
            <a:r>
              <a:rPr lang="zh-CN" altLang="en-US" sz="1800" dirty="0" smtClean="0">
                <a:ea typeface="宋体" pitchFamily="2" charset="-122"/>
              </a:rPr>
              <a:t>筐</a:t>
            </a:r>
            <a:endParaRPr lang="en-US" altLang="zh-CN" sz="1800" dirty="0" smtClean="0">
              <a:ea typeface="宋体" pitchFamily="2" charset="-122"/>
            </a:endParaRP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最大的不同：犹太人，外邦人。</a:t>
            </a:r>
            <a:endParaRPr lang="en-US" altLang="zh-CN" sz="1800" dirty="0" smtClean="0">
              <a:ea typeface="宋体" pitchFamily="2" charset="-122"/>
            </a:endParaRP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err="1" smtClean="0">
                <a:ea typeface="宋体" pitchFamily="2" charset="-122"/>
              </a:rPr>
              <a:t>Mak</a:t>
            </a:r>
            <a:r>
              <a:rPr lang="en-US" altLang="zh-CN" sz="1800" dirty="0" smtClean="0">
                <a:ea typeface="宋体" pitchFamily="2" charset="-122"/>
              </a:rPr>
              <a:t> 6:34 </a:t>
            </a:r>
            <a:r>
              <a:rPr lang="zh-CN" altLang="en-US" sz="1800" dirty="0" smtClean="0">
                <a:ea typeface="宋体" pitchFamily="2" charset="-122"/>
              </a:rPr>
              <a:t>耶稣出来，见有许多的人，就怜悯他们。因为他们如同羊没有牧人一般。于是开口教训他们许多道理。</a:t>
            </a:r>
            <a:r>
              <a:rPr lang="en-US" altLang="zh-CN" sz="1800" dirty="0" smtClean="0">
                <a:ea typeface="宋体" pitchFamily="2" charset="-122"/>
              </a:rPr>
              <a:t>6:35 </a:t>
            </a:r>
            <a:r>
              <a:rPr lang="zh-CN" altLang="en-US" sz="1800" dirty="0" smtClean="0">
                <a:ea typeface="宋体" pitchFamily="2" charset="-122"/>
              </a:rPr>
              <a:t>天已经晚了，门徒进前来说，这是野地，天已经晚了，</a:t>
            </a:r>
            <a:r>
              <a:rPr lang="en-US" altLang="zh-CN" sz="1800" dirty="0" smtClean="0">
                <a:ea typeface="宋体" pitchFamily="2" charset="-122"/>
              </a:rPr>
              <a:t>6:36 </a:t>
            </a:r>
            <a:r>
              <a:rPr lang="zh-CN" altLang="en-US" sz="1800" dirty="0" smtClean="0">
                <a:ea typeface="宋体" pitchFamily="2" charset="-122"/>
              </a:rPr>
              <a:t>请叫众人散开，他们好往四面乡村里去，自己买什么吃。</a:t>
            </a:r>
            <a:r>
              <a:rPr lang="en-US" altLang="zh-CN" sz="1800" dirty="0" smtClean="0">
                <a:ea typeface="宋体" pitchFamily="2" charset="-122"/>
              </a:rPr>
              <a:t>6:37 </a:t>
            </a:r>
            <a:r>
              <a:rPr lang="zh-CN" altLang="en-US" sz="1800" dirty="0" smtClean="0">
                <a:ea typeface="宋体" pitchFamily="2" charset="-122"/>
              </a:rPr>
              <a:t>耶稣回答说，你们给他们吃吧。门徒说，我们可以去买二十两银子的饼，给他们吃吗？</a:t>
            </a:r>
            <a:r>
              <a:rPr lang="en-US" altLang="zh-CN" sz="1800" dirty="0" smtClean="0">
                <a:ea typeface="宋体" pitchFamily="2" charset="-122"/>
              </a:rPr>
              <a:t>6:38 </a:t>
            </a:r>
            <a:r>
              <a:rPr lang="zh-CN" altLang="en-US" sz="1800" dirty="0" smtClean="0">
                <a:ea typeface="宋体" pitchFamily="2" charset="-122"/>
              </a:rPr>
              <a:t>耶稣说，你们有多少饼，可以去看看。他们知道了，就说，五个饼，两条鱼。</a:t>
            </a:r>
            <a:r>
              <a:rPr lang="en-US" altLang="zh-CN" sz="1800" dirty="0" smtClean="0">
                <a:ea typeface="宋体" pitchFamily="2" charset="-122"/>
              </a:rPr>
              <a:t> 6:39 </a:t>
            </a:r>
            <a:r>
              <a:rPr lang="zh-CN" altLang="en-US" sz="1800" dirty="0" smtClean="0">
                <a:ea typeface="宋体" pitchFamily="2" charset="-122"/>
              </a:rPr>
              <a:t>耶稣吩咐他们叫众人一帮一帮地坐在青草地上。</a:t>
            </a:r>
            <a:r>
              <a:rPr lang="en-US" altLang="zh-CN" sz="1800" dirty="0" smtClean="0">
                <a:ea typeface="宋体" pitchFamily="2" charset="-122"/>
              </a:rPr>
              <a:t>6:40 </a:t>
            </a:r>
            <a:r>
              <a:rPr lang="zh-CN" altLang="en-US" sz="1800" dirty="0" smtClean="0">
                <a:ea typeface="宋体" pitchFamily="2" charset="-122"/>
              </a:rPr>
              <a:t>众人就一排一排地坐下，有一百一排的，有五十一排的。</a:t>
            </a:r>
            <a:r>
              <a:rPr lang="en-US" altLang="zh-CN" sz="1800" dirty="0" smtClean="0">
                <a:ea typeface="宋体" pitchFamily="2" charset="-122"/>
              </a:rPr>
              <a:t>6:41 </a:t>
            </a:r>
            <a:r>
              <a:rPr lang="zh-CN" altLang="en-US" sz="1800" dirty="0" smtClean="0">
                <a:ea typeface="宋体" pitchFamily="2" charset="-122"/>
              </a:rPr>
              <a:t>耶稣拿着这五个饼，两条鱼，望着天祝福，掰开饼，递给门徒摆在众人面前。也把那两条鱼分给众人。</a:t>
            </a:r>
            <a:r>
              <a:rPr lang="en-US" altLang="zh-CN" sz="1800" dirty="0" smtClean="0">
                <a:ea typeface="宋体" pitchFamily="2" charset="-122"/>
              </a:rPr>
              <a:t>6:42 </a:t>
            </a:r>
            <a:r>
              <a:rPr lang="zh-CN" altLang="en-US" sz="1800" dirty="0" smtClean="0">
                <a:ea typeface="宋体" pitchFamily="2" charset="-122"/>
              </a:rPr>
              <a:t>他们都吃，并且吃饱了。</a:t>
            </a:r>
            <a:r>
              <a:rPr lang="en-US" altLang="zh-CN" sz="1800" dirty="0" smtClean="0">
                <a:ea typeface="宋体" pitchFamily="2" charset="-122"/>
              </a:rPr>
              <a:t>6:43 </a:t>
            </a:r>
            <a:r>
              <a:rPr lang="zh-CN" altLang="en-US" sz="1800" dirty="0" smtClean="0">
                <a:ea typeface="宋体" pitchFamily="2" charset="-122"/>
              </a:rPr>
              <a:t>门徒就把碎饼碎鱼，收拾起来，装满了十二个篮子。</a:t>
            </a:r>
            <a:r>
              <a:rPr lang="en-US" altLang="zh-CN" sz="1800" dirty="0" smtClean="0">
                <a:ea typeface="宋体" pitchFamily="2" charset="-122"/>
              </a:rPr>
              <a:t>6:44 </a:t>
            </a:r>
            <a:r>
              <a:rPr lang="zh-CN" altLang="en-US" sz="1800" dirty="0" smtClean="0">
                <a:ea typeface="宋体" pitchFamily="2" charset="-122"/>
              </a:rPr>
              <a:t>吃饼的男人，共有五千。</a:t>
            </a:r>
            <a:endParaRPr lang="en-US" altLang="zh-CN" sz="1800" dirty="0" smtClean="0">
              <a:ea typeface="宋体" pitchFamily="2" charset="-122"/>
            </a:endParaRP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endParaRPr lang="en-US" altLang="zh-CN" sz="1800" dirty="0" smtClean="0">
              <a:ea typeface="宋体" pitchFamily="2" charset="-122"/>
            </a:endParaRP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err="1" smtClean="0">
                <a:ea typeface="宋体" pitchFamily="2" charset="-122"/>
              </a:rPr>
              <a:t>Mak</a:t>
            </a:r>
            <a:r>
              <a:rPr lang="en-US" altLang="zh-CN" sz="1800" dirty="0" smtClean="0">
                <a:ea typeface="宋体" pitchFamily="2" charset="-122"/>
              </a:rPr>
              <a:t> 6:52 </a:t>
            </a:r>
            <a:r>
              <a:rPr lang="zh-CN" altLang="en-US" sz="1800" dirty="0" smtClean="0">
                <a:ea typeface="宋体" pitchFamily="2" charset="-122"/>
              </a:rPr>
              <a:t>这是因为他们不明白那分饼的事，心里还是愚顽。</a:t>
            </a:r>
            <a:endParaRPr lang="en-US" altLang="zh-CN" sz="1800" dirty="0" smtClean="0">
              <a:ea typeface="宋体" pitchFamily="2" charset="-122"/>
            </a:endParaRPr>
          </a:p>
          <a:p>
            <a:pPr marL="176131" marR="0" indent="-176131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zh-CN" sz="1800" kern="1200" dirty="0" err="1" smtClean="0">
                <a:solidFill>
                  <a:schemeClr val="tx1"/>
                </a:solidFill>
                <a:effectLst/>
                <a:latin typeface="Times New Roman" charset="0"/>
                <a:ea typeface="+mn-ea"/>
                <a:cs typeface="+mn-cs"/>
              </a:rPr>
              <a:t>Jhn</a:t>
            </a:r>
            <a:r>
              <a:rPr lang="en-US" altLang="zh-CN" sz="1800" kern="1200" dirty="0" smtClean="0">
                <a:solidFill>
                  <a:schemeClr val="tx1"/>
                </a:solidFill>
                <a:effectLst/>
                <a:latin typeface="Times New Roman" charset="0"/>
                <a:ea typeface="+mn-ea"/>
                <a:cs typeface="+mn-cs"/>
              </a:rPr>
              <a:t> 6:27 </a:t>
            </a:r>
            <a:r>
              <a:rPr lang="en-US" sz="1800" kern="1200" dirty="0" err="1" smtClean="0">
                <a:solidFill>
                  <a:schemeClr val="tx1"/>
                </a:solidFill>
                <a:effectLst/>
                <a:latin typeface="Times New Roman" charset="0"/>
                <a:ea typeface="+mn-ea"/>
                <a:cs typeface="+mn-cs"/>
              </a:rPr>
              <a:t>不要为那必坏的食物劳力，要为那存到永生的食物劳力，就是人子要赐给你们的。因为人子是父神所印证的</a:t>
            </a:r>
            <a:r>
              <a:rPr lang="en-US" sz="1800" kern="1200" dirty="0" smtClean="0">
                <a:solidFill>
                  <a:schemeClr val="tx1"/>
                </a:solidFill>
                <a:effectLst/>
                <a:latin typeface="Times New Roman" charset="0"/>
                <a:ea typeface="+mn-ea"/>
                <a:cs typeface="+mn-cs"/>
              </a:rPr>
              <a:t>。</a:t>
            </a:r>
          </a:p>
          <a:p>
            <a:pPr marL="176131" marR="0" indent="-176131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zh-CN" sz="1800" kern="1200" dirty="0" err="1" smtClean="0">
                <a:solidFill>
                  <a:schemeClr val="tx1"/>
                </a:solidFill>
                <a:effectLst/>
                <a:latin typeface="Times New Roman" charset="0"/>
                <a:ea typeface="+mn-ea"/>
                <a:cs typeface="+mn-cs"/>
              </a:rPr>
              <a:t>Jhn</a:t>
            </a:r>
            <a:r>
              <a:rPr lang="en-US" altLang="zh-CN" sz="1800" kern="1200" dirty="0" smtClean="0">
                <a:solidFill>
                  <a:schemeClr val="tx1"/>
                </a:solidFill>
                <a:effectLst/>
                <a:latin typeface="Times New Roman" charset="0"/>
                <a:ea typeface="+mn-ea"/>
                <a:cs typeface="+mn-cs"/>
              </a:rPr>
              <a:t> 6:35 </a:t>
            </a:r>
            <a:r>
              <a:rPr lang="en-US" sz="1800" kern="1200" dirty="0" err="1" smtClean="0">
                <a:solidFill>
                  <a:schemeClr val="tx1"/>
                </a:solidFill>
                <a:effectLst/>
                <a:latin typeface="Times New Roman" charset="0"/>
                <a:ea typeface="+mn-ea"/>
                <a:cs typeface="+mn-cs"/>
              </a:rPr>
              <a:t>耶稣说，我就是生命的粮。到我这里来的，必定不饿。信我的，永远不渴</a:t>
            </a:r>
            <a:r>
              <a:rPr lang="en-US" sz="1800" kern="1200" dirty="0" smtClean="0">
                <a:solidFill>
                  <a:schemeClr val="tx1"/>
                </a:solidFill>
                <a:effectLst/>
                <a:latin typeface="Times New Roman" charset="0"/>
                <a:ea typeface="+mn-ea"/>
                <a:cs typeface="+mn-cs"/>
              </a:rPr>
              <a:t>。</a:t>
            </a:r>
          </a:p>
          <a:p>
            <a:pPr marL="176131" marR="0" indent="-176131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Times New Roman" charset="0"/>
              <a:ea typeface="+mn-ea"/>
              <a:cs typeface="+mn-cs"/>
            </a:endParaRP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endParaRPr lang="zh-CN" altLang="en-US" sz="1800" dirty="0" smtClean="0">
              <a:ea typeface="宋体" pitchFamily="2" charset="-122"/>
            </a:endParaRP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endParaRPr lang="zh-CN" altLang="en-US" sz="1800" dirty="0">
              <a:ea typeface="宋体" pitchFamily="2" charset="-12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4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>
                <a:ea typeface="宋体" pitchFamily="2" charset="-122"/>
              </a:rPr>
              <a:t>Mat 16:1 </a:t>
            </a:r>
            <a:r>
              <a:rPr lang="zh-CN" altLang="en-US" sz="1800" dirty="0" smtClean="0">
                <a:ea typeface="宋体" pitchFamily="2" charset="-122"/>
              </a:rPr>
              <a:t>法利赛人和撒都该人，来试探耶稣，请他从天上显个神迹给他们看。</a:t>
            </a:r>
            <a:r>
              <a:rPr lang="en-US" altLang="zh-CN" sz="1800" dirty="0" smtClean="0">
                <a:ea typeface="宋体" pitchFamily="2" charset="-122"/>
              </a:rPr>
              <a:t>16:2 </a:t>
            </a:r>
            <a:r>
              <a:rPr lang="zh-CN" altLang="en-US" sz="1800" dirty="0" smtClean="0">
                <a:ea typeface="宋体" pitchFamily="2" charset="-122"/>
              </a:rPr>
              <a:t>耶稣回答说，晚上天发红，你们就说，天必要晴。</a:t>
            </a:r>
            <a:r>
              <a:rPr lang="en-US" altLang="zh-CN" sz="1800" dirty="0" smtClean="0">
                <a:ea typeface="宋体" pitchFamily="2" charset="-122"/>
              </a:rPr>
              <a:t>16:3 </a:t>
            </a:r>
            <a:r>
              <a:rPr lang="zh-CN" altLang="en-US" sz="1800" dirty="0" smtClean="0">
                <a:ea typeface="宋体" pitchFamily="2" charset="-122"/>
              </a:rPr>
              <a:t>早晨天发红，又发黑，你们就说，今日必有风雨。你们知道分辨天上的气色，倒不能分辨这时候的神迹。</a:t>
            </a:r>
            <a:r>
              <a:rPr lang="en-US" altLang="zh-CN" sz="1800" dirty="0" smtClean="0">
                <a:ea typeface="宋体" pitchFamily="2" charset="-122"/>
              </a:rPr>
              <a:t>16:4 </a:t>
            </a:r>
            <a:r>
              <a:rPr lang="zh-CN" altLang="en-US" sz="1800" dirty="0" smtClean="0">
                <a:ea typeface="宋体" pitchFamily="2" charset="-122"/>
              </a:rPr>
              <a:t>一个邪恶淫乱的世代求神迹，除了约拿的神迹以外，再没有神迹给他看。耶稣就离开他们去了。</a:t>
            </a:r>
            <a:endParaRPr lang="en-US" altLang="zh-CN" sz="1800" dirty="0" smtClean="0">
              <a:ea typeface="宋体" pitchFamily="2" charset="-122"/>
            </a:endParaRP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endParaRPr lang="en-US" altLang="zh-CN" sz="1800" dirty="0" smtClean="0">
              <a:ea typeface="宋体" pitchFamily="2" charset="-122"/>
            </a:endParaRP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>
                <a:ea typeface="宋体" pitchFamily="2" charset="-122"/>
              </a:rPr>
              <a:t>John3:2 </a:t>
            </a:r>
            <a:r>
              <a:rPr lang="zh-CN" altLang="en-US" sz="1800" dirty="0" smtClean="0">
                <a:ea typeface="宋体" pitchFamily="2" charset="-122"/>
              </a:rPr>
              <a:t>这人夜里来见耶稣，说，拉比，我们知道你是由神那里来作师傅的。因为你所行的神迹，若没有神同在，无人能行。 </a:t>
            </a:r>
            <a:endParaRPr lang="en-US" altLang="zh-CN" sz="1800" dirty="0" smtClean="0">
              <a:ea typeface="宋体" pitchFamily="2" charset="-122"/>
            </a:endParaRP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endParaRPr lang="en-US" altLang="zh-CN" sz="1800" dirty="0" smtClean="0">
              <a:ea typeface="宋体" pitchFamily="2" charset="-122"/>
            </a:endParaRP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从此以后，耶稣传道的重心由加利利转到了犹大境内和耶路撒冷。</a:t>
            </a:r>
            <a:endParaRPr lang="en-US" altLang="zh-CN" sz="1800" dirty="0" smtClean="0">
              <a:ea typeface="宋体" pitchFamily="2" charset="-122"/>
            </a:endParaRP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马太</a:t>
            </a:r>
            <a:r>
              <a:rPr lang="en-US" altLang="zh-CN" sz="1800" dirty="0" smtClean="0">
                <a:ea typeface="宋体" pitchFamily="2" charset="-122"/>
              </a:rPr>
              <a:t>11:20-24 </a:t>
            </a:r>
            <a:r>
              <a:rPr lang="zh-CN" altLang="en-US" sz="1800" dirty="0" smtClean="0">
                <a:ea typeface="宋体" pitchFamily="2" charset="-122"/>
              </a:rPr>
              <a:t>耶稣在诸城中行了许多异能，那些城的人终不悔改，就在那时候责备他们说，哥拉汛哪，你有祸了，伯赛大阿，你有祸了，因为在你们中间所行的异能，若行在推罗西顿，他们早已披麻蒙灰悔改了。但我告诉你们，当审判的日子，推罗西顿所受的，比你们还容易呢？  迦百农阿，你已经升到天上。将来必坠落阴间。因为在你那里所行的异能，若行在所多玛，他还可以存到今日。 但我告诉你们，当审判的日子，所多玛所受的，比你还容易呢？ </a:t>
            </a:r>
            <a:endParaRPr lang="zh-CN" altLang="en-US" sz="1800" dirty="0" smtClean="0">
              <a:ea typeface="宋体" pitchFamily="2" charset="-122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5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>
                <a:ea typeface="宋体" pitchFamily="2" charset="-122"/>
              </a:rPr>
              <a:t>8:15 </a:t>
            </a:r>
            <a:r>
              <a:rPr lang="zh-CN" altLang="en-US" sz="1800" dirty="0" smtClean="0">
                <a:ea typeface="宋体" pitchFamily="2" charset="-122"/>
              </a:rPr>
              <a:t>耶稣嘱咐他们说，因该是耶稣命令他们说</a:t>
            </a:r>
            <a:endParaRPr lang="en-US" altLang="zh-CN" sz="1800" dirty="0" smtClean="0">
              <a:ea typeface="宋体" pitchFamily="2" charset="-122"/>
            </a:endParaRP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法利赛人的酵，和希律的酵，（撒督该人的酵）。他们的影响</a:t>
            </a:r>
            <a:endParaRPr lang="en-US" altLang="zh-CN" sz="1800" dirty="0" smtClean="0">
              <a:ea typeface="宋体" pitchFamily="2" charset="-122"/>
            </a:endParaRP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法利赛人的酵，假冒为善，虚伪，徒有宗教的表面。</a:t>
            </a:r>
            <a:endParaRPr lang="en-US" altLang="zh-CN" sz="1800" dirty="0" smtClean="0">
              <a:ea typeface="宋体" pitchFamily="2" charset="-122"/>
            </a:endParaRP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撒督该人的酵，实用主义，用人的思维方式否认神的真理。没有复活的事。</a:t>
            </a:r>
            <a:endParaRPr lang="en-US" altLang="zh-CN" sz="1800" dirty="0" smtClean="0">
              <a:ea typeface="宋体" pitchFamily="2" charset="-122"/>
            </a:endParaRP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希律的酵，邪恶，不道德的世界的影响</a:t>
            </a:r>
            <a:endParaRPr lang="en-US" altLang="zh-CN" sz="1800" dirty="0" smtClean="0">
              <a:ea typeface="宋体" pitchFamily="2" charset="-122"/>
            </a:endParaRP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耶稣说的不是饼的事，门徒想到的只是饼的事。</a:t>
            </a:r>
            <a:endParaRPr lang="en-US" altLang="zh-CN" sz="1800" dirty="0" smtClean="0">
              <a:ea typeface="宋体" pitchFamily="2" charset="-122"/>
            </a:endParaRP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b="1" dirty="0" smtClean="0">
                <a:effectLst/>
              </a:rPr>
              <a:t>马太</a:t>
            </a:r>
            <a:r>
              <a:rPr lang="en-US" altLang="zh-CN" sz="1800" b="1" dirty="0" smtClean="0">
                <a:effectLst/>
              </a:rPr>
              <a:t>16:12</a:t>
            </a:r>
            <a:r>
              <a:rPr lang="zh-CN" altLang="en-US" sz="1800" dirty="0" smtClean="0"/>
              <a:t> </a:t>
            </a:r>
            <a:r>
              <a:rPr lang="en-US" altLang="zh-CN" sz="1800" dirty="0" smtClean="0"/>
              <a:t>[</a:t>
            </a:r>
            <a:r>
              <a:rPr lang="en-US" altLang="zh-CN" sz="1800" dirty="0" err="1" smtClean="0"/>
              <a:t>cbgb</a:t>
            </a:r>
            <a:r>
              <a:rPr lang="en-US" altLang="zh-CN" sz="1800" dirty="0" smtClean="0"/>
              <a:t>] </a:t>
            </a:r>
            <a:r>
              <a:rPr lang="zh-CN" altLang="en-US" sz="1800" dirty="0" smtClean="0"/>
              <a:t>门徒这才晓得他说的，不是叫他们防备饼的酵，乃是防备法利赛人和撒都该人的教训。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门徒和法利赛等人的区别。 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哥林多前书</a:t>
            </a:r>
            <a:r>
              <a:rPr lang="en-US" altLang="zh-CN" sz="1800" dirty="0" smtClean="0">
                <a:ea typeface="宋体" pitchFamily="2" charset="-122"/>
              </a:rPr>
              <a:t>13:12  </a:t>
            </a:r>
            <a:r>
              <a:rPr lang="zh-CN" altLang="en-US" sz="1800" dirty="0" smtClean="0">
                <a:ea typeface="宋体" pitchFamily="2" charset="-122"/>
              </a:rPr>
              <a:t>我们如今彷佛对着镜子观看，馍糊不清。（馍糊不清原文作如同谜）到那时，到那时，就要面对面了。我如今所知道的有限。到那时就全知道，如同主知道我一样。 </a:t>
            </a:r>
            <a:endParaRPr lang="zh-CN" altLang="en-US" sz="1800" dirty="0">
              <a:ea typeface="宋体" pitchFamily="2" charset="-122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6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err="1" smtClean="0"/>
              <a:t>Mak</a:t>
            </a:r>
            <a:r>
              <a:rPr lang="en-US" altLang="zh-CN" sz="1800" dirty="0" smtClean="0"/>
              <a:t> 7:32 </a:t>
            </a:r>
            <a:r>
              <a:rPr lang="zh-CN" altLang="en-US" sz="1800" dirty="0" smtClean="0"/>
              <a:t>有人带着一个耳聋舌结的人，来见耶稣，求他按手在他身上。</a:t>
            </a:r>
            <a:r>
              <a:rPr lang="en-US" altLang="zh-CN" sz="1800" dirty="0" smtClean="0"/>
              <a:t>7:33 </a:t>
            </a:r>
            <a:r>
              <a:rPr lang="zh-CN" altLang="en-US" sz="1800" dirty="0" smtClean="0"/>
              <a:t>耶稣领他离开众人，到一边去，就用指头探他的耳朵，吐唾沫抹他的舌头，</a:t>
            </a:r>
            <a:r>
              <a:rPr lang="en-US" altLang="zh-CN" sz="1800" dirty="0" smtClean="0"/>
              <a:t>7:34 </a:t>
            </a:r>
            <a:r>
              <a:rPr lang="zh-CN" altLang="en-US" sz="1800" dirty="0" smtClean="0"/>
              <a:t>望天叹息，对他说，以法大，就是说，开了吧。</a:t>
            </a:r>
            <a:r>
              <a:rPr lang="en-US" altLang="zh-CN" sz="1800" dirty="0" smtClean="0"/>
              <a:t>7:35 </a:t>
            </a:r>
            <a:r>
              <a:rPr lang="zh-CN" altLang="en-US" sz="1800" dirty="0" smtClean="0"/>
              <a:t>他的耳朵就开了，舌结也解了，说话也清楚了。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瞎子有的是感觉。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我看见人了。他们好像树木，并且行走，聚焦不准。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8:25 </a:t>
            </a:r>
            <a:r>
              <a:rPr lang="zh-CN" altLang="en-US" sz="1800" dirty="0" smtClean="0"/>
              <a:t>随后又按手在他眼睛上，他定睛一看，就复了原，样样都看得清楚了。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解释之一，两阶段的医治，记录了过程之中；解释之二，他已经得了医治，但他没有办法应用聚焦的能力，耶稣再按手帮他能定睛看。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连这村子你也不要进去，神的</a:t>
            </a:r>
            <a:r>
              <a:rPr lang="zh-CN" altLang="en-US" sz="1800" smtClean="0">
                <a:ea typeface="宋体" pitchFamily="2" charset="-122"/>
              </a:rPr>
              <a:t>审判。</a:t>
            </a:r>
            <a:endParaRPr lang="zh-CN" altLang="en-US" sz="1800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7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8:27 </a:t>
            </a:r>
            <a:r>
              <a:rPr lang="zh-CN" altLang="en-US" sz="1800" dirty="0" smtClean="0"/>
              <a:t>耶稣和门徒出去，往该撒利亚腓立比的村庄去。在路上问门徒说，人说我是谁。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耶稣没有问人怎么看我做的事，人怎么看我的教导？他是问人说我是谁。耶稣所作的事，医病，赶鬼，平静风浪，喂饱</a:t>
            </a:r>
            <a:r>
              <a:rPr lang="en-US" altLang="zh-CN" sz="1800" dirty="0" smtClean="0"/>
              <a:t>5</a:t>
            </a:r>
            <a:r>
              <a:rPr lang="zh-CN" altLang="en-US" sz="1800" dirty="0" smtClean="0"/>
              <a:t>千人等等，甚至他的教导，都要让位与这一个问题，因为他们都是为着要回答这一个问题。这是福音的中心。不管我们去哪里传福音，对什么样的人传福音，都要记住，这是福音的中心。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8:28 </a:t>
            </a:r>
            <a:r>
              <a:rPr lang="zh-CN" altLang="en-US" sz="1800" dirty="0" smtClean="0"/>
              <a:t>他们说，有人说，是施洗的约翰。有人说，是以利亚。又有人说，是先知里的一位。如果只是他是一个好人，都没有用。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8:29 </a:t>
            </a:r>
            <a:r>
              <a:rPr lang="zh-CN" altLang="en-US" sz="1800" dirty="0" smtClean="0"/>
              <a:t>又问他们说，你们说我是谁。彼得回答说，你是基督。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关键是你们说我是谁。这是我们每一个基督徒都要回答的问题。彼得这是可能还是模模糊糊，就象前面那个瞎子，看见人像树木，并且行走。到五旬节的时候，彼得宣告</a:t>
            </a:r>
            <a:r>
              <a:rPr lang="en-US" altLang="zh-CN" sz="1800" dirty="0" smtClean="0"/>
              <a:t>Act 2:36 </a:t>
            </a:r>
            <a:r>
              <a:rPr lang="zh-CN" altLang="en-US" sz="1800" dirty="0" smtClean="0"/>
              <a:t>故此，以色列全家当确实的知道，你们钉在十字架上的这位耶稣，神已经立他为主为基督了。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基督是希腊字，希伯来文的意思是弥赛亚，神所膏立的那一位。这是一个职称，是一个头衔，是对应于祂将要完成的工作，神的儿子才是他的身份。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endParaRPr lang="zh-CN" altLang="en-US" sz="1800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8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对照马太福音</a:t>
            </a:r>
            <a:r>
              <a:rPr lang="en-US" altLang="zh-CN" sz="1800" dirty="0" smtClean="0"/>
              <a:t>16</a:t>
            </a:r>
            <a:r>
              <a:rPr lang="zh-CN" altLang="en-US" sz="1800" dirty="0" smtClean="0"/>
              <a:t>：</a:t>
            </a:r>
            <a:r>
              <a:rPr lang="en-US" altLang="zh-CN" sz="1800" dirty="0" smtClean="0"/>
              <a:t>16-19</a:t>
            </a:r>
            <a:r>
              <a:rPr lang="zh-CN" altLang="en-US" sz="1800" dirty="0" smtClean="0"/>
              <a:t>节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福音有不同的层面，中心必须是耶稣。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马可福音</a:t>
            </a:r>
            <a:r>
              <a:rPr lang="en-US" altLang="zh-CN" sz="1800" dirty="0" smtClean="0"/>
              <a:t>1:1 </a:t>
            </a:r>
            <a:r>
              <a:rPr lang="zh-CN" altLang="en-US" sz="1800" dirty="0" smtClean="0"/>
              <a:t>神的儿子，耶稣基督福音的起头</a:t>
            </a:r>
            <a:r>
              <a:rPr lang="en-US" altLang="zh-CN" sz="1800" dirty="0" smtClean="0"/>
              <a:t>.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罗马书</a:t>
            </a:r>
            <a:r>
              <a:rPr lang="en-US" altLang="zh-CN" sz="1800" dirty="0" smtClean="0"/>
              <a:t>1:1 </a:t>
            </a:r>
            <a:r>
              <a:rPr lang="zh-CN" altLang="en-US" sz="1800" dirty="0" smtClean="0"/>
              <a:t>耶稣基督的仆人保罗，奉召为使徒，特派传神的福音。</a:t>
            </a:r>
            <a:r>
              <a:rPr lang="en-US" altLang="zh-CN" sz="1800" dirty="0" smtClean="0"/>
              <a:t>1:2 </a:t>
            </a:r>
            <a:r>
              <a:rPr lang="zh-CN" altLang="en-US" sz="1800" dirty="0" smtClean="0"/>
              <a:t>这福音是神从前借众先知，在圣经上所应许的。</a:t>
            </a:r>
            <a:r>
              <a:rPr lang="en-US" altLang="zh-CN" sz="1800" dirty="0" smtClean="0"/>
              <a:t>1:3 </a:t>
            </a:r>
            <a:r>
              <a:rPr lang="zh-CN" altLang="en-US" sz="1800" dirty="0" smtClean="0"/>
              <a:t>论到他儿子，我主耶稣基督。按肉体说，是从大卫后裔生的。</a:t>
            </a:r>
            <a:r>
              <a:rPr lang="en-US" altLang="zh-CN" sz="1800" dirty="0" smtClean="0"/>
              <a:t>1:4 </a:t>
            </a:r>
            <a:r>
              <a:rPr lang="zh-CN" altLang="en-US" sz="1800" dirty="0" smtClean="0"/>
              <a:t>按圣善的灵说，因从死里复活，以大能显明是神的儿子。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对这一个问题的回答是救恩的分界。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我们每一个人都要回答这个问题。罗马书，口里承认，心里相信。约翰福音，一切信祂的，不止灭亡。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并不是言语上重复这句话，就象马太福音所告诉我们的，耶稣说，这不是属血肉的指示你的，乃是我在天上的父指示的。别人传福音告诉你的只是言语，每一个得救的人都得有一个自己的时候，圣灵确实在你心里说话，告诉你感动你，耶稣是谁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endParaRPr lang="zh-CN" altLang="en-US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信主就是在天上的父通过圣灵指示人，耶稣是基督，是永生神的儿子。传福音的结果，最后就是达到这一个目的。</a:t>
            </a:r>
            <a:r>
              <a:rPr lang="zh-CN" altLang="en-US" sz="1800" dirty="0" smtClean="0">
                <a:ea typeface="宋体" pitchFamily="2" charset="-122"/>
              </a:rPr>
              <a:t>因为这不是属血肉的指示你的，乃是我在天上的父指示的。</a:t>
            </a:r>
            <a:endParaRPr lang="en-US" altLang="zh-CN" sz="1800" dirty="0" smtClean="0">
              <a:ea typeface="宋体" pitchFamily="2" charset="-122"/>
            </a:endParaRP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a typeface="宋体" pitchFamily="2" charset="-122"/>
              </a:rPr>
              <a:t>教会的能力也在这一认识之上，这是建立教会的磐石。教会能力的保证。</a:t>
            </a:r>
            <a:endParaRPr lang="en-US" altLang="zh-CN" sz="1800" dirty="0" smtClean="0">
              <a:ea typeface="宋体" pitchFamily="2" charset="-122"/>
            </a:endParaRP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endParaRPr lang="zh-CN" altLang="en-US" sz="1800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9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>
                <a:ea typeface="宋体" pitchFamily="2" charset="-122"/>
              </a:rPr>
              <a:t>8:30 </a:t>
            </a:r>
            <a:r>
              <a:rPr lang="zh-CN" altLang="en-US" sz="1800" dirty="0" smtClean="0">
                <a:ea typeface="宋体" pitchFamily="2" charset="-122"/>
              </a:rPr>
              <a:t>耶稣就禁戒他们，不要告诉人。福音还有第二部分。避免体贴人的意思的人。时候未到。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8</a:t>
            </a:r>
            <a:r>
              <a:rPr lang="zh-CN" altLang="en-US" sz="1800" dirty="0" smtClean="0"/>
              <a:t>：</a:t>
            </a:r>
            <a:r>
              <a:rPr lang="en-US" altLang="zh-CN" sz="1800" dirty="0" smtClean="0"/>
              <a:t>29</a:t>
            </a:r>
            <a:r>
              <a:rPr lang="zh-CN" altLang="en-US" sz="1800" dirty="0" smtClean="0"/>
              <a:t>是分界线，在这之后，才有</a:t>
            </a:r>
            <a:r>
              <a:rPr lang="en-US" altLang="zh-CN" sz="1800" dirty="0" smtClean="0"/>
              <a:t>8:31 </a:t>
            </a:r>
            <a:r>
              <a:rPr lang="zh-CN" altLang="en-US" sz="1800" dirty="0" smtClean="0"/>
              <a:t>从此他教训他们说，人子必须受许多的苦，被长老祭司长和文士弃绝，并且被杀，过三天复活。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在这之前，耶稣没有讲过他的死和受苦，在这之前，耶稣没有讲过他的复活，在这之前，耶稣也没有讲过他的再来。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前面提到过，马可福音的高峰是在</a:t>
            </a:r>
            <a:r>
              <a:rPr lang="en-US" altLang="zh-CN" sz="1800" dirty="0" smtClean="0"/>
              <a:t>8</a:t>
            </a:r>
            <a:r>
              <a:rPr lang="zh-CN" altLang="en-US" sz="1800" dirty="0" smtClean="0"/>
              <a:t>章</a:t>
            </a:r>
            <a:r>
              <a:rPr lang="en-US" altLang="zh-CN" sz="1800" dirty="0" smtClean="0"/>
              <a:t>29</a:t>
            </a:r>
            <a:r>
              <a:rPr lang="zh-CN" altLang="en-US" sz="1800" dirty="0" smtClean="0"/>
              <a:t>节，门徒彼得对耶稣的问题的回答，耶稣问，你们说我是谁？彼得回答说，你是基督，马太福音</a:t>
            </a:r>
            <a:r>
              <a:rPr lang="en-US" altLang="zh-CN" sz="1800" dirty="0" smtClean="0"/>
              <a:t>16</a:t>
            </a:r>
            <a:r>
              <a:rPr lang="zh-CN" altLang="en-US" sz="1800" dirty="0" smtClean="0"/>
              <a:t>：</a:t>
            </a:r>
            <a:r>
              <a:rPr lang="en-US" altLang="zh-CN" sz="1800" dirty="0" smtClean="0"/>
              <a:t>16</a:t>
            </a:r>
            <a:r>
              <a:rPr lang="zh-CN" altLang="en-US" sz="1800" dirty="0" smtClean="0"/>
              <a:t>还有，永生神的儿子。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圣经的顺序是先有耶稣身份的其实，然后才有“人子必须受许多的苦，被长老祭司长和文士弃绝，并且被杀，过三天复活”的启示，就是他工作的启示，不明白他身份，无法明白他的工作。有人读福音书，看见的是耶稣好可怜啊，作了这么多的好事，最后还被人不公正的对待，死在十字架上。当你看十字架上的耶稣的时候，你要思想，这人到底是谁呢？为什么他要死在十字架上呢？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endParaRPr lang="zh-CN" altLang="en-US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8:32 </a:t>
            </a:r>
            <a:r>
              <a:rPr lang="zh-CN" altLang="en-US" sz="1800" dirty="0" smtClean="0"/>
              <a:t>耶稣明明地说这话，彼得就拉着他，劝他。这个“劝他”实在是翻译的不好，应该是责备（</a:t>
            </a:r>
            <a:r>
              <a:rPr lang="en-US" altLang="zh-CN" sz="1800" dirty="0" smtClean="0"/>
              <a:t>Rebuke</a:t>
            </a:r>
            <a:r>
              <a:rPr lang="zh-CN" altLang="en-US" sz="1800" dirty="0" smtClean="0"/>
              <a:t>）。我不觉得彼得的做法有什么错，彼得的诚实，有什么说什么，心里怎么想，口里就怎么说，彼得说这话也许是出于害怕，可能主要是与他心目中的弥赛亚不相符合，我甚至可以说，彼得之所以这样说，是出于对主的爱。彼得错在什么地方呢？彼得这是的身份可以说是教会的代言人。一下他又变成了撒旦的代言人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罗马书</a:t>
            </a:r>
            <a:r>
              <a:rPr lang="en-US" altLang="zh-CN" sz="1800" dirty="0" smtClean="0"/>
              <a:t>8:5</a:t>
            </a:r>
            <a:r>
              <a:rPr lang="zh-CN" altLang="en-US" sz="1800" dirty="0" smtClean="0"/>
              <a:t>因为随从肉体的人体贴肉体的事，随从圣灵的人体贴圣灵的事。</a:t>
            </a:r>
            <a:r>
              <a:rPr lang="en-US" altLang="zh-CN" sz="1800" dirty="0" smtClean="0"/>
              <a:t>8:6 </a:t>
            </a:r>
            <a:r>
              <a:rPr lang="zh-CN" altLang="en-US" sz="1800" dirty="0" smtClean="0"/>
              <a:t>体贴肉体的，就是死，体贴圣灵的，乃是生命，平安。</a:t>
            </a:r>
            <a:r>
              <a:rPr lang="en-US" altLang="zh-CN" sz="1800" dirty="0" smtClean="0"/>
              <a:t>8:7 </a:t>
            </a:r>
            <a:r>
              <a:rPr lang="zh-CN" altLang="en-US" sz="1800" dirty="0" smtClean="0"/>
              <a:t>原来体贴肉体的，就是与神为仇。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同一位彼得，彼得一书</a:t>
            </a:r>
            <a:r>
              <a:rPr lang="en-US" altLang="zh-CN" sz="1800" dirty="0" smtClean="0"/>
              <a:t>3:18 [</a:t>
            </a:r>
            <a:r>
              <a:rPr lang="en-US" altLang="zh-CN" sz="1800" dirty="0" err="1" smtClean="0"/>
              <a:t>cbgb</a:t>
            </a:r>
            <a:r>
              <a:rPr lang="en-US" altLang="zh-CN" sz="1800" dirty="0" smtClean="0"/>
              <a:t>] </a:t>
            </a:r>
            <a:r>
              <a:rPr lang="zh-CN" altLang="en-US" sz="1800" dirty="0" smtClean="0"/>
              <a:t>因基督也曾一次为罪受苦（受苦有古卷作受死），就是义的代替不义的，为要引我们到　神面前。按着肉体说他被治死。按着灵性说他复活了。 </a:t>
            </a:r>
            <a:r>
              <a:rPr lang="en-US" altLang="zh-CN" sz="1800" dirty="0" smtClean="0"/>
              <a:t>&lt; | &gt; </a:t>
            </a:r>
            <a:endParaRPr lang="zh-CN" altLang="en-US" sz="1800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10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8:34 </a:t>
            </a:r>
            <a:r>
              <a:rPr lang="zh-CN" altLang="en-US" sz="1800" dirty="0" smtClean="0"/>
              <a:t>于是叫众人和门徒来，对他们说，若有人要跟从我，就当舍己，背起他的十字架来跟从我。这是成为门徒的总原则。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基督身份的启示与十字架的启示之后，就是做门徒的启示，耶稣的门徒要体贴神的意思，耶稣所经历的事，祂的门徒也要经历，十字架之路。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“若有人要跟从我”，这是意愿。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“就当舍己，背起他的十字架来跟从我”，这是行动。舍是</a:t>
            </a:r>
            <a:r>
              <a:rPr lang="en-US" altLang="zh-CN" sz="1800" dirty="0" smtClean="0"/>
              <a:t>Deny</a:t>
            </a:r>
            <a:r>
              <a:rPr lang="zh-CN" altLang="en-US" sz="1800" dirty="0" smtClean="0"/>
              <a:t>，强烈否认，与人或事没有关系。彼得不认主，用的就是同一个字。路加</a:t>
            </a:r>
            <a:r>
              <a:rPr lang="en-US" altLang="zh-CN" sz="1800" dirty="0" smtClean="0"/>
              <a:t>12:9  </a:t>
            </a:r>
            <a:r>
              <a:rPr lang="zh-CN" altLang="en-US" sz="1800" dirty="0" smtClean="0"/>
              <a:t>在人面前不认我的，人子在神的使者面前也必不认他。这个不认他也是同样的字。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“己”所代表的东西很广，就是一切与神的计划不一致的东西，一切阻碍你跟从耶稣的东西，包括你老我，你的旧生命，自己的义，罪，雄心壮志，你的财产。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十字架的含义，十字架是刑具，代表痛苦，羞辱，和死亡，加拉太书</a:t>
            </a:r>
            <a:r>
              <a:rPr lang="en-US" altLang="zh-CN" sz="1800" dirty="0" smtClean="0"/>
              <a:t>2:20 </a:t>
            </a:r>
            <a:r>
              <a:rPr lang="zh-CN" altLang="en-US" sz="1800" dirty="0" smtClean="0"/>
              <a:t>我已经与基督同钉十字架。现在活着的，不再是我，乃是基督在我里面活着。并且我如今在肉身活着，是因信神的儿子而活，他是爱我，为我舍己。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b="1" dirty="0" smtClean="0">
                <a:effectLst/>
              </a:rPr>
              <a:t>4:17</a:t>
            </a:r>
            <a:r>
              <a:rPr lang="zh-CN" altLang="en-US" sz="1800" dirty="0" smtClean="0"/>
              <a:t> </a:t>
            </a:r>
            <a:r>
              <a:rPr lang="en-US" altLang="zh-CN" sz="1800" dirty="0" smtClean="0"/>
              <a:t>[</a:t>
            </a:r>
            <a:r>
              <a:rPr lang="en-US" altLang="zh-CN" sz="1800" dirty="0" err="1" smtClean="0"/>
              <a:t>cbgb</a:t>
            </a:r>
            <a:r>
              <a:rPr lang="en-US" altLang="zh-CN" sz="1800" dirty="0" smtClean="0"/>
              <a:t>] </a:t>
            </a:r>
            <a:r>
              <a:rPr lang="zh-CN" altLang="en-US" sz="1800" dirty="0" smtClean="0"/>
              <a:t>我们这至暂至轻的苦楚，要为我们成就极重无比永远的荣耀。</a:t>
            </a:r>
            <a:r>
              <a:rPr lang="en-US" altLang="zh-CN" sz="1800" dirty="0" smtClean="0"/>
              <a:t>4:18 </a:t>
            </a:r>
            <a:r>
              <a:rPr lang="zh-CN" altLang="en-US" sz="1800" dirty="0" smtClean="0"/>
              <a:t>原来我们不是顾念所见的，乃是顾念所不见的。因为所见的是暂时的，所不见的是永远的。 </a:t>
            </a:r>
            <a:endParaRPr lang="zh-CN" altLang="en-US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8:35 </a:t>
            </a:r>
            <a:r>
              <a:rPr lang="zh-CN" altLang="en-US" sz="1800" dirty="0" smtClean="0"/>
              <a:t>因为凡要救自己生命的，（生命或作灵魂下同）必丧掉生命。凡为我和福音丧掉生命的，必救了生命。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愿意付出做耶稣门徒的代价。但你口里承认基督是主，这就是对于基督是主的解释。不但是救主（</a:t>
            </a:r>
            <a:r>
              <a:rPr lang="en-US" altLang="zh-CN" sz="1800" dirty="0" smtClean="0"/>
              <a:t>Savior</a:t>
            </a:r>
            <a:r>
              <a:rPr lang="zh-CN" altLang="en-US" sz="1800" dirty="0" smtClean="0"/>
              <a:t>），也是主（</a:t>
            </a:r>
            <a:r>
              <a:rPr lang="en-US" altLang="zh-CN" sz="1800" dirty="0" smtClean="0"/>
              <a:t>Lord</a:t>
            </a:r>
            <a:r>
              <a:rPr lang="zh-CN" altLang="en-US" sz="1800" dirty="0" smtClean="0"/>
              <a:t>）。撒种的比喻里</a:t>
            </a:r>
            <a:r>
              <a:rPr lang="en-US" altLang="zh-CN" sz="1800" dirty="0" smtClean="0"/>
              <a:t>4:17</a:t>
            </a:r>
            <a:r>
              <a:rPr lang="zh-CN" altLang="en-US" sz="1800" dirty="0" smtClean="0"/>
              <a:t>但他心里没有根，不过是暂时的，及至为道遭了患难，或是受了逼迫，立刻就跌倒了。</a:t>
            </a:r>
            <a:r>
              <a:rPr lang="en-US" altLang="zh-CN" sz="1800" dirty="0" smtClean="0"/>
              <a:t>4:18</a:t>
            </a:r>
            <a:r>
              <a:rPr lang="zh-CN" altLang="en-US" sz="1800" dirty="0" smtClean="0"/>
              <a:t>还有那撒在荆棘里的，就是人听了道。</a:t>
            </a:r>
            <a:r>
              <a:rPr lang="en-US" altLang="zh-CN" sz="1800" dirty="0" smtClean="0"/>
              <a:t>4:19</a:t>
            </a:r>
            <a:r>
              <a:rPr lang="zh-CN" altLang="en-US" sz="1800" dirty="0" smtClean="0"/>
              <a:t>后来有世上的思虑，钱财的迷惑，和别样的私欲，进来把道挤住了，就不能结实。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腓利比书</a:t>
            </a:r>
            <a:r>
              <a:rPr lang="en-US" altLang="zh-CN" sz="1800" dirty="0" smtClean="0"/>
              <a:t>3:8 </a:t>
            </a:r>
            <a:r>
              <a:rPr lang="zh-CN" altLang="en-US" sz="1800" dirty="0" smtClean="0"/>
              <a:t>不但如此，我也将万事都当有损的，因我以认识我主基督耶稣为至宝。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马太福音</a:t>
            </a:r>
            <a:r>
              <a:rPr lang="en-US" altLang="zh-CN" sz="1800" dirty="0" smtClean="0"/>
              <a:t>13:44 </a:t>
            </a:r>
            <a:r>
              <a:rPr lang="zh-CN" altLang="en-US" sz="1800" dirty="0" smtClean="0"/>
              <a:t>天国好像宝贝藏在地里。人遇见了，就把他藏起来。欢欢喜喜的去变卖一切所有的买这块地。</a:t>
            </a:r>
            <a:endParaRPr lang="en-US" altLang="zh-CN" sz="1800" dirty="0" smtClean="0"/>
          </a:p>
          <a:p>
            <a:pPr marL="0" indent="0" eaLnBrk="1" hangingPunct="1">
              <a:buFont typeface="Arial" panose="020B0604020202020204" pitchFamily="34" charset="0"/>
              <a:buNone/>
            </a:pPr>
            <a:endParaRPr lang="zh-CN" altLang="en-US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门徒和福音的一体性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教会的能力，阴间的权柄，不能胜过他，但这能力只能是通过十字架。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2014 Pew Research survey</a:t>
            </a:r>
            <a:r>
              <a:rPr lang="zh-CN" altLang="en-US" sz="1800" dirty="0" smtClean="0"/>
              <a:t>称自己是基督徒的</a:t>
            </a:r>
            <a:r>
              <a:rPr lang="en-US" altLang="zh-CN" sz="1800" dirty="0" smtClean="0"/>
              <a:t>70.6%. </a:t>
            </a:r>
            <a:r>
              <a:rPr lang="zh-CN" altLang="en-US" sz="1800" dirty="0" smtClean="0"/>
              <a:t>支持同性恋婚姻的有 </a:t>
            </a:r>
            <a:r>
              <a:rPr lang="en-US" altLang="zh-CN" sz="1800" dirty="0" smtClean="0"/>
              <a:t>63% a 2015 CNN/ORC poll</a:t>
            </a:r>
            <a:r>
              <a:rPr lang="zh-CN" altLang="en-US" sz="1800" dirty="0" smtClean="0"/>
              <a:t>。有一位基督徒作家名叫</a:t>
            </a:r>
            <a:r>
              <a:rPr lang="en-US" altLang="zh-CN" sz="1800" dirty="0" smtClean="0"/>
              <a:t>Dallas Willard</a:t>
            </a:r>
            <a:r>
              <a:rPr lang="zh-CN" altLang="en-US" sz="1800" dirty="0" smtClean="0"/>
              <a:t>，达拉斯魏乐得，他写了许多关于灵命塑造的书，他有一句话说的很好，</a:t>
            </a:r>
            <a:r>
              <a:rPr lang="en-US" altLang="zh-CN" sz="1800" dirty="0" smtClean="0"/>
              <a:t>In most churches we're not only saved by grace, we're paralyzed by it.  </a:t>
            </a:r>
            <a:r>
              <a:rPr lang="zh-CN" altLang="en-US" sz="1800" dirty="0" smtClean="0"/>
              <a:t>在许多的教会，我们不但因恩典得救，我们也因恩典瘫痪。这就是我们现代的福音教会，作为一个整体软弱无力的原因。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与其花太多的精力去请愿，不如把这次高院的立法作为一个</a:t>
            </a:r>
            <a:r>
              <a:rPr lang="en-US" altLang="zh-CN" sz="1800" dirty="0" smtClean="0"/>
              <a:t>Wake Up Call</a:t>
            </a:r>
            <a:r>
              <a:rPr lang="zh-CN" altLang="en-US" sz="1800" dirty="0" smtClean="0"/>
              <a:t>。教会与此为契机，若是我们认识到现在是一个歪曲悖逆的时代，我们下定决心做门徒，就当舍己，背起他的十字架来跟从主。或许能成为我们的转机。不再传讲成功，健康，富裕的福音。只传讲耶稣基督并他钉十字架的福音。</a:t>
            </a: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endParaRPr lang="en-US" altLang="zh-CN" sz="1800" dirty="0" smtClean="0"/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en-US" altLang="zh-CN" sz="1800" dirty="0" smtClean="0"/>
              <a:t>8:38 </a:t>
            </a:r>
            <a:r>
              <a:rPr lang="zh-CN" altLang="en-US" sz="1800" dirty="0" smtClean="0"/>
              <a:t>凡在这淫乱罪恶的世代，把我和我的道当作可耻的，人子在他父的荣耀里，同圣天使降临的时候，也要把那人当作可耻的。</a:t>
            </a:r>
          </a:p>
          <a:p>
            <a:pPr marL="176131" indent="-176131" eaLnBrk="1" hangingPunct="1">
              <a:buFont typeface="Arial" panose="020B0604020202020204" pitchFamily="34" charset="0"/>
              <a:buChar char="•"/>
            </a:pPr>
            <a:r>
              <a:rPr lang="zh-CN" altLang="en-US" sz="1800" dirty="0" smtClean="0"/>
              <a:t>后果。因为耶稣要再来。把我和我的道当作可耻的，拒绝，看不起。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Times New Roman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651E3C-0EFC-46D4-87A6-89FCF0921027}" type="slidenum">
              <a:rPr lang="en-US" altLang="en-US" sz="1200"/>
              <a:pPr eaLnBrk="1" hangingPunct="1"/>
              <a:t>11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6131" indent="-176131" eaLnBrk="1" hangingPunct="1">
              <a:buFont typeface="Arial" panose="020B0604020202020204" pitchFamily="34" charset="0"/>
              <a:buChar char="•"/>
            </a:pPr>
            <a:endParaRPr lang="zh-CN" altLang="en-US" sz="1800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3191FC-C64F-4C8A-AD80-5B6918884E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30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7B6EC6-91F3-42F9-8882-27590BA5AC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579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A6CD7E-4A92-48E2-9244-BCCC066026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580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0BC8F6-24E4-4465-A09D-5671FF4221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5891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142AC7-48CA-4C9C-B3E4-1D54D41315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081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8E8EA6-AC08-4ABB-A61E-4718D8FBCE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428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6FAA5-93DE-48AF-9BC6-0C9F1FD5F9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591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0B9CA5-B195-4516-8A19-150683D32A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5608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480366-C9BD-49A7-8945-57056E1C6F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723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9F59A7-AAEA-479D-8826-25C608E55E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344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CBBCE9-BE5D-4DE1-B388-E19B09B428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039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charset="0"/>
              </a:defRPr>
            </a:lvl1pPr>
          </a:lstStyle>
          <a:p>
            <a:pPr>
              <a:defRPr/>
            </a:pPr>
            <a:fld id="{CE8BBE02-3DB3-451B-8BCB-46193C3868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sz="3200" b="1" dirty="0">
                <a:solidFill>
                  <a:schemeClr val="tx1"/>
                </a:solidFill>
                <a:latin typeface="+mn-ea"/>
                <a:ea typeface="+mn-ea"/>
              </a:rPr>
              <a:t>三谷基督徒会堂成人主日学</a:t>
            </a:r>
            <a:endParaRPr lang="en-US" altLang="en-US" sz="3200" b="1" dirty="0" smtClean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572000"/>
          </a:xfrm>
          <a:noFill/>
        </p:spPr>
        <p:txBody>
          <a:bodyPr/>
          <a:lstStyle/>
          <a:p>
            <a:pPr marL="0" indent="0" algn="ctr" eaLnBrk="1" hangingPunct="1">
              <a:buNone/>
            </a:pPr>
            <a:endParaRPr lang="en-US" altLang="zh-CN" dirty="0" smtClean="0">
              <a:ea typeface="宋体" pitchFamily="2" charset="-122"/>
            </a:endParaRPr>
          </a:p>
          <a:p>
            <a:pPr marL="0" indent="0" algn="ctr" eaLnBrk="1" hangingPunct="1">
              <a:buNone/>
            </a:pPr>
            <a:r>
              <a:rPr lang="zh-CN" altLang="en-US" sz="4000" dirty="0">
                <a:ea typeface="宋体" pitchFamily="2" charset="-122"/>
              </a:rPr>
              <a:t>马</a:t>
            </a:r>
            <a:r>
              <a:rPr lang="zh-CN" altLang="en-US" sz="4000" dirty="0" smtClean="0">
                <a:ea typeface="宋体" pitchFamily="2" charset="-122"/>
              </a:rPr>
              <a:t>可福音</a:t>
            </a:r>
            <a:endParaRPr lang="en-US" altLang="zh-CN" sz="4000" dirty="0" smtClean="0">
              <a:ea typeface="宋体" pitchFamily="2" charset="-122"/>
            </a:endParaRPr>
          </a:p>
          <a:p>
            <a:pPr marL="0" indent="0" algn="ctr" eaLnBrk="1" hangingPunct="1">
              <a:buNone/>
            </a:pPr>
            <a:r>
              <a:rPr lang="en-US" altLang="zh-CN" sz="4000" dirty="0" smtClean="0">
                <a:ea typeface="宋体" pitchFamily="2" charset="-122"/>
              </a:rPr>
              <a:t>2015/07/19</a:t>
            </a:r>
            <a:endParaRPr lang="en-US" altLang="en-US" sz="4000" dirty="0" smtClean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1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1651726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990600"/>
          </a:xfrm>
          <a:noFill/>
        </p:spPr>
        <p:txBody>
          <a:bodyPr/>
          <a:lstStyle/>
          <a:p>
            <a:pPr eaLnBrk="1" hangingPunct="1"/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马可福</a:t>
            </a:r>
            <a:r>
              <a:rPr lang="zh-CN" altLang="en-US" b="1" dirty="0" smtClean="0">
                <a:solidFill>
                  <a:schemeClr val="tx1"/>
                </a:solidFill>
                <a:ea typeface="宋体" pitchFamily="2" charset="-122"/>
              </a:rPr>
              <a:t>音</a:t>
            </a:r>
            <a:r>
              <a:rPr lang="en-US" altLang="zh-CN" b="1" dirty="0" smtClean="0">
                <a:solidFill>
                  <a:schemeClr val="tx1"/>
                </a:solidFill>
                <a:ea typeface="宋体" pitchFamily="2" charset="-122"/>
              </a:rPr>
              <a:t>8</a:t>
            </a:r>
            <a:r>
              <a:rPr lang="zh-CN" altLang="en-US" b="1" dirty="0" smtClean="0">
                <a:solidFill>
                  <a:schemeClr val="tx1"/>
                </a:solidFill>
                <a:ea typeface="宋体" pitchFamily="2" charset="-122"/>
              </a:rPr>
              <a:t>章</a:t>
            </a:r>
            <a:endParaRPr lang="en-US" altLang="en-US" b="1" dirty="0" smtClean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524000"/>
            <a:ext cx="7772400" cy="5181600"/>
          </a:xfrm>
          <a:noFill/>
        </p:spPr>
        <p:txBody>
          <a:bodyPr/>
          <a:lstStyle/>
          <a:p>
            <a:r>
              <a:rPr lang="zh-CN" altLang="en-US" dirty="0"/>
              <a:t>第</a:t>
            </a:r>
            <a:r>
              <a:rPr lang="en-US" dirty="0"/>
              <a:t>8</a:t>
            </a:r>
            <a:r>
              <a:rPr lang="zh-CN" altLang="en-US" dirty="0"/>
              <a:t>章</a:t>
            </a:r>
            <a:endParaRPr lang="en-US" dirty="0"/>
          </a:p>
          <a:p>
            <a:pPr lvl="1"/>
            <a:r>
              <a:rPr lang="zh-CN" altLang="en-US" dirty="0"/>
              <a:t>耶稣喂饱</a:t>
            </a:r>
            <a:r>
              <a:rPr lang="en-US" altLang="zh-CN" dirty="0"/>
              <a:t>4</a:t>
            </a:r>
            <a:r>
              <a:rPr lang="zh-CN" altLang="en-US" dirty="0"/>
              <a:t>千人（</a:t>
            </a:r>
            <a:r>
              <a:rPr lang="en-US" dirty="0"/>
              <a:t>8</a:t>
            </a:r>
            <a:r>
              <a:rPr lang="zh-CN" altLang="en-US" dirty="0"/>
              <a:t>：</a:t>
            </a:r>
            <a:r>
              <a:rPr lang="en-US" dirty="0"/>
              <a:t>1-10</a:t>
            </a:r>
            <a:r>
              <a:rPr lang="zh-CN" altLang="en-US" dirty="0"/>
              <a:t>）</a:t>
            </a:r>
            <a:endParaRPr lang="en-US" dirty="0"/>
          </a:p>
          <a:p>
            <a:pPr lvl="1"/>
            <a:r>
              <a:rPr lang="zh-CN" altLang="en-US" dirty="0"/>
              <a:t>谁是眼瞎的人？（</a:t>
            </a:r>
            <a:r>
              <a:rPr lang="en-US" dirty="0"/>
              <a:t>8</a:t>
            </a:r>
            <a:r>
              <a:rPr lang="zh-CN" altLang="en-US" dirty="0"/>
              <a:t>：</a:t>
            </a:r>
            <a:r>
              <a:rPr lang="en-US" dirty="0"/>
              <a:t>11-26</a:t>
            </a:r>
            <a:r>
              <a:rPr lang="zh-CN" altLang="en-US" dirty="0"/>
              <a:t>）</a:t>
            </a:r>
            <a:endParaRPr lang="en-US" dirty="0"/>
          </a:p>
          <a:p>
            <a:pPr lvl="1"/>
            <a:r>
              <a:rPr lang="zh-CN" altLang="en-US" dirty="0"/>
              <a:t>什么是福音？（</a:t>
            </a:r>
            <a:r>
              <a:rPr lang="en-US" dirty="0"/>
              <a:t>8:27-33</a:t>
            </a:r>
            <a:r>
              <a:rPr lang="zh-CN" altLang="en-US" dirty="0"/>
              <a:t>）</a:t>
            </a:r>
            <a:endParaRPr lang="en-US" dirty="0"/>
          </a:p>
          <a:p>
            <a:pPr lvl="1"/>
            <a:r>
              <a:rPr lang="zh-CN" altLang="en-US" dirty="0"/>
              <a:t>什么是门</a:t>
            </a:r>
            <a:r>
              <a:rPr lang="zh-CN" altLang="en-US" dirty="0" smtClean="0"/>
              <a:t>徒？（</a:t>
            </a:r>
            <a:r>
              <a:rPr lang="en-US" dirty="0"/>
              <a:t>8</a:t>
            </a:r>
            <a:r>
              <a:rPr lang="zh-CN" altLang="en-US" dirty="0"/>
              <a:t>：</a:t>
            </a:r>
            <a:r>
              <a:rPr lang="en-US" dirty="0"/>
              <a:t>34-38</a:t>
            </a:r>
            <a:r>
              <a:rPr lang="zh-CN" altLang="en-US" dirty="0"/>
              <a:t>）</a:t>
            </a:r>
            <a:endParaRPr lang="en-US" dirty="0"/>
          </a:p>
          <a:p>
            <a:pPr eaLnBrk="1" hangingPunct="1"/>
            <a:endParaRPr lang="en-US" altLang="zh-CN" dirty="0" smtClean="0">
              <a:ea typeface="宋体" pitchFamily="2" charset="-122"/>
            </a:endParaRPr>
          </a:p>
          <a:p>
            <a:pPr eaLnBrk="1" hangingPunct="1"/>
            <a:endParaRPr lang="en-US" altLang="en-US" dirty="0" smtClean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2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2824539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耶稣喂饱</a:t>
            </a:r>
            <a:r>
              <a:rPr lang="en-US" altLang="zh-CN" b="1" dirty="0" smtClean="0">
                <a:solidFill>
                  <a:schemeClr val="tx1"/>
                </a:solidFill>
                <a:ea typeface="宋体" pitchFamily="2" charset="-122"/>
              </a:rPr>
              <a:t>4</a:t>
            </a:r>
            <a:r>
              <a:rPr lang="zh-CN" altLang="en-US" b="1" dirty="0" smtClean="0">
                <a:solidFill>
                  <a:schemeClr val="tx1"/>
                </a:solidFill>
                <a:ea typeface="宋体" pitchFamily="2" charset="-122"/>
              </a:rPr>
              <a:t>千人</a:t>
            </a:r>
            <a:endParaRPr lang="zh-CN" altLang="en-US" b="1" dirty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572000"/>
          </a:xfrm>
          <a:noFill/>
        </p:spPr>
        <p:txBody>
          <a:bodyPr/>
          <a:lstStyle/>
          <a:p>
            <a:pPr eaLnBrk="1" hangingPunct="1"/>
            <a:r>
              <a:rPr lang="en-US" altLang="zh-CN" sz="2400" dirty="0">
                <a:ea typeface="宋体" pitchFamily="2" charset="-122"/>
              </a:rPr>
              <a:t>8:1 </a:t>
            </a:r>
            <a:r>
              <a:rPr lang="zh-CN" altLang="en-US" sz="2400" dirty="0">
                <a:ea typeface="宋体" pitchFamily="2" charset="-122"/>
              </a:rPr>
              <a:t>那时，又有许多人聚集，并没有什么吃的。耶稣叫门徒来，说，</a:t>
            </a:r>
            <a:r>
              <a:rPr lang="en-US" altLang="zh-CN" sz="2400" dirty="0">
                <a:ea typeface="宋体" pitchFamily="2" charset="-122"/>
              </a:rPr>
              <a:t>8:2 </a:t>
            </a:r>
            <a:r>
              <a:rPr lang="zh-CN" altLang="en-US" sz="2400" dirty="0">
                <a:ea typeface="宋体" pitchFamily="2" charset="-122"/>
              </a:rPr>
              <a:t>我怜悯这众人，因为他们同我在这里已经三天，也没有吃的了。</a:t>
            </a:r>
            <a:r>
              <a:rPr lang="en-US" altLang="zh-CN" sz="2400" dirty="0">
                <a:ea typeface="宋体" pitchFamily="2" charset="-122"/>
              </a:rPr>
              <a:t>8:3 </a:t>
            </a:r>
            <a:r>
              <a:rPr lang="zh-CN" altLang="en-US" sz="2400" dirty="0">
                <a:ea typeface="宋体" pitchFamily="2" charset="-122"/>
              </a:rPr>
              <a:t>我若打发他们饿着回家，就必在路上困乏。因为其中有从远处来的。</a:t>
            </a:r>
            <a:r>
              <a:rPr lang="en-US" altLang="zh-CN" sz="2400" dirty="0">
                <a:ea typeface="宋体" pitchFamily="2" charset="-122"/>
              </a:rPr>
              <a:t>8:4 </a:t>
            </a:r>
            <a:r>
              <a:rPr lang="zh-CN" altLang="en-US" sz="2400" dirty="0">
                <a:ea typeface="宋体" pitchFamily="2" charset="-122"/>
              </a:rPr>
              <a:t>门徒回答说，在这野地，从哪里能得饼，叫这些人吃饱呢？</a:t>
            </a:r>
            <a:r>
              <a:rPr lang="en-US" altLang="zh-CN" sz="2400" dirty="0">
                <a:ea typeface="宋体" pitchFamily="2" charset="-122"/>
              </a:rPr>
              <a:t>8:5 </a:t>
            </a:r>
            <a:r>
              <a:rPr lang="zh-CN" altLang="en-US" sz="2400" dirty="0">
                <a:ea typeface="宋体" pitchFamily="2" charset="-122"/>
              </a:rPr>
              <a:t>耶稣问他们说，你们有多少饼？他们说，七个。</a:t>
            </a:r>
            <a:r>
              <a:rPr lang="en-US" altLang="zh-CN" sz="2400" dirty="0">
                <a:ea typeface="宋体" pitchFamily="2" charset="-122"/>
              </a:rPr>
              <a:t>8:6 </a:t>
            </a:r>
            <a:r>
              <a:rPr lang="zh-CN" altLang="en-US" sz="2400" dirty="0">
                <a:ea typeface="宋体" pitchFamily="2" charset="-122"/>
              </a:rPr>
              <a:t>他吩咐众人坐在地上，就拿着这七个饼，祝谢了，掰开递给门徒叫他们摆开，门徒就摆在众人面前。</a:t>
            </a:r>
            <a:r>
              <a:rPr lang="en-US" altLang="zh-CN" sz="2400" dirty="0">
                <a:ea typeface="宋体" pitchFamily="2" charset="-122"/>
              </a:rPr>
              <a:t>8:7 </a:t>
            </a:r>
            <a:r>
              <a:rPr lang="zh-CN" altLang="en-US" sz="2400" dirty="0">
                <a:ea typeface="宋体" pitchFamily="2" charset="-122"/>
              </a:rPr>
              <a:t>又有几条小鱼。耶稣祝了福，就吩咐也摆在众人面前。</a:t>
            </a:r>
            <a:r>
              <a:rPr lang="en-US" altLang="zh-CN" sz="2400" dirty="0">
                <a:ea typeface="宋体" pitchFamily="2" charset="-122"/>
              </a:rPr>
              <a:t>8:8 </a:t>
            </a:r>
            <a:r>
              <a:rPr lang="zh-CN" altLang="en-US" sz="2400" dirty="0">
                <a:ea typeface="宋体" pitchFamily="2" charset="-122"/>
              </a:rPr>
              <a:t>众人都吃，并且吃饱了。收拾剩下的零碎，有七筐子。</a:t>
            </a:r>
            <a:r>
              <a:rPr lang="en-US" altLang="zh-CN" sz="2400" dirty="0">
                <a:ea typeface="宋体" pitchFamily="2" charset="-122"/>
              </a:rPr>
              <a:t>8:9 </a:t>
            </a:r>
            <a:r>
              <a:rPr lang="zh-CN" altLang="en-US" sz="2400" dirty="0">
                <a:ea typeface="宋体" pitchFamily="2" charset="-122"/>
              </a:rPr>
              <a:t>人数约有四千。耶稣打发他们走了，</a:t>
            </a:r>
            <a:r>
              <a:rPr lang="en-US" altLang="zh-CN" sz="2400" dirty="0">
                <a:ea typeface="宋体" pitchFamily="2" charset="-122"/>
              </a:rPr>
              <a:t>8:10 </a:t>
            </a:r>
            <a:r>
              <a:rPr lang="zh-CN" altLang="en-US" sz="2400" dirty="0">
                <a:ea typeface="宋体" pitchFamily="2" charset="-122"/>
              </a:rPr>
              <a:t>随即同门徒上船，来到大玛努他境内。</a:t>
            </a:r>
            <a:endParaRPr lang="en-US" altLang="en-US" sz="2400" dirty="0" smtClean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3</a:t>
            </a:fld>
            <a:endParaRPr lang="en-US" altLang="en-US" sz="1400" dirty="0" smtClean="0"/>
          </a:p>
        </p:txBody>
      </p:sp>
    </p:spTree>
    <p:extLst>
      <p:ext uri="{BB962C8B-B14F-4D97-AF65-F5344CB8AC3E}">
        <p14:creationId xmlns:p14="http://schemas.microsoft.com/office/powerpoint/2010/main" val="2245162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眼瞎的</a:t>
            </a:r>
            <a:r>
              <a:rPr lang="zh-CN" altLang="en-US" b="1" dirty="0" smtClean="0">
                <a:solidFill>
                  <a:schemeClr val="tx1"/>
                </a:solidFill>
                <a:ea typeface="宋体" pitchFamily="2" charset="-122"/>
              </a:rPr>
              <a:t>人 </a:t>
            </a:r>
            <a:endParaRPr lang="en-US" altLang="en-US" b="1" dirty="0" smtClean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572000"/>
          </a:xfrm>
          <a:noFill/>
        </p:spPr>
        <p:txBody>
          <a:bodyPr/>
          <a:lstStyle/>
          <a:p>
            <a:pPr eaLnBrk="1" hangingPunct="1"/>
            <a:r>
              <a:rPr lang="en-US" altLang="zh-CN" sz="2800" dirty="0">
                <a:ea typeface="宋体" pitchFamily="2" charset="-122"/>
              </a:rPr>
              <a:t>8:11 </a:t>
            </a:r>
            <a:r>
              <a:rPr lang="zh-CN" altLang="en-US" sz="2800" dirty="0">
                <a:ea typeface="宋体" pitchFamily="2" charset="-122"/>
              </a:rPr>
              <a:t>法利赛人出来盘问耶稣，求他从天上显个神迹给他们看，想要试探他。</a:t>
            </a:r>
            <a:r>
              <a:rPr lang="en-US" altLang="zh-CN" sz="2800" dirty="0">
                <a:ea typeface="宋体" pitchFamily="2" charset="-122"/>
              </a:rPr>
              <a:t>8:12 </a:t>
            </a:r>
            <a:r>
              <a:rPr lang="zh-CN" altLang="en-US" sz="2800" dirty="0">
                <a:ea typeface="宋体" pitchFamily="2" charset="-122"/>
              </a:rPr>
              <a:t>耶稣心里深深地叹息说，这世代为什么求神迹呢？我实在告诉你们，没有神迹给这世代看。</a:t>
            </a:r>
            <a:r>
              <a:rPr lang="en-US" altLang="zh-CN" sz="2800" dirty="0">
                <a:ea typeface="宋体" pitchFamily="2" charset="-122"/>
              </a:rPr>
              <a:t>8:13 </a:t>
            </a:r>
            <a:r>
              <a:rPr lang="zh-CN" altLang="en-US" sz="2800" dirty="0">
                <a:ea typeface="宋体" pitchFamily="2" charset="-122"/>
              </a:rPr>
              <a:t>他就离开他们，又上船往海那边去了</a:t>
            </a:r>
            <a:r>
              <a:rPr lang="zh-CN" altLang="en-US" sz="2800" dirty="0" smtClean="0">
                <a:ea typeface="宋体" pitchFamily="2" charset="-122"/>
              </a:rPr>
              <a:t>。</a:t>
            </a:r>
            <a:endParaRPr lang="en-US" altLang="zh-CN" sz="2800" dirty="0" smtClean="0">
              <a:ea typeface="宋体" pitchFamily="2" charset="-122"/>
            </a:endParaRPr>
          </a:p>
          <a:p>
            <a:pPr eaLnBrk="1" hangingPunct="1"/>
            <a:r>
              <a:rPr lang="zh-CN" altLang="en-US" sz="2800" dirty="0">
                <a:ea typeface="宋体" pitchFamily="2" charset="-122"/>
              </a:rPr>
              <a:t>法利</a:t>
            </a:r>
            <a:r>
              <a:rPr lang="zh-CN" altLang="en-US" sz="2800" dirty="0" smtClean="0">
                <a:ea typeface="宋体" pitchFamily="2" charset="-122"/>
              </a:rPr>
              <a:t>赛人，真正瞎眼的人</a:t>
            </a:r>
            <a:endParaRPr lang="en-US" altLang="zh-CN" sz="2800" dirty="0" smtClean="0">
              <a:ea typeface="宋体" pitchFamily="2" charset="-122"/>
            </a:endParaRPr>
          </a:p>
          <a:p>
            <a:pPr eaLnBrk="1" hangingPunct="1"/>
            <a:endParaRPr lang="en-US" altLang="zh-CN" dirty="0" smtClean="0">
              <a:ea typeface="宋体" pitchFamily="2" charset="-122"/>
            </a:endParaRPr>
          </a:p>
          <a:p>
            <a:pPr eaLnBrk="1" hangingPunct="1"/>
            <a:endParaRPr lang="en-US" altLang="en-US" dirty="0" smtClean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4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2716621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眼瞎的人 </a:t>
            </a:r>
            <a:endParaRPr lang="en-US" altLang="en-US" b="1" dirty="0" smtClean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572000"/>
          </a:xfrm>
          <a:noFill/>
        </p:spPr>
        <p:txBody>
          <a:bodyPr/>
          <a:lstStyle/>
          <a:p>
            <a:pPr eaLnBrk="1" hangingPunct="1"/>
            <a:r>
              <a:rPr lang="en-US" altLang="zh-CN" sz="2400" dirty="0">
                <a:ea typeface="宋体" pitchFamily="2" charset="-122"/>
              </a:rPr>
              <a:t>8:14 </a:t>
            </a:r>
            <a:r>
              <a:rPr lang="zh-CN" altLang="en-US" sz="2400" dirty="0">
                <a:ea typeface="宋体" pitchFamily="2" charset="-122"/>
              </a:rPr>
              <a:t>门徒忘了带饼。在船上除了一个饼，没有别的食物。</a:t>
            </a:r>
            <a:r>
              <a:rPr lang="en-US" altLang="zh-CN" sz="2400" dirty="0">
                <a:ea typeface="宋体" pitchFamily="2" charset="-122"/>
              </a:rPr>
              <a:t>8:15 </a:t>
            </a:r>
            <a:r>
              <a:rPr lang="zh-CN" altLang="en-US" sz="2400" dirty="0">
                <a:ea typeface="宋体" pitchFamily="2" charset="-122"/>
              </a:rPr>
              <a:t>耶稣嘱咐他们说，你们要谨慎，防备法利赛人的酵，和希律的酵。</a:t>
            </a:r>
            <a:r>
              <a:rPr lang="en-US" altLang="zh-CN" sz="2400" dirty="0">
                <a:ea typeface="宋体" pitchFamily="2" charset="-122"/>
              </a:rPr>
              <a:t>8:16 </a:t>
            </a:r>
            <a:r>
              <a:rPr lang="zh-CN" altLang="en-US" sz="2400" dirty="0">
                <a:ea typeface="宋体" pitchFamily="2" charset="-122"/>
              </a:rPr>
              <a:t>他们彼此议论说，这是因为我们没有饼吧。</a:t>
            </a:r>
            <a:r>
              <a:rPr lang="en-US" altLang="zh-CN" sz="2400" dirty="0">
                <a:ea typeface="宋体" pitchFamily="2" charset="-122"/>
              </a:rPr>
              <a:t>8:17 </a:t>
            </a:r>
            <a:r>
              <a:rPr lang="zh-CN" altLang="en-US" sz="2400" dirty="0">
                <a:ea typeface="宋体" pitchFamily="2" charset="-122"/>
              </a:rPr>
              <a:t>耶稣看出来，就说，你们为什么因为没有饼就议论呢？你们还不省悟，还不明白吗？你们的心还是愚顽吗？</a:t>
            </a:r>
            <a:r>
              <a:rPr lang="en-US" altLang="zh-CN" sz="2400" dirty="0">
                <a:ea typeface="宋体" pitchFamily="2" charset="-122"/>
              </a:rPr>
              <a:t>8:18 </a:t>
            </a:r>
            <a:r>
              <a:rPr lang="zh-CN" altLang="en-US" sz="2400" dirty="0">
                <a:ea typeface="宋体" pitchFamily="2" charset="-122"/>
              </a:rPr>
              <a:t>你们有眼睛看不见吗？有耳朵，听不见吗？也不记得吗？</a:t>
            </a:r>
            <a:r>
              <a:rPr lang="en-US" altLang="zh-CN" sz="2400" dirty="0">
                <a:ea typeface="宋体" pitchFamily="2" charset="-122"/>
              </a:rPr>
              <a:t>8:19 </a:t>
            </a:r>
            <a:r>
              <a:rPr lang="zh-CN" altLang="en-US" sz="2400" dirty="0">
                <a:ea typeface="宋体" pitchFamily="2" charset="-122"/>
              </a:rPr>
              <a:t>我掰开那五个饼分给五千人，你们收拾的零碎，装满了多少篮子呢？他们说，十二个。</a:t>
            </a:r>
            <a:r>
              <a:rPr lang="en-US" altLang="zh-CN" sz="2400" dirty="0">
                <a:ea typeface="宋体" pitchFamily="2" charset="-122"/>
              </a:rPr>
              <a:t>8:20 </a:t>
            </a:r>
            <a:r>
              <a:rPr lang="zh-CN" altLang="en-US" sz="2400" dirty="0">
                <a:ea typeface="宋体" pitchFamily="2" charset="-122"/>
              </a:rPr>
              <a:t>又掰开那七个饼分给四千人，你们收拾的零碎，装满了多少筐子呢？他们说，七个。</a:t>
            </a:r>
            <a:r>
              <a:rPr lang="en-US" altLang="zh-CN" sz="2400" dirty="0">
                <a:ea typeface="宋体" pitchFamily="2" charset="-122"/>
              </a:rPr>
              <a:t>8:21 </a:t>
            </a:r>
            <a:r>
              <a:rPr lang="zh-CN" altLang="en-US" sz="2400" dirty="0">
                <a:ea typeface="宋体" pitchFamily="2" charset="-122"/>
              </a:rPr>
              <a:t>耶稣说，你们还是不明白吗</a:t>
            </a:r>
            <a:r>
              <a:rPr lang="zh-CN" altLang="en-US" sz="2400" dirty="0" smtClean="0">
                <a:ea typeface="宋体" pitchFamily="2" charset="-122"/>
              </a:rPr>
              <a:t>？</a:t>
            </a:r>
            <a:endParaRPr lang="en-US" altLang="zh-CN" sz="2400" dirty="0" smtClean="0">
              <a:ea typeface="宋体" pitchFamily="2" charset="-122"/>
            </a:endParaRPr>
          </a:p>
          <a:p>
            <a:pPr eaLnBrk="1" hangingPunct="1"/>
            <a:r>
              <a:rPr lang="zh-CN" altLang="en-US" sz="2400" dirty="0">
                <a:ea typeface="宋体" pitchFamily="2" charset="-122"/>
              </a:rPr>
              <a:t>耶稣的门</a:t>
            </a:r>
            <a:r>
              <a:rPr lang="zh-CN" altLang="en-US" sz="2400" dirty="0" smtClean="0">
                <a:ea typeface="宋体" pitchFamily="2" charset="-122"/>
              </a:rPr>
              <a:t>徒，暂时看不见</a:t>
            </a:r>
            <a:endParaRPr lang="en-US" altLang="zh-CN" sz="2400" dirty="0" smtClean="0">
              <a:ea typeface="宋体" pitchFamily="2" charset="-122"/>
            </a:endParaRPr>
          </a:p>
          <a:p>
            <a:pPr eaLnBrk="1" hangingPunct="1"/>
            <a:endParaRPr lang="en-US" altLang="en-US" dirty="0" smtClean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5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943586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眼瞎的人 </a:t>
            </a:r>
            <a:endParaRPr lang="en-US" altLang="en-US" b="1" dirty="0" smtClean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572000"/>
          </a:xfrm>
          <a:noFill/>
        </p:spPr>
        <p:txBody>
          <a:bodyPr/>
          <a:lstStyle/>
          <a:p>
            <a:pPr eaLnBrk="1" hangingPunct="1"/>
            <a:r>
              <a:rPr lang="en-US" altLang="zh-CN" sz="2800" dirty="0">
                <a:ea typeface="宋体" pitchFamily="2" charset="-122"/>
              </a:rPr>
              <a:t>8:22 </a:t>
            </a:r>
            <a:r>
              <a:rPr lang="zh-CN" altLang="en-US" sz="2800" dirty="0">
                <a:ea typeface="宋体" pitchFamily="2" charset="-122"/>
              </a:rPr>
              <a:t>他们来到伯赛大，有人带一个瞎子来，求耶稣摸他。</a:t>
            </a:r>
            <a:r>
              <a:rPr lang="en-US" altLang="zh-CN" sz="2800" dirty="0">
                <a:ea typeface="宋体" pitchFamily="2" charset="-122"/>
              </a:rPr>
              <a:t>8:23 </a:t>
            </a:r>
            <a:r>
              <a:rPr lang="zh-CN" altLang="en-US" sz="2800" dirty="0">
                <a:ea typeface="宋体" pitchFamily="2" charset="-122"/>
              </a:rPr>
              <a:t>耶稣拉着瞎子的手，领他到村外。就吐唾沫在他眼睛上，按手在他身上，问他说，你看见什么了。</a:t>
            </a:r>
            <a:r>
              <a:rPr lang="en-US" altLang="zh-CN" sz="2800" dirty="0">
                <a:ea typeface="宋体" pitchFamily="2" charset="-122"/>
              </a:rPr>
              <a:t>8:24 </a:t>
            </a:r>
            <a:r>
              <a:rPr lang="zh-CN" altLang="en-US" sz="2800" dirty="0">
                <a:ea typeface="宋体" pitchFamily="2" charset="-122"/>
              </a:rPr>
              <a:t>他就抬头一看说，我看见人了。他们好像树木，并且行走。</a:t>
            </a:r>
            <a:r>
              <a:rPr lang="en-US" altLang="zh-CN" sz="2800" dirty="0">
                <a:ea typeface="宋体" pitchFamily="2" charset="-122"/>
              </a:rPr>
              <a:t>8:25 </a:t>
            </a:r>
            <a:r>
              <a:rPr lang="zh-CN" altLang="en-US" sz="2800" dirty="0">
                <a:ea typeface="宋体" pitchFamily="2" charset="-122"/>
              </a:rPr>
              <a:t>随后又按手在他眼睛上，他定睛一看，就复了原，样样都看得清楚了。</a:t>
            </a:r>
            <a:r>
              <a:rPr lang="en-US" altLang="zh-CN" sz="2800" dirty="0">
                <a:ea typeface="宋体" pitchFamily="2" charset="-122"/>
              </a:rPr>
              <a:t>8:26 </a:t>
            </a:r>
            <a:r>
              <a:rPr lang="zh-CN" altLang="en-US" sz="2800" dirty="0">
                <a:ea typeface="宋体" pitchFamily="2" charset="-122"/>
              </a:rPr>
              <a:t>耶稣打发他回家，说，连这村子你也不要进去</a:t>
            </a:r>
            <a:r>
              <a:rPr lang="zh-CN" altLang="en-US" sz="2800" dirty="0" smtClean="0">
                <a:ea typeface="宋体" pitchFamily="2" charset="-122"/>
              </a:rPr>
              <a:t>。</a:t>
            </a:r>
            <a:endParaRPr lang="en-US" altLang="zh-CN" sz="2800" dirty="0" smtClean="0">
              <a:ea typeface="宋体" pitchFamily="2" charset="-122"/>
            </a:endParaRPr>
          </a:p>
          <a:p>
            <a:pPr eaLnBrk="1" hangingPunct="1"/>
            <a:r>
              <a:rPr lang="zh-CN" altLang="en-US" sz="2800" dirty="0" smtClean="0">
                <a:ea typeface="宋体" pitchFamily="2" charset="-122"/>
              </a:rPr>
              <a:t>生理瞎眼的人，</a:t>
            </a:r>
            <a:r>
              <a:rPr lang="zh-CN" altLang="en-US" sz="2800" dirty="0" smtClean="0">
                <a:ea typeface="宋体" pitchFamily="2" charset="-122"/>
              </a:rPr>
              <a:t>得医治</a:t>
            </a:r>
            <a:endParaRPr lang="en-US" altLang="zh-CN" sz="2800" dirty="0" smtClean="0">
              <a:ea typeface="宋体" pitchFamily="2" charset="-122"/>
            </a:endParaRPr>
          </a:p>
          <a:p>
            <a:pPr eaLnBrk="1" hangingPunct="1"/>
            <a:endParaRPr lang="en-US" altLang="en-US" dirty="0" smtClean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6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1949546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什么是福音？</a:t>
            </a:r>
            <a:endParaRPr lang="en-US" altLang="en-US" b="1" dirty="0" smtClean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572000"/>
          </a:xfrm>
          <a:noFill/>
        </p:spPr>
        <p:txBody>
          <a:bodyPr/>
          <a:lstStyle/>
          <a:p>
            <a:pPr eaLnBrk="1" hangingPunct="1"/>
            <a:r>
              <a:rPr lang="en-US" altLang="zh-CN" sz="2800" dirty="0">
                <a:ea typeface="宋体" pitchFamily="2" charset="-122"/>
              </a:rPr>
              <a:t>8:27 </a:t>
            </a:r>
            <a:r>
              <a:rPr lang="zh-CN" altLang="en-US" sz="2800" dirty="0">
                <a:ea typeface="宋体" pitchFamily="2" charset="-122"/>
              </a:rPr>
              <a:t>耶稣和门徒出去，往该撒利亚腓立比的村庄去。在路上问门徒说，人说我是谁。</a:t>
            </a:r>
            <a:r>
              <a:rPr lang="en-US" altLang="zh-CN" sz="2800" dirty="0">
                <a:ea typeface="宋体" pitchFamily="2" charset="-122"/>
              </a:rPr>
              <a:t>8:28 </a:t>
            </a:r>
            <a:r>
              <a:rPr lang="zh-CN" altLang="en-US" sz="2800" dirty="0">
                <a:ea typeface="宋体" pitchFamily="2" charset="-122"/>
              </a:rPr>
              <a:t>他们说，有人说，是施洗的约翰。有人说，是以利亚。又有人说，是先知里的一位。</a:t>
            </a:r>
            <a:r>
              <a:rPr lang="en-US" altLang="zh-CN" sz="2800" dirty="0">
                <a:ea typeface="宋体" pitchFamily="2" charset="-122"/>
              </a:rPr>
              <a:t>8:29 </a:t>
            </a:r>
            <a:r>
              <a:rPr lang="zh-CN" altLang="en-US" sz="2800" dirty="0">
                <a:ea typeface="宋体" pitchFamily="2" charset="-122"/>
              </a:rPr>
              <a:t>又问他们说，你们说我是谁。彼得回答说，你是基督。</a:t>
            </a:r>
            <a:endParaRPr lang="en-US" altLang="en-US" dirty="0" smtClean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7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2271461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马太福音</a:t>
            </a:r>
            <a:r>
              <a:rPr lang="en-US" altLang="zh-CN" b="1" dirty="0">
                <a:solidFill>
                  <a:schemeClr val="tx1"/>
                </a:solidFill>
                <a:ea typeface="宋体" pitchFamily="2" charset="-122"/>
              </a:rPr>
              <a:t>16</a:t>
            </a:r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：</a:t>
            </a:r>
            <a:r>
              <a:rPr lang="en-US" altLang="zh-CN" b="1" dirty="0" smtClean="0">
                <a:solidFill>
                  <a:schemeClr val="tx1"/>
                </a:solidFill>
                <a:ea typeface="宋体" pitchFamily="2" charset="-122"/>
              </a:rPr>
              <a:t>16-19</a:t>
            </a:r>
            <a:endParaRPr lang="en-US" altLang="en-US" b="1" dirty="0" smtClean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572000"/>
          </a:xfrm>
          <a:noFill/>
        </p:spPr>
        <p:txBody>
          <a:bodyPr/>
          <a:lstStyle/>
          <a:p>
            <a:pPr eaLnBrk="1" hangingPunct="1"/>
            <a:r>
              <a:rPr lang="en-US" altLang="zh-CN" sz="2800" dirty="0" smtClean="0">
                <a:ea typeface="宋体" pitchFamily="2" charset="-122"/>
              </a:rPr>
              <a:t>16:16 </a:t>
            </a:r>
            <a:r>
              <a:rPr lang="zh-CN" altLang="en-US" sz="2800" dirty="0">
                <a:ea typeface="宋体" pitchFamily="2" charset="-122"/>
              </a:rPr>
              <a:t>西门彼得回答说，你是基督，是永生神的儿子。</a:t>
            </a:r>
            <a:r>
              <a:rPr lang="en-US" altLang="zh-CN" sz="2800" dirty="0">
                <a:ea typeface="宋体" pitchFamily="2" charset="-122"/>
              </a:rPr>
              <a:t>16:17 </a:t>
            </a:r>
            <a:r>
              <a:rPr lang="zh-CN" altLang="en-US" sz="2800" dirty="0">
                <a:ea typeface="宋体" pitchFamily="2" charset="-122"/>
              </a:rPr>
              <a:t>耶稣对他说，西门巴约拿，你是有福的。因为这不是属血肉的指示你的，乃是我在天上的父指示的。</a:t>
            </a:r>
            <a:r>
              <a:rPr lang="en-US" altLang="zh-CN" sz="2800" dirty="0">
                <a:ea typeface="宋体" pitchFamily="2" charset="-122"/>
              </a:rPr>
              <a:t>16:18 </a:t>
            </a:r>
            <a:r>
              <a:rPr lang="zh-CN" altLang="en-US" sz="2800" dirty="0">
                <a:ea typeface="宋体" pitchFamily="2" charset="-122"/>
              </a:rPr>
              <a:t>我还告诉你，你是彼得，我要把我的教会建造在这磐石上，阴间的权柄，不能胜过他。</a:t>
            </a:r>
            <a:r>
              <a:rPr lang="en-US" altLang="zh-CN" sz="2800" dirty="0">
                <a:ea typeface="宋体" pitchFamily="2" charset="-122"/>
              </a:rPr>
              <a:t>16:19 </a:t>
            </a:r>
            <a:r>
              <a:rPr lang="zh-CN" altLang="en-US" sz="2800" dirty="0">
                <a:ea typeface="宋体" pitchFamily="2" charset="-122"/>
              </a:rPr>
              <a:t>我要把天国的钥匙给你。凡你在地上所捆绑的，在天上也要捆绑。凡你在地上所释放的，在天上也要释放。”</a:t>
            </a: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8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2828514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什么是福音？</a:t>
            </a:r>
            <a:endParaRPr lang="en-US" altLang="en-US" b="1" dirty="0" smtClean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572000"/>
          </a:xfrm>
          <a:noFill/>
        </p:spPr>
        <p:txBody>
          <a:bodyPr/>
          <a:lstStyle/>
          <a:p>
            <a:pPr eaLnBrk="1" hangingPunct="1"/>
            <a:r>
              <a:rPr lang="en-US" altLang="zh-CN" sz="2800" dirty="0" smtClean="0">
                <a:ea typeface="宋体" pitchFamily="2" charset="-122"/>
              </a:rPr>
              <a:t>8:30 </a:t>
            </a:r>
            <a:r>
              <a:rPr lang="zh-CN" altLang="en-US" sz="2800" dirty="0" smtClean="0">
                <a:ea typeface="宋体" pitchFamily="2" charset="-122"/>
              </a:rPr>
              <a:t>耶稣就禁戒他们，不要告</a:t>
            </a:r>
            <a:r>
              <a:rPr lang="zh-CN" altLang="en-US" sz="2800" dirty="0">
                <a:ea typeface="宋体" pitchFamily="2" charset="-122"/>
              </a:rPr>
              <a:t>诉人。</a:t>
            </a:r>
            <a:r>
              <a:rPr lang="en-US" altLang="zh-CN" sz="2800" dirty="0">
                <a:ea typeface="宋体" pitchFamily="2" charset="-122"/>
              </a:rPr>
              <a:t>8:31 </a:t>
            </a:r>
            <a:r>
              <a:rPr lang="zh-CN" altLang="en-US" sz="2800" dirty="0">
                <a:ea typeface="宋体" pitchFamily="2" charset="-122"/>
              </a:rPr>
              <a:t>从此他教训他们说，人子必须受许多的苦，被长老祭司长和文士弃绝，并且被杀，过三天复活。</a:t>
            </a:r>
            <a:r>
              <a:rPr lang="en-US" altLang="zh-CN" sz="2800" dirty="0">
                <a:ea typeface="宋体" pitchFamily="2" charset="-122"/>
              </a:rPr>
              <a:t>8:32 </a:t>
            </a:r>
            <a:r>
              <a:rPr lang="zh-CN" altLang="en-US" sz="2800" dirty="0">
                <a:ea typeface="宋体" pitchFamily="2" charset="-122"/>
              </a:rPr>
              <a:t>耶稣明明地说这话，彼得就拉着他，劝他。</a:t>
            </a:r>
            <a:r>
              <a:rPr lang="en-US" altLang="zh-CN" sz="2800" dirty="0">
                <a:ea typeface="宋体" pitchFamily="2" charset="-122"/>
              </a:rPr>
              <a:t>8:33 </a:t>
            </a:r>
            <a:r>
              <a:rPr lang="zh-CN" altLang="en-US" sz="2800" dirty="0">
                <a:ea typeface="宋体" pitchFamily="2" charset="-122"/>
              </a:rPr>
              <a:t>耶稣转过来，看着门徒，就责备彼得说，撒但，退我后边去吧。因为你不体贴神的意思，只体贴人的意思</a:t>
            </a:r>
            <a:r>
              <a:rPr lang="zh-CN" altLang="en-US" sz="2800" dirty="0" smtClean="0">
                <a:ea typeface="宋体" pitchFamily="2" charset="-122"/>
              </a:rPr>
              <a:t>。</a:t>
            </a:r>
            <a:endParaRPr lang="en-US" altLang="zh-CN" sz="2800" dirty="0" smtClean="0">
              <a:ea typeface="宋体" pitchFamily="2" charset="-122"/>
            </a:endParaRPr>
          </a:p>
          <a:p>
            <a:pPr eaLnBrk="1" hangingPunct="1"/>
            <a:r>
              <a:rPr lang="zh-CN" altLang="en-US" sz="2800" dirty="0" smtClean="0">
                <a:ea typeface="宋体" pitchFamily="2" charset="-122"/>
              </a:rPr>
              <a:t>耶稣的工作</a:t>
            </a:r>
            <a:endParaRPr lang="en-US" altLang="zh-CN" sz="2800" dirty="0" smtClean="0">
              <a:ea typeface="宋体" pitchFamily="2" charset="-122"/>
            </a:endParaRPr>
          </a:p>
          <a:p>
            <a:pPr eaLnBrk="1" hangingPunct="1"/>
            <a:r>
              <a:rPr lang="zh-CN" altLang="en-US" sz="2800" dirty="0" smtClean="0">
                <a:ea typeface="宋体" pitchFamily="2" charset="-122"/>
              </a:rPr>
              <a:t>神</a:t>
            </a:r>
            <a:r>
              <a:rPr lang="zh-CN" altLang="en-US" sz="2800" dirty="0">
                <a:ea typeface="宋体" pitchFamily="2" charset="-122"/>
              </a:rPr>
              <a:t>的意思，人的意</a:t>
            </a:r>
            <a:r>
              <a:rPr lang="zh-CN" altLang="en-US" sz="2800" dirty="0" smtClean="0">
                <a:ea typeface="宋体" pitchFamily="2" charset="-122"/>
              </a:rPr>
              <a:t>思</a:t>
            </a:r>
            <a:endParaRPr lang="en-US" altLang="en-US" sz="2800" dirty="0" smtClean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9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1005439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b="1" dirty="0">
                <a:solidFill>
                  <a:schemeClr val="tx1"/>
                </a:solidFill>
                <a:ea typeface="宋体" pitchFamily="2" charset="-122"/>
              </a:rPr>
              <a:t>什么是门</a:t>
            </a:r>
            <a:r>
              <a:rPr lang="zh-CN" altLang="en-US" b="1" dirty="0" smtClean="0">
                <a:solidFill>
                  <a:schemeClr val="tx1"/>
                </a:solidFill>
                <a:ea typeface="宋体" pitchFamily="2" charset="-122"/>
              </a:rPr>
              <a:t>徒？</a:t>
            </a:r>
            <a:endParaRPr lang="en-US" altLang="en-US" b="1" dirty="0" smtClean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572000"/>
          </a:xfrm>
          <a:noFill/>
        </p:spPr>
        <p:txBody>
          <a:bodyPr/>
          <a:lstStyle/>
          <a:p>
            <a:pPr eaLnBrk="1" hangingPunct="1"/>
            <a:r>
              <a:rPr lang="en-US" altLang="zh-CN" sz="2800" dirty="0">
                <a:ea typeface="宋体" pitchFamily="2" charset="-122"/>
              </a:rPr>
              <a:t>8:34 </a:t>
            </a:r>
            <a:r>
              <a:rPr lang="zh-CN" altLang="en-US" sz="2800" dirty="0">
                <a:ea typeface="宋体" pitchFamily="2" charset="-122"/>
              </a:rPr>
              <a:t>于是叫众人和门徒来，对他们说，若有人要跟从我，就当舍己，背起他的十字架来跟从我。</a:t>
            </a:r>
            <a:r>
              <a:rPr lang="en-US" altLang="zh-CN" sz="2800" dirty="0">
                <a:ea typeface="宋体" pitchFamily="2" charset="-122"/>
              </a:rPr>
              <a:t>8:35 </a:t>
            </a:r>
            <a:r>
              <a:rPr lang="zh-CN" altLang="en-US" sz="2800" dirty="0">
                <a:ea typeface="宋体" pitchFamily="2" charset="-122"/>
              </a:rPr>
              <a:t>因为凡要救自己生命的，（生命或作灵魂下同）必丧掉生命。凡为我和福音丧掉生命的，必救了生命。</a:t>
            </a:r>
            <a:r>
              <a:rPr lang="en-US" altLang="zh-CN" sz="2800" dirty="0">
                <a:ea typeface="宋体" pitchFamily="2" charset="-122"/>
              </a:rPr>
              <a:t>8:36 </a:t>
            </a:r>
            <a:r>
              <a:rPr lang="zh-CN" altLang="en-US" sz="2800" dirty="0">
                <a:ea typeface="宋体" pitchFamily="2" charset="-122"/>
              </a:rPr>
              <a:t>人就是赚得全世界，赔上自己的生命，有什么益处呢？</a:t>
            </a:r>
            <a:r>
              <a:rPr lang="en-US" altLang="zh-CN" sz="2800" dirty="0">
                <a:ea typeface="宋体" pitchFamily="2" charset="-122"/>
              </a:rPr>
              <a:t>8:37 </a:t>
            </a:r>
            <a:r>
              <a:rPr lang="zh-CN" altLang="en-US" sz="2800" dirty="0">
                <a:ea typeface="宋体" pitchFamily="2" charset="-122"/>
              </a:rPr>
              <a:t>人还能拿什么换生命呢？</a:t>
            </a:r>
            <a:r>
              <a:rPr lang="en-US" altLang="zh-CN" sz="2800" dirty="0">
                <a:ea typeface="宋体" pitchFamily="2" charset="-122"/>
              </a:rPr>
              <a:t>8:38 </a:t>
            </a:r>
            <a:r>
              <a:rPr lang="zh-CN" altLang="en-US" sz="2800" dirty="0">
                <a:ea typeface="宋体" pitchFamily="2" charset="-122"/>
              </a:rPr>
              <a:t>凡在这淫乱罪恶的世代，把我和我的道当作可耻的，人子在他父的荣耀里，同圣天使降临的时候，也要把那人当作可耻的。</a:t>
            </a:r>
            <a:endParaRPr lang="en-US" altLang="en-US" dirty="0" smtClean="0">
              <a:ea typeface="宋体" pitchFamily="2" charset="-122"/>
            </a:endParaRP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10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2290961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b="1" dirty="0" smtClean="0">
                <a:solidFill>
                  <a:schemeClr val="tx1"/>
                </a:solidFill>
                <a:ea typeface="宋体" pitchFamily="2" charset="-122"/>
              </a:rPr>
              <a:t>一周默想经文</a:t>
            </a:r>
            <a:endParaRPr lang="en-US" altLang="en-US" b="1" dirty="0" smtClean="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52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572000"/>
          </a:xfrm>
          <a:noFill/>
        </p:spPr>
        <p:txBody>
          <a:bodyPr/>
          <a:lstStyle/>
          <a:p>
            <a:pPr eaLnBrk="1" hangingPunct="1"/>
            <a:r>
              <a:rPr lang="en-US" altLang="zh-CN" dirty="0">
                <a:ea typeface="宋体" pitchFamily="2" charset="-122"/>
              </a:rPr>
              <a:t>8:29 </a:t>
            </a:r>
            <a:r>
              <a:rPr lang="zh-CN" altLang="en-US" dirty="0">
                <a:ea typeface="宋体" pitchFamily="2" charset="-122"/>
              </a:rPr>
              <a:t>又问他们说，你们说我是谁。彼得回答说，你是基督。</a:t>
            </a:r>
          </a:p>
        </p:txBody>
      </p:sp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2362AE-A946-4D54-A7E9-80A8BF24E33F}" type="slidenum">
              <a:rPr lang="en-US" altLang="en-US" sz="1400" smtClean="0"/>
              <a:pPr eaLnBrk="1" hangingPunct="1"/>
              <a:t>11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4125529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99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16715</TotalTime>
  <Words>5807</Words>
  <Application>Microsoft Office PowerPoint</Application>
  <PresentationFormat>On-screen Show (4:3)</PresentationFormat>
  <Paragraphs>143</Paragraphs>
  <Slides>11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Default Design</vt:lpstr>
      <vt:lpstr>三谷基督徒会堂成人主日学</vt:lpstr>
      <vt:lpstr>马可福音8章</vt:lpstr>
      <vt:lpstr>耶稣喂饱4千人</vt:lpstr>
      <vt:lpstr>眼瞎的人 </vt:lpstr>
      <vt:lpstr>眼瞎的人 </vt:lpstr>
      <vt:lpstr>眼瞎的人 </vt:lpstr>
      <vt:lpstr>什么是福音？</vt:lpstr>
      <vt:lpstr>马太福音16：16-19</vt:lpstr>
      <vt:lpstr>什么是福音？</vt:lpstr>
      <vt:lpstr>什么是门徒？</vt:lpstr>
      <vt:lpstr>一周默想经文</vt:lpstr>
    </vt:vector>
  </TitlesOfParts>
  <Company>CBCGB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Luke 9</dc:title>
  <dc:creator>Guocai Shu</dc:creator>
  <cp:lastModifiedBy>test</cp:lastModifiedBy>
  <cp:revision>458</cp:revision>
  <cp:lastPrinted>2015-07-19T15:38:33Z</cp:lastPrinted>
  <dcterms:created xsi:type="dcterms:W3CDTF">2004-09-08T20:24:53Z</dcterms:created>
  <dcterms:modified xsi:type="dcterms:W3CDTF">2015-07-19T15:48:21Z</dcterms:modified>
</cp:coreProperties>
</file>