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4"/>
  </p:sldMasterIdLst>
  <p:notesMasterIdLst>
    <p:notesMasterId r:id="rId31"/>
  </p:notesMasterIdLst>
  <p:sldIdLst>
    <p:sldId id="295" r:id="rId5"/>
    <p:sldId id="370" r:id="rId6"/>
    <p:sldId id="361" r:id="rId7"/>
    <p:sldId id="382" r:id="rId8"/>
    <p:sldId id="350" r:id="rId9"/>
    <p:sldId id="349" r:id="rId10"/>
    <p:sldId id="372" r:id="rId11"/>
    <p:sldId id="369" r:id="rId12"/>
    <p:sldId id="366" r:id="rId13"/>
    <p:sldId id="346" r:id="rId14"/>
    <p:sldId id="367" r:id="rId15"/>
    <p:sldId id="368" r:id="rId16"/>
    <p:sldId id="326" r:id="rId17"/>
    <p:sldId id="355" r:id="rId18"/>
    <p:sldId id="330" r:id="rId19"/>
    <p:sldId id="331" r:id="rId20"/>
    <p:sldId id="332" r:id="rId21"/>
    <p:sldId id="383" r:id="rId22"/>
    <p:sldId id="374" r:id="rId23"/>
    <p:sldId id="375" r:id="rId24"/>
    <p:sldId id="333" r:id="rId25"/>
    <p:sldId id="334" r:id="rId26"/>
    <p:sldId id="380" r:id="rId27"/>
    <p:sldId id="379" r:id="rId28"/>
    <p:sldId id="321" r:id="rId29"/>
    <p:sldId id="307" r:id="rId3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144">
          <p15:clr>
            <a:srgbClr val="A4A3A4"/>
          </p15:clr>
        </p15:guide>
        <p15:guide id="5" pos="5616">
          <p15:clr>
            <a:srgbClr val="A4A3A4"/>
          </p15:clr>
        </p15:guide>
        <p15:guide id="6" orient="horz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1911" autoAdjust="0"/>
  </p:normalViewPr>
  <p:slideViewPr>
    <p:cSldViewPr snapToGrid="0">
      <p:cViewPr varScale="1">
        <p:scale>
          <a:sx n="90" d="100"/>
          <a:sy n="90" d="100"/>
        </p:scale>
        <p:origin x="1186" y="72"/>
      </p:cViewPr>
      <p:guideLst>
        <p:guide orient="horz" pos="672"/>
        <p:guide pos="2880"/>
        <p:guide orient="horz" pos="2160"/>
        <p:guide pos="144"/>
        <p:guide pos="5616"/>
        <p:guide orient="horz" pos="40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17D-7E79-4505-AA8C-85846DD469C9}" type="datetimeFigureOut">
              <a:rPr lang="en-US" smtClean="0"/>
              <a:pPr/>
              <a:t>10/13/2015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76248"/>
            <a:ext cx="5943600" cy="445882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5101683"/>
            <a:ext cx="59436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80306-4AEF-40BA-8E4B-6E19CDA13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5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476250"/>
            <a:ext cx="5943600" cy="445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80306-4AEF-40BA-8E4B-6E19CDA139F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8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059011"/>
            <a:ext cx="9141619" cy="1621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4214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2625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3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5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469133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47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441858"/>
            <a:ext cx="3940444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956" y="2385083"/>
            <a:ext cx="3940444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441858"/>
            <a:ext cx="390187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385081"/>
            <a:ext cx="3901870" cy="38376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608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9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002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480087"/>
            <a:ext cx="4854844" cy="4858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403" y="1480087"/>
            <a:ext cx="2997485" cy="40997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660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2515" y="1974610"/>
            <a:ext cx="5048165" cy="407736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203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23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100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55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0610" y="2055137"/>
            <a:ext cx="6858000" cy="1548142"/>
          </a:xfrm>
        </p:spPr>
        <p:txBody>
          <a:bodyPr tIns="45720" anchor="b">
            <a:normAutofit/>
          </a:bodyPr>
          <a:lstStyle>
            <a:lvl1pPr algn="r"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Enter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50610" y="3792162"/>
            <a:ext cx="6858000" cy="390541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Enter Presenter Name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50610" y="4188769"/>
            <a:ext cx="6858000" cy="42545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b="0" baseline="0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Click to Enter Job Title and/or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0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849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" y="148777"/>
            <a:ext cx="9141714" cy="965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956" y="268678"/>
            <a:ext cx="8299342" cy="72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956" y="1233682"/>
            <a:ext cx="8299342" cy="5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19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80000"/>
        <a:buFont typeface="Arial" panose="020B0604020202020204" pitchFamily="34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98463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6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1"/>
        </a:buClr>
        <a:buFont typeface="Trebuchet MS" panose="020B0603020202020204" pitchFamily="34" charset="0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尼希米記大綱</a:t>
            </a:r>
            <a:endParaRPr lang="en-US" dirty="0"/>
          </a:p>
        </p:txBody>
      </p:sp>
      <p:pic>
        <p:nvPicPr>
          <p:cNvPr id="7" name="Content Placeholder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36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01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0"/>
            <a:ext cx="8702298" cy="6526724"/>
          </a:xfrm>
        </p:spPr>
      </p:pic>
      <p:sp>
        <p:nvSpPr>
          <p:cNvPr id="3" name="Rectangle 2"/>
          <p:cNvSpPr/>
          <p:nvPr/>
        </p:nvSpPr>
        <p:spPr>
          <a:xfrm>
            <a:off x="2998033" y="5396459"/>
            <a:ext cx="1094282" cy="70453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85024" y="5189094"/>
            <a:ext cx="1366656" cy="133762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152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dk1"/>
                </a:solidFill>
              </a:rPr>
              <a:t>被</a:t>
            </a:r>
            <a:r>
              <a:rPr lang="zh-TW" altLang="en-US" dirty="0" smtClean="0">
                <a:solidFill>
                  <a:schemeClr val="dk1"/>
                </a:solidFill>
              </a:rPr>
              <a:t>擄與</a:t>
            </a:r>
            <a:r>
              <a:rPr lang="zh-TW" altLang="en-US" dirty="0">
                <a:solidFill>
                  <a:schemeClr val="dk1"/>
                </a:solidFill>
              </a:rPr>
              <a:t>歸</a:t>
            </a:r>
            <a:r>
              <a:rPr lang="zh-TW" altLang="en-US" dirty="0" smtClean="0">
                <a:solidFill>
                  <a:schemeClr val="dk1"/>
                </a:solidFill>
              </a:rPr>
              <a:t>回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453796"/>
              </p:ext>
            </p:extLst>
          </p:nvPr>
        </p:nvGraphicFramePr>
        <p:xfrm>
          <a:off x="1" y="1132444"/>
          <a:ext cx="9144000" cy="53738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6286"/>
                <a:gridCol w="1162587"/>
                <a:gridCol w="1085081"/>
                <a:gridCol w="4256080"/>
                <a:gridCol w="1443966"/>
              </a:tblGrid>
              <a:tr h="351584"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TW" sz="1400" b="1" dirty="0" smtClean="0"/>
                        <a:t>931BC</a:t>
                      </a:r>
                      <a:r>
                        <a:rPr lang="zh-TW" altLang="en-US" sz="1400" b="1" dirty="0" smtClean="0"/>
                        <a:t> </a:t>
                      </a:r>
                      <a:r>
                        <a:rPr lang="zh-TW" altLang="en-US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以色列王國分裂</a:t>
                      </a:r>
                      <a:r>
                        <a:rPr lang="en-US" altLang="zh-TW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TW" altLang="en-US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北國以色列</a:t>
                      </a:r>
                      <a:r>
                        <a:rPr lang="en-US" altLang="zh-TW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TW" altLang="en-US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首都</a:t>
                      </a:r>
                      <a:r>
                        <a:rPr lang="zh-TW" alt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在撒瑪利亞</a:t>
                      </a:r>
                      <a:r>
                        <a:rPr lang="en-US" altLang="zh-TW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TW" alt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南國猶大</a:t>
                      </a:r>
                      <a:r>
                        <a:rPr lang="en-US" altLang="zh-TW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TW" altLang="en-US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首都</a:t>
                      </a:r>
                      <a:r>
                        <a:rPr lang="zh-TW" alt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在耶路撒冷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</a:tr>
              <a:tr h="4912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u="none" strike="noStrike" kern="1200" baseline="0" dirty="0" smtClean="0"/>
                        <a:t>北國以色列</a:t>
                      </a:r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u="none" strike="noStrike" kern="1200" baseline="0" dirty="0" smtClean="0"/>
                        <a:t>第一次被擄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727BC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河東兩支派半的被擄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王下 </a:t>
                      </a:r>
                      <a:r>
                        <a:rPr lang="en-US" altLang="zh-TW" sz="1400" u="none" strike="noStrike" kern="1200" baseline="0" dirty="0" smtClean="0"/>
                        <a:t>15:29,</a:t>
                      </a:r>
                      <a:r>
                        <a:rPr lang="zh-TW" altLang="en-US" sz="1400" u="none" strike="noStrike" kern="1200" baseline="0" dirty="0" smtClean="0"/>
                        <a:t>代上 </a:t>
                      </a:r>
                      <a:r>
                        <a:rPr lang="en-US" altLang="zh-TW" sz="1400" u="none" strike="noStrike" kern="1200" baseline="0" dirty="0" smtClean="0"/>
                        <a:t>5:25-26</a:t>
                      </a:r>
                      <a:endParaRPr lang="en-US" sz="1400" b="1" dirty="0"/>
                    </a:p>
                  </a:txBody>
                  <a:tcPr/>
                </a:tc>
              </a:tr>
              <a:tr h="2864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第二次被擄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722 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其餘的七支派半被擄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 北國亡於亞述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王下 </a:t>
                      </a:r>
                      <a:r>
                        <a:rPr lang="en-US" altLang="zh-TW" sz="1400" u="none" strike="noStrike" kern="1200" baseline="0" dirty="0" smtClean="0"/>
                        <a:t>17:3-7</a:t>
                      </a:r>
                      <a:endParaRPr lang="en-US" sz="1400" b="1" dirty="0"/>
                    </a:p>
                  </a:txBody>
                  <a:tcPr/>
                </a:tc>
              </a:tr>
              <a:tr h="306801"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南國猶大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u="none" strike="noStrike" kern="1200" baseline="0" dirty="0" smtClean="0"/>
                        <a:t>第一次被擄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606BC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約雅敬作王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 </a:t>
                      </a:r>
                      <a:r>
                        <a:rPr lang="en-US" altLang="zh-TW" sz="1400" u="none" strike="noStrike" kern="1200" baseline="0" dirty="0" smtClean="0"/>
                        <a:t>3,023 </a:t>
                      </a:r>
                      <a:r>
                        <a:rPr lang="zh-TW" altLang="en-US" sz="1400" u="none" strike="noStrike" kern="1200" baseline="0" dirty="0" smtClean="0"/>
                        <a:t>人 但以理被擄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耶</a:t>
                      </a:r>
                      <a:r>
                        <a:rPr lang="en-US" altLang="zh-TW" sz="1400" u="none" strike="noStrike" kern="1200" baseline="0" dirty="0" smtClean="0"/>
                        <a:t>52</a:t>
                      </a:r>
                      <a:endParaRPr lang="en-US" sz="1400" b="1" dirty="0"/>
                    </a:p>
                  </a:txBody>
                  <a:tcPr/>
                </a:tc>
              </a:tr>
              <a:tr h="301721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第二次被擄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597BC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約雅斤作王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 </a:t>
                      </a:r>
                      <a:r>
                        <a:rPr lang="en-US" altLang="zh-TW" sz="1400" u="none" strike="noStrike" kern="1200" baseline="0" dirty="0" smtClean="0"/>
                        <a:t>823 </a:t>
                      </a:r>
                      <a:r>
                        <a:rPr lang="zh-TW" altLang="en-US" sz="1400" u="none" strike="noStrike" kern="1200" baseline="0" dirty="0" smtClean="0"/>
                        <a:t>人 以西結被擄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耶</a:t>
                      </a:r>
                      <a:r>
                        <a:rPr lang="en-US" altLang="zh-TW" sz="1400" u="none" strike="noStrike" kern="1200" baseline="0" dirty="0" smtClean="0"/>
                        <a:t>52</a:t>
                      </a:r>
                      <a:endParaRPr lang="en-US" sz="1400" b="1" dirty="0"/>
                    </a:p>
                  </a:txBody>
                  <a:tcPr/>
                </a:tc>
              </a:tr>
              <a:tr h="601191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第三次被擄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586BC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西底家作王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 </a:t>
                      </a:r>
                      <a:r>
                        <a:rPr lang="en-US" altLang="zh-TW" sz="1400" u="none" strike="noStrike" kern="1200" baseline="0" dirty="0" smtClean="0"/>
                        <a:t>745 </a:t>
                      </a:r>
                      <a:r>
                        <a:rPr lang="zh-TW" altLang="en-US" sz="1400" u="none" strike="noStrike" kern="1200" baseline="0" dirty="0" smtClean="0"/>
                        <a:t>人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聖殿被毀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南國亡於巴比倫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耶</a:t>
                      </a:r>
                      <a:r>
                        <a:rPr lang="en-US" altLang="zh-TW" sz="1400" u="none" strike="noStrike" kern="1200" baseline="0" dirty="0" smtClean="0"/>
                        <a:t>52,</a:t>
                      </a:r>
                      <a:r>
                        <a:rPr lang="zh-TW" altLang="en-US" sz="1400" u="none" strike="noStrike" kern="1200" baseline="0" dirty="0" smtClean="0"/>
                        <a:t>代下</a:t>
                      </a:r>
                      <a:r>
                        <a:rPr lang="en-US" altLang="zh-TW" sz="1400" u="none" strike="noStrike" kern="1200" baseline="0" dirty="0" smtClean="0"/>
                        <a:t>36</a:t>
                      </a:r>
                      <a:endParaRPr lang="en-US" sz="1400" b="1" dirty="0"/>
                    </a:p>
                  </a:txBody>
                  <a:tcPr/>
                </a:tc>
              </a:tr>
              <a:tr h="384973">
                <a:tc gridSpan="5">
                  <a:txBody>
                    <a:bodyPr/>
                    <a:lstStyle/>
                    <a:p>
                      <a:pPr algn="ctr"/>
                      <a:r>
                        <a:rPr lang="zh-TW" altLang="en-US" sz="1400" u="none" strike="noStrike" kern="1200" baseline="0" dirty="0" smtClean="0"/>
                        <a:t>巴比倫</a:t>
                      </a:r>
                      <a:r>
                        <a:rPr lang="en-US" altLang="zh-TW" sz="1400" u="none" strike="noStrike" kern="1200" baseline="0" dirty="0" smtClean="0"/>
                        <a:t>539B.C.</a:t>
                      </a:r>
                      <a:r>
                        <a:rPr lang="zh-TW" altLang="en-US" sz="1400" u="none" strike="noStrike" kern="1200" baseline="0" dirty="0" smtClean="0"/>
                        <a:t>亡于波斯</a:t>
                      </a:r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973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第一次歸回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538BC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古列王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所羅巴伯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約書亞帶領約</a:t>
                      </a:r>
                      <a:r>
                        <a:rPr lang="en-US" altLang="zh-TW" sz="1400" u="none" strike="noStrike" kern="1200" baseline="0" dirty="0" smtClean="0"/>
                        <a:t>49,000 </a:t>
                      </a:r>
                      <a:r>
                        <a:rPr lang="zh-TW" altLang="en-US" sz="1400" u="none" strike="noStrike" kern="1200" baseline="0" dirty="0" smtClean="0"/>
                        <a:t>人返回</a:t>
                      </a:r>
                      <a:endParaRPr lang="en-US" altLang="zh-TW" sz="1400" u="none" strike="noStrike" kern="12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u="none" strike="noStrike" kern="1200" baseline="0" dirty="0" smtClean="0"/>
                        <a:t>536 </a:t>
                      </a:r>
                      <a:r>
                        <a:rPr lang="zh-TW" altLang="en-US" sz="1400" u="none" strike="noStrike" kern="1200" baseline="0" dirty="0" smtClean="0"/>
                        <a:t>歸回重建聖殿，</a:t>
                      </a:r>
                      <a:r>
                        <a:rPr lang="en-US" altLang="zh-TW" sz="1400" u="none" strike="noStrike" kern="1200" baseline="0" dirty="0" smtClean="0"/>
                        <a:t>534 </a:t>
                      </a:r>
                      <a:r>
                        <a:rPr lang="zh-TW" altLang="en-US" sz="1400" u="none" strike="noStrike" kern="1200" baseline="0" dirty="0" smtClean="0"/>
                        <a:t>停工約十五年</a:t>
                      </a:r>
                      <a:endParaRPr lang="en-US" altLang="zh-TW" sz="1400" u="none" strike="noStrike" kern="12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u="none" strike="noStrike" kern="1200" baseline="0" dirty="0" smtClean="0"/>
                        <a:t>520</a:t>
                      </a:r>
                      <a:r>
                        <a:rPr lang="zh-TW" altLang="en-US" sz="1400" u="none" strike="noStrike" kern="1200" baseline="0" dirty="0" smtClean="0"/>
                        <a:t>大利烏王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先知哈該與撒迦利亞勸勉續建聖殿，</a:t>
                      </a:r>
                      <a:r>
                        <a:rPr lang="en-US" altLang="zh-TW" sz="1400" u="none" strike="noStrike" kern="1200" baseline="0" dirty="0" smtClean="0"/>
                        <a:t>516 </a:t>
                      </a:r>
                      <a:r>
                        <a:rPr lang="zh-TW" altLang="en-US" sz="1400" u="none" strike="noStrike" kern="1200" baseline="0" dirty="0" smtClean="0"/>
                        <a:t>完工</a:t>
                      </a:r>
                      <a:endParaRPr lang="en-US" sz="11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拉</a:t>
                      </a:r>
                      <a:r>
                        <a:rPr lang="en-US" altLang="zh-TW" sz="1400" u="none" strike="noStrike" kern="1200" baseline="0" dirty="0" smtClean="0"/>
                        <a:t>1,</a:t>
                      </a:r>
                      <a:r>
                        <a:rPr lang="zh-TW" altLang="en-US" sz="1400" u="none" strike="noStrike" kern="1200" baseline="0" dirty="0" smtClean="0"/>
                        <a:t>代下</a:t>
                      </a:r>
                      <a:r>
                        <a:rPr lang="en-US" sz="1400" u="none" strike="noStrike" kern="1200" baseline="0" dirty="0" smtClean="0"/>
                        <a:t>36</a:t>
                      </a:r>
                    </a:p>
                    <a:p>
                      <a:endParaRPr lang="en-US" sz="1400" u="none" strike="noStrike" kern="1200" baseline="0" dirty="0" smtClean="0"/>
                    </a:p>
                    <a:p>
                      <a:r>
                        <a:rPr lang="zh-TW" altLang="en-US" sz="1400" u="none" strike="noStrike" kern="1200" baseline="0" dirty="0" smtClean="0"/>
                        <a:t>該</a:t>
                      </a:r>
                      <a:r>
                        <a:rPr lang="en-US" altLang="zh-TW" sz="1400" u="none" strike="noStrike" kern="1200" baseline="0" dirty="0" smtClean="0"/>
                        <a:t>1,</a:t>
                      </a:r>
                      <a:r>
                        <a:rPr lang="zh-TW" altLang="en-US" sz="1400" u="none" strike="noStrike" kern="1200" baseline="0" dirty="0" smtClean="0"/>
                        <a:t>亞</a:t>
                      </a:r>
                      <a:r>
                        <a:rPr lang="en-US" altLang="zh-TW" sz="1400" u="none" strike="noStrike" kern="1200" baseline="0" dirty="0" smtClean="0"/>
                        <a:t>1,</a:t>
                      </a:r>
                      <a:r>
                        <a:rPr lang="zh-TW" altLang="en-US" sz="1400" u="none" strike="noStrike" kern="1200" baseline="0" dirty="0" smtClean="0"/>
                        <a:t>拉</a:t>
                      </a:r>
                      <a:r>
                        <a:rPr lang="en-US" altLang="zh-TW" sz="1400" u="none" strike="noStrike" kern="1200" baseline="0" dirty="0" smtClean="0"/>
                        <a:t>5-6</a:t>
                      </a:r>
                      <a:endParaRPr lang="en-US" sz="1100" b="1" dirty="0"/>
                    </a:p>
                  </a:txBody>
                  <a:tcPr/>
                </a:tc>
              </a:tr>
              <a:tr h="384973"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TW" sz="1400" u="none" strike="noStrike" kern="1200" baseline="0" dirty="0" smtClean="0"/>
                        <a:t>483-473</a:t>
                      </a:r>
                      <a:r>
                        <a:rPr lang="zh-TW" altLang="en-US" sz="1400" u="none" strike="noStrike" kern="1200" baseline="0" dirty="0" smtClean="0"/>
                        <a:t> </a:t>
                      </a:r>
                      <a:r>
                        <a:rPr lang="en-US" altLang="zh-TW" sz="1400" u="none" strike="noStrike" kern="1200" baseline="0" dirty="0" smtClean="0"/>
                        <a:t>BC </a:t>
                      </a:r>
                      <a:r>
                        <a:rPr lang="zh-TW" altLang="en-US" sz="1400" u="none" strike="noStrike" kern="1200" baseline="0" dirty="0" smtClean="0"/>
                        <a:t>以斯帖記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 亞哈隨魯</a:t>
                      </a:r>
                      <a:r>
                        <a:rPr lang="en-US" altLang="zh-TW" sz="1400" u="none" strike="noStrike" kern="1200" baseline="0" dirty="0" smtClean="0"/>
                        <a:t>(</a:t>
                      </a:r>
                      <a:r>
                        <a:rPr lang="zh-TW" altLang="en-US" sz="1400" u="none" strike="noStrike" kern="1200" baseline="0" dirty="0" smtClean="0"/>
                        <a:t>薛西</a:t>
                      </a:r>
                      <a:r>
                        <a:rPr lang="en-US" altLang="zh-TW" sz="1400" u="none" strike="noStrike" kern="1200" baseline="0" dirty="0" smtClean="0"/>
                        <a:t>)</a:t>
                      </a:r>
                      <a:r>
                        <a:rPr lang="zh-TW" altLang="en-US" sz="1400" u="none" strike="noStrike" kern="1200" baseline="0" dirty="0" smtClean="0"/>
                        <a:t>王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 第一個普珥日 </a:t>
                      </a:r>
                      <a:r>
                        <a:rPr lang="en-US" altLang="zh-TW" sz="1400" u="none" strike="noStrike" kern="1200" baseline="0" dirty="0" smtClean="0"/>
                        <a:t>473BC</a:t>
                      </a:r>
                      <a:endParaRPr lang="en-US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973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第二次歸回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458BC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亞達薛西王</a:t>
                      </a:r>
                      <a:r>
                        <a:rPr lang="en-US" altLang="zh-TW" sz="1400" u="none" strike="noStrike" kern="1200" baseline="0" dirty="0" smtClean="0"/>
                        <a:t>7 </a:t>
                      </a:r>
                      <a:r>
                        <a:rPr lang="zh-TW" altLang="en-US" sz="1400" u="none" strike="noStrike" kern="1200" baseline="0" dirty="0" smtClean="0"/>
                        <a:t>年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以斯拉帶領約</a:t>
                      </a:r>
                      <a:r>
                        <a:rPr lang="en-US" altLang="zh-TW" sz="1400" u="none" strike="noStrike" kern="1200" baseline="0" dirty="0" smtClean="0"/>
                        <a:t>5,000 </a:t>
                      </a:r>
                      <a:r>
                        <a:rPr lang="zh-TW" altLang="en-US" sz="1400" u="none" strike="noStrike" kern="1200" baseline="0" dirty="0" smtClean="0"/>
                        <a:t>人返回</a:t>
                      </a:r>
                      <a:r>
                        <a:rPr lang="en-US" altLang="zh-TW" sz="1400" u="none" strike="noStrike" kern="1200" baseline="0" dirty="0" smtClean="0"/>
                        <a:t>, </a:t>
                      </a:r>
                      <a:r>
                        <a:rPr lang="zh-TW" altLang="en-US" sz="1400" u="none" strike="noStrike" kern="1200" baseline="0" dirty="0" smtClean="0"/>
                        <a:t>開始進行聖民生活重整</a:t>
                      </a:r>
                      <a:endParaRPr lang="en-US" altLang="zh-TW" sz="14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拉</a:t>
                      </a:r>
                      <a:r>
                        <a:rPr lang="en-US" altLang="zh-TW" sz="1400" u="none" strike="noStrike" kern="1200" baseline="0" dirty="0" smtClean="0"/>
                        <a:t>7-10</a:t>
                      </a:r>
                      <a:endParaRPr lang="en-US" sz="1400" b="1" dirty="0"/>
                    </a:p>
                  </a:txBody>
                  <a:tcPr/>
                </a:tc>
              </a:tr>
              <a:tr h="35437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第三次歸回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445BC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亞達薛西王</a:t>
                      </a:r>
                      <a:r>
                        <a:rPr lang="en-US" altLang="zh-TW" sz="1400" u="none" strike="noStrike" kern="1200" baseline="0" dirty="0" smtClean="0"/>
                        <a:t>20</a:t>
                      </a:r>
                      <a:r>
                        <a:rPr lang="zh-TW" altLang="en-US" sz="1400" u="none" strike="noStrike" kern="1200" baseline="0" dirty="0" smtClean="0"/>
                        <a:t>年</a:t>
                      </a:r>
                      <a:r>
                        <a:rPr lang="en-US" altLang="zh-TW" sz="1400" u="none" strike="noStrike" kern="1200" baseline="0" dirty="0" smtClean="0"/>
                        <a:t>,</a:t>
                      </a:r>
                      <a:r>
                        <a:rPr lang="zh-TW" altLang="en-US" sz="1400" u="none" strike="noStrike" kern="1200" baseline="0" dirty="0" smtClean="0"/>
                        <a:t>尼希米返回耶路撒冷修建城牆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尼</a:t>
                      </a:r>
                      <a:r>
                        <a:rPr lang="en-US" altLang="zh-TW" sz="1400" u="none" strike="noStrike" kern="1200" baseline="0" dirty="0" smtClean="0"/>
                        <a:t>1-8</a:t>
                      </a:r>
                      <a:endParaRPr lang="en-US" sz="1400" b="1" dirty="0"/>
                    </a:p>
                  </a:txBody>
                  <a:tcPr/>
                </a:tc>
              </a:tr>
              <a:tr h="384973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/>
                        <a:t>450-430BC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瑪拉基完成舊約最後一卷書</a:t>
                      </a:r>
                      <a:r>
                        <a:rPr lang="en-US" altLang="zh-TW" sz="1400" u="none" strike="noStrike" kern="1200" baseline="0" dirty="0" smtClean="0"/>
                        <a:t>, </a:t>
                      </a:r>
                      <a:r>
                        <a:rPr lang="zh-TW" altLang="en-US" sz="1400" u="none" strike="noStrike" kern="1200" baseline="0" dirty="0" smtClean="0"/>
                        <a:t>進入四百多年沉默時代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400" u="none" strike="noStrike" kern="1200" baseline="0" dirty="0" smtClean="0"/>
                        <a:t>瑪拉基書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157854" y="6493805"/>
            <a:ext cx="27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賽 </a:t>
            </a:r>
            <a:r>
              <a:rPr lang="en-US" altLang="zh-TW" dirty="0">
                <a:latin typeface="Times New Roman" panose="02020603050405020304" pitchFamily="18" charset="0"/>
                <a:ea typeface="PMingLiU" panose="02020500000000000000" pitchFamily="18" charset="-120"/>
              </a:rPr>
              <a:t>2:18 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偶像必全然廢棄。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0076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瑪拉基書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188712"/>
            <a:ext cx="8299342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2000" dirty="0" smtClean="0"/>
              <a:t>神</a:t>
            </a:r>
            <a:r>
              <a:rPr lang="zh-TW" altLang="en-US" sz="2000" dirty="0"/>
              <a:t>的百姓悖逆變節背信，道德與信仰及事奉神的態度冷漠放肆． 家庭破裂與重視金錢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>
              <a:lnSpc>
                <a:spcPct val="100000"/>
              </a:lnSpc>
            </a:pPr>
            <a:r>
              <a:rPr lang="zh-TW" altLang="en-US" sz="2000" dirty="0" smtClean="0"/>
              <a:t>信</a:t>
            </a:r>
            <a:r>
              <a:rPr lang="zh-TW" altLang="en-US" sz="2000" dirty="0"/>
              <a:t>仰方面</a:t>
            </a:r>
            <a:r>
              <a:rPr lang="en-US" altLang="zh-TW" sz="2000" dirty="0"/>
              <a:t>-- </a:t>
            </a:r>
            <a:r>
              <a:rPr lang="zh-TW" altLang="en-US" sz="2000" dirty="0"/>
              <a:t>褻瀆神，忘記神的愛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1:2</a:t>
            </a:r>
            <a:r>
              <a:rPr lang="zh-TW" altLang="en-US" dirty="0" smtClean="0"/>
              <a:t>  耶和 華 說 ： 我 曾 愛 你 們 。 你 們 卻 說 ： 你 在 何 事 上 愛 我 們 呢 ？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en-US" altLang="zh-TW" sz="2000" dirty="0" smtClean="0"/>
              <a:t> </a:t>
            </a:r>
            <a:r>
              <a:rPr lang="zh-TW" altLang="en-US" sz="2000" dirty="0" smtClean="0"/>
              <a:t>社會方面</a:t>
            </a:r>
            <a:r>
              <a:rPr lang="en-US" altLang="zh-TW" sz="2000" dirty="0" smtClean="0"/>
              <a:t>-- </a:t>
            </a:r>
            <a:r>
              <a:rPr lang="zh-TW" altLang="en-US" sz="2000" dirty="0" smtClean="0"/>
              <a:t>行為詭詐，欺壓孤寡。</a:t>
            </a:r>
            <a:endParaRPr lang="en-US" altLang="zh-TW" sz="2000" dirty="0" smtClean="0"/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3:5</a:t>
            </a:r>
            <a:r>
              <a:rPr lang="zh-TW" altLang="en-US" dirty="0" smtClean="0"/>
              <a:t> 萬 軍 之 耶 和 華 說 ： 我 必 臨 近 你 們 ， 施 行 審 判 。 我 必 速 速 作 見 證 ， 警 戒 行 邪 術 的 、 犯 姦 淫 的 、 起 假 誓 的 、 虧 負 人 之 工 價 的 、 欺 壓 寡 婦 孤 兒 的 、 屈 枉 寄 居 的 ， 和 不 敬 畏 我 的 。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en-US" altLang="zh-TW" sz="2000" dirty="0" smtClean="0"/>
              <a:t> </a:t>
            </a:r>
            <a:r>
              <a:rPr lang="zh-TW" altLang="en-US" sz="2000" dirty="0"/>
              <a:t>道德方面</a:t>
            </a:r>
            <a:r>
              <a:rPr lang="en-US" altLang="zh-TW" sz="2000" dirty="0"/>
              <a:t>-- </a:t>
            </a:r>
            <a:r>
              <a:rPr lang="zh-TW" altLang="en-US" sz="2000" dirty="0"/>
              <a:t>休妻、與外邦女子通婚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2:11</a:t>
            </a:r>
            <a:r>
              <a:rPr lang="zh-TW" altLang="en-US" dirty="0" smtClean="0"/>
              <a:t> </a:t>
            </a:r>
            <a:r>
              <a:rPr lang="zh-TW" altLang="en-US" b="1" baseline="30000" dirty="0"/>
              <a:t> </a:t>
            </a:r>
            <a:r>
              <a:rPr lang="zh-TW" altLang="en-US" dirty="0"/>
              <a:t>猶 大 人 行 事 詭 詐 ， 並 且 在 以 色 列 和 耶 路 撒 冷 中 行 一 件 可 憎 的 事 ； 因 為 猶 大 人 褻 瀆 耶 和 華 所 喜 愛 的 聖 潔 （ 或 譯 ： 聖 地 ） ， 娶 事 奉 外 邦 神 的 女 子 為 妻 。</a:t>
            </a:r>
            <a:endParaRPr lang="en-US" altLang="zh-TW" dirty="0" smtClean="0"/>
          </a:p>
          <a:p>
            <a:pPr>
              <a:lnSpc>
                <a:spcPct val="100000"/>
              </a:lnSpc>
            </a:pPr>
            <a:r>
              <a:rPr lang="en-US" altLang="zh-TW" sz="2000" dirty="0" smtClean="0"/>
              <a:t> </a:t>
            </a:r>
            <a:r>
              <a:rPr lang="zh-TW" altLang="en-US" sz="2000" dirty="0"/>
              <a:t>物質方面</a:t>
            </a:r>
            <a:r>
              <a:rPr lang="en-US" altLang="zh-TW" sz="2000" dirty="0"/>
              <a:t>-- </a:t>
            </a:r>
            <a:r>
              <a:rPr lang="zh-TW" altLang="en-US" sz="2000" dirty="0"/>
              <a:t>不納十分之一，搶奪神物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 lvl="1">
              <a:lnSpc>
                <a:spcPct val="100000"/>
              </a:lnSpc>
            </a:pPr>
            <a:r>
              <a:rPr lang="en-US" altLang="zh-TW" dirty="0" smtClean="0"/>
              <a:t>3:8-9</a:t>
            </a:r>
            <a:r>
              <a:rPr lang="zh-TW" altLang="en-US" dirty="0" smtClean="0"/>
              <a:t> 人 </a:t>
            </a:r>
            <a:r>
              <a:rPr lang="zh-TW" altLang="en-US" dirty="0"/>
              <a:t>豈 可 奪 取 神 之 物 呢 ？ 你 們 竟 奪 取 我 的 供 物 。 你 們 卻 說 ： 我 們 在 何 事 上 奪 取 你 的 供 物 呢 ？ 就 是 你 們 在 當 納 的 十 分 之 一 和 當 獻 的 供 物 上 </a:t>
            </a:r>
            <a:r>
              <a:rPr lang="zh-TW" altLang="en-US" dirty="0" smtClean="0"/>
              <a:t>。</a:t>
            </a:r>
            <a:r>
              <a:rPr lang="en-US" altLang="zh-TW" b="1" baseline="30000" dirty="0"/>
              <a:t> </a:t>
            </a:r>
            <a:r>
              <a:rPr lang="zh-TW" altLang="en-US" dirty="0"/>
              <a:t>因 你 們 通 國 的 人 都 奪 取 我 的 供 物 ， 咒 詛 就 臨 到 你 們 身 上 。</a:t>
            </a:r>
          </a:p>
        </p:txBody>
      </p:sp>
    </p:spTree>
    <p:extLst>
      <p:ext uri="{BB962C8B-B14F-4D97-AF65-F5344CB8AC3E}">
        <p14:creationId xmlns:p14="http://schemas.microsoft.com/office/powerpoint/2010/main" val="25804872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尼希米記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/>
              <a:t>書</a:t>
            </a:r>
            <a:r>
              <a:rPr lang="zh-TW" altLang="en-US" sz="2400" b="1" dirty="0" smtClean="0"/>
              <a:t>名</a:t>
            </a:r>
            <a:endParaRPr lang="en-US" altLang="zh-TW" sz="2400" dirty="0"/>
          </a:p>
          <a:p>
            <a:pPr lvl="1">
              <a:lnSpc>
                <a:spcPct val="150000"/>
              </a:lnSpc>
            </a:pPr>
            <a:r>
              <a:rPr lang="zh-TW" altLang="en-US" sz="2000" dirty="0" smtClean="0"/>
              <a:t>本</a:t>
            </a:r>
            <a:r>
              <a:rPr lang="zh-TW" altLang="en-US" sz="2000" dirty="0"/>
              <a:t>書</a:t>
            </a:r>
            <a:r>
              <a:rPr lang="zh-TW" altLang="en-US" sz="2000" dirty="0" smtClean="0"/>
              <a:t>之</a:t>
            </a:r>
            <a:r>
              <a:rPr lang="zh-TW" altLang="en-US" sz="2000" dirty="0"/>
              <a:t>書</a:t>
            </a:r>
            <a:r>
              <a:rPr lang="zh-TW" altLang="en-US" sz="2000" dirty="0" smtClean="0"/>
              <a:t>名，</a:t>
            </a:r>
            <a:r>
              <a:rPr lang="zh-TW" altLang="en-US" sz="2000" dirty="0"/>
              <a:t>取自主角尼希米及書的第一句話</a:t>
            </a:r>
            <a:r>
              <a:rPr lang="en-US" sz="2000" dirty="0"/>
              <a:t>(</a:t>
            </a:r>
            <a:r>
              <a:rPr lang="zh-TW" altLang="en-US" sz="2000" dirty="0"/>
              <a:t>一</a:t>
            </a:r>
            <a:r>
              <a:rPr lang="en-US" sz="2000" dirty="0"/>
              <a:t>1</a:t>
            </a:r>
            <a:r>
              <a:rPr lang="zh-TW" altLang="en-US" sz="2000" dirty="0"/>
              <a:t>上</a:t>
            </a:r>
            <a:r>
              <a:rPr lang="en-US" sz="2000" dirty="0"/>
              <a:t>)</a:t>
            </a:r>
            <a:r>
              <a:rPr lang="zh-TW" altLang="en-US" sz="2000" dirty="0"/>
              <a:t>。所有舊約經卷都把它歸入歷史書中，初期的希伯來文和希臘文聖經，亦把以斯拉記和尼希米記合為一卷，至拉丁文武加大譯本才把它一分為二。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zh-TW" altLang="en-US" sz="2400" b="1" dirty="0" smtClean="0"/>
              <a:t>作</a:t>
            </a:r>
            <a:r>
              <a:rPr lang="zh-TW" altLang="en-US" sz="2400" b="1" dirty="0"/>
              <a:t>者與編寫年代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zh-TW" altLang="en-US" sz="2000" dirty="0" smtClean="0"/>
              <a:t>本</a:t>
            </a:r>
            <a:r>
              <a:rPr lang="zh-TW" altLang="en-US" sz="2000" dirty="0"/>
              <a:t>書大部分內容源於</a:t>
            </a:r>
            <a:r>
              <a:rPr lang="en-US" altLang="zh-TW" sz="2000" dirty="0"/>
              <a:t>《</a:t>
            </a:r>
            <a:r>
              <a:rPr lang="zh-TW" altLang="en-US" sz="2000" dirty="0"/>
              <a:t>尼希米回憶錄</a:t>
            </a:r>
            <a:r>
              <a:rPr lang="en-US" altLang="zh-TW" sz="2000" dirty="0"/>
              <a:t>》</a:t>
            </a:r>
            <a:r>
              <a:rPr lang="zh-TW" altLang="en-US" sz="2000" dirty="0"/>
              <a:t>，所有第一人稱部分的材料均是尼希米他自己寫的，被併入書卷時可能幾乎沒有被修改過</a:t>
            </a:r>
            <a:r>
              <a:rPr lang="zh-TW" altLang="en-US" sz="2000" dirty="0" smtClean="0"/>
              <a:t>。</a:t>
            </a:r>
            <a:endParaRPr lang="en-US" altLang="zh-TW" sz="2000" dirty="0"/>
          </a:p>
          <a:p>
            <a:pPr lvl="1">
              <a:lnSpc>
                <a:spcPct val="150000"/>
              </a:lnSpc>
            </a:pPr>
            <a:r>
              <a:rPr lang="en-US" altLang="zh-TW" sz="2000" dirty="0" smtClean="0"/>
              <a:t>《</a:t>
            </a:r>
            <a:r>
              <a:rPr lang="zh-TW" altLang="en-US" sz="2000" dirty="0"/>
              <a:t>以斯拉記</a:t>
            </a:r>
            <a:r>
              <a:rPr lang="en-US" altLang="zh-TW" sz="2000" dirty="0"/>
              <a:t>》</a:t>
            </a:r>
            <a:r>
              <a:rPr lang="zh-TW" altLang="en-US" sz="2000" dirty="0"/>
              <a:t>和</a:t>
            </a:r>
            <a:r>
              <a:rPr lang="en-US" altLang="zh-TW" sz="2000" dirty="0"/>
              <a:t>《</a:t>
            </a:r>
            <a:r>
              <a:rPr lang="zh-TW" altLang="en-US" sz="2000" dirty="0"/>
              <a:t>尼希米記</a:t>
            </a:r>
            <a:r>
              <a:rPr lang="en-US" altLang="zh-TW" sz="2000" dirty="0"/>
              <a:t>》</a:t>
            </a:r>
            <a:r>
              <a:rPr lang="zh-TW" altLang="en-US" sz="2000" dirty="0"/>
              <a:t>為同一人所編輯而成，傳統認為是以斯拉</a:t>
            </a:r>
            <a:r>
              <a:rPr lang="zh-TW" altLang="en-US" sz="2000" dirty="0" smtClean="0"/>
              <a:t>。</a:t>
            </a:r>
            <a:endParaRPr lang="en-US" altLang="zh-TW" sz="2000" dirty="0" smtClean="0"/>
          </a:p>
          <a:p>
            <a:pPr lvl="1">
              <a:lnSpc>
                <a:spcPct val="150000"/>
              </a:lnSpc>
            </a:pPr>
            <a:r>
              <a:rPr lang="zh-TW" altLang="en-US" sz="2000" dirty="0" smtClean="0"/>
              <a:t>傳</a:t>
            </a:r>
            <a:r>
              <a:rPr lang="zh-TW" altLang="en-US" sz="2000" dirty="0"/>
              <a:t>統認為寫於主前</a:t>
            </a:r>
            <a:r>
              <a:rPr lang="en-US" sz="2000" dirty="0" smtClean="0"/>
              <a:t>4</a:t>
            </a:r>
            <a:r>
              <a:rPr lang="en-US" altLang="zh-TW" sz="2000" dirty="0" smtClean="0"/>
              <a:t>2</a:t>
            </a:r>
            <a:r>
              <a:rPr lang="en-US" sz="2000" dirty="0" smtClean="0"/>
              <a:t>0-4</a:t>
            </a:r>
            <a:r>
              <a:rPr lang="en-US" altLang="zh-TW" sz="2000" dirty="0" smtClean="0"/>
              <a:t>0</a:t>
            </a:r>
            <a:r>
              <a:rPr lang="en-US" sz="2000" dirty="0" smtClean="0"/>
              <a:t>0</a:t>
            </a:r>
            <a:r>
              <a:rPr lang="zh-TW" altLang="en-US" sz="2000" dirty="0"/>
              <a:t> </a:t>
            </a:r>
            <a:r>
              <a:rPr lang="en-US" altLang="zh-TW" sz="2000" dirty="0" smtClean="0"/>
              <a:t>(</a:t>
            </a:r>
            <a:r>
              <a:rPr lang="zh-TW" altLang="en-US" sz="2000" dirty="0" smtClean="0"/>
              <a:t>參</a:t>
            </a:r>
            <a:r>
              <a:rPr lang="en-US" altLang="zh-TW" sz="2000" dirty="0" smtClean="0"/>
              <a:t>12:22)</a:t>
            </a:r>
            <a:r>
              <a:rPr lang="zh-TW" altLang="en-US" sz="2000" dirty="0" smtClean="0"/>
              <a:t>。</a:t>
            </a:r>
            <a:endParaRPr lang="en-US" sz="2000" dirty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0355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</a:t>
            </a:r>
            <a:r>
              <a:rPr lang="zh-TW" altLang="en-US" dirty="0" smtClean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米記歷史背景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/>
              <a:t>在耶路撒冷</a:t>
            </a:r>
            <a:r>
              <a:rPr lang="en-US" sz="2400" dirty="0"/>
              <a:t>,</a:t>
            </a:r>
            <a:r>
              <a:rPr lang="zh-TW" altLang="en-US" sz="2400" dirty="0"/>
              <a:t>雖然聖殿已被重建</a:t>
            </a:r>
            <a:r>
              <a:rPr lang="en-US" sz="2400" dirty="0"/>
              <a:t>,</a:t>
            </a:r>
            <a:r>
              <a:rPr lang="zh-TW" altLang="en-US" sz="2400" dirty="0"/>
              <a:t>宗教生活也被重整</a:t>
            </a:r>
            <a:r>
              <a:rPr lang="en-US" sz="2400" dirty="0"/>
              <a:t>,</a:t>
            </a:r>
            <a:r>
              <a:rPr lang="zh-TW" altLang="en-US" sz="2400" dirty="0"/>
              <a:t>但歸回之以色列民的敵人並沒有罷休</a:t>
            </a:r>
            <a:r>
              <a:rPr lang="en-US" sz="2400" dirty="0"/>
              <a:t>,</a:t>
            </a:r>
            <a:r>
              <a:rPr lang="zh-TW" altLang="en-US" sz="2400" dirty="0"/>
              <a:t>屢向他們作破壞性之攪擾。當時百姓因爲沒有城墙來保障生命和財產的安全</a:t>
            </a:r>
            <a:r>
              <a:rPr lang="en-US" sz="2400" dirty="0"/>
              <a:t>(</a:t>
            </a:r>
            <a:r>
              <a:rPr lang="zh-TW" altLang="en-US" sz="2400" dirty="0"/>
              <a:t>這與亞達薛西王的禁令有關</a:t>
            </a:r>
            <a:r>
              <a:rPr lang="en-US" sz="2400" dirty="0"/>
              <a:t>,</a:t>
            </a:r>
            <a:r>
              <a:rPr lang="zh-TW" altLang="en-US" sz="2400" dirty="0"/>
              <a:t>參拉</a:t>
            </a:r>
            <a:r>
              <a:rPr lang="en-US" sz="2400" dirty="0" smtClean="0"/>
              <a:t>4:7- 23) ,</a:t>
            </a:r>
            <a:r>
              <a:rPr lang="zh-TW" altLang="en-US" sz="2400" dirty="0"/>
              <a:t>故遭受敵人凌</a:t>
            </a:r>
            <a:r>
              <a:rPr lang="zh-TW" altLang="en-US" sz="2400" dirty="0" smtClean="0"/>
              <a:t>辱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尼</a:t>
            </a:r>
            <a:r>
              <a:rPr lang="en-US" altLang="zh-TW" sz="2400" dirty="0" smtClean="0"/>
              <a:t>1:2-3)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lnSpc>
                <a:spcPct val="150000"/>
              </a:lnSpc>
            </a:pPr>
            <a:r>
              <a:rPr lang="zh-TW" altLang="en-US" sz="2400" dirty="0" smtClean="0"/>
              <a:t>遠</a:t>
            </a:r>
            <a:r>
              <a:rPr lang="zh-TW" altLang="en-US" sz="2400" dirty="0"/>
              <a:t>在波斯國的尼希米聽到消息後</a:t>
            </a:r>
            <a:r>
              <a:rPr lang="en-US" sz="2400" dirty="0"/>
              <a:t>,</a:t>
            </a:r>
            <a:r>
              <a:rPr lang="zh-TW" altLang="en-US" sz="2400" dirty="0"/>
              <a:t>便決意帶領以色列人回國建城墙</a:t>
            </a:r>
            <a:r>
              <a:rPr lang="en-US" sz="2400" dirty="0"/>
              <a:t>(</a:t>
            </a:r>
            <a:r>
              <a:rPr lang="zh-TW" altLang="en-US" sz="2400" dirty="0"/>
              <a:t>約主前</a:t>
            </a:r>
            <a:r>
              <a:rPr lang="en-US" sz="2400" dirty="0"/>
              <a:t>445</a:t>
            </a:r>
            <a:r>
              <a:rPr lang="zh-TW" altLang="en-US" sz="2400" dirty="0"/>
              <a:t>年</a:t>
            </a:r>
            <a:r>
              <a:rPr lang="en-US" sz="2400" dirty="0" smtClean="0"/>
              <a:t>) ,</a:t>
            </a:r>
            <a:r>
              <a:rPr lang="zh-TW" altLang="en-US" sz="2400" dirty="0"/>
              <a:t>並舉行另一次的宗教改革。</a:t>
            </a:r>
            <a:r>
              <a:rPr lang="zh-TW" altLang="en-US" sz="2400" dirty="0" smtClean="0"/>
              <a:t>這 是</a:t>
            </a:r>
            <a:r>
              <a:rPr lang="zh-TW" altLang="en-US" sz="2400" dirty="0"/>
              <a:t>第三次歸回</a:t>
            </a:r>
            <a:r>
              <a:rPr lang="en-US" sz="2400" dirty="0"/>
              <a:t>,</a:t>
            </a:r>
            <a:r>
              <a:rPr lang="zh-TW" altLang="en-US" sz="2400" dirty="0"/>
              <a:t>與第一次所羅巴伯的歸回相隔約</a:t>
            </a:r>
            <a:r>
              <a:rPr lang="en-US" sz="2400" dirty="0"/>
              <a:t>90</a:t>
            </a:r>
            <a:r>
              <a:rPr lang="zh-TW" altLang="en-US" sz="2400" dirty="0"/>
              <a:t>年</a:t>
            </a:r>
            <a:r>
              <a:rPr lang="en-US" sz="2400" dirty="0"/>
              <a:t>,</a:t>
            </a:r>
            <a:r>
              <a:rPr lang="zh-TW" altLang="en-US" sz="2400" dirty="0"/>
              <a:t>與第二次以斯拉的歸回相隔約</a:t>
            </a:r>
            <a:r>
              <a:rPr lang="en-US" sz="2400" dirty="0"/>
              <a:t>12</a:t>
            </a:r>
            <a:r>
              <a:rPr lang="zh-TW" altLang="en-US" sz="2400" dirty="0"/>
              <a:t>年</a:t>
            </a:r>
            <a:r>
              <a:rPr lang="zh-TW" altLang="en-US" sz="2400" dirty="0" smtClean="0"/>
              <a:t>。 </a:t>
            </a: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0587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尼希米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/>
              <a:t>尼希米名字的意</a:t>
            </a:r>
            <a:r>
              <a:rPr lang="zh-TW" altLang="en-US" sz="2800" dirty="0" smtClean="0"/>
              <a:t>思是</a:t>
            </a:r>
            <a:r>
              <a:rPr lang="zh-TW" altLang="en-US" sz="2800" dirty="0"/>
              <a:t>“耶和華</a:t>
            </a:r>
            <a:r>
              <a:rPr lang="zh-TW" altLang="en-US" sz="2800" dirty="0" smtClean="0"/>
              <a:t>安慰”</a:t>
            </a:r>
            <a:endParaRPr lang="en-US" altLang="zh-TW" sz="2800" dirty="0" smtClean="0"/>
          </a:p>
          <a:p>
            <a:pPr>
              <a:lnSpc>
                <a:spcPct val="110000"/>
              </a:lnSpc>
            </a:pPr>
            <a:r>
              <a:rPr lang="zh-TW" altLang="en-US" sz="2800" dirty="0"/>
              <a:t>尼希</a:t>
            </a:r>
            <a:r>
              <a:rPr lang="zh-TW" altLang="en-US" sz="2800" dirty="0" smtClean="0"/>
              <a:t>米</a:t>
            </a:r>
            <a:r>
              <a:rPr lang="en-US" altLang="zh-TW" sz="2800" dirty="0" smtClean="0"/>
              <a:t>: </a:t>
            </a:r>
            <a:r>
              <a:rPr lang="zh-TW" altLang="en-US" sz="2800" dirty="0" smtClean="0"/>
              <a:t>哈</a:t>
            </a:r>
            <a:r>
              <a:rPr lang="zh-TW" altLang="en-US" sz="2800" dirty="0"/>
              <a:t>迦利亞</a:t>
            </a:r>
            <a:r>
              <a:rPr lang="zh-TW" altLang="en-US" sz="2800" dirty="0" smtClean="0"/>
              <a:t>的兒</a:t>
            </a:r>
            <a:r>
              <a:rPr lang="zh-TW" altLang="en-US" sz="2800" dirty="0"/>
              <a:t>子、哈拿尼的兄</a:t>
            </a:r>
            <a:r>
              <a:rPr lang="zh-TW" altLang="en-US" sz="2800" dirty="0" smtClean="0"/>
              <a:t>弟（</a:t>
            </a:r>
            <a:r>
              <a:rPr lang="zh-TW" altLang="en-US" sz="2800" dirty="0"/>
              <a:t>一</a:t>
            </a:r>
            <a:r>
              <a:rPr lang="en-US" altLang="zh-TW" sz="2800" dirty="0" smtClean="0"/>
              <a:t>1,2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>
              <a:lnSpc>
                <a:spcPct val="110000"/>
              </a:lnSpc>
            </a:pPr>
            <a:r>
              <a:rPr lang="zh-TW" altLang="en-US" sz="2800" dirty="0" smtClean="0"/>
              <a:t>尼</a:t>
            </a:r>
            <a:r>
              <a:rPr lang="zh-TW" altLang="en-US" sz="2800" dirty="0"/>
              <a:t>希米在被擄之地曾經官至波斯王亞達薛西的酒政</a:t>
            </a:r>
            <a:r>
              <a:rPr lang="en-US" altLang="zh-TW" sz="2800" dirty="0"/>
              <a:t>(</a:t>
            </a:r>
            <a:r>
              <a:rPr lang="zh-TW" altLang="en-US" sz="2800" dirty="0"/>
              <a:t>一</a:t>
            </a:r>
            <a:r>
              <a:rPr lang="en-US" altLang="zh-TW" sz="2800" dirty="0"/>
              <a:t>11</a:t>
            </a:r>
            <a:r>
              <a:rPr lang="en-US" altLang="zh-TW" sz="2800" dirty="0" smtClean="0"/>
              <a:t>)</a:t>
            </a:r>
          </a:p>
          <a:p>
            <a:pPr>
              <a:lnSpc>
                <a:spcPct val="110000"/>
              </a:lnSpc>
            </a:pPr>
            <a:endParaRPr lang="en-US" altLang="zh-TW" sz="2800" dirty="0" smtClean="0"/>
          </a:p>
          <a:p>
            <a:pPr>
              <a:lnSpc>
                <a:spcPct val="11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49033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尼希米記大綱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cap="all" dirty="0" smtClean="0"/>
              <a:t> </a:t>
            </a:r>
            <a:r>
              <a:rPr lang="zh-TW" altLang="en-US" sz="2800" b="1" cap="all" dirty="0" smtClean="0"/>
              <a:t>重</a:t>
            </a:r>
            <a:r>
              <a:rPr lang="zh-TW" altLang="en-US" sz="2800" b="1" cap="all" dirty="0"/>
              <a:t>建聖城</a:t>
            </a:r>
            <a:r>
              <a:rPr lang="en-US" sz="2800" b="1" cap="all" dirty="0"/>
              <a:t>(1-6</a:t>
            </a:r>
            <a:r>
              <a:rPr lang="zh-TW" altLang="en-US" sz="2800" b="1" cap="all" dirty="0"/>
              <a:t>章</a:t>
            </a:r>
            <a:r>
              <a:rPr lang="en-US" sz="2800" b="1" cap="all" dirty="0"/>
              <a:t>)</a:t>
            </a:r>
            <a:endParaRPr lang="en-US" sz="2800" dirty="0"/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回</a:t>
            </a:r>
            <a:r>
              <a:rPr lang="zh-TW" altLang="en-US" sz="2400" dirty="0"/>
              <a:t>國的過程</a:t>
            </a:r>
            <a:r>
              <a:rPr lang="en-US" sz="2400" dirty="0"/>
              <a:t>(</a:t>
            </a:r>
            <a:r>
              <a:rPr lang="zh-TW" altLang="en-US" sz="2400" dirty="0"/>
              <a:t>一至二章</a:t>
            </a:r>
            <a:r>
              <a:rPr lang="en-US" sz="2400" dirty="0"/>
              <a:t>) </a:t>
            </a:r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重</a:t>
            </a:r>
            <a:r>
              <a:rPr lang="zh-TW" altLang="en-US" sz="2400" dirty="0"/>
              <a:t>建城墙</a:t>
            </a:r>
            <a:r>
              <a:rPr lang="en-US" sz="2400" dirty="0"/>
              <a:t> (</a:t>
            </a:r>
            <a:r>
              <a:rPr lang="zh-TW" altLang="en-US" sz="2400" dirty="0"/>
              <a:t>三至六章</a:t>
            </a:r>
            <a:r>
              <a:rPr lang="en-US" sz="2400" dirty="0"/>
              <a:t>)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00600" y="1511593"/>
            <a:ext cx="3901698" cy="46913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b="1" cap="all" dirty="0" smtClean="0"/>
              <a:t> </a:t>
            </a:r>
            <a:r>
              <a:rPr lang="zh-TW" altLang="en-US" sz="2800" b="1" cap="all" dirty="0" smtClean="0"/>
              <a:t>重</a:t>
            </a:r>
            <a:r>
              <a:rPr lang="zh-TW" altLang="en-US" sz="2800" b="1" cap="all" dirty="0"/>
              <a:t>建聖民</a:t>
            </a:r>
            <a:r>
              <a:rPr lang="en-US" sz="2800" b="1" cap="all" dirty="0"/>
              <a:t>(7-13</a:t>
            </a:r>
            <a:r>
              <a:rPr lang="zh-TW" altLang="en-US" sz="2800" b="1" cap="all" dirty="0"/>
              <a:t>章</a:t>
            </a:r>
            <a:r>
              <a:rPr lang="en-US" sz="2800" b="1" cap="all" dirty="0"/>
              <a:t>)</a:t>
            </a:r>
            <a:endParaRPr lang="en-US" sz="2800" dirty="0"/>
          </a:p>
          <a:p>
            <a:pPr lvl="1">
              <a:lnSpc>
                <a:spcPct val="150000"/>
              </a:lnSpc>
            </a:pPr>
            <a:r>
              <a:rPr lang="zh-TW" altLang="en-US" sz="2400" dirty="0"/>
              <a:t>奮興的過程</a:t>
            </a:r>
            <a:r>
              <a:rPr lang="en-US" sz="2400" dirty="0"/>
              <a:t>(</a:t>
            </a:r>
            <a:r>
              <a:rPr lang="zh-TW" altLang="en-US" sz="2400" dirty="0"/>
              <a:t>七至十二章</a:t>
            </a:r>
            <a:r>
              <a:rPr lang="en-US" sz="2400" dirty="0"/>
              <a:t>) </a:t>
            </a:r>
          </a:p>
          <a:p>
            <a:pPr lvl="1">
              <a:lnSpc>
                <a:spcPct val="150000"/>
              </a:lnSpc>
            </a:pPr>
            <a:r>
              <a:rPr lang="zh-TW" altLang="en-US" sz="2400" dirty="0" smtClean="0"/>
              <a:t>分</a:t>
            </a:r>
            <a:r>
              <a:rPr lang="zh-TW" altLang="en-US" sz="2400" dirty="0"/>
              <a:t>别爲聖</a:t>
            </a:r>
            <a:r>
              <a:rPr lang="en-US" sz="2400" dirty="0"/>
              <a:t> (</a:t>
            </a:r>
            <a:r>
              <a:rPr lang="zh-TW" altLang="en-US" sz="2400" dirty="0"/>
              <a:t>十三章</a:t>
            </a:r>
            <a:r>
              <a:rPr lang="en-US" sz="2400" dirty="0"/>
              <a:t>)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689260" y="3866769"/>
            <a:ext cx="9733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52</a:t>
            </a:r>
            <a:r>
              <a:rPr lang="zh-TW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天</a:t>
            </a:r>
            <a:endParaRPr lang="en-U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42548" y="3866769"/>
            <a:ext cx="11641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12+</a:t>
            </a:r>
            <a:r>
              <a:rPr lang="zh-TW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年</a:t>
            </a:r>
            <a:endParaRPr lang="en-U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22874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尼希米記</a:t>
            </a:r>
            <a:r>
              <a:rPr lang="zh-TW" altLang="en-US" dirty="0" smtClean="0"/>
              <a:t>開始于</a:t>
            </a:r>
            <a:r>
              <a:rPr lang="en-US" altLang="zh-TW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b="1" baseline="30000" dirty="0"/>
              <a:t>2 </a:t>
            </a:r>
            <a:r>
              <a:rPr lang="zh-TW" altLang="en-US" sz="2800" dirty="0"/>
              <a:t>那 時 ， 有 我 一 個 弟 兄 哈 拿 尼 ， 同 著 幾 個 人 從 猶 大 來 。 </a:t>
            </a:r>
            <a:r>
              <a:rPr lang="zh-TW" altLang="en-US" sz="2800" dirty="0">
                <a:solidFill>
                  <a:srgbClr val="FFC000"/>
                </a:solidFill>
              </a:rPr>
              <a:t>我 問</a:t>
            </a:r>
            <a:r>
              <a:rPr lang="zh-TW" altLang="en-US" sz="2800" dirty="0"/>
              <a:t> 他 們 那 些 被 擄 歸 回 、 剩 下 逃 脫 的 猶 大 人 和 耶 路 撒 冷 的 光 景 。</a:t>
            </a:r>
            <a:br>
              <a:rPr lang="zh-TW" altLang="en-US" sz="2800" dirty="0"/>
            </a:br>
            <a:r>
              <a:rPr lang="en-US" altLang="zh-TW" sz="2800" b="1" baseline="30000" dirty="0"/>
              <a:t>3 </a:t>
            </a:r>
            <a:r>
              <a:rPr lang="zh-TW" altLang="en-US" sz="2800" dirty="0"/>
              <a:t>他 們 對 我 說 ： </a:t>
            </a:r>
            <a:r>
              <a:rPr lang="zh-TW" altLang="en-US" sz="2800" dirty="0">
                <a:solidFill>
                  <a:srgbClr val="FF0000"/>
                </a:solidFill>
              </a:rPr>
              <a:t>那 些 被 擄 歸 回 剩 下 的 人 在 猶 大 省 遭 大 難 ， 受 凌 辱 ； 並 且 耶 路 撒 冷 的 城 牆 拆 毀 ， 城 門 被 火 焚 燒 。</a:t>
            </a:r>
            <a:br>
              <a:rPr lang="zh-TW" altLang="en-US" sz="2800" dirty="0">
                <a:solidFill>
                  <a:srgbClr val="FF0000"/>
                </a:solidFill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506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耶路撒冷城牆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2956" y="1233682"/>
            <a:ext cx="4936900" cy="5189173"/>
          </a:xfrm>
        </p:spPr>
        <p:txBody>
          <a:bodyPr>
            <a:noAutofit/>
          </a:bodyPr>
          <a:lstStyle/>
          <a:p>
            <a:r>
              <a:rPr lang="zh-TW" altLang="en-US" sz="2800" dirty="0" smtClean="0"/>
              <a:t>城牆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保護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分隔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劃開界限</a:t>
            </a:r>
            <a:endParaRPr lang="en-US" altLang="zh-TW" sz="2400" dirty="0" smtClean="0"/>
          </a:p>
          <a:p>
            <a:r>
              <a:rPr lang="en-US" altLang="zh-TW" sz="2800" dirty="0" smtClean="0"/>
              <a:t>968 BC </a:t>
            </a:r>
            <a:r>
              <a:rPr lang="zh-TW" altLang="en-US" sz="2800" dirty="0" smtClean="0"/>
              <a:t>所羅門建聖殿</a:t>
            </a:r>
            <a:r>
              <a:rPr lang="en-US" altLang="zh-TW" sz="2800" dirty="0" smtClean="0"/>
              <a:t>(7</a:t>
            </a:r>
            <a:r>
              <a:rPr lang="zh-TW" altLang="en-US" sz="2800" dirty="0" smtClean="0"/>
              <a:t> 年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及宮殿和耶</a:t>
            </a:r>
            <a:r>
              <a:rPr lang="zh-TW" altLang="en-US" sz="2800" dirty="0"/>
              <a:t>路撒冷城</a:t>
            </a:r>
            <a:r>
              <a:rPr lang="zh-TW" altLang="en-US" sz="2800" dirty="0" smtClean="0"/>
              <a:t>牆 </a:t>
            </a:r>
            <a:r>
              <a:rPr lang="en-US" altLang="zh-TW" sz="2800" dirty="0" smtClean="0"/>
              <a:t>(13</a:t>
            </a:r>
            <a:r>
              <a:rPr lang="zh-TW" altLang="en-US" sz="2800" dirty="0" smtClean="0"/>
              <a:t>年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 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王上</a:t>
            </a:r>
            <a:r>
              <a:rPr lang="en-US" altLang="zh-TW" sz="2400" dirty="0" smtClean="0"/>
              <a:t>9:15</a:t>
            </a:r>
          </a:p>
          <a:p>
            <a:pPr lvl="1"/>
            <a:r>
              <a:rPr lang="zh-TW" altLang="en-US" sz="2400" dirty="0" smtClean="0"/>
              <a:t>每月</a:t>
            </a:r>
            <a:r>
              <a:rPr lang="en-US" altLang="zh-TW" sz="2400" dirty="0" smtClean="0"/>
              <a:t>3</a:t>
            </a:r>
            <a:r>
              <a:rPr lang="zh-TW" altLang="en-US" sz="2400" dirty="0" smtClean="0"/>
              <a:t>萬人</a:t>
            </a:r>
            <a:endParaRPr lang="en-US" altLang="zh-TW" sz="2400" dirty="0" smtClean="0"/>
          </a:p>
          <a:p>
            <a:r>
              <a:rPr lang="en-US" altLang="zh-TW" sz="2800" dirty="0" smtClean="0"/>
              <a:t>586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BC</a:t>
            </a:r>
            <a:r>
              <a:rPr lang="zh-TW" altLang="en-US" sz="2800" dirty="0" smtClean="0"/>
              <a:t>巴比倫人焚燒</a:t>
            </a:r>
            <a:r>
              <a:rPr lang="zh-TW" altLang="en-US" sz="2800" dirty="0"/>
              <a:t>聖</a:t>
            </a:r>
            <a:r>
              <a:rPr lang="zh-TW" altLang="en-US" sz="2800" dirty="0" smtClean="0"/>
              <a:t>殿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王宮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房屋</a:t>
            </a:r>
            <a:r>
              <a:rPr lang="en-US" altLang="zh-TW" sz="2800" dirty="0" smtClean="0"/>
              <a:t>,</a:t>
            </a:r>
            <a:r>
              <a:rPr lang="zh-TW" altLang="en-US" sz="2800" dirty="0" smtClean="0"/>
              <a:t>拆毀</a:t>
            </a:r>
            <a:r>
              <a:rPr lang="zh-TW" altLang="en-US" sz="2800" dirty="0"/>
              <a:t>耶路撒冷城</a:t>
            </a:r>
            <a:r>
              <a:rPr lang="zh-TW" altLang="en-US" sz="2800" dirty="0" smtClean="0"/>
              <a:t>牆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王下</a:t>
            </a:r>
            <a:r>
              <a:rPr lang="en-US" altLang="zh-TW" sz="2400" dirty="0" smtClean="0"/>
              <a:t>25:8-10</a:t>
            </a:r>
          </a:p>
          <a:p>
            <a:r>
              <a:rPr lang="en-US" altLang="zh-TW" sz="2800" dirty="0" smtClean="0"/>
              <a:t>445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BC</a:t>
            </a:r>
            <a:r>
              <a:rPr lang="zh-TW" altLang="en-US" sz="2800" dirty="0" smtClean="0"/>
              <a:t> 重建</a:t>
            </a:r>
            <a:r>
              <a:rPr lang="zh-TW" altLang="en-US" sz="2800" dirty="0"/>
              <a:t>耶路撒冷城</a:t>
            </a:r>
            <a:r>
              <a:rPr lang="zh-TW" altLang="en-US" sz="2800" dirty="0" smtClean="0"/>
              <a:t>牆 </a:t>
            </a:r>
            <a:r>
              <a:rPr lang="en-US" altLang="zh-TW" sz="2800" dirty="0" smtClean="0"/>
              <a:t>(3+</a:t>
            </a:r>
            <a:r>
              <a:rPr lang="zh-TW" altLang="en-US" sz="2800" dirty="0" smtClean="0"/>
              <a:t> 公里</a:t>
            </a:r>
            <a:r>
              <a:rPr lang="en-US" altLang="zh-TW" sz="2800" dirty="0" smtClean="0"/>
              <a:t>)</a:t>
            </a:r>
          </a:p>
          <a:p>
            <a:endParaRPr lang="en-US" sz="2800" dirty="0"/>
          </a:p>
        </p:txBody>
      </p:sp>
      <p:pic>
        <p:nvPicPr>
          <p:cNvPr id="7" name="Picture 4" descr="Image result for 攻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856" y="268678"/>
            <a:ext cx="3804144" cy="244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ol.jw.org/cmn-Hant/wol/ml/r24/lp-ch/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852" y="2723061"/>
            <a:ext cx="3804144" cy="413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167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外憂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21257"/>
            <a:ext cx="5405224" cy="479041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46360" y="1436247"/>
            <a:ext cx="353767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aseline="30000" dirty="0" smtClean="0"/>
              <a:t>2:10</a:t>
            </a:r>
            <a:r>
              <a:rPr lang="en-US" altLang="zh-TW" sz="2000" baseline="30000" dirty="0"/>
              <a:t> </a:t>
            </a:r>
            <a:r>
              <a:rPr lang="zh-TW" altLang="en-US" sz="2000" dirty="0" smtClean="0">
                <a:latin typeface="Helvetica Neue"/>
              </a:rPr>
              <a:t>和倫人參巴拉，並為奴的亞捫人多比雅，聽見有人來為以色列人求好處，就甚惱怒。</a:t>
            </a:r>
            <a:endParaRPr lang="en-US" sz="2000" dirty="0">
              <a:latin typeface="Helvetica Neue"/>
            </a:endParaRPr>
          </a:p>
          <a:p>
            <a:r>
              <a:rPr lang="en-US" altLang="zh-TW" sz="2000" baseline="30000" dirty="0" smtClean="0"/>
              <a:t>2:19</a:t>
            </a:r>
            <a:r>
              <a:rPr lang="en-US" altLang="zh-TW" sz="2000" baseline="30000" dirty="0"/>
              <a:t> </a:t>
            </a:r>
            <a:r>
              <a:rPr lang="zh-TW" altLang="en-US" sz="2000" dirty="0"/>
              <a:t>但 和 倫 人 參 巴 拉 ， 並 為 奴 的 亞 捫 人 多 比 雅 和 亞 拉 伯 人 基 善 聽 見 就 嗤 笑 我 們 ， 藐 視 我 們 ， 說 ： 你 們 做 甚 麼 呢 ？ 要 背 叛 王 麼 </a:t>
            </a:r>
            <a:r>
              <a:rPr lang="zh-TW" altLang="en-US" sz="2000" dirty="0" smtClean="0"/>
              <a:t>？</a:t>
            </a:r>
            <a:endParaRPr lang="en-US" altLang="zh-TW" sz="2000" dirty="0" smtClean="0"/>
          </a:p>
          <a:p>
            <a:r>
              <a:rPr lang="en-US" altLang="zh-TW" sz="2000" b="1" baseline="30000" dirty="0" smtClean="0"/>
              <a:t>4:7</a:t>
            </a:r>
            <a:r>
              <a:rPr lang="zh-TW" altLang="en-US" sz="2000" dirty="0" smtClean="0"/>
              <a:t>參 </a:t>
            </a:r>
            <a:r>
              <a:rPr lang="zh-TW" altLang="en-US" sz="2000" dirty="0"/>
              <a:t>巴 拉 、 多 比 雅 、 亞 拉 伯 人 、 亞 捫 人 、 亞 實 突 人 聽 見 修 造 耶 路 撒 冷 城 牆 ， 著 手 進 行 堵 塞 破 裂 的 地 方 ， 就 甚 發 怒 。</a:t>
            </a:r>
          </a:p>
          <a:p>
            <a:r>
              <a:rPr lang="en-US" altLang="zh-TW" sz="2000" b="1" baseline="30000" dirty="0"/>
              <a:t>8 </a:t>
            </a:r>
            <a:r>
              <a:rPr lang="zh-TW" altLang="en-US" sz="2000" dirty="0"/>
              <a:t>大 家 同 謀 要 來 攻 擊 耶 路 撒 冷 ， 使 城 內 擾 亂 </a:t>
            </a:r>
            <a:r>
              <a:rPr lang="zh-TW" altLang="en-US" sz="2000" dirty="0" smtClean="0"/>
              <a:t>。</a:t>
            </a:r>
            <a:endParaRPr lang="zh-TW" alt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1724734" y="1597071"/>
            <a:ext cx="25779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0000FF"/>
                </a:solidFill>
                <a:latin typeface="Helvetica Neue"/>
              </a:rPr>
              <a:t>參巴</a:t>
            </a:r>
            <a:r>
              <a:rPr lang="zh-TW" altLang="en-US" sz="2000" b="1" dirty="0" smtClean="0">
                <a:solidFill>
                  <a:srgbClr val="0000FF"/>
                </a:solidFill>
                <a:latin typeface="Helvetica Neue"/>
              </a:rPr>
              <a:t>拉</a:t>
            </a:r>
            <a:r>
              <a:rPr lang="en-US" altLang="zh-TW" sz="2000" b="1" dirty="0" smtClean="0">
                <a:solidFill>
                  <a:srgbClr val="0000FF"/>
                </a:solidFill>
                <a:latin typeface="Helvetica Neue"/>
              </a:rPr>
              <a:t>:</a:t>
            </a:r>
            <a:r>
              <a:rPr lang="zh-TW" altLang="en-US" sz="2000" b="1" dirty="0">
                <a:solidFill>
                  <a:srgbClr val="0000FF"/>
                </a:solidFill>
                <a:latin typeface="+mn-ea"/>
              </a:rPr>
              <a:t>撒瑪利</a:t>
            </a:r>
            <a:r>
              <a:rPr lang="zh-TW" altLang="en-US" sz="2000" b="1" dirty="0" smtClean="0">
                <a:solidFill>
                  <a:srgbClr val="0000FF"/>
                </a:solidFill>
                <a:latin typeface="+mn-ea"/>
              </a:rPr>
              <a:t>亞省長</a:t>
            </a:r>
            <a:endParaRPr lang="zh-TW" altLang="en-US" sz="2000" b="1" dirty="0">
              <a:solidFill>
                <a:srgbClr val="0000F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59461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內患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TW" sz="2400" b="1" baseline="30000" dirty="0" smtClean="0"/>
              <a:t>4:10</a:t>
            </a:r>
            <a:r>
              <a:rPr lang="en-US" altLang="zh-TW" sz="2400" b="1" baseline="30000" dirty="0"/>
              <a:t> </a:t>
            </a:r>
            <a:r>
              <a:rPr lang="zh-TW" altLang="en-US" sz="2400" dirty="0"/>
              <a:t>猶 大 人 說 ： 灰 土 尚 多 ， 扛 抬 的 人 力 氣 已 經 衰 敗 ， 所 以 我 們 不 能 建 造 城 牆 。</a:t>
            </a:r>
          </a:p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11 </a:t>
            </a:r>
            <a:r>
              <a:rPr lang="zh-TW" altLang="en-US" sz="2400" dirty="0"/>
              <a:t>我 們 的 敵 人 且 說 ： 趁 他 們 不 知 不 見 ， 我 們 進 入 他 們 中 間 ， 殺 他 們 ， 使 工 作 止 住 。</a:t>
            </a:r>
          </a:p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12 </a:t>
            </a:r>
            <a:r>
              <a:rPr lang="zh-TW" altLang="en-US" sz="2400" dirty="0"/>
              <a:t>那 靠 近 敵 人 居 住 的 猶 大 人 十 次 從 各 處 來 見 我 們 ， 說 ： 你 們 必 要 回 到 我 們 那 裡 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lnSpc>
                <a:spcPct val="120000"/>
              </a:lnSpc>
            </a:pPr>
            <a:r>
              <a:rPr lang="en-US" altLang="zh-TW" sz="2400" b="1" dirty="0"/>
              <a:t>5 </a:t>
            </a:r>
            <a:r>
              <a:rPr lang="zh-TW" altLang="en-US" sz="2400" dirty="0"/>
              <a:t>百 姓 和 他 們 的 妻 大 大 呼 號 ， 埋 怨 他 們 的 弟 兄 猶 大 人 。</a:t>
            </a:r>
          </a:p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2 </a:t>
            </a:r>
            <a:r>
              <a:rPr lang="zh-TW" altLang="en-US" sz="2400" dirty="0"/>
              <a:t>有 的 說 ： 我 們 和 兒 女 人 口 眾 多 ， 要 去 得 糧 食 度 命 ；</a:t>
            </a:r>
          </a:p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3 </a:t>
            </a:r>
            <a:r>
              <a:rPr lang="zh-TW" altLang="en-US" sz="2400" dirty="0"/>
              <a:t>有 的 說 ： 我 們 典 了 田 地 、 葡 萄 園 、 房 屋 ， 要 得 糧 食 充 飢 ；</a:t>
            </a:r>
          </a:p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4 </a:t>
            </a:r>
            <a:r>
              <a:rPr lang="zh-TW" altLang="en-US" sz="2400" dirty="0"/>
              <a:t>有 的 說 ： 我 們 已 經 指 著 田 地 、 葡 萄 園 ， 借 了 錢 給 王 納 稅 。</a:t>
            </a:r>
          </a:p>
          <a:p>
            <a:pPr>
              <a:lnSpc>
                <a:spcPct val="120000"/>
              </a:lnSpc>
            </a:pPr>
            <a:r>
              <a:rPr lang="en-US" altLang="zh-TW" sz="2400" b="1" baseline="30000" dirty="0"/>
              <a:t>5 </a:t>
            </a:r>
            <a:r>
              <a:rPr lang="zh-TW" altLang="en-US" sz="2400" dirty="0"/>
              <a:t>我 們 的 身 體 與 我 們 弟 兄 的 身 體 一 樣 ； 我 們 的 兒 女 與 他 們 的 兒 女 一 般 。 現 在 我 們 將 要 使 兒 女 作 人 的 僕 婢 ， 我 們 的 女 兒 已 有 為 婢 的 ； 我 們 並 無 力 拯 救 ， 因 為 我 們 的 田 地 、 葡 萄 園 已 經 歸 了 別 人 。</a:t>
            </a:r>
          </a:p>
          <a:p>
            <a:pPr>
              <a:lnSpc>
                <a:spcPct val="120000"/>
              </a:lnSpc>
            </a:pPr>
            <a:endParaRPr lang="zh-TW" altLang="en-US" sz="2400" dirty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68807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號召與響應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同心建造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zh-TW" altLang="en-US" dirty="0">
                <a:latin typeface="+mn-ea"/>
              </a:rPr>
              <a:t>來吧</a:t>
            </a:r>
            <a:r>
              <a:rPr lang="en-US" altLang="zh-TW" dirty="0" smtClean="0">
                <a:latin typeface="+mn-ea"/>
              </a:rPr>
              <a:t>! </a:t>
            </a:r>
            <a:endParaRPr lang="en-US" altLang="zh-TW" dirty="0">
              <a:latin typeface="+mn-ea"/>
            </a:endParaRPr>
          </a:p>
          <a:p>
            <a:pPr algn="ctr"/>
            <a:r>
              <a:rPr lang="zh-TW" altLang="en-US" dirty="0">
                <a:latin typeface="+mn-ea"/>
              </a:rPr>
              <a:t>我們重建耶路撒冷的城牆，免得</a:t>
            </a:r>
            <a:r>
              <a:rPr lang="zh-TW" altLang="en-US" dirty="0" smtClean="0">
                <a:latin typeface="+mn-ea"/>
              </a:rPr>
              <a:t>再受凌辱 </a:t>
            </a:r>
            <a:r>
              <a:rPr lang="en-US" altLang="zh-TW" dirty="0" smtClean="0">
                <a:latin typeface="+mn-ea"/>
              </a:rPr>
              <a:t>.</a:t>
            </a:r>
            <a:endParaRPr lang="zh-TW" altLang="en-US" dirty="0">
              <a:latin typeface="+mn-ea"/>
            </a:endParaRPr>
          </a:p>
        </p:txBody>
      </p:sp>
      <p:pic>
        <p:nvPicPr>
          <p:cNvPr id="8" name="Content Placeholder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29117" y="2384425"/>
            <a:ext cx="3694235" cy="434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TW" altLang="en-US" dirty="0"/>
              <a:t>我們起來建造吧</a:t>
            </a:r>
            <a:r>
              <a:rPr lang="zh-TW" altLang="en-US" dirty="0" smtClean="0"/>
              <a:t>！</a:t>
            </a:r>
            <a:endParaRPr lang="en-US" dirty="0">
              <a:ea typeface="新細明體" pitchFamily="18" charset="-120"/>
            </a:endParaRPr>
          </a:p>
        </p:txBody>
      </p:sp>
      <p:pic>
        <p:nvPicPr>
          <p:cNvPr id="11" name="Content Placeholder 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486400" y="2401389"/>
            <a:ext cx="3090431" cy="431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7020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面對威脅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TW" sz="1800" baseline="30000" dirty="0"/>
              <a:t>2:10 </a:t>
            </a:r>
            <a:r>
              <a:rPr lang="zh-TW" altLang="en-US" sz="1800" dirty="0">
                <a:latin typeface="Helvetica Neue"/>
              </a:rPr>
              <a:t>和倫人參巴拉，並為奴的亞捫人多比雅，聽見有人來為以色列人求好處，就甚惱怒。</a:t>
            </a:r>
            <a:endParaRPr lang="en-US" sz="1800" dirty="0">
              <a:latin typeface="Helvetica Neue"/>
            </a:endParaRPr>
          </a:p>
          <a:p>
            <a:pPr>
              <a:lnSpc>
                <a:spcPct val="120000"/>
              </a:lnSpc>
            </a:pPr>
            <a:r>
              <a:rPr lang="en-US" altLang="zh-TW" sz="1800" baseline="30000" dirty="0"/>
              <a:t>2:19 </a:t>
            </a:r>
            <a:r>
              <a:rPr lang="zh-TW" altLang="en-US" sz="1800" dirty="0"/>
              <a:t>但 和 倫 人 參 巴 拉 ， 並 為 奴 的 亞 捫 人 多 比 雅 和 亞 拉 伯 人 基 善 聽 見 就 嗤 笑 我 們 ， 藐 視 我 們 ， 說 ： 你 們 做 甚 麼 呢 ？ 要 背 叛 王 麼 ？</a:t>
            </a:r>
            <a:endParaRPr lang="en-US" altLang="zh-TW" sz="1800" dirty="0"/>
          </a:p>
          <a:p>
            <a:pPr>
              <a:lnSpc>
                <a:spcPct val="120000"/>
              </a:lnSpc>
            </a:pPr>
            <a:r>
              <a:rPr lang="en-US" altLang="zh-TW" sz="1800" b="1" baseline="30000" dirty="0"/>
              <a:t>4:7</a:t>
            </a:r>
            <a:r>
              <a:rPr lang="zh-TW" altLang="en-US" sz="1800" dirty="0"/>
              <a:t>參 巴 拉 、 多 比 雅 、 亞 拉 伯 人 、 亞 捫 人 、 亞 實 突 人 聽 見 修 造 耶 路 撒 冷 城 牆 ， 著 手 進 行 堵 塞 破 裂 的 地 方 ， 就 甚 發 怒 。</a:t>
            </a:r>
          </a:p>
          <a:p>
            <a:pPr>
              <a:lnSpc>
                <a:spcPct val="120000"/>
              </a:lnSpc>
            </a:pPr>
            <a:r>
              <a:rPr lang="en-US" altLang="zh-TW" sz="1800" b="1" baseline="30000" dirty="0"/>
              <a:t>8 </a:t>
            </a:r>
            <a:r>
              <a:rPr lang="zh-TW" altLang="en-US" sz="1800" dirty="0"/>
              <a:t>大 家 同 謀 要 來 攻 擊 耶 路 撒 冷 ， 使 城 內 擾 亂 。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800" dirty="0">
                <a:solidFill>
                  <a:srgbClr val="FFC000"/>
                </a:solidFill>
                <a:latin typeface="SimSun" panose="02010600030101010101" pitchFamily="2" charset="-122"/>
              </a:rPr>
              <a:t>4:14</a:t>
            </a:r>
            <a:r>
              <a:rPr lang="zh-TW" alt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不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要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怕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他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們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！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當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記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念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主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是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大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而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可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畏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的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。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你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們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要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為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弟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兄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、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兒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女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、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妻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子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、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家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產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爭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戰</a:t>
            </a:r>
            <a:r>
              <a:rPr lang="en-US" sz="2800" dirty="0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SimSun" panose="02010600030101010101" pitchFamily="2" charset="-122"/>
              </a:rPr>
              <a:t>。</a:t>
            </a:r>
            <a:endParaRPr lang="en-US" sz="2800" dirty="0">
              <a:solidFill>
                <a:srgbClr val="FFC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1860" y="935404"/>
            <a:ext cx="8881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062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救助貧民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53314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1800" dirty="0" smtClean="0"/>
              <a:t>5:1</a:t>
            </a:r>
            <a:r>
              <a:rPr lang="zh-TW" altLang="en-US" sz="1800" dirty="0" smtClean="0"/>
              <a:t> </a:t>
            </a:r>
            <a:r>
              <a:rPr lang="en-US" sz="1800" dirty="0"/>
              <a:t>百 姓 和 他 們 的 妻 大 </a:t>
            </a:r>
            <a:r>
              <a:rPr lang="en-US" sz="1800" dirty="0" err="1"/>
              <a:t>大</a:t>
            </a:r>
            <a:r>
              <a:rPr lang="en-US" sz="1800" dirty="0"/>
              <a:t> 呼 號 ， 埋 怨 他 們 的 弟 兄 猶 大 人 。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2 有 的 說 ： 我 們 和 兒 女 人 口 眾 多 ， 要 去 得 糧 食 度 命 ；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3 有 的 說 ： 我 們 典 了 田 地 、 葡 萄 園 、 房 屋 ， 要 得 糧 食 充 飢 ；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4 有 的 說 ： 我 們 已 經 指 著 田 地 、 葡 萄 園 ， 借 了 錢 給 王 納 稅 。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5 我 們 的 身 體 與 我 們 弟 兄 的 身 體 一 樣 ； 我 們 的 兒 女 與 他 們 的 兒 女 一 般 。 現 在 我 們 將 要 使 兒 女 作 人 的 僕 婢 ， 我 們 的 女 兒 已 有 為 婢 的 ； 我 們 並 無 力 拯 救 ， 因 為 我 們 的 田 地 、 葡 萄 園 已 經 歸 了 別 人 </a:t>
            </a:r>
            <a:r>
              <a:rPr lang="en-US" sz="1800" dirty="0" smtClean="0"/>
              <a:t>。</a:t>
            </a:r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533141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 我 心 裡 籌 劃 ， 就 斥 責 貴 冑 和 官 長 說 ： 你 們 各 人 向 弟 兄 取 利 ！ 於 是 我 招 聚 大 會 攻 擊 他 們 。</a:t>
            </a:r>
          </a:p>
          <a:p>
            <a:pPr>
              <a:lnSpc>
                <a:spcPct val="120000"/>
              </a:lnSpc>
            </a:pPr>
            <a:r>
              <a:rPr lang="en-US" sz="2000" b="1" dirty="0" smtClean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 我 也 抖 著 胸 前 的 衣 襟 ， 說 ： 凡 不 成 就 這 應 許 的 ， 願 神 照 樣 抖 他 離 開 家 產 和 他 勞 碌 得 來 的 ， 直 到 抖 空 了 。 會 眾 都 說 ： 阿 們 ！ 又 讚 美 耶 和 華 。 百 姓 就 照 著 所 應 許 的 去 行 。</a:t>
            </a:r>
          </a:p>
        </p:txBody>
      </p:sp>
    </p:spTree>
    <p:extLst>
      <p:ext uri="{BB962C8B-B14F-4D97-AF65-F5344CB8AC3E}">
        <p14:creationId xmlns:p14="http://schemas.microsoft.com/office/powerpoint/2010/main" val="30386073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認罪</a:t>
            </a:r>
            <a:r>
              <a:rPr lang="en-US" altLang="zh-TW" dirty="0" smtClean="0"/>
              <a:t>,</a:t>
            </a:r>
            <a:r>
              <a:rPr lang="zh-TW" altLang="en-US" dirty="0" smtClean="0"/>
              <a:t>簽名立約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291056"/>
            <a:ext cx="3901698" cy="4691337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遵行摩西律法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(10:29</a:t>
            </a:r>
            <a:r>
              <a:rPr lang="en-US" altLang="zh-TW" sz="2000" b="1" dirty="0" smtClean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000" b="1" dirty="0" smtClean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</a:t>
            </a: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與外族通婚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(10:30)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守安息日、安息年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(10:31)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每人每年捐給聖殿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1/3</a:t>
            </a: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舍客勒銀子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(10:32-33)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各族輪流獻柴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(10:34)</a:t>
            </a:r>
          </a:p>
          <a:p>
            <a:pPr marL="342900" indent="-342900">
              <a:lnSpc>
                <a:spcPct val="100000"/>
              </a:lnSpc>
              <a:spcAft>
                <a:spcPct val="70000"/>
              </a:spcAft>
              <a:buFontTx/>
              <a:buAutoNum type="arabicPeriod"/>
            </a:pPr>
            <a:r>
              <a:rPr lang="zh-TW" altLang="en-US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奉獻初熟土產、頭胎兒子、首生牛羊、土產十分之一</a:t>
            </a:r>
            <a:r>
              <a:rPr lang="en-US" altLang="zh-TW" sz="2000" b="1" dirty="0">
                <a:solidFill>
                  <a:schemeClr val="accent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(10:35-39)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8712" y="1291056"/>
            <a:ext cx="3994685" cy="469133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 smtClean="0">
                <a:latin typeface="Arial" panose="020B0604020202020204" pitchFamily="34" charset="0"/>
              </a:rPr>
              <a:t>9:34</a:t>
            </a:r>
            <a:r>
              <a:rPr lang="en-US" altLang="zh-TW" b="1" baseline="30000" dirty="0">
                <a:latin typeface="Arial" panose="020B0604020202020204" pitchFamily="34" charset="0"/>
              </a:rPr>
              <a:t> </a:t>
            </a:r>
            <a:r>
              <a:rPr lang="zh-TW" altLang="en-US" dirty="0">
                <a:latin typeface="Helvetica Neue"/>
              </a:rPr>
              <a:t>我 們 的 君 王 、 首 領 、 祭 司 、 列 祖 都 不 遵 守 你 的 律 法 ， 不 聽 從 你 的 誡 命 和 你 警 戒 他 們 的 話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>
                <a:latin typeface="Arial" panose="020B0604020202020204" pitchFamily="34" charset="0"/>
              </a:rPr>
              <a:t>35 </a:t>
            </a:r>
            <a:r>
              <a:rPr lang="zh-TW" altLang="en-US" dirty="0">
                <a:latin typeface="Helvetica Neue"/>
              </a:rPr>
              <a:t>他 們 在 本 國 裡 沾 你 大 恩 的 時 候 ， 在 你 所 賜 給 他 們 這 廣 大 肥 美 之 地 上 不 事 奉 你 ， 也 不 轉 離 他 們 的 惡 行 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b="1" baseline="30000" dirty="0">
                <a:latin typeface="Arial" panose="020B0604020202020204" pitchFamily="34" charset="0"/>
              </a:rPr>
              <a:t>36 </a:t>
            </a:r>
            <a:r>
              <a:rPr lang="zh-TW" altLang="en-US" dirty="0">
                <a:latin typeface="Helvetica Neue"/>
              </a:rPr>
              <a:t>我 們 現 今 作 了 奴 僕 ； 至 於 你 所 賜 給 我 們 列 祖 享 受 其 上 的 土 產 ， 並 美 物 之 地 ， 看 哪 ， 我 們 在 這 地 上 作 了 奴 僕 ！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  <p:pic>
        <p:nvPicPr>
          <p:cNvPr id="7" name="Picture 2" descr="Image result for 尼希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239" y="0"/>
            <a:ext cx="2151761" cy="129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134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遷居耶路撒冷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dirty="0"/>
              <a:t>7:4</a:t>
            </a:r>
            <a:r>
              <a:rPr lang="zh-TW" altLang="en-US" dirty="0"/>
              <a:t> </a:t>
            </a:r>
            <a:r>
              <a:rPr lang="en-US" dirty="0"/>
              <a:t>城 是 廣 大 ， 其 中 的 民 卻 稀 少 ， 房 屋 還 沒 有 建 造 。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800600" y="1485018"/>
            <a:ext cx="3901698" cy="4691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b="1" dirty="0" smtClean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</a:t>
            </a:r>
            <a:r>
              <a:rPr lang="zh-TW" altLang="en-US" b="1" dirty="0" smtClean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百 姓 的 首 領 住 在 耶 路 撒 冷 。 其 餘 的 百 姓 掣 籤 ， 每 十 人 中 使 一 人 來 住 在 聖 城 耶 路 撒 冷 ， 那 九 人 住 在 別 的 城 邑 。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 凡 甘 心 樂 意 住 在 耶 路 撒 冷 的 ， 百 姓 都 為 他 們 祝 福 。</a:t>
            </a:r>
          </a:p>
          <a:p>
            <a:pPr>
              <a:lnSpc>
                <a:spcPct val="150000"/>
              </a:lnSpc>
            </a:pP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0550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奉獻城牆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讚美</a:t>
            </a:r>
            <a:r>
              <a:rPr lang="en-US" altLang="zh-TW" dirty="0" smtClean="0"/>
              <a:t>,</a:t>
            </a:r>
            <a:r>
              <a:rPr lang="zh-TW" altLang="en-US" dirty="0" smtClean="0"/>
              <a:t> 感恩</a:t>
            </a:r>
            <a:r>
              <a:rPr lang="en-US" altLang="zh-TW" dirty="0" smtClean="0"/>
              <a:t>,</a:t>
            </a:r>
            <a:r>
              <a:rPr lang="zh-TW" altLang="en-US" dirty="0" smtClean="0"/>
              <a:t> 宣告</a:t>
            </a:r>
            <a:r>
              <a:rPr lang="en-US" altLang="zh-TW" dirty="0" smtClean="0"/>
              <a:t>,</a:t>
            </a:r>
            <a:r>
              <a:rPr lang="zh-TW" altLang="en-US" dirty="0" smtClean="0"/>
              <a:t> 分別為聖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608691" cy="464936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12:27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耶 路 撒 冷 城 牆 告 成 的 時 候 ， 眾 民 就 把 各 處 的 利 未 人 招 到 耶 路 撒 冷 ， 要 稱 謝 、 歌 唱 、 敲 鈸 、 鼓 瑟 、 彈 琴 ， 歡 歡 喜 喜 地 行 告 成 之 禮 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800" b="1" baseline="30000" dirty="0" smtClean="0"/>
              <a:t>12:30</a:t>
            </a:r>
            <a:r>
              <a:rPr lang="en-US" altLang="zh-TW" sz="2800" b="1" baseline="30000" dirty="0"/>
              <a:t> </a:t>
            </a:r>
            <a:r>
              <a:rPr lang="zh-TW" altLang="en-US" sz="2800" dirty="0"/>
              <a:t>祭 司 和 利 未 人 就 潔 淨 自 己 ， 也 潔 淨 百 姓 和 城 門 ， 並 城 牆 。</a:t>
            </a:r>
            <a:endParaRPr lang="en-US" sz="2800" dirty="0"/>
          </a:p>
        </p:txBody>
      </p:sp>
      <p:pic>
        <p:nvPicPr>
          <p:cNvPr id="8" name="Picture 4" descr="800-Nehemiah 12 Priests on the Wal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934" y="1854791"/>
            <a:ext cx="4962066" cy="372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55655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清</a:t>
            </a:r>
            <a:r>
              <a:rPr lang="zh-TW" altLang="en-US" dirty="0" smtClean="0"/>
              <a:t>理聖殿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baseline="30000" dirty="0" smtClean="0"/>
              <a:t>13:</a:t>
            </a:r>
            <a:r>
              <a:rPr lang="zh-TW" altLang="en-US" b="1" baseline="30000" dirty="0" smtClean="0"/>
              <a:t> </a:t>
            </a:r>
            <a:r>
              <a:rPr lang="en-US" altLang="zh-TW" b="1" baseline="30000" dirty="0" smtClean="0"/>
              <a:t>4</a:t>
            </a:r>
            <a:r>
              <a:rPr lang="en-US" altLang="zh-TW" b="1" baseline="30000" dirty="0"/>
              <a:t> </a:t>
            </a:r>
            <a:r>
              <a:rPr lang="zh-TW" altLang="en-US" dirty="0"/>
              <a:t>先 是 蒙 派 管 理 我 們 神 殿 中 庫 房 的 祭 司 以 利 亞 實 與 多 比 雅 結 親 ，</a:t>
            </a:r>
          </a:p>
          <a:p>
            <a:pPr marL="0" indent="0">
              <a:buNone/>
            </a:pPr>
            <a:r>
              <a:rPr lang="en-US" altLang="zh-TW" b="1" baseline="30000" dirty="0"/>
              <a:t>5 </a:t>
            </a:r>
            <a:r>
              <a:rPr lang="zh-TW" altLang="en-US" dirty="0"/>
              <a:t>便 為 他 預 備 一 間 大 屋 子 ， 就 是 從 前 收 存 素 祭 、 乳 香 、 器 皿 ， 和 照 命 令 供 給 利 未 人 、 歌 唱 的 、 守 門 的 五 穀 、 新 酒 ， 和 油 的 十 分 之 一 ， 並 歸 祭 司 舉 祭 的 屋 子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baseline="30000" dirty="0" smtClean="0">
                <a:solidFill>
                  <a:srgbClr val="FFC000"/>
                </a:solidFill>
              </a:rPr>
              <a:t>8</a:t>
            </a:r>
            <a:r>
              <a:rPr lang="en-US" altLang="zh-TW" b="1" baseline="30000" dirty="0">
                <a:solidFill>
                  <a:srgbClr val="FFC000"/>
                </a:solidFill>
              </a:rPr>
              <a:t> </a:t>
            </a:r>
            <a:r>
              <a:rPr lang="zh-TW" altLang="en-US" b="1" dirty="0">
                <a:solidFill>
                  <a:srgbClr val="FFC000"/>
                </a:solidFill>
              </a:rPr>
              <a:t>我 甚 惱 怒 ， 就 把 多 比 雅 的 一 切 家 具 從 屋 裡 都 拋 出 去 ，</a:t>
            </a:r>
          </a:p>
          <a:p>
            <a:pPr marL="0" indent="0">
              <a:buNone/>
            </a:pPr>
            <a:r>
              <a:rPr lang="en-US" altLang="zh-TW" b="1" baseline="30000" dirty="0">
                <a:solidFill>
                  <a:srgbClr val="FFC000"/>
                </a:solidFill>
              </a:rPr>
              <a:t>9 </a:t>
            </a:r>
            <a:r>
              <a:rPr lang="zh-TW" altLang="en-US" b="1" dirty="0">
                <a:solidFill>
                  <a:srgbClr val="FFC000"/>
                </a:solidFill>
              </a:rPr>
              <a:t>吩 咐 人 潔 淨 這 屋 子 ， 遂 將 神 殿 的 器 皿 和 素 祭 、 乳 香 又 搬 進 去 </a:t>
            </a:r>
            <a:r>
              <a:rPr lang="zh-TW" altLang="en-US" b="1" dirty="0" smtClean="0">
                <a:solidFill>
                  <a:srgbClr val="FFC000"/>
                </a:solidFill>
              </a:rPr>
              <a:t>。</a:t>
            </a:r>
            <a:endParaRPr lang="en-US" altLang="zh-TW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altLang="zh-TW" b="1" baseline="30000" dirty="0">
                <a:solidFill>
                  <a:srgbClr val="FFC000"/>
                </a:solidFill>
              </a:rPr>
              <a:t>28 </a:t>
            </a:r>
            <a:r>
              <a:rPr lang="zh-TW" altLang="en-US" b="1" dirty="0">
                <a:solidFill>
                  <a:srgbClr val="FFC000"/>
                </a:solidFill>
              </a:rPr>
              <a:t>大 祭 司 以 利 亞 實 的 孫 子 、 耶 何 耶 大 的 一 個 兒 子 是 和 倫 人 參 巴 拉 的 女 婿 ， 我 就 從 我 這 裡 把 他 趕 出 去 。</a:t>
            </a:r>
          </a:p>
          <a:p>
            <a:pPr marL="0" indent="0">
              <a:buNone/>
            </a:pP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252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利未人所當得的分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baseline="30000" dirty="0"/>
              <a:t>10 </a:t>
            </a:r>
            <a:r>
              <a:rPr lang="zh-TW" altLang="en-US" dirty="0"/>
              <a:t>我 見 利 未 人 所 當 得 的 分 無 人 供 給 他 們 ， 甚 至 供 職 的 利 未 人 與 歌 唱 的 俱 各 奔 回 自 己 的 田 地 去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baseline="30000" dirty="0">
                <a:solidFill>
                  <a:srgbClr val="FFC000"/>
                </a:solidFill>
              </a:rPr>
              <a:t>11 </a:t>
            </a:r>
            <a:r>
              <a:rPr lang="zh-TW" altLang="en-US" b="1" dirty="0">
                <a:solidFill>
                  <a:srgbClr val="FFC000"/>
                </a:solidFill>
              </a:rPr>
              <a:t>我 就 斥 責 官 長 說 ： 為 何 離 棄 神 的 殿 呢 ？ 我 便 招 聚 利 未 人 ， 使 他 們 照 舊 供 職 。</a:t>
            </a:r>
          </a:p>
          <a:p>
            <a:pPr marL="0" indent="0">
              <a:buNone/>
            </a:pPr>
            <a:r>
              <a:rPr lang="en-US" altLang="zh-TW" b="1" baseline="30000" dirty="0">
                <a:solidFill>
                  <a:srgbClr val="FFC000"/>
                </a:solidFill>
              </a:rPr>
              <a:t>12 </a:t>
            </a:r>
            <a:r>
              <a:rPr lang="zh-TW" altLang="en-US" b="1" dirty="0">
                <a:solidFill>
                  <a:srgbClr val="FFC000"/>
                </a:solidFill>
              </a:rPr>
              <a:t>猶 大 眾 人 就 把 五 穀 、 新 酒 ， 和 油 的 十 分 之 一 送 入 庫 房 。</a:t>
            </a:r>
          </a:p>
          <a:p>
            <a:pPr marL="0" indent="0">
              <a:buNone/>
            </a:pP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1162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PP-SellingAtTheGate_RA_00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4487" y="5356720"/>
            <a:ext cx="1163782" cy="150128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守安息日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8712" y="1526583"/>
            <a:ext cx="3994685" cy="516208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b="1" dirty="0" smtClean="0">
                <a:latin typeface="+mn-ea"/>
              </a:rPr>
              <a:t>13:</a:t>
            </a:r>
            <a:r>
              <a:rPr lang="zh-TW" altLang="en-US" b="1" dirty="0" smtClean="0">
                <a:latin typeface="+mn-ea"/>
              </a:rPr>
              <a:t> </a:t>
            </a:r>
            <a:r>
              <a:rPr lang="en-US" b="1" dirty="0" smtClean="0">
                <a:latin typeface="+mn-ea"/>
              </a:rPr>
              <a:t>15</a:t>
            </a:r>
            <a:r>
              <a:rPr lang="en-US" b="1" dirty="0">
                <a:latin typeface="+mn-ea"/>
              </a:rPr>
              <a:t> </a:t>
            </a:r>
            <a:r>
              <a:rPr lang="en-US" dirty="0">
                <a:latin typeface="+mn-ea"/>
              </a:rPr>
              <a:t>那 些 日 子 ， 我 在 猶 大 見 有 人 在 安 息 日 醡 酒 （ 原 文 是 踹 酒 醡 ） ， 搬 運 禾 捆 馱 在 驢 上 ， 又 把 酒 、 葡 萄 、 無 花 果 ， 和 各 樣 的 擔 子 在 安 息 日 擔 入 耶 路 撒 冷 ， 我 就 在 他 們 賣 食 物 的 那 日 警 戒 他 們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+mn-ea"/>
              </a:rPr>
              <a:t>16 </a:t>
            </a:r>
            <a:r>
              <a:rPr lang="en-US" dirty="0">
                <a:latin typeface="+mn-ea"/>
              </a:rPr>
              <a:t>又 有 推 羅 人 住 在 耶 路 撒 冷 ； 他 們 把 魚 和 各 樣 貨 物 運 進 來 ， 在 安 息 日 賣 給 猶 大 人 </a:t>
            </a:r>
            <a:r>
              <a:rPr lang="en-US" dirty="0" smtClean="0">
                <a:latin typeface="+mn-ea"/>
              </a:rPr>
              <a:t>。</a:t>
            </a:r>
            <a:endParaRPr lang="en-US" dirty="0">
              <a:latin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00600" y="1526583"/>
            <a:ext cx="3901698" cy="533141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en-US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 在 安 息 日 的 前 一 日 ， 耶 路 撒 冷 城 門 有 黑 影 的 時 候 ， 我 就 吩 咐 人 將 門 關 鎖 ， 不 過 安 息 日 不 准 開 放 。 我 又 派 我 幾 個 僕 人 管 理 城 門 ， 免 得 有 人 在 安 息 日 擔 甚 麼 擔 子 進 城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 於 是 商 人 和 販 賣 各 樣 貨 物 的 ， 一 兩 次 住 宿 在 耶 路 撒 冷 城 外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 我 就 警 戒 他 們 說 ： 你 們 為 何 在 城 外 住 宿 呢 ？ 若 再 這 樣 ， 我 必 下 手 拿 辦 你 們 。 從 此 以 後 ， 他 們 在 安 息 日 不 再 來 了 。</a:t>
            </a:r>
          </a:p>
          <a:p>
            <a:pPr marL="0" indent="0">
              <a:buNone/>
            </a:pPr>
            <a:endParaRPr lang="en-US" b="1" dirty="0">
              <a:solidFill>
                <a:srgbClr val="FFC0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0500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 smtClean="0">
                <a:latin typeface="Arial" panose="020B0604020202020204" pitchFamily="34" charset="0"/>
              </a:rPr>
              <a:t>13:</a:t>
            </a:r>
            <a:r>
              <a:rPr lang="zh-TW" altLang="en-US" sz="1800" b="1" dirty="0" smtClean="0">
                <a:latin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</a:rPr>
              <a:t>23</a:t>
            </a:r>
            <a:r>
              <a:rPr lang="en-US" sz="2800" dirty="0">
                <a:latin typeface="SimSun" panose="02010600030101010101" pitchFamily="2" charset="-122"/>
              </a:rPr>
              <a:t>那些日子，我也見猶大人娶了亞實突、亞捫、摩押的女子為妻。</a:t>
            </a:r>
            <a:endParaRPr lang="en-US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</a:rPr>
              <a:t>24</a:t>
            </a:r>
            <a:r>
              <a:rPr lang="en-US" sz="2800" dirty="0">
                <a:latin typeface="SimSun" panose="02010600030101010101" pitchFamily="2" charset="-122"/>
              </a:rPr>
              <a:t>他們的兒女說話，一半是亞實突的話，不會說猶大的話，所說的是照著各族的方言。</a:t>
            </a:r>
            <a:endParaRPr lang="en-US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與外族通婚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b="1" baseline="30000" dirty="0">
                <a:solidFill>
                  <a:srgbClr val="FFC000"/>
                </a:solidFill>
              </a:rPr>
              <a:t>25 </a:t>
            </a:r>
            <a:r>
              <a:rPr lang="zh-TW" altLang="en-US" sz="2800" b="1" dirty="0">
                <a:solidFill>
                  <a:srgbClr val="FFC000"/>
                </a:solidFill>
              </a:rPr>
              <a:t>我 就 斥 責 他 們 ， 咒 詛 他 們 ， 打 了 他 們 幾 個 人 ， 拔 下 他 們 的 頭 髮 ， 叫 他 們 指 著 神 起 誓 ， 必 不 將 自 己 的 女 兒 嫁 給 外 邦 人 的 兒 子 ， 也 不 為 自 己 和 兒 子 娶 他 們 的 女 兒 。</a:t>
            </a:r>
            <a:endParaRPr lang="en-US" sz="2800" b="1" dirty="0">
              <a:solidFill>
                <a:srgbClr val="FFC000"/>
              </a:solidFill>
            </a:endParaRPr>
          </a:p>
        </p:txBody>
      </p:sp>
      <p:pic>
        <p:nvPicPr>
          <p:cNvPr id="6" name="Picture 5" descr="http://distantshores.org/images/rg/15/display/15_Ezr_10_06_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466" y="4985399"/>
            <a:ext cx="2551035" cy="187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8712" y="4828996"/>
            <a:ext cx="3280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語言不通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沒有認同感</a:t>
            </a:r>
            <a:endParaRPr lang="en-US" altLang="zh-TW" sz="2400" dirty="0" smtClean="0"/>
          </a:p>
          <a:p>
            <a:r>
              <a:rPr lang="zh-TW" altLang="en-US" sz="2400" dirty="0" smtClean="0"/>
              <a:t>巴別塔</a:t>
            </a:r>
            <a:endParaRPr lang="en-US" altLang="zh-TW" sz="2400" dirty="0" smtClean="0"/>
          </a:p>
          <a:p>
            <a:r>
              <a:rPr lang="zh-TW" altLang="en-US" sz="2400" dirty="0" smtClean="0"/>
              <a:t>五旬節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4303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尼希</a:t>
            </a:r>
            <a:r>
              <a:rPr lang="zh-TW" altLang="en-US" dirty="0" smtClean="0"/>
              <a:t>米的</a:t>
            </a:r>
            <a:r>
              <a:rPr lang="zh-TW" altLang="en-US" dirty="0"/>
              <a:t>特點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56" y="1233686"/>
            <a:ext cx="8299342" cy="51891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平素為人誠實可靠，獲王和王后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參二</a:t>
            </a:r>
            <a:r>
              <a:rPr lang="en-US" altLang="zh-TW" b="1" dirty="0">
                <a:latin typeface="+mn-ea"/>
              </a:rPr>
              <a:t>6)</a:t>
            </a:r>
            <a:r>
              <a:rPr lang="zh-TW" altLang="en-US" b="1" dirty="0">
                <a:latin typeface="+mn-ea"/>
              </a:rPr>
              <a:t>信任，委以在王身邊負責飲食</a:t>
            </a:r>
            <a:r>
              <a:rPr lang="zh-TW" altLang="en-US" b="1" dirty="0" smtClean="0">
                <a:latin typeface="+mn-ea"/>
              </a:rPr>
              <a:t>安全。</a:t>
            </a:r>
            <a:endParaRPr lang="zh-TW" altLang="en-US" b="1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關心且熱愛聖城，一聽見城牆拆毀，城門被火焚燒，就哭泣悲哀數日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參一</a:t>
            </a:r>
            <a:r>
              <a:rPr lang="en-US" altLang="zh-TW" b="1" dirty="0">
                <a:latin typeface="+mn-ea"/>
              </a:rPr>
              <a:t>2~4)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的禱告真誠有力，感動神施恩的手幫助他，使王允准其所求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參一</a:t>
            </a:r>
            <a:r>
              <a:rPr lang="en-US" altLang="zh-TW" b="1" dirty="0">
                <a:latin typeface="+mn-ea"/>
              </a:rPr>
              <a:t>4~6</a:t>
            </a:r>
            <a:r>
              <a:rPr lang="zh-TW" altLang="en-US" b="1" dirty="0">
                <a:latin typeface="+mn-ea"/>
              </a:rPr>
              <a:t>；二</a:t>
            </a:r>
            <a:r>
              <a:rPr lang="en-US" altLang="zh-TW" b="1" dirty="0">
                <a:latin typeface="+mn-ea"/>
              </a:rPr>
              <a:t>4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8)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處理事情有條有理，謀定而後動，分配工作有次有序，使城牆在短期內修復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參二</a:t>
            </a:r>
            <a:r>
              <a:rPr lang="en-US" altLang="zh-TW" b="1" dirty="0">
                <a:latin typeface="+mn-ea"/>
              </a:rPr>
              <a:t>13~18</a:t>
            </a:r>
            <a:r>
              <a:rPr lang="zh-TW" altLang="en-US" b="1" dirty="0">
                <a:latin typeface="+mn-ea"/>
              </a:rPr>
              <a:t>；三章全；六</a:t>
            </a:r>
            <a:r>
              <a:rPr lang="en-US" altLang="zh-TW" b="1" dirty="0">
                <a:latin typeface="+mn-ea"/>
              </a:rPr>
              <a:t>15)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面對敵人一面勇敢無畏，一面防備萬全，使仇敵對他無可奈何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參二</a:t>
            </a:r>
            <a:r>
              <a:rPr lang="en-US" altLang="zh-TW" b="1" dirty="0">
                <a:latin typeface="+mn-ea"/>
              </a:rPr>
              <a:t>9~10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19~20</a:t>
            </a:r>
            <a:r>
              <a:rPr lang="zh-TW" altLang="en-US" b="1" dirty="0">
                <a:latin typeface="+mn-ea"/>
              </a:rPr>
              <a:t>；四章全；六章全；七</a:t>
            </a:r>
            <a:r>
              <a:rPr lang="en-US" altLang="zh-TW" b="1" dirty="0">
                <a:latin typeface="+mn-ea"/>
              </a:rPr>
              <a:t>1~3)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大公無私，不貪愛錢財，不壓榨百姓，反而慷慨解囊，為民表率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 smtClean="0">
                <a:latin typeface="+mn-ea"/>
              </a:rPr>
              <a:t>參五</a:t>
            </a:r>
            <a:r>
              <a:rPr lang="en-US" altLang="zh-TW" b="1" dirty="0" smtClean="0">
                <a:latin typeface="+mn-ea"/>
              </a:rPr>
              <a:t>10,</a:t>
            </a:r>
            <a:r>
              <a:rPr lang="zh-TW" altLang="en-US" b="1" dirty="0" smtClean="0">
                <a:latin typeface="+mn-ea"/>
              </a:rPr>
              <a:t> </a:t>
            </a:r>
            <a:r>
              <a:rPr lang="en-US" altLang="zh-TW" b="1" dirty="0" smtClean="0">
                <a:latin typeface="+mn-ea"/>
              </a:rPr>
              <a:t>14~18</a:t>
            </a:r>
            <a:r>
              <a:rPr lang="en-US" altLang="zh-TW" b="1" dirty="0">
                <a:latin typeface="+mn-ea"/>
              </a:rPr>
              <a:t>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恨惡罪惡，絕不與罪惡妥協，甚至為了清理罪惡，不惜指責貴冑、官長、大祭司等人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參五</a:t>
            </a:r>
            <a:r>
              <a:rPr lang="en-US" altLang="zh-TW" b="1" dirty="0">
                <a:latin typeface="+mn-ea"/>
              </a:rPr>
              <a:t>1~13</a:t>
            </a:r>
            <a:r>
              <a:rPr lang="zh-TW" altLang="en-US" b="1" dirty="0">
                <a:latin typeface="+mn-ea"/>
              </a:rPr>
              <a:t>；十三章全</a:t>
            </a:r>
            <a:r>
              <a:rPr lang="en-US" altLang="zh-TW" b="1" dirty="0">
                <a:latin typeface="+mn-ea"/>
              </a:rPr>
              <a:t>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TW" altLang="en-US" b="1" dirty="0" smtClean="0">
                <a:latin typeface="+mn-ea"/>
              </a:rPr>
              <a:t>他</a:t>
            </a:r>
            <a:r>
              <a:rPr lang="zh-TW" altLang="en-US" b="1" dirty="0">
                <a:latin typeface="+mn-ea"/>
              </a:rPr>
              <a:t>處處事事以神為念，一面仰望神求神施恩，一面感謝神獻上讚美</a:t>
            </a:r>
            <a:r>
              <a:rPr lang="en-US" altLang="zh-TW" b="1" dirty="0">
                <a:latin typeface="+mn-ea"/>
              </a:rPr>
              <a:t>(</a:t>
            </a:r>
            <a:r>
              <a:rPr lang="zh-TW" altLang="en-US" b="1" dirty="0">
                <a:latin typeface="+mn-ea"/>
              </a:rPr>
              <a:t>參一</a:t>
            </a:r>
            <a:r>
              <a:rPr lang="en-US" altLang="zh-TW" b="1" dirty="0">
                <a:latin typeface="+mn-ea"/>
              </a:rPr>
              <a:t>4~5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11</a:t>
            </a:r>
            <a:r>
              <a:rPr lang="zh-TW" altLang="en-US" b="1" dirty="0">
                <a:latin typeface="+mn-ea"/>
              </a:rPr>
              <a:t>；二</a:t>
            </a:r>
            <a:r>
              <a:rPr lang="en-US" altLang="zh-TW" b="1" dirty="0">
                <a:latin typeface="+mn-ea"/>
              </a:rPr>
              <a:t>4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8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18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20</a:t>
            </a:r>
            <a:r>
              <a:rPr lang="zh-TW" altLang="en-US" b="1" dirty="0">
                <a:latin typeface="+mn-ea"/>
              </a:rPr>
              <a:t>；四</a:t>
            </a:r>
            <a:r>
              <a:rPr lang="en-US" altLang="zh-TW" b="1" dirty="0">
                <a:latin typeface="+mn-ea"/>
              </a:rPr>
              <a:t>4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9</a:t>
            </a:r>
            <a:r>
              <a:rPr lang="zh-TW" altLang="en-US" b="1" dirty="0">
                <a:latin typeface="+mn-ea"/>
              </a:rPr>
              <a:t>；五</a:t>
            </a:r>
            <a:r>
              <a:rPr lang="en-US" altLang="zh-TW" b="1" dirty="0">
                <a:latin typeface="+mn-ea"/>
              </a:rPr>
              <a:t>19</a:t>
            </a:r>
            <a:r>
              <a:rPr lang="zh-TW" altLang="en-US" b="1" dirty="0">
                <a:latin typeface="+mn-ea"/>
              </a:rPr>
              <a:t>；六</a:t>
            </a:r>
            <a:r>
              <a:rPr lang="en-US" altLang="zh-TW" b="1" dirty="0">
                <a:latin typeface="+mn-ea"/>
              </a:rPr>
              <a:t>9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14</a:t>
            </a:r>
            <a:r>
              <a:rPr lang="zh-TW" altLang="en-US" b="1" dirty="0">
                <a:latin typeface="+mn-ea"/>
              </a:rPr>
              <a:t>；八</a:t>
            </a:r>
            <a:r>
              <a:rPr lang="en-US" altLang="zh-TW" b="1" dirty="0">
                <a:latin typeface="+mn-ea"/>
              </a:rPr>
              <a:t>10</a:t>
            </a:r>
            <a:r>
              <a:rPr lang="zh-TW" altLang="en-US" b="1" dirty="0">
                <a:latin typeface="+mn-ea"/>
              </a:rPr>
              <a:t>；十三</a:t>
            </a:r>
            <a:r>
              <a:rPr lang="en-US" altLang="zh-TW" b="1" dirty="0">
                <a:latin typeface="+mn-ea"/>
              </a:rPr>
              <a:t>14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29</a:t>
            </a:r>
            <a:r>
              <a:rPr lang="zh-TW" altLang="en-US" b="1" dirty="0">
                <a:latin typeface="+mn-ea"/>
              </a:rPr>
              <a:t>，</a:t>
            </a:r>
            <a:r>
              <a:rPr lang="en-US" altLang="zh-TW" b="1" dirty="0">
                <a:latin typeface="+mn-ea"/>
              </a:rPr>
              <a:t>31)</a:t>
            </a:r>
            <a:r>
              <a:rPr lang="zh-TW" altLang="en-US" b="1" dirty="0">
                <a:latin typeface="+mn-ea"/>
              </a:rPr>
              <a:t>。</a:t>
            </a:r>
          </a:p>
          <a:p>
            <a:pPr>
              <a:lnSpc>
                <a:spcPct val="100000"/>
              </a:lnSpc>
            </a:pPr>
            <a:endParaRPr 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5640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尼西</a:t>
            </a:r>
            <a:r>
              <a:rPr lang="zh-TW" altLang="en-US" dirty="0" smtClean="0"/>
              <a:t>米與以</a:t>
            </a:r>
            <a:r>
              <a:rPr lang="zh-TW" altLang="en-US" dirty="0"/>
              <a:t>斯拉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867615"/>
              </p:ext>
            </p:extLst>
          </p:nvPr>
        </p:nvGraphicFramePr>
        <p:xfrm>
          <a:off x="403225" y="1164213"/>
          <a:ext cx="8299450" cy="36576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149725"/>
                <a:gridCol w="41497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/>
                        <a:t>以斯拉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/>
                        <a:t>尼希米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耶和華幫助 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耶和華安慰</a:t>
                      </a:r>
                      <a:endParaRPr lang="en-US" sz="24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祭司和文士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酒政</a:t>
                      </a:r>
                      <a:endParaRPr lang="en-US" sz="24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宗教領袖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政治首領</a:t>
                      </a:r>
                      <a:endParaRPr lang="en-US" sz="24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牧師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建築師</a:t>
                      </a:r>
                      <a:endParaRPr lang="en-US" sz="24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亞達薛西王第七年回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/>
                        <a:t>亞達薛西王二十年</a:t>
                      </a:r>
                      <a:r>
                        <a:rPr lang="zh-TW" altLang="en-US" sz="2400" b="0" dirty="0"/>
                        <a:t>回</a:t>
                      </a:r>
                      <a:endParaRPr lang="en-US" altLang="zh-TW" sz="240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 smtClean="0"/>
                        <a:t>重心靈之重建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dirty="0" smtClean="0"/>
                        <a:t>重物質之重建</a:t>
                      </a:r>
                      <a:endParaRPr lang="en-US" sz="2400" b="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拔自己的頭髮</a:t>
                      </a:r>
                      <a:endParaRPr lang="en-US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拔別</a:t>
                      </a:r>
                      <a:r>
                        <a:rPr lang="zh-TW" altLang="en-US" sz="2400" smtClean="0"/>
                        <a:t>人的頭髮</a:t>
                      </a:r>
                      <a:endParaRPr lang="en-US" sz="24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02956" y="4870790"/>
            <a:ext cx="82993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/>
              <a:t>尼西米可算是一個信徒的表範，他與祭司以斯拉有不同的才能，不同的工作、生活方式</a:t>
            </a:r>
            <a:r>
              <a:rPr lang="zh-TW" altLang="en-US" sz="2400" dirty="0" smtClean="0"/>
              <a:t>，可</a:t>
            </a:r>
            <a:r>
              <a:rPr lang="zh-TW" altLang="en-US" sz="2400" dirty="0"/>
              <a:t>是他們有同一位神，遵行同一本聖經</a:t>
            </a:r>
            <a:r>
              <a:rPr lang="en-US" altLang="zh-TW" sz="2400" dirty="0"/>
              <a:t>(</a:t>
            </a:r>
            <a:r>
              <a:rPr lang="zh-TW" altLang="en-US" sz="2400" dirty="0"/>
              <a:t>神的話</a:t>
            </a:r>
            <a:r>
              <a:rPr lang="en-US" altLang="zh-TW" sz="2400" dirty="0"/>
              <a:t>)</a:t>
            </a:r>
            <a:r>
              <a:rPr lang="zh-TW" altLang="en-US" sz="2400" dirty="0"/>
              <a:t>，為神發同樣的熱心，而且他們必須在神的事工上彼此服事方成使命。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905148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尼希米</a:t>
            </a:r>
            <a:r>
              <a:rPr lang="zh-TW" altLang="en-US" dirty="0" smtClean="0">
                <a:latin typeface="Calibri" panose="020F0502020204030204" pitchFamily="34" charset="0"/>
                <a:ea typeface="Microsoft JhengHei" panose="020B0604030504040204" pitchFamily="34" charset="-120"/>
                <a:cs typeface="Microsoft JhengHei" panose="020B0604030504040204" pitchFamily="34" charset="-120"/>
              </a:rPr>
              <a:t>記意義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79437" y="1526583"/>
            <a:ext cx="3994685" cy="4691337"/>
          </a:xfrm>
        </p:spPr>
        <p:txBody>
          <a:bodyPr>
            <a:normAutofit/>
          </a:bodyPr>
          <a:lstStyle/>
          <a:p>
            <a:r>
              <a:rPr lang="zh-TW" altLang="en-US" sz="2400" dirty="0" smtClean="0"/>
              <a:t>領導者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有屬靈的遠見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積極主動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持之以恆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值得信任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舍己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知道神的心意</a:t>
            </a:r>
            <a:r>
              <a:rPr lang="en-US" altLang="zh-TW" sz="2400" dirty="0" smtClean="0"/>
              <a:t>,</a:t>
            </a:r>
            <a:r>
              <a:rPr lang="zh-TW" altLang="en-US" sz="2400" dirty="0" smtClean="0"/>
              <a:t> 理解人的需要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有勇有謀</a:t>
            </a:r>
            <a:endParaRPr lang="en-US" altLang="zh-TW" sz="2400" dirty="0" smtClean="0"/>
          </a:p>
          <a:p>
            <a:pPr lvl="1"/>
            <a:r>
              <a:rPr lang="zh-TW" altLang="en-US" sz="2400" dirty="0"/>
              <a:t>恨惡罪惡，絕不與罪惡妥協</a:t>
            </a:r>
            <a:endParaRPr lang="en-US" altLang="zh-TW" sz="2400" dirty="0" smtClean="0"/>
          </a:p>
          <a:p>
            <a:endParaRPr lang="en-US" altLang="zh-TW" sz="24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800599" y="1526583"/>
            <a:ext cx="4343401" cy="4691337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支持者</a:t>
            </a:r>
            <a:r>
              <a:rPr lang="en-US" altLang="zh-TW" sz="2400" dirty="0"/>
              <a:t>,</a:t>
            </a:r>
            <a:r>
              <a:rPr lang="zh-TW" altLang="en-US" sz="2400" dirty="0"/>
              <a:t>跟隨者</a:t>
            </a:r>
            <a:endParaRPr lang="en-US" altLang="zh-TW" sz="2400" dirty="0"/>
          </a:p>
          <a:p>
            <a:pPr lvl="1"/>
            <a:r>
              <a:rPr lang="zh-TW" altLang="en-US" sz="2400" dirty="0"/>
              <a:t>忠心</a:t>
            </a:r>
            <a:endParaRPr lang="en-US" altLang="zh-TW" sz="2400" dirty="0"/>
          </a:p>
          <a:p>
            <a:pPr lvl="1"/>
            <a:r>
              <a:rPr lang="zh-TW" altLang="en-US" sz="2400" dirty="0"/>
              <a:t>做好本分</a:t>
            </a:r>
            <a:endParaRPr lang="en-US" altLang="zh-TW" sz="2400" dirty="0"/>
          </a:p>
          <a:p>
            <a:pPr lvl="1"/>
            <a:r>
              <a:rPr lang="zh-TW" altLang="en-US" sz="2400" dirty="0" smtClean="0"/>
              <a:t>反映意</a:t>
            </a:r>
            <a:r>
              <a:rPr lang="zh-TW" altLang="en-US" sz="2400" dirty="0"/>
              <a:t>見</a:t>
            </a:r>
            <a:endParaRPr lang="en-US" altLang="zh-TW" sz="2400" dirty="0"/>
          </a:p>
          <a:p>
            <a:pPr lvl="1"/>
            <a:r>
              <a:rPr lang="zh-TW" altLang="en-US" sz="2400" dirty="0"/>
              <a:t>立約委</a:t>
            </a:r>
            <a:r>
              <a:rPr lang="zh-TW" altLang="en-US" sz="2400" dirty="0" smtClean="0"/>
              <a:t>身</a:t>
            </a:r>
            <a:r>
              <a:rPr lang="en-US" altLang="zh-TW" sz="2400" dirty="0" smtClean="0"/>
              <a:t> </a:t>
            </a:r>
            <a:endParaRPr lang="en-US" altLang="zh-TW" sz="2400" dirty="0"/>
          </a:p>
          <a:p>
            <a:pPr lvl="1"/>
            <a:r>
              <a:rPr lang="zh-TW" altLang="en-US" sz="2400" dirty="0"/>
              <a:t>有錯就改</a:t>
            </a:r>
            <a:endParaRPr lang="en-US" altLang="zh-TW" sz="2400" dirty="0"/>
          </a:p>
          <a:p>
            <a:pPr lvl="1"/>
            <a:r>
              <a:rPr lang="zh-TW" altLang="en-US" sz="2400" dirty="0"/>
              <a:t>記錄在册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11398" y="6217920"/>
            <a:ext cx="768245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FFFFFF"/>
              </a:buClr>
              <a:buSzPct val="80000"/>
            </a:pPr>
            <a:r>
              <a:rPr lang="en-US" altLang="zh-TW" sz="2400" dirty="0" smtClean="0">
                <a:solidFill>
                  <a:srgbClr val="FFFFFF"/>
                </a:solidFill>
              </a:rPr>
              <a:t>Every </a:t>
            </a:r>
            <a:r>
              <a:rPr lang="en-US" altLang="zh-TW" sz="2400" dirty="0">
                <a:solidFill>
                  <a:srgbClr val="FFFFFF"/>
                </a:solidFill>
              </a:rPr>
              <a:t>leader is a follower and every follower is a leader</a:t>
            </a:r>
          </a:p>
        </p:txBody>
      </p:sp>
    </p:spTree>
    <p:extLst>
      <p:ext uri="{BB962C8B-B14F-4D97-AF65-F5344CB8AC3E}">
        <p14:creationId xmlns:p14="http://schemas.microsoft.com/office/powerpoint/2010/main" val="30834949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4760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IC" id="{242E5062-6D02-4D0C-9989-9A362FCA2463}" vid="{99AC1277-3A76-4420-B133-54910ACF6D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5356BA-A173-4B02-AC46-C23A1CBE313C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22F5A26-25E7-4A6C-9CE5-34ED3D6207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F988B5-2049-4E55-953D-BA90C8E4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1675</TotalTime>
  <Words>2261</Words>
  <Application>Microsoft Office PowerPoint</Application>
  <PresentationFormat>On-screen Show (4:3)</PresentationFormat>
  <Paragraphs>211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Helvetica Neue</vt:lpstr>
      <vt:lpstr>Microsoft JhengHei</vt:lpstr>
      <vt:lpstr>PMingLiU</vt:lpstr>
      <vt:lpstr>PMingLiU</vt:lpstr>
      <vt:lpstr>SimSun</vt:lpstr>
      <vt:lpstr>Arial</vt:lpstr>
      <vt:lpstr>Calibri</vt:lpstr>
      <vt:lpstr>Corbel</vt:lpstr>
      <vt:lpstr>Times New Roman</vt:lpstr>
      <vt:lpstr>Trebuchet MS</vt:lpstr>
      <vt:lpstr>Wingdings</vt:lpstr>
      <vt:lpstr>Banded</vt:lpstr>
      <vt:lpstr>尼希米記大綱</vt:lpstr>
      <vt:lpstr>PowerPoint Presentation</vt:lpstr>
      <vt:lpstr>被擄與歸回</vt:lpstr>
      <vt:lpstr>瑪拉基書</vt:lpstr>
      <vt:lpstr>尼希米記</vt:lpstr>
      <vt:lpstr>尼希米記歷史背景</vt:lpstr>
      <vt:lpstr>尼希米</vt:lpstr>
      <vt:lpstr>尼希米記大綱</vt:lpstr>
      <vt:lpstr>尼希米記開始于…</vt:lpstr>
      <vt:lpstr>耶路撒冷城牆</vt:lpstr>
      <vt:lpstr>外憂</vt:lpstr>
      <vt:lpstr>內患</vt:lpstr>
      <vt:lpstr>號召與響應 – 同心建造</vt:lpstr>
      <vt:lpstr>面對威脅</vt:lpstr>
      <vt:lpstr>救助貧民</vt:lpstr>
      <vt:lpstr>認罪,簽名立約</vt:lpstr>
      <vt:lpstr>遷居耶路撒冷</vt:lpstr>
      <vt:lpstr>奉獻城牆 – 讚美, 感恩, 宣告, 分別為聖</vt:lpstr>
      <vt:lpstr>清理聖殿</vt:lpstr>
      <vt:lpstr>利未人所當得的分</vt:lpstr>
      <vt:lpstr>守安息日</vt:lpstr>
      <vt:lpstr>與外族通婚</vt:lpstr>
      <vt:lpstr>尼希米的特點</vt:lpstr>
      <vt:lpstr>尼西米與以斯拉</vt:lpstr>
      <vt:lpstr>尼希米記意義</vt:lpstr>
      <vt:lpstr>PowerPoint Presentation</vt:lpstr>
    </vt:vector>
  </TitlesOfParts>
  <Company>Lam Research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 Prefill Update</dc:title>
  <dc:creator>Parks, John</dc:creator>
  <cp:lastModifiedBy>Li, Nanhai</cp:lastModifiedBy>
  <cp:revision>246</cp:revision>
  <dcterms:created xsi:type="dcterms:W3CDTF">2015-07-29T00:08:28Z</dcterms:created>
  <dcterms:modified xsi:type="dcterms:W3CDTF">2015-10-13T17:58:45Z</dcterms:modified>
</cp:coreProperties>
</file>