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9" r:id="rId4"/>
    <p:sldMasterId id="2147484057" r:id="rId5"/>
  </p:sldMasterIdLst>
  <p:notesMasterIdLst>
    <p:notesMasterId r:id="rId78"/>
  </p:notesMasterIdLst>
  <p:sldIdLst>
    <p:sldId id="295" r:id="rId6"/>
    <p:sldId id="967" r:id="rId7"/>
    <p:sldId id="924" r:id="rId8"/>
    <p:sldId id="934" r:id="rId9"/>
    <p:sldId id="935" r:id="rId10"/>
    <p:sldId id="925" r:id="rId11"/>
    <p:sldId id="939" r:id="rId12"/>
    <p:sldId id="926" r:id="rId13"/>
    <p:sldId id="927" r:id="rId14"/>
    <p:sldId id="928" r:id="rId15"/>
    <p:sldId id="1016" r:id="rId16"/>
    <p:sldId id="994" r:id="rId17"/>
    <p:sldId id="929" r:id="rId18"/>
    <p:sldId id="930" r:id="rId19"/>
    <p:sldId id="931" r:id="rId20"/>
    <p:sldId id="932" r:id="rId21"/>
    <p:sldId id="972" r:id="rId22"/>
    <p:sldId id="933" r:id="rId23"/>
    <p:sldId id="920" r:id="rId24"/>
    <p:sldId id="921" r:id="rId25"/>
    <p:sldId id="922" r:id="rId26"/>
    <p:sldId id="923" r:id="rId27"/>
    <p:sldId id="999" r:id="rId28"/>
    <p:sldId id="1021" r:id="rId29"/>
    <p:sldId id="1000" r:id="rId30"/>
    <p:sldId id="1001" r:id="rId31"/>
    <p:sldId id="1026" r:id="rId32"/>
    <p:sldId id="1027" r:id="rId33"/>
    <p:sldId id="1028" r:id="rId34"/>
    <p:sldId id="1029" r:id="rId35"/>
    <p:sldId id="1030" r:id="rId36"/>
    <p:sldId id="1031" r:id="rId37"/>
    <p:sldId id="1032" r:id="rId38"/>
    <p:sldId id="1033" r:id="rId39"/>
    <p:sldId id="1034" r:id="rId40"/>
    <p:sldId id="1035" r:id="rId41"/>
    <p:sldId id="1036" r:id="rId42"/>
    <p:sldId id="1037" r:id="rId43"/>
    <p:sldId id="1038" r:id="rId44"/>
    <p:sldId id="1039" r:id="rId45"/>
    <p:sldId id="914" r:id="rId46"/>
    <p:sldId id="1005" r:id="rId47"/>
    <p:sldId id="1025" r:id="rId48"/>
    <p:sldId id="1006" r:id="rId49"/>
    <p:sldId id="945" r:id="rId50"/>
    <p:sldId id="944" r:id="rId51"/>
    <p:sldId id="1003" r:id="rId52"/>
    <p:sldId id="946" r:id="rId53"/>
    <p:sldId id="1004" r:id="rId54"/>
    <p:sldId id="1007" r:id="rId55"/>
    <p:sldId id="953" r:id="rId56"/>
    <p:sldId id="1008" r:id="rId57"/>
    <p:sldId id="1009" r:id="rId58"/>
    <p:sldId id="1010" r:id="rId59"/>
    <p:sldId id="918" r:id="rId60"/>
    <p:sldId id="1011" r:id="rId61"/>
    <p:sldId id="1012" r:id="rId62"/>
    <p:sldId id="1013" r:id="rId63"/>
    <p:sldId id="1023" r:id="rId64"/>
    <p:sldId id="948" r:id="rId65"/>
    <p:sldId id="1017" r:id="rId66"/>
    <p:sldId id="1018" r:id="rId67"/>
    <p:sldId id="978" r:id="rId68"/>
    <p:sldId id="1019" r:id="rId69"/>
    <p:sldId id="979" r:id="rId70"/>
    <p:sldId id="981" r:id="rId71"/>
    <p:sldId id="976" r:id="rId72"/>
    <p:sldId id="983" r:id="rId73"/>
    <p:sldId id="980" r:id="rId74"/>
    <p:sldId id="1024" r:id="rId75"/>
    <p:sldId id="962" r:id="rId76"/>
    <p:sldId id="1040" r:id="rId77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144">
          <p15:clr>
            <a:srgbClr val="A4A3A4"/>
          </p15:clr>
        </p15:guide>
        <p15:guide id="5" pos="5616">
          <p15:clr>
            <a:srgbClr val="A4A3A4"/>
          </p15:clr>
        </p15:guide>
        <p15:guide id="6" orient="horz" pos="40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CC"/>
    <a:srgbClr val="66FFFF"/>
    <a:srgbClr val="CC0099"/>
    <a:srgbClr val="FF9900"/>
    <a:srgbClr val="9933FF"/>
    <a:srgbClr val="00F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4" autoAdjust="0"/>
    <p:restoredTop sz="91911" autoAdjust="0"/>
  </p:normalViewPr>
  <p:slideViewPr>
    <p:cSldViewPr snapToGrid="0">
      <p:cViewPr varScale="1">
        <p:scale>
          <a:sx n="51" d="100"/>
          <a:sy n="51" d="100"/>
        </p:scale>
        <p:origin x="1013" y="34"/>
      </p:cViewPr>
      <p:guideLst>
        <p:guide orient="horz" pos="672"/>
        <p:guide pos="2880"/>
        <p:guide orient="horz" pos="2160"/>
        <p:guide pos="144"/>
        <p:guide pos="5616"/>
        <p:guide orient="horz" pos="40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6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82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D17D-7E79-4505-AA8C-85846DD469C9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476248"/>
            <a:ext cx="5943600" cy="445882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5101683"/>
            <a:ext cx="594360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80306-4AEF-40BA-8E4B-6E19CDA139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53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059011"/>
            <a:ext cx="9141619" cy="16218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421493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2625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363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859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8712" y="1526583"/>
            <a:ext cx="3994685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526583"/>
            <a:ext cx="3901698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847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441858"/>
            <a:ext cx="3940444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956" y="2385083"/>
            <a:ext cx="3940444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441858"/>
            <a:ext cx="390187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385081"/>
            <a:ext cx="3901870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6081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39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1002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480087"/>
            <a:ext cx="4854844" cy="485871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403" y="1480087"/>
            <a:ext cx="2997485" cy="40997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6660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2515" y="1974610"/>
            <a:ext cx="5048165" cy="4077364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203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230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11007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7556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03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682025-238C-45FF-9F46-0CE8225E387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969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CFE226-B403-4FF3-BB04-1B3A25BED20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099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C5E0DD-7B27-43B6-A094-4FF796991D5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579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AE45D6-7C1A-4C0F-9FFF-E7E173EB5D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81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EA1-FE43-4882-AC5F-B90C2F2B10A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361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546A36-315B-429B-93A3-39BFA909BE9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63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DDFB01-DFCE-47C9-BB09-E4BEF9E1E54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50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72FAF4-6A73-4F55-B302-34A92B1C00B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997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DEA8D-3261-4080-A069-3497EEF6A3E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08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D72C48-E750-4477-8011-39162B6244D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2749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375538-47C5-434F-BE48-8F7B8A2C80C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63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" y="148777"/>
            <a:ext cx="9141714" cy="965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956" y="268678"/>
            <a:ext cx="8299342" cy="721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233682"/>
            <a:ext cx="8299342" cy="518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119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80000"/>
        <a:buFont typeface="Arial" panose="020B0604020202020204" pitchFamily="34" charset="0"/>
        <a:buChar char="►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98463" indent="-169863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7388" indent="-2301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6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bg1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0B622F-980A-4E8E-963F-2840F5F361D1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52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%E7%AE%B4%20%E8%A8%80+16:33&amp;version=CUV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%E5%87%BA%20%E5%9F%83%20%E5%8F%8A%20%E8%A8%98+25:2&amp;version=CUV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rriam-webster.com/dictionary/holy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6%B0%91%20%E6%95%B8%20%E8%A8%98+18:29&amp;version=CUV" TargetMode="External"/><Relationship Id="rId2" Type="http://schemas.openxmlformats.org/officeDocument/2006/relationships/hyperlink" Target="https://www.biblegateway.com/passage/?search=%E5%88%A9%20%E6%9C%AA%20%E8%A8%98+20:26&amp;version=CUV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6%AD%8C%20%E6%9E%97%20%E5%A4%9A%20%E5%89%8D%20%E6%9B%B8+1:30&amp;version=CUV" TargetMode="External"/><Relationship Id="rId2" Type="http://schemas.openxmlformats.org/officeDocument/2006/relationships/hyperlink" Target="https://www.biblegateway.com/passage/?search=%E7%BE%85%20%E9%A6%AC%20%E6%9B%B8+15:16&amp;version=CU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egateway.com/passage/?search=%E5%B8%96%20%E6%92%92%20%E7%BE%85%20%E5%B0%BC%20%E8%BF%A6%20%E5%BE%8C%20%E6%9B%B8+2:13&amp;version=CUV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6%AD%8C%20%E6%9E%97%20%E5%A4%9A%20%E5%BE%8C%20%E6%9B%B8+7:1&amp;version=CUV" TargetMode="External"/><Relationship Id="rId2" Type="http://schemas.openxmlformats.org/officeDocument/2006/relationships/hyperlink" Target="https://www.biblegateway.com/passage/?search=%E5%88%A9%20%E6%9C%AA%20%E8%A8%98+20:7&amp;version=CU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egateway.com/passage/?search=%E6%8F%90%20%E6%91%A9%20%E5%A4%AA%20%E5%BE%8C%20%E6%9B%B8+2:21&amp;version=CUV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6%AD%8C%20%E7%BE%85%20%E8%A5%BF%20%E6%9B%B8+3:12&amp;version=CUV" TargetMode="External"/><Relationship Id="rId2" Type="http://schemas.openxmlformats.org/officeDocument/2006/relationships/hyperlink" Target="https://www.biblegateway.com/passage/?search=%E7%BE%85%20%E9%A6%AC%20%E6%9B%B8+11:16&amp;version=CU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egateway.com/passage/?search=%E7%BE%85%20%E9%A6%AC%20%E6%9B%B8+6:22&amp;version=CUV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尼希米</a:t>
            </a:r>
            <a:r>
              <a:rPr lang="zh-TW" altLang="en-US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記</a:t>
            </a:r>
            <a:r>
              <a:rPr lang="en-US" altLang="zh-TW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11-13</a:t>
            </a:r>
            <a:r>
              <a:rPr lang="zh-TW" altLang="en-US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章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301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</a:rPr>
              <a:t>重 建 聖 民 </a:t>
            </a:r>
            <a:r>
              <a:rPr lang="en-US" altLang="zh-TW" sz="4000" b="1" dirty="0" smtClean="0">
                <a:solidFill>
                  <a:schemeClr val="bg1"/>
                </a:solidFill>
              </a:rPr>
              <a:t>–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 </a:t>
            </a:r>
            <a:r>
              <a:rPr lang="en-US" altLang="zh-TW" sz="4000" b="1" dirty="0" smtClean="0">
                <a:solidFill>
                  <a:schemeClr val="bg1"/>
                </a:solidFill>
              </a:rPr>
              <a:t>12+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 年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2956" y="1233682"/>
            <a:ext cx="8299342" cy="562431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 smtClean="0"/>
              <a:t>奮</a:t>
            </a:r>
            <a:r>
              <a:rPr lang="zh-TW" altLang="en-US" sz="2800" dirty="0"/>
              <a:t>興的過</a:t>
            </a:r>
            <a:r>
              <a:rPr lang="zh-TW" altLang="en-US" sz="2800" dirty="0" smtClean="0"/>
              <a:t>程 </a:t>
            </a:r>
            <a:r>
              <a:rPr lang="en-US" altLang="zh-TW" sz="2800" dirty="0" smtClean="0"/>
              <a:t>(7-12</a:t>
            </a:r>
            <a:r>
              <a:rPr lang="zh-TW" altLang="en-US" sz="2800" dirty="0" smtClean="0"/>
              <a:t>章</a:t>
            </a:r>
            <a:r>
              <a:rPr lang="en-US" altLang="zh-TW" sz="2800" dirty="0" smtClean="0"/>
              <a:t>)</a:t>
            </a:r>
            <a:endParaRPr lang="en-US" sz="2800" dirty="0"/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防</a:t>
            </a:r>
            <a:r>
              <a:rPr lang="zh-TW" altLang="en-US" sz="2400" dirty="0"/>
              <a:t>守城</a:t>
            </a:r>
            <a:r>
              <a:rPr lang="zh-TW" altLang="en-US" sz="2400" dirty="0" smtClean="0"/>
              <a:t>池 </a:t>
            </a:r>
            <a:r>
              <a:rPr lang="en-US" sz="2400" dirty="0" smtClean="0"/>
              <a:t>(</a:t>
            </a:r>
            <a:r>
              <a:rPr lang="en-US" sz="2400" dirty="0"/>
              <a:t>7:1-4) 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核</a:t>
            </a:r>
            <a:r>
              <a:rPr lang="zh-TW" altLang="en-US" sz="2400" dirty="0"/>
              <a:t>查譜</a:t>
            </a:r>
            <a:r>
              <a:rPr lang="zh-TW" altLang="en-US" sz="2400" dirty="0" smtClean="0"/>
              <a:t>系 </a:t>
            </a:r>
            <a:r>
              <a:rPr lang="en-US" sz="2400" dirty="0" smtClean="0"/>
              <a:t>(</a:t>
            </a:r>
            <a:r>
              <a:rPr lang="en-US" sz="2400" dirty="0"/>
              <a:t>7:5-73) 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奮</a:t>
            </a:r>
            <a:r>
              <a:rPr lang="zh-TW" altLang="en-US" sz="2400" dirty="0"/>
              <a:t>興大</a:t>
            </a:r>
            <a:r>
              <a:rPr lang="zh-TW" altLang="en-US" sz="2400" dirty="0" smtClean="0"/>
              <a:t>會 </a:t>
            </a:r>
            <a:r>
              <a:rPr lang="en-US" altLang="zh-TW" sz="2400" dirty="0" smtClean="0"/>
              <a:t>(8:1-18)</a:t>
            </a:r>
            <a:endParaRPr lang="en-US" sz="2400" dirty="0"/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回</a:t>
            </a:r>
            <a:r>
              <a:rPr lang="zh-TW" altLang="en-US" sz="2400" dirty="0"/>
              <a:t>想神的恩</a:t>
            </a:r>
            <a:r>
              <a:rPr lang="zh-TW" altLang="en-US" sz="2400" dirty="0" smtClean="0"/>
              <a:t>惠 </a:t>
            </a:r>
            <a:r>
              <a:rPr lang="en-US" sz="2400" dirty="0" smtClean="0"/>
              <a:t>(</a:t>
            </a:r>
            <a:r>
              <a:rPr lang="en-US" sz="2400" dirty="0"/>
              <a:t>9:1-38) 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重</a:t>
            </a:r>
            <a:r>
              <a:rPr lang="zh-TW" altLang="en-US" sz="2400" dirty="0"/>
              <a:t>新宣誓立</a:t>
            </a:r>
            <a:r>
              <a:rPr lang="zh-TW" altLang="en-US" sz="2400" dirty="0" smtClean="0"/>
              <a:t>約 </a:t>
            </a:r>
            <a:r>
              <a:rPr lang="en-US" altLang="zh-TW" sz="2400" dirty="0" smtClean="0"/>
              <a:t>(10:1-39)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分</a:t>
            </a:r>
            <a:r>
              <a:rPr lang="zh-TW" altLang="en-US" sz="2400" dirty="0"/>
              <a:t>配居</a:t>
            </a:r>
            <a:r>
              <a:rPr lang="zh-TW" altLang="en-US" sz="2400" dirty="0" smtClean="0"/>
              <a:t>地 </a:t>
            </a:r>
            <a:r>
              <a:rPr lang="en-US" sz="2400" dirty="0"/>
              <a:t>(11:1</a:t>
            </a:r>
            <a:r>
              <a:rPr lang="zh-TW" altLang="en-US" sz="2400" dirty="0"/>
              <a:t>一</a:t>
            </a:r>
            <a:r>
              <a:rPr lang="en-US" sz="2400" dirty="0"/>
              <a:t>12:26</a:t>
            </a:r>
            <a:r>
              <a:rPr lang="en-US" sz="2400" dirty="0" smtClean="0"/>
              <a:t>)</a:t>
            </a:r>
            <a:endParaRPr lang="en-US" sz="2400" dirty="0"/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行</a:t>
            </a:r>
            <a:r>
              <a:rPr lang="zh-TW" altLang="en-US" sz="2400" dirty="0"/>
              <a:t>奉獻</a:t>
            </a:r>
            <a:r>
              <a:rPr lang="zh-TW" altLang="en-US" sz="2400" dirty="0" smtClean="0"/>
              <a:t>禮 </a:t>
            </a:r>
            <a:r>
              <a:rPr lang="en-US" sz="2400" dirty="0" smtClean="0"/>
              <a:t>(</a:t>
            </a:r>
            <a:r>
              <a:rPr lang="en-US" sz="2400" dirty="0"/>
              <a:t>12:26-47) 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分</a:t>
            </a:r>
            <a:r>
              <a:rPr lang="zh-TW" altLang="en-US" sz="2800" dirty="0"/>
              <a:t>别爲</a:t>
            </a:r>
            <a:r>
              <a:rPr lang="zh-TW" altLang="en-US" sz="2800" dirty="0" smtClean="0"/>
              <a:t>聖 </a:t>
            </a:r>
            <a:r>
              <a:rPr lang="en-US" sz="2800" dirty="0" smtClean="0"/>
              <a:t>(</a:t>
            </a:r>
            <a:r>
              <a:rPr lang="en-US" sz="2800" dirty="0"/>
              <a:t>13</a:t>
            </a:r>
            <a:r>
              <a:rPr lang="zh-TW" altLang="en-US" sz="2800" dirty="0"/>
              <a:t>章</a:t>
            </a:r>
            <a:r>
              <a:rPr lang="en-US" sz="2800" dirty="0"/>
              <a:t>) </a:t>
            </a:r>
          </a:p>
          <a:p>
            <a:pPr lvl="1">
              <a:lnSpc>
                <a:spcPct val="100000"/>
              </a:lnSpc>
            </a:pPr>
            <a:r>
              <a:rPr lang="zh-TW" altLang="en-US" sz="2400" dirty="0"/>
              <a:t>離絶異族</a:t>
            </a:r>
            <a:endParaRPr lang="en-US" sz="2400" dirty="0"/>
          </a:p>
          <a:p>
            <a:pPr lvl="1">
              <a:lnSpc>
                <a:spcPct val="100000"/>
              </a:lnSpc>
            </a:pPr>
            <a:r>
              <a:rPr lang="zh-TW" altLang="en-US" sz="2400" dirty="0"/>
              <a:t>供奉神僕之需</a:t>
            </a:r>
            <a:endParaRPr lang="en-US" sz="2400" dirty="0"/>
          </a:p>
          <a:p>
            <a:pPr lvl="1">
              <a:lnSpc>
                <a:spcPct val="100000"/>
              </a:lnSpc>
            </a:pPr>
            <a:r>
              <a:rPr lang="zh-TW" altLang="en-US" sz="2400" dirty="0"/>
              <a:t>嚴守安息日 </a:t>
            </a:r>
            <a:endParaRPr lang="en-US" sz="2400" dirty="0"/>
          </a:p>
          <a:p>
            <a:pPr>
              <a:lnSpc>
                <a:spcPct val="10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821746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居 住 聖 城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11 </a:t>
            </a:r>
            <a:r>
              <a:rPr lang="en-US" sz="2800" dirty="0"/>
              <a:t>百 姓 的 </a:t>
            </a:r>
            <a:r>
              <a:rPr lang="en-US" sz="2800" dirty="0">
                <a:solidFill>
                  <a:srgbClr val="FF0000"/>
                </a:solidFill>
              </a:rPr>
              <a:t>首 領</a:t>
            </a:r>
            <a:r>
              <a:rPr lang="en-US" sz="2800" dirty="0"/>
              <a:t> 住 在 耶 路 撒 冷 。 </a:t>
            </a:r>
            <a:r>
              <a:rPr lang="en-US" sz="2800" dirty="0">
                <a:solidFill>
                  <a:srgbClr val="FF0000"/>
                </a:solidFill>
              </a:rPr>
              <a:t>其 餘 的 百 姓 </a:t>
            </a:r>
            <a:r>
              <a:rPr lang="en-US" sz="2800" dirty="0">
                <a:solidFill>
                  <a:srgbClr val="0000CC"/>
                </a:solidFill>
              </a:rPr>
              <a:t>掣 籤 </a:t>
            </a:r>
            <a:r>
              <a:rPr lang="en-US" sz="2800" dirty="0"/>
              <a:t>， </a:t>
            </a:r>
            <a:r>
              <a:rPr lang="en-US" sz="2800" dirty="0">
                <a:solidFill>
                  <a:srgbClr val="FF0000"/>
                </a:solidFill>
              </a:rPr>
              <a:t>每 十 人 中 使 一 人 </a:t>
            </a:r>
            <a:r>
              <a:rPr lang="en-US" sz="2800" dirty="0"/>
              <a:t>來 住 在 聖 城 耶 路 撒 冷 ， 那 九 人 住 在 別 的 城 邑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2 </a:t>
            </a:r>
            <a:r>
              <a:rPr lang="en-US" sz="2800" dirty="0">
                <a:solidFill>
                  <a:srgbClr val="0000CC"/>
                </a:solidFill>
              </a:rPr>
              <a:t>凡 甘 心 樂 意 住 在 耶 路 撒 冷 的 ， 百 姓 都 為 他 們 祝 福 </a:t>
            </a:r>
            <a:r>
              <a:rPr lang="en-US" sz="2800" dirty="0" smtClean="0">
                <a:solidFill>
                  <a:srgbClr val="0000CC"/>
                </a:solidFill>
              </a:rPr>
              <a:t>。</a:t>
            </a:r>
            <a:endParaRPr lang="en-US" sz="2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9144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掣 </a:t>
            </a:r>
            <a:r>
              <a:rPr lang="en-US" sz="4000" dirty="0" smtClean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籤</a:t>
            </a:r>
            <a:r>
              <a:rPr lang="zh-TW" alt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zh-TW" sz="4000" dirty="0" smtClean="0">
                <a:solidFill>
                  <a:schemeClr val="bg1"/>
                </a:solidFill>
                <a:latin typeface="+mn-ea"/>
                <a:ea typeface="+mn-ea"/>
              </a:rPr>
              <a:t>–</a:t>
            </a:r>
            <a:r>
              <a:rPr lang="zh-TW" alt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 神 征 召</a:t>
            </a:r>
            <a:endParaRPr lang="en-US" sz="4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/>
              <a:t>使 徒 行 傳 </a:t>
            </a:r>
            <a:r>
              <a:rPr lang="en-US" altLang="zh-TW" sz="2800" dirty="0" smtClean="0"/>
              <a:t>1:23-26</a:t>
            </a:r>
            <a:endParaRPr lang="en-US" altLang="zh-TW" sz="2800" dirty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23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於 是 選 舉 兩 個 人 ， 就 是 那 叫 作 巴 撒 巴 ， 又 稱 呼 猶 士 都 的 約 瑟 ， 和 馬 提 亞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24.25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眾 人 就 禱 告 說 ： 主 阿 ， 你 知 道 萬 人 的 心 ， 求 你 從 這 兩 個 人 中 ， </a:t>
            </a:r>
            <a:r>
              <a:rPr lang="zh-TW" altLang="en-US" sz="2800" dirty="0">
                <a:solidFill>
                  <a:srgbClr val="0000CC"/>
                </a:solidFill>
              </a:rPr>
              <a:t>指 明 你 所 揀 選 的 是 誰 </a:t>
            </a:r>
            <a:r>
              <a:rPr lang="zh-TW" altLang="en-US" sz="2800" dirty="0"/>
              <a:t>， 叫 他 得 這 使 徒 的 位 分 。 這 位 分 猶 大 已 經 丟 棄 ， 往 自 己 的 地 方 去 了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26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於 是 眾 人 為 他 們 </a:t>
            </a:r>
            <a:r>
              <a:rPr lang="zh-TW" altLang="en-US" sz="2800" dirty="0">
                <a:solidFill>
                  <a:srgbClr val="0000CC"/>
                </a:solidFill>
              </a:rPr>
              <a:t>搖 籤</a:t>
            </a:r>
            <a:r>
              <a:rPr lang="zh-TW" altLang="en-US" sz="2800" dirty="0"/>
              <a:t> ， 搖 出 馬 提 亞 來 ； 他 就 和 十 一 個 使 徒 同 列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b="1" dirty="0" smtClean="0">
                <a:hlinkClick r:id="rId2"/>
              </a:rPr>
              <a:t>箴 </a:t>
            </a:r>
            <a:r>
              <a:rPr lang="zh-TW" altLang="en-US" sz="2800" b="1" dirty="0">
                <a:hlinkClick r:id="rId2"/>
              </a:rPr>
              <a:t>言 </a:t>
            </a:r>
            <a:r>
              <a:rPr lang="en-US" altLang="zh-TW" sz="2800" b="1" dirty="0">
                <a:hlinkClick r:id="rId2"/>
              </a:rPr>
              <a:t>16:33</a:t>
            </a:r>
            <a:endParaRPr lang="zh-TW" altLang="en-US" sz="2800" b="1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b="1" dirty="0"/>
              <a:t>籤</a:t>
            </a:r>
            <a:r>
              <a:rPr lang="zh-TW" altLang="en-US" sz="2800" dirty="0"/>
              <a:t> 放 在 懷 裡 ， 定 事 由 耶 和 華 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494293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甘 心 樂 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以</a:t>
            </a:r>
            <a:r>
              <a:rPr lang="zh-TW" altLang="en-US" sz="2800" dirty="0"/>
              <a:t>色列人，無論男女，凡甘心樂意獻禮物給耶和華的，都將禮物拿來，做耶和華藉摩西所吩咐的一切工</a:t>
            </a:r>
            <a:r>
              <a:rPr lang="zh-TW" altLang="en-US" sz="2800" dirty="0" smtClean="0"/>
              <a:t>。（</a:t>
            </a:r>
            <a:r>
              <a:rPr lang="zh-TW" altLang="en-US" sz="2800" dirty="0"/>
              <a:t>出</a:t>
            </a:r>
            <a:r>
              <a:rPr lang="en-US" sz="2800" dirty="0"/>
              <a:t>35:29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你 </a:t>
            </a:r>
            <a:r>
              <a:rPr lang="zh-TW" altLang="en-US" sz="2800" dirty="0"/>
              <a:t>告 訴 以 色 列 人 當 為 我 送 禮 物 來 ； 凡 甘 心 樂 意 的 ， 你 們 就 可 以 收 下 歸 我 </a:t>
            </a:r>
            <a:r>
              <a:rPr lang="zh-TW" altLang="en-US" sz="2800" dirty="0" smtClean="0"/>
              <a:t>。</a:t>
            </a:r>
            <a:r>
              <a:rPr lang="en-US" altLang="zh-TW" sz="2800" dirty="0" smtClean="0"/>
              <a:t>(</a:t>
            </a:r>
            <a:r>
              <a:rPr lang="zh-TW" altLang="en-US" sz="2800" b="1" dirty="0" smtClean="0">
                <a:hlinkClick r:id="rId2"/>
              </a:rPr>
              <a:t>出 </a:t>
            </a:r>
            <a:r>
              <a:rPr lang="zh-TW" altLang="en-US" sz="2800" b="1" dirty="0">
                <a:hlinkClick r:id="rId2"/>
              </a:rPr>
              <a:t>埃 及 記 </a:t>
            </a:r>
            <a:r>
              <a:rPr lang="en-US" altLang="zh-TW" sz="2800" b="1" dirty="0" smtClean="0">
                <a:hlinkClick r:id="rId2"/>
              </a:rPr>
              <a:t>25:2</a:t>
            </a:r>
            <a:r>
              <a:rPr lang="en-US" altLang="zh-TW" sz="2800" b="1" dirty="0" smtClean="0"/>
              <a:t>)</a:t>
            </a:r>
            <a:endParaRPr lang="zh-TW" altLang="en-US" sz="2800" b="1" dirty="0"/>
          </a:p>
          <a:p>
            <a:pPr marL="0" indent="0">
              <a:lnSpc>
                <a:spcPct val="150000"/>
              </a:lnSpc>
              <a:buNone/>
            </a:pPr>
            <a:endParaRPr lang="zh-TW" altLang="en-US" sz="2800" dirty="0"/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618199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分 配 居 地 </a:t>
            </a:r>
            <a:r>
              <a:rPr lang="en-US" altLang="zh-TW" sz="4000" dirty="0" smtClean="0"/>
              <a:t>-</a:t>
            </a:r>
            <a:r>
              <a:rPr lang="zh-TW" altLang="en-US" sz="4000" dirty="0" smtClean="0"/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猶 </a:t>
            </a:r>
            <a:r>
              <a:rPr lang="en-US" sz="4000" dirty="0">
                <a:solidFill>
                  <a:schemeClr val="bg1"/>
                </a:solidFill>
              </a:rPr>
              <a:t>大 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3 </a:t>
            </a:r>
            <a:r>
              <a:rPr lang="en-US" sz="2400" dirty="0"/>
              <a:t>以 色 列 人 、 祭 司 、 利 未 人 、 尼 提 寧 ， 和 所 羅 門 僕 人 的 後 裔 都 住 在 猶 大 城 邑 ， 各 在 自 己 的 地 業 中 。 </a:t>
            </a:r>
            <a:r>
              <a:rPr lang="en-US" sz="2400" dirty="0">
                <a:solidFill>
                  <a:srgbClr val="0000CC"/>
                </a:solidFill>
              </a:rPr>
              <a:t>本 省 的 首 領</a:t>
            </a:r>
            <a:r>
              <a:rPr lang="en-US" sz="2400" dirty="0"/>
              <a:t> 住 在 耶 路 撒 冷 的 記 在 下 面 ：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4 </a:t>
            </a:r>
            <a:r>
              <a:rPr lang="en-US" sz="2400" dirty="0"/>
              <a:t>其 中 有 些 </a:t>
            </a:r>
            <a:r>
              <a:rPr lang="en-US" sz="2400" dirty="0">
                <a:solidFill>
                  <a:srgbClr val="0000CC"/>
                </a:solidFill>
              </a:rPr>
              <a:t>猶 大 人 和 便 雅 憫 人 </a:t>
            </a:r>
            <a:r>
              <a:rPr lang="en-US" sz="2400" dirty="0"/>
              <a:t>。 猶 大 人 中 有 法 勒 斯 的 子 孫 、 烏 西 雅 的 兒 子 亞 他 雅 。 烏 西 雅 是 撒 迦 利 雅 的 兒 子 ； 撒 迦 利 雅 是 亞 瑪 利 雅 的 兒 子 ； 亞 瑪 利 雅 是 示 法 提 雅 的 兒 子 ； 示 法 提 雅 是 瑪 勒 列 的 兒 子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5 </a:t>
            </a:r>
            <a:r>
              <a:rPr lang="en-US" sz="2400" dirty="0"/>
              <a:t>又 有 巴 錄 的 兒 子 瑪 西 雅 。 巴 錄 是 谷 何 西 的 兒 子 ； 谷 何 西 是 哈 賽 雅 的 兒 子 ； 哈 賽 雅 是 亞 大 雅 的 兒 子 ； 亞 大 雅 是 約 雅 立 的 兒 子 ； 約 雅 立 是 撒 迦 利 雅 的 兒 子 ； 撒 迦 利 雅 是 示 羅 尼 的 兒 子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6 </a:t>
            </a:r>
            <a:r>
              <a:rPr lang="en-US" sz="2400" dirty="0"/>
              <a:t>住 在 耶 路 撒 冷 、 法 勒 斯 的 子 孫 共 </a:t>
            </a:r>
            <a:r>
              <a:rPr lang="en-US" sz="2400" dirty="0">
                <a:solidFill>
                  <a:srgbClr val="0000CC"/>
                </a:solidFill>
              </a:rPr>
              <a:t>四 百 六 十 八 </a:t>
            </a:r>
            <a:r>
              <a:rPr lang="en-US" sz="2400" dirty="0"/>
              <a:t>名 ， 都 是 勇 士 </a:t>
            </a:r>
            <a:r>
              <a:rPr lang="en-US" sz="2400" dirty="0" smtClean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297005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分 配 居 地 </a:t>
            </a:r>
            <a:r>
              <a:rPr lang="en-US" altLang="zh-TW" sz="4000" dirty="0"/>
              <a:t>-</a:t>
            </a:r>
            <a:r>
              <a:rPr lang="zh-TW" altLang="en-US" sz="4000" dirty="0"/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便 </a:t>
            </a:r>
            <a:r>
              <a:rPr lang="en-US" sz="4000" dirty="0">
                <a:solidFill>
                  <a:schemeClr val="bg1"/>
                </a:solidFill>
              </a:rPr>
              <a:t>雅 憫 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 smtClean="0"/>
              <a:t>7</a:t>
            </a:r>
            <a:r>
              <a:rPr lang="en-US" sz="2800" b="1" dirty="0"/>
              <a:t> </a:t>
            </a:r>
            <a:r>
              <a:rPr lang="en-US" sz="2800" dirty="0"/>
              <a:t>便 雅 憫 人 中 有 米 書 蘭 的 兒 子 撒 路 。 米 書 蘭 是 約 葉 的 兒 子 ； 約 葉 是 毗 大 雅 的 兒 子 ； 毗 大 雅 是 哥 賴 雅 的 兒 子 ； 哥 賴 雅 是 瑪 西 雅 的 兒 子 ； 瑪 西 雅 是 以 鐵 的 兒 子 ； 以 鐵 是 耶 篩 亞 的 兒 子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8 </a:t>
            </a:r>
            <a:r>
              <a:rPr lang="en-US" sz="2800" dirty="0"/>
              <a:t>其 次 有 迦 拜 、 撒 來 的 子 孫 ， 共 </a:t>
            </a:r>
            <a:r>
              <a:rPr lang="en-US" sz="2800" dirty="0">
                <a:solidFill>
                  <a:srgbClr val="0000CC"/>
                </a:solidFill>
              </a:rPr>
              <a:t>九 百 二 十 八 名 </a:t>
            </a:r>
            <a:r>
              <a:rPr lang="en-US" sz="28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9 </a:t>
            </a:r>
            <a:r>
              <a:rPr lang="en-US" sz="2800" dirty="0"/>
              <a:t>細 基 利 的 兒 子 </a:t>
            </a:r>
            <a:r>
              <a:rPr lang="en-US" sz="2800" dirty="0">
                <a:solidFill>
                  <a:srgbClr val="0000CC"/>
                </a:solidFill>
              </a:rPr>
              <a:t>約 珥 是 他 們 的 長 官 </a:t>
            </a:r>
            <a:r>
              <a:rPr lang="en-US" sz="2800" dirty="0"/>
              <a:t>。 哈 西 努 亞 的 兒 子 </a:t>
            </a:r>
            <a:r>
              <a:rPr lang="en-US" sz="2800" dirty="0">
                <a:solidFill>
                  <a:srgbClr val="0000CC"/>
                </a:solidFill>
              </a:rPr>
              <a:t>猶 大 是 耶 路 撒 冷 的 副 官 </a:t>
            </a:r>
            <a:r>
              <a:rPr lang="en-US" sz="28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956887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聖 殿 事 工 分 配 </a:t>
            </a:r>
            <a:r>
              <a:rPr lang="en-US" altLang="zh-TW" sz="4000" dirty="0" smtClean="0"/>
              <a:t>-</a:t>
            </a:r>
            <a:r>
              <a:rPr lang="zh-TW" altLang="en-US" sz="4000" dirty="0" smtClean="0"/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祭 </a:t>
            </a:r>
            <a:r>
              <a:rPr lang="en-US" sz="4000" dirty="0">
                <a:solidFill>
                  <a:schemeClr val="bg1"/>
                </a:solidFill>
              </a:rPr>
              <a:t>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076" y="1233682"/>
            <a:ext cx="8741044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10 </a:t>
            </a:r>
            <a:r>
              <a:rPr lang="en-US" sz="2400" dirty="0"/>
              <a:t>祭 司 中 有 雅 斤 ， 又 有 約 雅 立 的 兒 子 耶 大 雅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11 </a:t>
            </a:r>
            <a:r>
              <a:rPr lang="en-US" sz="2400" dirty="0"/>
              <a:t>還 有 </a:t>
            </a:r>
            <a:r>
              <a:rPr lang="en-US" sz="2400" dirty="0">
                <a:solidFill>
                  <a:srgbClr val="0000CC"/>
                </a:solidFill>
              </a:rPr>
              <a:t>管 理 神 殿 </a:t>
            </a:r>
            <a:r>
              <a:rPr lang="en-US" sz="2400" dirty="0"/>
              <a:t>的 西 萊 雅 。 西 萊 雅 是 希 勒 家 的 兒 子 ； 希 勒 家 是 米 書 蘭 的 兒 子 ； 米 書 蘭 是 撒 督 的 兒 子 ； 撒 督 是 米 拉 約 的 兒 子 ； 米 拉 約 是 亞 希 突 的 兒 子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12 </a:t>
            </a:r>
            <a:r>
              <a:rPr lang="en-US" sz="2400" dirty="0"/>
              <a:t>還 有 他 們 的 弟 兄 </a:t>
            </a:r>
            <a:r>
              <a:rPr lang="en-US" sz="2400" dirty="0">
                <a:solidFill>
                  <a:srgbClr val="0000CC"/>
                </a:solidFill>
              </a:rPr>
              <a:t>在 殿 裡 供 職 的 ， 共 八 百 二 十 二 名 </a:t>
            </a:r>
            <a:r>
              <a:rPr lang="en-US" sz="2400" dirty="0"/>
              <a:t>； 又 有 耶 羅 罕 的 兒 子 亞 大 雅 。 耶 羅 罕 是 毗 拉 利 的 兒 子 ； 毗 拉 利 是 暗 洗 的 兒 子 ； 暗 洗 是 撒 迦 利 亞 的 兒 子 ； 撒 迦 利 亞 是 巴 施 戶 珥 的 兒 子 ； 巴 施 戶 珥 是 瑪 基 雅 的 兒 子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13 </a:t>
            </a:r>
            <a:r>
              <a:rPr lang="en-US" sz="2400" dirty="0"/>
              <a:t>還 有 他 的 弟 兄 </a:t>
            </a:r>
            <a:r>
              <a:rPr lang="en-US" sz="2400" dirty="0">
                <a:solidFill>
                  <a:srgbClr val="0000CC"/>
                </a:solidFill>
              </a:rPr>
              <a:t>作 族 長 的 </a:t>
            </a:r>
            <a:r>
              <a:rPr lang="en-US" sz="2400" dirty="0"/>
              <a:t>， </a:t>
            </a:r>
            <a:r>
              <a:rPr lang="en-US" sz="2400" dirty="0">
                <a:solidFill>
                  <a:srgbClr val="0000CC"/>
                </a:solidFill>
              </a:rPr>
              <a:t>二 百 四 十 二 名 </a:t>
            </a:r>
            <a:r>
              <a:rPr lang="en-US" sz="2400" dirty="0"/>
              <a:t>； 又 有 亞 薩 列 的 兒 子 亞 瑪 帥 。 亞 薩 列 是 亞 哈 賽 的 兒 子 ； 亞 哈 賽 是 米 實 利 末 的 兒 子 ； 米 實 利 末 是 音 麥 的 兒 子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14 </a:t>
            </a:r>
            <a:r>
              <a:rPr lang="en-US" sz="2400" dirty="0"/>
              <a:t>還 有 他 們 弟 兄 、 </a:t>
            </a:r>
            <a:r>
              <a:rPr lang="en-US" sz="2400" dirty="0">
                <a:solidFill>
                  <a:srgbClr val="0000CC"/>
                </a:solidFill>
              </a:rPr>
              <a:t>大 能 的 勇 士 共 一 百 二 十 八 名 </a:t>
            </a:r>
            <a:r>
              <a:rPr lang="en-US" sz="2400" dirty="0"/>
              <a:t>。 哈 基 多 琳 的 兒 子 撒 巴 第 業 是 他 們 的 長 官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05766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聖 殿 事 工 分 配 </a:t>
            </a:r>
            <a:r>
              <a:rPr lang="en-US" altLang="zh-TW" sz="4000" dirty="0"/>
              <a:t>-</a:t>
            </a:r>
            <a:r>
              <a:rPr lang="zh-TW" altLang="en-US" sz="4000" dirty="0"/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利 </a:t>
            </a:r>
            <a:r>
              <a:rPr lang="en-US" sz="4000" dirty="0">
                <a:solidFill>
                  <a:schemeClr val="bg1"/>
                </a:solidFill>
              </a:rPr>
              <a:t>未 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15 </a:t>
            </a:r>
            <a:r>
              <a:rPr lang="en-US" sz="2800" dirty="0"/>
              <a:t>利 未 人 中 有 哈 述 的 兒 子 示 瑪 雅 。 哈 述 是 押 利 甘 的 兒 子 ； 押 利 甘 是 哈 沙 比 雅 的 兒 子 ； 哈 沙 比 雅 是 布 尼 的 兒 子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16 </a:t>
            </a:r>
            <a:r>
              <a:rPr lang="en-US" sz="2800" dirty="0"/>
              <a:t>又 有 利 未 人 的 族 長 沙 比 太 和 約 撒 拔 </a:t>
            </a:r>
            <a:r>
              <a:rPr lang="en-US" sz="2800" dirty="0">
                <a:solidFill>
                  <a:srgbClr val="0000CC"/>
                </a:solidFill>
              </a:rPr>
              <a:t>管 理 神 殿 的 外 事 </a:t>
            </a:r>
            <a:r>
              <a:rPr lang="en-US" sz="28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17 </a:t>
            </a:r>
            <a:r>
              <a:rPr lang="en-US" sz="2800" dirty="0">
                <a:solidFill>
                  <a:srgbClr val="0000CC"/>
                </a:solidFill>
              </a:rPr>
              <a:t>祈 禱 的 時 候 ， 為 稱 謝 領 首 </a:t>
            </a:r>
            <a:r>
              <a:rPr lang="en-US" sz="2800" dirty="0"/>
              <a:t>的 是 米 迦 的 兒 子 瑪 他 尼 。 米 迦 是 撒 底 的 兒 子 ； 撒 底 是 亞 薩 的 兒 子 ； 又 有 瑪 他 尼 弟 兄 中 的 八 布 迦 為 副 。 還 有 沙 母 亞 的 兒 子 押 大 。 沙 母 亞 是 加 拉 的 兒 子 ； 加 拉 是 耶 杜 頓 的 兒 子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18 </a:t>
            </a:r>
            <a:r>
              <a:rPr lang="en-US" sz="2800" dirty="0"/>
              <a:t>在 聖 城 的 利 未 人 共 </a:t>
            </a:r>
            <a:r>
              <a:rPr lang="en-US" sz="2800" dirty="0">
                <a:solidFill>
                  <a:srgbClr val="0000CC"/>
                </a:solidFill>
              </a:rPr>
              <a:t>二 百 八 十 四 名 </a:t>
            </a:r>
            <a:r>
              <a:rPr lang="en-US" sz="28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839428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聖 殿 事 工 分 配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66" y="1083782"/>
            <a:ext cx="9085816" cy="562431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/>
              <a:t>19 </a:t>
            </a:r>
            <a:r>
              <a:rPr lang="en-US" sz="2400" dirty="0">
                <a:solidFill>
                  <a:srgbClr val="0000CC"/>
                </a:solidFill>
              </a:rPr>
              <a:t>守 門</a:t>
            </a:r>
            <a:r>
              <a:rPr lang="en-US" sz="2400" dirty="0"/>
              <a:t> 的 是 亞 谷 和 達 們 ， 並 守 門 的 弟 兄 ， 共 </a:t>
            </a:r>
            <a:r>
              <a:rPr lang="en-US" sz="2400" dirty="0">
                <a:solidFill>
                  <a:srgbClr val="0000CC"/>
                </a:solidFill>
              </a:rPr>
              <a:t>一 百 七 十 二 名 </a:t>
            </a:r>
            <a:r>
              <a:rPr lang="en-US" sz="2400" dirty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/>
              <a:t>20 </a:t>
            </a:r>
            <a:r>
              <a:rPr lang="en-US" sz="2400" dirty="0"/>
              <a:t>其 餘 的 以 色 列 人 、 祭 司 、 利 未 人 都 住 在 猶 大 的 一 切 城 邑 ， 各 在 自 己 的 地 業 中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/>
              <a:t>21 </a:t>
            </a:r>
            <a:r>
              <a:rPr lang="en-US" sz="2400" dirty="0"/>
              <a:t>尼 提 寧 卻 住 在 俄 斐 勒 ； 西 哈 和 基 斯 帕 管 理 他 們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/>
              <a:t>22 </a:t>
            </a:r>
            <a:r>
              <a:rPr lang="en-US" sz="2400" dirty="0"/>
              <a:t>在 耶 路 撒 冷 、 利 未 人 的 長 官 ， </a:t>
            </a:r>
            <a:r>
              <a:rPr lang="en-US" sz="2400" dirty="0">
                <a:solidFill>
                  <a:srgbClr val="0000CC"/>
                </a:solidFill>
              </a:rPr>
              <a:t>管 理 神 殿 事 務 </a:t>
            </a:r>
            <a:r>
              <a:rPr lang="en-US" sz="2400" dirty="0"/>
              <a:t>的 是 歌 唱 者 亞 薩 的 子 孫 、 巴 尼 的 兒 子 烏 西 。 巴 尼 是 哈 沙 比 雅 的 兒 子 ； 哈 沙 比 雅 是 瑪 他 尼 的 兒 子 ； 瑪 他 尼 是 米 迦 的 兒 子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/>
              <a:t>23 </a:t>
            </a:r>
            <a:r>
              <a:rPr lang="en-US" sz="2400" dirty="0"/>
              <a:t>王 為 歌 唱 的 出 命 令 ， 每 日 供 給 他 們 必 有 一 定 之 糧 </a:t>
            </a:r>
            <a:r>
              <a:rPr lang="en-US" sz="2400" dirty="0" smtClean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/>
              <a:t>24 </a:t>
            </a:r>
            <a:r>
              <a:rPr lang="en-US" sz="2400" dirty="0"/>
              <a:t>猶 大 兒 子 謝 拉 的 子 孫 、 米 示 薩 別 的 兒 子 毗 他 希 雅 輔 助 王 辦 理 猶 大 民 的 事 </a:t>
            </a:r>
            <a:r>
              <a:rPr lang="en-US" sz="2400" dirty="0" smtClean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71082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3" name="Rectangle 11" descr="Stationery"/>
          <p:cNvSpPr>
            <a:spLocks noChangeArrowheads="1"/>
          </p:cNvSpPr>
          <p:nvPr/>
        </p:nvSpPr>
        <p:spPr bwMode="auto">
          <a:xfrm>
            <a:off x="2461260" y="2447522"/>
            <a:ext cx="1143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</a:t>
            </a:r>
          </a:p>
        </p:txBody>
      </p:sp>
      <p:sp>
        <p:nvSpPr>
          <p:cNvPr id="69644" name="Rectangle 12" descr="Newsprint"/>
          <p:cNvSpPr>
            <a:spLocks noChangeArrowheads="1"/>
          </p:cNvSpPr>
          <p:nvPr/>
        </p:nvSpPr>
        <p:spPr bwMode="auto">
          <a:xfrm>
            <a:off x="3680460" y="2447522"/>
            <a:ext cx="3439668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第一批歸回者</a:t>
            </a: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所羅巴伯</a:t>
            </a: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en-US" sz="24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45" name="Rectangle 13" descr="Stationery"/>
          <p:cNvSpPr>
            <a:spLocks noChangeArrowheads="1"/>
          </p:cNvSpPr>
          <p:nvPr/>
        </p:nvSpPr>
        <p:spPr bwMode="auto">
          <a:xfrm>
            <a:off x="2461260" y="1761722"/>
            <a:ext cx="1143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</a:p>
        </p:txBody>
      </p:sp>
      <p:sp>
        <p:nvSpPr>
          <p:cNvPr id="69646" name="Rectangle 14" descr="Newsprint"/>
          <p:cNvSpPr>
            <a:spLocks noChangeArrowheads="1"/>
          </p:cNvSpPr>
          <p:nvPr/>
        </p:nvSpPr>
        <p:spPr bwMode="auto">
          <a:xfrm>
            <a:off x="3680460" y="1761722"/>
            <a:ext cx="3439668" cy="600434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重建耶路撒冷城牆者</a:t>
            </a:r>
          </a:p>
        </p:txBody>
      </p:sp>
      <p:sp>
        <p:nvSpPr>
          <p:cNvPr id="69647" name="Rectangle 15" descr="Stationery"/>
          <p:cNvSpPr>
            <a:spLocks noChangeArrowheads="1"/>
          </p:cNvSpPr>
          <p:nvPr/>
        </p:nvSpPr>
        <p:spPr bwMode="auto">
          <a:xfrm>
            <a:off x="2461260" y="3142488"/>
            <a:ext cx="1143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</a:t>
            </a:r>
          </a:p>
        </p:txBody>
      </p:sp>
      <p:sp>
        <p:nvSpPr>
          <p:cNvPr id="69648" name="Rectangle 16" descr="Newsprint"/>
          <p:cNvSpPr>
            <a:spLocks noChangeArrowheads="1"/>
          </p:cNvSpPr>
          <p:nvPr/>
        </p:nvSpPr>
        <p:spPr bwMode="auto">
          <a:xfrm>
            <a:off x="3680460" y="3142488"/>
            <a:ext cx="3439668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與神立約者</a:t>
            </a:r>
          </a:p>
        </p:txBody>
      </p:sp>
      <p:sp>
        <p:nvSpPr>
          <p:cNvPr id="69649" name="Rectangle 17" descr="Stationery"/>
          <p:cNvSpPr>
            <a:spLocks noChangeArrowheads="1"/>
          </p:cNvSpPr>
          <p:nvPr/>
        </p:nvSpPr>
        <p:spPr bwMode="auto">
          <a:xfrm>
            <a:off x="2461260" y="3828288"/>
            <a:ext cx="1143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</a:p>
        </p:txBody>
      </p:sp>
      <p:sp>
        <p:nvSpPr>
          <p:cNvPr id="69650" name="Rectangle 18" descr="Newsprint"/>
          <p:cNvSpPr>
            <a:spLocks noChangeArrowheads="1"/>
          </p:cNvSpPr>
          <p:nvPr/>
        </p:nvSpPr>
        <p:spPr bwMode="auto">
          <a:xfrm>
            <a:off x="3680460" y="3828288"/>
            <a:ext cx="3439668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住在耶路撒冷的居民</a:t>
            </a:r>
          </a:p>
        </p:txBody>
      </p:sp>
      <p:sp>
        <p:nvSpPr>
          <p:cNvPr id="69651" name="Rectangle 19" descr="Stationery"/>
          <p:cNvSpPr>
            <a:spLocks noChangeArrowheads="1"/>
          </p:cNvSpPr>
          <p:nvPr/>
        </p:nvSpPr>
        <p:spPr bwMode="auto">
          <a:xfrm>
            <a:off x="2461260" y="4514088"/>
            <a:ext cx="1143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</a:t>
            </a: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</a:p>
        </p:txBody>
      </p:sp>
      <p:sp>
        <p:nvSpPr>
          <p:cNvPr id="69652" name="Rectangle 20" descr="Newsprint"/>
          <p:cNvSpPr>
            <a:spLocks noChangeArrowheads="1"/>
          </p:cNvSpPr>
          <p:nvPr/>
        </p:nvSpPr>
        <p:spPr bwMode="auto">
          <a:xfrm>
            <a:off x="3680460" y="4514088"/>
            <a:ext cx="3439668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任職的祭司和利未人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solidFill>
                  <a:schemeClr val="bg1"/>
                </a:solidFill>
                <a:latin typeface="+mn-ea"/>
                <a:ea typeface="+mn-ea"/>
              </a:rPr>
              <a:t>尼希米記中的名</a:t>
            </a:r>
            <a:r>
              <a:rPr lang="zh-TW" altLang="en-US" sz="3600" dirty="0" smtClean="0">
                <a:solidFill>
                  <a:schemeClr val="bg1"/>
                </a:solidFill>
                <a:latin typeface="+mn-ea"/>
                <a:ea typeface="+mn-ea"/>
              </a:rPr>
              <a:t>單</a:t>
            </a:r>
            <a:endParaRPr lang="en-US" sz="36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31862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3" grpId="0" animBg="1"/>
      <p:bldP spid="69644" grpId="0" animBg="1"/>
      <p:bldP spid="69645" grpId="0" animBg="1"/>
      <p:bldP spid="69646" grpId="0" animBg="1"/>
      <p:bldP spid="69647" grpId="0" animBg="1"/>
      <p:bldP spid="69648" grpId="0" animBg="1"/>
      <p:bldP spid="69649" grpId="0" animBg="1"/>
      <p:bldP spid="69650" grpId="0" animBg="1"/>
      <p:bldP spid="69651" grpId="0" animBg="1"/>
      <p:bldP spid="696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2684304" y="609600"/>
            <a:ext cx="37753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 smtClean="0">
                <a:solidFill>
                  <a:srgbClr val="000000"/>
                </a:solidFill>
                <a:ea typeface="SimHei" panose="02010609060101010101" pitchFamily="49" charset="-122"/>
              </a:rPr>
              <a:t>耶路撒冷的居民</a:t>
            </a:r>
            <a:r>
              <a:rPr lang="en-US" altLang="zh-TW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家長</a:t>
            </a:r>
            <a:r>
              <a:rPr lang="en-US" altLang="zh-TW" sz="28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72715" name="Rectangle 11" descr="Stationery"/>
          <p:cNvSpPr>
            <a:spLocks noChangeArrowheads="1"/>
          </p:cNvSpPr>
          <p:nvPr/>
        </p:nvSpPr>
        <p:spPr bwMode="auto">
          <a:xfrm>
            <a:off x="2667000" y="1460290"/>
            <a:ext cx="1905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猶大人</a:t>
            </a:r>
            <a:endParaRPr lang="en-US" altLang="zh-TW" sz="2400" dirty="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2716" name="Rectangle 12" descr="Newsprint"/>
          <p:cNvSpPr>
            <a:spLocks noChangeArrowheads="1"/>
          </p:cNvSpPr>
          <p:nvPr/>
        </p:nvSpPr>
        <p:spPr bwMode="auto">
          <a:xfrm>
            <a:off x="4648200" y="1460290"/>
            <a:ext cx="17526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468</a:t>
            </a:r>
          </a:p>
        </p:txBody>
      </p:sp>
      <p:sp>
        <p:nvSpPr>
          <p:cNvPr id="72726" name="Rectangle 22" descr="Stationery"/>
          <p:cNvSpPr>
            <a:spLocks noChangeArrowheads="1"/>
          </p:cNvSpPr>
          <p:nvPr/>
        </p:nvSpPr>
        <p:spPr bwMode="auto">
          <a:xfrm>
            <a:off x="2667000" y="2146090"/>
            <a:ext cx="1905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便雅憫人</a:t>
            </a:r>
            <a:endParaRPr lang="en-US" altLang="zh-TW" sz="24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2727" name="Rectangle 23" descr="Newsprint"/>
          <p:cNvSpPr>
            <a:spLocks noChangeArrowheads="1"/>
          </p:cNvSpPr>
          <p:nvPr/>
        </p:nvSpPr>
        <p:spPr bwMode="auto">
          <a:xfrm>
            <a:off x="4648200" y="2146090"/>
            <a:ext cx="17526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928</a:t>
            </a:r>
          </a:p>
        </p:txBody>
      </p:sp>
      <p:sp>
        <p:nvSpPr>
          <p:cNvPr id="72728" name="Rectangle 24" descr="Stationery"/>
          <p:cNvSpPr>
            <a:spLocks noChangeArrowheads="1"/>
          </p:cNvSpPr>
          <p:nvPr/>
        </p:nvSpPr>
        <p:spPr bwMode="auto">
          <a:xfrm>
            <a:off x="2667000" y="2831890"/>
            <a:ext cx="1905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祭司</a:t>
            </a:r>
            <a:endParaRPr lang="en-US" altLang="zh-TW" sz="24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2729" name="Rectangle 25" descr="Newsprint"/>
          <p:cNvSpPr>
            <a:spLocks noChangeArrowheads="1"/>
          </p:cNvSpPr>
          <p:nvPr/>
        </p:nvSpPr>
        <p:spPr bwMode="auto">
          <a:xfrm>
            <a:off x="4648200" y="2831890"/>
            <a:ext cx="17526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1192</a:t>
            </a:r>
          </a:p>
        </p:txBody>
      </p:sp>
      <p:sp>
        <p:nvSpPr>
          <p:cNvPr id="72730" name="Rectangle 26" descr="Stationery"/>
          <p:cNvSpPr>
            <a:spLocks noChangeArrowheads="1"/>
          </p:cNvSpPr>
          <p:nvPr/>
        </p:nvSpPr>
        <p:spPr bwMode="auto">
          <a:xfrm>
            <a:off x="2667000" y="3517690"/>
            <a:ext cx="1905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利未人</a:t>
            </a:r>
            <a:endParaRPr lang="en-US" altLang="zh-TW" sz="24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2731" name="Rectangle 27" descr="Newsprint"/>
          <p:cNvSpPr>
            <a:spLocks noChangeArrowheads="1"/>
          </p:cNvSpPr>
          <p:nvPr/>
        </p:nvSpPr>
        <p:spPr bwMode="auto">
          <a:xfrm>
            <a:off x="4648200" y="3517690"/>
            <a:ext cx="17526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284</a:t>
            </a:r>
          </a:p>
        </p:txBody>
      </p:sp>
      <p:sp>
        <p:nvSpPr>
          <p:cNvPr id="72732" name="Rectangle 28" descr="Stationery"/>
          <p:cNvSpPr>
            <a:spLocks noChangeArrowheads="1"/>
          </p:cNvSpPr>
          <p:nvPr/>
        </p:nvSpPr>
        <p:spPr bwMode="auto">
          <a:xfrm>
            <a:off x="2667000" y="4203490"/>
            <a:ext cx="1905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守門人</a:t>
            </a:r>
            <a:endParaRPr lang="en-US" altLang="zh-TW" sz="24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2733" name="Rectangle 29" descr="Newsprint"/>
          <p:cNvSpPr>
            <a:spLocks noChangeArrowheads="1"/>
          </p:cNvSpPr>
          <p:nvPr/>
        </p:nvSpPr>
        <p:spPr bwMode="auto">
          <a:xfrm>
            <a:off x="4648200" y="4203490"/>
            <a:ext cx="17526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172</a:t>
            </a:r>
          </a:p>
        </p:txBody>
      </p:sp>
      <p:sp>
        <p:nvSpPr>
          <p:cNvPr id="72734" name="Rectangle 30" descr="Stationery"/>
          <p:cNvSpPr>
            <a:spLocks noChangeArrowheads="1"/>
          </p:cNvSpPr>
          <p:nvPr/>
        </p:nvSpPr>
        <p:spPr bwMode="auto">
          <a:xfrm>
            <a:off x="2667000" y="4889290"/>
            <a:ext cx="1905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尼提寧</a:t>
            </a:r>
            <a:endParaRPr lang="en-US" altLang="zh-TW" sz="24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2735" name="Rectangle 31" descr="Newsprint"/>
          <p:cNvSpPr>
            <a:spLocks noChangeArrowheads="1"/>
          </p:cNvSpPr>
          <p:nvPr/>
        </p:nvSpPr>
        <p:spPr bwMode="auto">
          <a:xfrm>
            <a:off x="4648200" y="4889290"/>
            <a:ext cx="17526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--</a:t>
            </a:r>
          </a:p>
        </p:txBody>
      </p:sp>
      <p:sp>
        <p:nvSpPr>
          <p:cNvPr id="72740" name="Rectangle 36" descr="Stationery"/>
          <p:cNvSpPr>
            <a:spLocks noChangeArrowheads="1"/>
          </p:cNvSpPr>
          <p:nvPr/>
        </p:nvSpPr>
        <p:spPr bwMode="auto">
          <a:xfrm>
            <a:off x="2667000" y="5575090"/>
            <a:ext cx="1905000" cy="609600"/>
          </a:xfrm>
          <a:prstGeom prst="rect">
            <a:avLst/>
          </a:pr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4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合計</a:t>
            </a:r>
            <a:endParaRPr lang="en-US" altLang="zh-TW" sz="24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2741" name="Rectangle 37" descr="Newsprint"/>
          <p:cNvSpPr>
            <a:spLocks noChangeArrowheads="1"/>
          </p:cNvSpPr>
          <p:nvPr/>
        </p:nvSpPr>
        <p:spPr bwMode="auto">
          <a:xfrm>
            <a:off x="4648200" y="5575090"/>
            <a:ext cx="17526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400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3044</a:t>
            </a:r>
          </a:p>
        </p:txBody>
      </p:sp>
    </p:spTree>
    <p:extLst>
      <p:ext uri="{BB962C8B-B14F-4D97-AF65-F5344CB8AC3E}">
        <p14:creationId xmlns:p14="http://schemas.microsoft.com/office/powerpoint/2010/main" val="283142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5" grpId="0" animBg="1"/>
      <p:bldP spid="72716" grpId="0" animBg="1"/>
      <p:bldP spid="72726" grpId="0" animBg="1"/>
      <p:bldP spid="72727" grpId="0" animBg="1"/>
      <p:bldP spid="72728" grpId="0" animBg="1"/>
      <p:bldP spid="72729" grpId="0" animBg="1"/>
      <p:bldP spid="72730" grpId="0" animBg="1"/>
      <p:bldP spid="72731" grpId="0" animBg="1"/>
      <p:bldP spid="72732" grpId="0" animBg="1"/>
      <p:bldP spid="72733" grpId="0" animBg="1"/>
      <p:bldP spid="72734" grpId="0" animBg="1"/>
      <p:bldP spid="72735" grpId="0" animBg="1"/>
      <p:bldP spid="72740" grpId="0" animBg="1"/>
      <p:bldP spid="727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0"/>
            <a:ext cx="5029200" cy="68580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/>
              <a:t>25</a:t>
            </a:r>
            <a:r>
              <a:rPr lang="en-US" sz="2400" b="1" dirty="0"/>
              <a:t> </a:t>
            </a:r>
            <a:r>
              <a:rPr lang="en-US" sz="2400" dirty="0"/>
              <a:t>至 於 村 莊 和 屬 村 莊 的 田 地 ， 有 </a:t>
            </a:r>
            <a:r>
              <a:rPr lang="en-US" sz="2400" dirty="0" smtClean="0">
                <a:solidFill>
                  <a:srgbClr val="FF0000"/>
                </a:solidFill>
              </a:rPr>
              <a:t>猶 大 人 </a:t>
            </a:r>
            <a:r>
              <a:rPr lang="en-US" sz="2400" dirty="0"/>
              <a:t>住 在 基 列 亞 巴 和 屬 基 列 亞 巴 的 鄉 村 ； 底 本 和 屬 底 本 的 鄉 村 ； 葉 甲 薛 和 屬 葉 甲 薛 的 村 莊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26 </a:t>
            </a:r>
            <a:r>
              <a:rPr lang="en-US" sz="2400" dirty="0"/>
              <a:t>耶 書 亞 、 摩 拉 大 、 伯 帕 列 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27 </a:t>
            </a:r>
            <a:r>
              <a:rPr lang="en-US" sz="2400" dirty="0"/>
              <a:t>哈 薩 書 亞 、 別 是 巴 ， 和 屬 別 是 巴 的 鄉 村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28 </a:t>
            </a:r>
            <a:r>
              <a:rPr lang="en-US" sz="2400" dirty="0"/>
              <a:t>洗 革 拉 、 米 哥 拿 ， 和 屬 米 哥 拿 的 鄉 村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29 </a:t>
            </a:r>
            <a:r>
              <a:rPr lang="en-US" sz="2400" dirty="0"/>
              <a:t>音 臨 門 、 瑣 拉 、 耶 末 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30 </a:t>
            </a:r>
            <a:r>
              <a:rPr lang="en-US" sz="2400" dirty="0"/>
              <a:t>撒 挪 亞 、 亞 杜 蘭 ， 和 屬 這 兩 處 的 村 莊 ； 拉 吉 和 屬 拉 吉 的 田 地 ； 亞 西 加 和 屬 亞 西 加 的 鄉 村 。 他 們 所 住 的 地 方 是 從 別 是 巴 直 到 欣 嫩 谷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  <p:pic>
        <p:nvPicPr>
          <p:cNvPr id="6" name="Picture 2" descr="http://biblegeography.holylight.org.tw/images/index/condensedbible/map/090.GIF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388" y="274320"/>
            <a:ext cx="4366612" cy="611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52295" y="6197620"/>
            <a:ext cx="28167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CC"/>
                </a:solidFill>
                <a:latin typeface="+mn-ea"/>
              </a:rPr>
              <a:t>猶 大 </a:t>
            </a:r>
            <a:r>
              <a:rPr lang="en-US" sz="2800" dirty="0" smtClean="0">
                <a:solidFill>
                  <a:srgbClr val="0000CC"/>
                </a:solidFill>
                <a:latin typeface="+mn-ea"/>
              </a:rPr>
              <a:t>人</a:t>
            </a:r>
            <a:r>
              <a:rPr lang="zh-TW" altLang="en-US" sz="2800" dirty="0" smtClean="0">
                <a:solidFill>
                  <a:srgbClr val="0000CC"/>
                </a:solidFill>
                <a:latin typeface="+mn-ea"/>
              </a:rPr>
              <a:t> 居 住 地</a:t>
            </a:r>
            <a:endParaRPr lang="en-US" sz="2800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459625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-1" y="341312"/>
            <a:ext cx="4912249" cy="647096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600" b="1" dirty="0" smtClean="0"/>
              <a:t>31</a:t>
            </a:r>
            <a:r>
              <a:rPr lang="en-US" sz="2600" b="1" dirty="0"/>
              <a:t> </a:t>
            </a:r>
            <a:r>
              <a:rPr lang="en-US" sz="2600" dirty="0">
                <a:solidFill>
                  <a:srgbClr val="FF0000"/>
                </a:solidFill>
              </a:rPr>
              <a:t>便 雅 憫 人 </a:t>
            </a:r>
            <a:r>
              <a:rPr lang="en-US" sz="2600" dirty="0"/>
              <a:t>從 迦 巴 起 ， 住 在 密 抹 、 亞 雅 、 伯 特 利 和 屬 伯 特 利 的 鄉 村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b="1" dirty="0"/>
              <a:t>32 </a:t>
            </a:r>
            <a:r>
              <a:rPr lang="en-US" sz="2600" dirty="0"/>
              <a:t>亞 拿 突 、 挪 伯 、 亞 難 雅 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b="1" dirty="0"/>
              <a:t>33 </a:t>
            </a:r>
            <a:r>
              <a:rPr lang="en-US" sz="2600" dirty="0"/>
              <a:t>夏 瑣 、 拉 瑪 、 基 他 音 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b="1" dirty="0"/>
              <a:t>34 </a:t>
            </a:r>
            <a:r>
              <a:rPr lang="en-US" sz="2600" dirty="0"/>
              <a:t>哈 疊 、 洗 編 、 尼 八 拉 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b="1" dirty="0"/>
              <a:t>35 </a:t>
            </a:r>
            <a:r>
              <a:rPr lang="en-US" sz="2600" dirty="0"/>
              <a:t>羅 德 、 阿 挪 、 匠 人 之 谷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b="1" dirty="0"/>
              <a:t>36 </a:t>
            </a:r>
            <a:r>
              <a:rPr lang="en-US" sz="2600" dirty="0"/>
              <a:t>利 未 人 中 有 幾 班 曾 住 在 猶 大 地 歸 於 便 雅 憫 的 。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600" dirty="0"/>
          </a:p>
        </p:txBody>
      </p:sp>
      <p:pic>
        <p:nvPicPr>
          <p:cNvPr id="6" name="Picture 2" descr="http://biblegeography.holylight.org.tw/images/index/condensedbible/map/090.GIF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249" y="920432"/>
            <a:ext cx="4231751" cy="592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06575" y="295592"/>
            <a:ext cx="32207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CC"/>
                </a:solidFill>
              </a:rPr>
              <a:t>便 雅 憫</a:t>
            </a:r>
            <a:r>
              <a:rPr lang="en-US" sz="2800" dirty="0" smtClean="0">
                <a:solidFill>
                  <a:srgbClr val="0000CC"/>
                </a:solidFill>
                <a:latin typeface="+mn-ea"/>
              </a:rPr>
              <a:t> 人</a:t>
            </a:r>
            <a:r>
              <a:rPr lang="zh-TW" altLang="en-US" sz="2800" dirty="0" smtClean="0">
                <a:solidFill>
                  <a:srgbClr val="0000CC"/>
                </a:solidFill>
                <a:latin typeface="+mn-ea"/>
              </a:rPr>
              <a:t> 居 住 地</a:t>
            </a:r>
            <a:endParaRPr lang="en-US" sz="2800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68040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ea"/>
                <a:ea typeface="+mn-ea"/>
              </a:rPr>
              <a:t>祭 司 與 利 未 </a:t>
            </a:r>
            <a:r>
              <a:rPr 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人</a:t>
            </a:r>
            <a:r>
              <a:rPr lang="zh-TW" alt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 名 單</a:t>
            </a:r>
            <a:endParaRPr lang="en-US" sz="4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b="1" dirty="0"/>
              <a:t>12 </a:t>
            </a:r>
            <a:r>
              <a:rPr lang="en-US" sz="2800" dirty="0">
                <a:solidFill>
                  <a:srgbClr val="FF0000"/>
                </a:solidFill>
              </a:rPr>
              <a:t>同 著 撒 拉 鐵 的 兒 子 所 羅 巴 伯 和 耶 書 亞 回 來 的 祭 司 與 利 未 人 記 在 下 面 </a:t>
            </a:r>
            <a:r>
              <a:rPr lang="en-US" sz="2800" dirty="0"/>
              <a:t>： 祭 司 是 西 萊 雅 、 耶 利 米 、 以 斯 拉 </a:t>
            </a:r>
            <a:r>
              <a:rPr lang="en-US" sz="2800" dirty="0" smtClean="0"/>
              <a:t>、</a:t>
            </a:r>
            <a:r>
              <a:rPr lang="en-US" sz="2800" b="1" dirty="0" smtClean="0"/>
              <a:t>2</a:t>
            </a:r>
            <a:r>
              <a:rPr lang="en-US" sz="2800" b="1" dirty="0"/>
              <a:t> </a:t>
            </a:r>
            <a:r>
              <a:rPr lang="en-US" sz="2800" dirty="0"/>
              <a:t>亞 瑪 利 雅 、 瑪 鹿 、 哈 突 </a:t>
            </a:r>
            <a:r>
              <a:rPr lang="en-US" sz="2800" dirty="0" smtClean="0"/>
              <a:t>、</a:t>
            </a:r>
            <a:r>
              <a:rPr lang="en-US" sz="2800" b="1" dirty="0" smtClean="0"/>
              <a:t>3</a:t>
            </a:r>
            <a:r>
              <a:rPr lang="en-US" sz="2800" b="1" dirty="0"/>
              <a:t> </a:t>
            </a:r>
            <a:r>
              <a:rPr lang="en-US" sz="2800" dirty="0"/>
              <a:t>示 迦 尼 、 利 宏 、 米 利 末 </a:t>
            </a:r>
            <a:r>
              <a:rPr lang="en-US" sz="2800" dirty="0" smtClean="0"/>
              <a:t>、</a:t>
            </a:r>
            <a:r>
              <a:rPr lang="en-US" sz="2800" b="1" dirty="0" smtClean="0"/>
              <a:t>4</a:t>
            </a:r>
            <a:r>
              <a:rPr lang="en-US" sz="2800" b="1" dirty="0"/>
              <a:t> </a:t>
            </a:r>
            <a:r>
              <a:rPr lang="en-US" sz="2800" dirty="0"/>
              <a:t>易 多 、 近 頓 、 亞 比 雅 </a:t>
            </a:r>
            <a:r>
              <a:rPr lang="en-US" sz="2800" dirty="0" smtClean="0"/>
              <a:t>、</a:t>
            </a:r>
            <a:r>
              <a:rPr lang="en-US" sz="2800" b="1" dirty="0" smtClean="0"/>
              <a:t>5</a:t>
            </a:r>
            <a:r>
              <a:rPr lang="en-US" sz="2800" b="1" dirty="0"/>
              <a:t> </a:t>
            </a:r>
            <a:r>
              <a:rPr lang="en-US" sz="2800" dirty="0"/>
              <a:t>米 雅 民 、 瑪 底 雅 、 璧 迦 </a:t>
            </a:r>
            <a:r>
              <a:rPr lang="en-US" sz="2800" dirty="0" smtClean="0"/>
              <a:t>、</a:t>
            </a:r>
            <a:r>
              <a:rPr lang="en-US" sz="2800" b="1" dirty="0" smtClean="0"/>
              <a:t>6</a:t>
            </a:r>
            <a:r>
              <a:rPr lang="en-US" sz="2800" b="1" dirty="0"/>
              <a:t> </a:t>
            </a:r>
            <a:r>
              <a:rPr lang="en-US" sz="2800" dirty="0"/>
              <a:t>示 瑪 雅 、 約 雅 立 、 耶 大 雅 </a:t>
            </a:r>
            <a:r>
              <a:rPr lang="en-US" sz="2800" dirty="0" smtClean="0"/>
              <a:t>、</a:t>
            </a:r>
            <a:r>
              <a:rPr lang="en-US" sz="2800" b="1" dirty="0" smtClean="0"/>
              <a:t>7</a:t>
            </a:r>
            <a:r>
              <a:rPr lang="en-US" sz="2800" b="1" dirty="0"/>
              <a:t> </a:t>
            </a:r>
            <a:r>
              <a:rPr lang="en-US" sz="2800" dirty="0"/>
              <a:t>撒 路 、 亞 木 、 希 勒 家 、 耶 大 雅 。 這 些 人 在 耶 書 亞 的 時 候 作 祭 司 和 他 們 弟 兄 的 首 領 。</a:t>
            </a:r>
          </a:p>
        </p:txBody>
      </p:sp>
    </p:spTree>
    <p:extLst>
      <p:ext uri="{BB962C8B-B14F-4D97-AF65-F5344CB8AC3E}">
        <p14:creationId xmlns:p14="http://schemas.microsoft.com/office/powerpoint/2010/main" val="38966042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ea"/>
              </a:rPr>
              <a:t>祭 司 與 利 未 人</a:t>
            </a:r>
            <a:r>
              <a:rPr lang="zh-TW" altLang="en-US" sz="4000" dirty="0">
                <a:solidFill>
                  <a:schemeClr val="bg1"/>
                </a:solidFill>
                <a:latin typeface="+mn-ea"/>
              </a:rPr>
              <a:t> 名 單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233682"/>
            <a:ext cx="8299342" cy="550239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600" b="1" dirty="0"/>
              <a:t>8 </a:t>
            </a:r>
            <a:r>
              <a:rPr lang="en-US" sz="2600" dirty="0">
                <a:solidFill>
                  <a:srgbClr val="FF0000"/>
                </a:solidFill>
              </a:rPr>
              <a:t>利 未 人 </a:t>
            </a:r>
            <a:r>
              <a:rPr lang="en-US" sz="2600" dirty="0"/>
              <a:t>是 耶 書 亞 、 賓 內 、 甲 篾 、 示 利 比 、 猶 大 、 瑪 他 尼 。 這 瑪 他 尼 和 他 的 弟 兄 </a:t>
            </a:r>
            <a:r>
              <a:rPr lang="en-US" sz="2600" dirty="0">
                <a:solidFill>
                  <a:srgbClr val="0000CC"/>
                </a:solidFill>
              </a:rPr>
              <a:t>管 理 稱 謝 的 事 </a:t>
            </a:r>
            <a:r>
              <a:rPr lang="en-US" sz="26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b="1" dirty="0"/>
              <a:t>9 </a:t>
            </a:r>
            <a:r>
              <a:rPr lang="en-US" sz="2600" dirty="0"/>
              <a:t>他 們 的 弟 兄 八 布 迦 和 烏 尼 照 自 己 的 班 次 與 他 們 相 對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b="1" dirty="0"/>
              <a:t>10 </a:t>
            </a:r>
            <a:r>
              <a:rPr lang="en-US" sz="2600" dirty="0"/>
              <a:t>耶 書 亞 生 約 雅 金 ； 約 雅 金 生 以 利 亞 實 ； 以 利 亞 實 生 耶 何 耶 大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b="1" dirty="0"/>
              <a:t>11 </a:t>
            </a:r>
            <a:r>
              <a:rPr lang="en-US" sz="2600" dirty="0"/>
              <a:t>耶 何 耶 大 生 約 拿 單 ； 約 拿 單 生 押 杜 亞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b="1" dirty="0"/>
              <a:t>12 </a:t>
            </a:r>
            <a:r>
              <a:rPr lang="en-US" sz="2600" dirty="0"/>
              <a:t>在 約 雅 金 的 時 候 ， 祭 司 作 族 長 的 西 萊 雅 族 （ 或 譯 ： 班 ； 本 段 同 ） 有 米 拉 雅 ； 耶 利 米 族 有 哈 拿 尼 雅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b="1" dirty="0"/>
              <a:t>13 </a:t>
            </a:r>
            <a:r>
              <a:rPr lang="en-US" sz="2600" dirty="0"/>
              <a:t>以 斯 拉 族 有 米 書 蘭 ； 亞 瑪 利 雅 族 有 約 哈 難 </a:t>
            </a:r>
            <a:r>
              <a:rPr lang="en-US" sz="2600" dirty="0" smtClean="0"/>
              <a:t>；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920067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ea"/>
              </a:rPr>
              <a:t>祭 司 與 利 未 人</a:t>
            </a:r>
            <a:r>
              <a:rPr lang="zh-TW" altLang="en-US" sz="4000" dirty="0">
                <a:solidFill>
                  <a:schemeClr val="bg1"/>
                </a:solidFill>
                <a:latin typeface="+mn-ea"/>
              </a:rPr>
              <a:t> 名 單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14 </a:t>
            </a:r>
            <a:r>
              <a:rPr lang="en-US" sz="2800" dirty="0"/>
              <a:t>米 利 古 族 有 約 拿 單 ； 示 巴 尼 族 有 約 瑟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15 </a:t>
            </a:r>
            <a:r>
              <a:rPr lang="en-US" sz="2800" dirty="0"/>
              <a:t>哈 琳 族 有 押 拿 ； 米 拉 約 族 有 希 勒 愷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16 </a:t>
            </a:r>
            <a:r>
              <a:rPr lang="en-US" sz="2800" dirty="0"/>
              <a:t>易 多 族 有 撒 迦 利 亞 ； 近 頓 族 有 米 書 蘭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17 </a:t>
            </a:r>
            <a:r>
              <a:rPr lang="en-US" sz="2800" dirty="0"/>
              <a:t>亞 比 雅 族 有 細 基 利 ； 米 拿 民 族 某 ； 摩 亞 底 族 有 毗 勒 太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18 </a:t>
            </a:r>
            <a:r>
              <a:rPr lang="en-US" sz="2800" dirty="0"/>
              <a:t>璧 迦 族 有 沙 母 亞 ； 示 瑪 雅 族 有 約 拿 單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19 </a:t>
            </a:r>
            <a:r>
              <a:rPr lang="en-US" sz="2800" dirty="0"/>
              <a:t>約 雅 立 族 有 瑪 特 乃 ； 耶 大 雅 族 有 烏 西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20 </a:t>
            </a:r>
            <a:r>
              <a:rPr lang="en-US" sz="2800" dirty="0"/>
              <a:t>撒 來 族 有 加 萊 ； 亞 木 族 有 希 伯 </a:t>
            </a:r>
            <a:r>
              <a:rPr lang="en-US" sz="2800" dirty="0" smtClean="0"/>
              <a:t>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21 </a:t>
            </a:r>
            <a:r>
              <a:rPr lang="en-US" sz="2800" dirty="0"/>
              <a:t>希 勒 家 族 有 哈 沙 比 雅 ； 耶 大 雅 族 有 拿 坦 業 </a:t>
            </a:r>
            <a:r>
              <a:rPr lang="en-US" sz="2800" dirty="0" smtClean="0"/>
              <a:t>。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92009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ea"/>
              </a:rPr>
              <a:t>祭 司 與 利 未 人</a:t>
            </a:r>
            <a:r>
              <a:rPr lang="zh-TW" altLang="en-US" sz="4000" dirty="0">
                <a:solidFill>
                  <a:schemeClr val="bg1"/>
                </a:solidFill>
                <a:latin typeface="+mn-ea"/>
              </a:rPr>
              <a:t> 名 單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76" y="1218442"/>
            <a:ext cx="8542924" cy="5624318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b="1" dirty="0" smtClean="0"/>
              <a:t>22</a:t>
            </a:r>
            <a:r>
              <a:rPr lang="en-US" sz="2800" b="1" dirty="0"/>
              <a:t> </a:t>
            </a:r>
            <a:r>
              <a:rPr lang="en-US" sz="2800" dirty="0"/>
              <a:t>至 於 利 未 人 ， 當 以 利 亞 實 、 耶 何 耶 大 、 約 哈 難 、 押 杜 亞 的 時 候 ， 他 們 的 族 長 記 在 冊 上 。 波 斯 王 大 利 烏 在 位 的 時 候 ， 作 族 長 的 祭 司 也 記 在 冊 上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23 </a:t>
            </a:r>
            <a:r>
              <a:rPr lang="en-US" sz="2800" dirty="0"/>
              <a:t>利 未 人 作 族 長 的 記 在 歷 史 上 ， 直 到 以 利 亞 實 的 兒 子 約 哈 難 的 時 候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24 </a:t>
            </a:r>
            <a:r>
              <a:rPr lang="en-US" sz="2800" dirty="0"/>
              <a:t>利 未 人 的 族 長 是 哈 沙 比 雅 、 示 利 比 、 甲 篾 的 兒 子 耶 書 亞 ， 與 他 們 弟 兄 的 班 次 相 對 ， 照 著 神 人 大 衛 的 命 令 一 班 一 班 地 讚 美 稱 謝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25 </a:t>
            </a:r>
            <a:r>
              <a:rPr lang="en-US" sz="2800" dirty="0"/>
              <a:t>瑪 他 尼 、 八 布 迦 、 俄 巴 底 亞 、 米 書 蘭 、 達 們 、 亞 谷 是 守 門 的 ， 就 是 在 庫 房 那 裡 </a:t>
            </a:r>
            <a:r>
              <a:rPr lang="en-US" sz="2800" dirty="0">
                <a:solidFill>
                  <a:srgbClr val="FF0000"/>
                </a:solidFill>
              </a:rPr>
              <a:t>守 門 </a:t>
            </a:r>
            <a:r>
              <a:rPr lang="en-US" sz="2800" dirty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26 </a:t>
            </a:r>
            <a:r>
              <a:rPr lang="en-US" sz="2800" dirty="0">
                <a:solidFill>
                  <a:srgbClr val="0000CC"/>
                </a:solidFill>
              </a:rPr>
              <a:t>這 都 是 在 約 撒 達 的 孫 子 、 耶 書 亞 的 兒 子 約 雅 金 和 省 長 尼 希 米 ， 並 祭 司 文 士 以 斯 拉 的 時 候 ， 有 職 任 的 </a:t>
            </a:r>
            <a:r>
              <a:rPr lang="en-US" sz="28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9470317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行 奉 獻 禮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27 </a:t>
            </a:r>
            <a:r>
              <a:rPr lang="en-US" sz="2800" dirty="0"/>
              <a:t>耶 路 撒 冷 城 牆 告 成 的 時 候 ， 眾 民 就 把 各 處 的 </a:t>
            </a:r>
            <a:r>
              <a:rPr lang="en-US" sz="2800" dirty="0">
                <a:solidFill>
                  <a:srgbClr val="0000CC"/>
                </a:solidFill>
              </a:rPr>
              <a:t>利 未 人 招 到 耶 路 撒 冷 </a:t>
            </a:r>
            <a:r>
              <a:rPr lang="en-US" sz="2800" dirty="0"/>
              <a:t>， 要 稱 謝 、 歌 唱 、 敲 鈸 、 鼓 瑟 、 彈 琴 ， 歡 </a:t>
            </a:r>
            <a:r>
              <a:rPr lang="en-US" sz="2800" dirty="0" err="1"/>
              <a:t>歡</a:t>
            </a:r>
            <a:r>
              <a:rPr lang="en-US" sz="2800" dirty="0"/>
              <a:t> 喜 </a:t>
            </a:r>
            <a:r>
              <a:rPr lang="en-US" sz="2800" dirty="0" err="1"/>
              <a:t>喜</a:t>
            </a:r>
            <a:r>
              <a:rPr lang="en-US" sz="2800" dirty="0"/>
              <a:t> 地 行 告 成 之 禮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28 </a:t>
            </a:r>
            <a:r>
              <a:rPr lang="en-US" sz="2800" dirty="0">
                <a:solidFill>
                  <a:srgbClr val="0000CC"/>
                </a:solidFill>
              </a:rPr>
              <a:t>歌 唱 的 人 </a:t>
            </a:r>
            <a:r>
              <a:rPr lang="en-US" sz="2800" dirty="0"/>
              <a:t>從 耶 路 撒 冷 的 周 圍 和 尼 陀 法 的 村 莊 與 伯 吉 甲 ， 又 從 迦 巴 和 押 瑪 弗 的 田 地 聚 集 ， 因 為 歌 唱 的 人 在 耶 路 撒 冷 四 圍 為 自 己 立 了 村 莊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30 </a:t>
            </a:r>
            <a:r>
              <a:rPr lang="en-US" sz="2800" dirty="0"/>
              <a:t>祭 司 和 利 未 人 就 </a:t>
            </a:r>
            <a:r>
              <a:rPr lang="en-US" sz="2800" dirty="0">
                <a:solidFill>
                  <a:srgbClr val="FF0000"/>
                </a:solidFill>
              </a:rPr>
              <a:t>潔 淨 自 己 ， 也 潔 淨 百 姓 和 城 門 ， 並 城 牆 。</a:t>
            </a:r>
          </a:p>
        </p:txBody>
      </p:sp>
    </p:spTree>
    <p:extLst>
      <p:ext uri="{BB962C8B-B14F-4D97-AF65-F5344CB8AC3E}">
        <p14:creationId xmlns:p14="http://schemas.microsoft.com/office/powerpoint/2010/main" val="5913424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44774" y="199167"/>
            <a:ext cx="8439462" cy="647145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31 </a:t>
            </a:r>
            <a:r>
              <a:rPr lang="en-US" sz="2400" dirty="0"/>
              <a:t>我 帶 猶 大 的 首 領 上 城 ， 使 </a:t>
            </a:r>
            <a:r>
              <a:rPr lang="en-US" sz="2400" dirty="0">
                <a:solidFill>
                  <a:srgbClr val="0000CC"/>
                </a:solidFill>
              </a:rPr>
              <a:t>稱 謝</a:t>
            </a:r>
            <a:r>
              <a:rPr lang="en-US" sz="2400" dirty="0"/>
              <a:t> 的 人 分 為 兩 大 隊 ， 排 列 而 行 ： 第 一 隊 在 城 上 往 右 邊 向 </a:t>
            </a:r>
            <a:r>
              <a:rPr lang="en-US" sz="2400" dirty="0">
                <a:solidFill>
                  <a:srgbClr val="0000CC"/>
                </a:solidFill>
              </a:rPr>
              <a:t>糞 廠 門 </a:t>
            </a:r>
            <a:r>
              <a:rPr lang="en-US" sz="2400" dirty="0"/>
              <a:t>行 走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32 </a:t>
            </a:r>
            <a:r>
              <a:rPr lang="en-US" sz="2400" dirty="0"/>
              <a:t>在 他 們 後 頭 的 有 何 沙 雅 與 猶 大 首 領 的 一 半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33 </a:t>
            </a:r>
            <a:r>
              <a:rPr lang="en-US" sz="2400" dirty="0"/>
              <a:t>又 有 亞 撒 利 雅 、 以 斯 拉 、 米 書 蘭 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34 </a:t>
            </a:r>
            <a:r>
              <a:rPr lang="en-US" sz="2400" dirty="0"/>
              <a:t>猶 大 、 便 雅 憫 、 示 瑪 雅 、 耶 利 米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35 </a:t>
            </a:r>
            <a:r>
              <a:rPr lang="en-US" sz="2400" dirty="0"/>
              <a:t>還 有 些 吹 號 之 祭 司 的 子 孫 ， 約 拿 單 的 兒 子 撒 迦 利 亞 。 約 拿 單 是 示 瑪 雅 的 兒 子 ； 示 瑪 雅 是 瑪 他 尼 的 兒 子 ； 瑪 他 尼 是 米 該 亞 的 兒 子 ； 米 該 亞 是 撒 刻 的 兒 子 ； 撒 刻 是 亞 薩 的 兒 子 </a:t>
            </a:r>
            <a:r>
              <a:rPr lang="en-US" sz="2400" dirty="0" smtClean="0"/>
              <a:t>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36 </a:t>
            </a:r>
            <a:r>
              <a:rPr lang="en-US" sz="2400" dirty="0"/>
              <a:t>又 有 撒 迦 利 亞 的 弟 兄 示 瑪 雅 、 亞 撒 利 、 米 拉 萊 、 基 拉 萊 、 瑪 艾 、 拿 坦 業 、 猶 大 、 哈 拿 尼 ， 都 拿 著 神 人 大 衛 的 樂 器 ， </a:t>
            </a:r>
            <a:r>
              <a:rPr lang="en-US" sz="2400" dirty="0">
                <a:solidFill>
                  <a:srgbClr val="0000CC"/>
                </a:solidFill>
              </a:rPr>
              <a:t>文 士 以 斯 拉 引 領 他 們 </a:t>
            </a:r>
            <a:r>
              <a:rPr lang="en-US" sz="24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37 </a:t>
            </a:r>
            <a:r>
              <a:rPr lang="en-US" sz="2400" dirty="0"/>
              <a:t>他 們 經 過 </a:t>
            </a:r>
            <a:r>
              <a:rPr lang="en-US" sz="2400" dirty="0">
                <a:solidFill>
                  <a:srgbClr val="0000CC"/>
                </a:solidFill>
              </a:rPr>
              <a:t>泉 門 </a:t>
            </a:r>
            <a:r>
              <a:rPr lang="en-US" sz="2400" dirty="0"/>
              <a:t>往 前 ， 從 大 衛 城 的 臺 階 隨 地 勢 而 上 ， 在 大 衛 宮 殿 以 上 ， 直 行 到 朝 東 的 </a:t>
            </a:r>
            <a:r>
              <a:rPr lang="en-US" sz="2400" dirty="0">
                <a:solidFill>
                  <a:srgbClr val="0000CC"/>
                </a:solidFill>
              </a:rPr>
              <a:t>水 門</a:t>
            </a:r>
            <a:r>
              <a:rPr lang="en-US" sz="2400" dirty="0"/>
              <a:t>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94601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59763" y="259127"/>
            <a:ext cx="8394492" cy="645646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38 </a:t>
            </a:r>
            <a:r>
              <a:rPr lang="en-US" sz="2800" dirty="0"/>
              <a:t>第 二 隊 稱 謝 的 人 要 與 那 一 隊 </a:t>
            </a:r>
            <a:r>
              <a:rPr lang="en-US" sz="2800" dirty="0">
                <a:solidFill>
                  <a:srgbClr val="0000CC"/>
                </a:solidFill>
              </a:rPr>
              <a:t>相 迎 而 行 </a:t>
            </a:r>
            <a:r>
              <a:rPr lang="en-US" sz="2800" dirty="0"/>
              <a:t>。 我 和 民 的 一 半 跟 隨 他 們 ， 在 城 牆 上 過 了 爐 樓 ， 直 到 寬 牆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39 </a:t>
            </a:r>
            <a:r>
              <a:rPr lang="en-US" sz="2800" dirty="0"/>
              <a:t>又 過 了 </a:t>
            </a:r>
            <a:r>
              <a:rPr lang="en-US" sz="2800" dirty="0">
                <a:solidFill>
                  <a:srgbClr val="0000CC"/>
                </a:solidFill>
              </a:rPr>
              <a:t>以 法 蓮 門 、 古 門 、 魚 門 、 哈 楠 業 樓 、 哈 米 亞 樓 ， 直 到 羊 門 ， 就 在 護 衛 門 站 住 </a:t>
            </a:r>
            <a:r>
              <a:rPr lang="en-US" sz="28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40 </a:t>
            </a:r>
            <a:r>
              <a:rPr lang="en-US" sz="2800" dirty="0"/>
              <a:t>於 是 ， 這 兩 隊 稱 謝 的 人 連 我 和 官 長 的 一 半 ， </a:t>
            </a:r>
            <a:r>
              <a:rPr lang="en-US" sz="2800" dirty="0">
                <a:solidFill>
                  <a:srgbClr val="0000CC"/>
                </a:solidFill>
              </a:rPr>
              <a:t>站 在 神 的 殿 裡 </a:t>
            </a:r>
            <a:r>
              <a:rPr lang="en-US" sz="28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41 </a:t>
            </a:r>
            <a:r>
              <a:rPr lang="en-US" sz="2800" dirty="0"/>
              <a:t>還 有 祭 司 以 利 亞 金 、 瑪 西 雅 、 米 拿 民 、 米 該 雅 、 以 利 約 乃 、 撒 迦 利 亞 、 哈 楠 尼 亞 吹 號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42 </a:t>
            </a:r>
            <a:r>
              <a:rPr lang="en-US" sz="2800" dirty="0"/>
              <a:t>又 有 瑪 西 雅 、 示 瑪 雅 、 以 利 亞 撒 、 烏 西 、 約 哈 難 、 瑪 基 雅 、 以 攔 ， 和 以 謝 </a:t>
            </a:r>
            <a:r>
              <a:rPr lang="en-US" sz="2800" dirty="0">
                <a:solidFill>
                  <a:srgbClr val="0000CC"/>
                </a:solidFill>
              </a:rPr>
              <a:t>奏 樂</a:t>
            </a:r>
            <a:r>
              <a:rPr lang="en-US" sz="2800" dirty="0"/>
              <a:t> 。 歌 唱 的 就 大 聲 </a:t>
            </a:r>
            <a:r>
              <a:rPr lang="en-US" sz="2800" dirty="0">
                <a:solidFill>
                  <a:srgbClr val="0000CC"/>
                </a:solidFill>
              </a:rPr>
              <a:t>歌 唱 </a:t>
            </a:r>
            <a:r>
              <a:rPr lang="en-US" sz="2800" dirty="0"/>
              <a:t>， 伊 斯 拉 希 雅 管 理 他 們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068121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4694" y="213609"/>
            <a:ext cx="8349522" cy="64270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/>
              <a:t>43 </a:t>
            </a:r>
            <a:r>
              <a:rPr lang="en-US" sz="2600" dirty="0"/>
              <a:t>那 日 ， 眾 人 獻 大 祭 而 </a:t>
            </a:r>
            <a:r>
              <a:rPr lang="en-US" sz="2600" dirty="0">
                <a:solidFill>
                  <a:srgbClr val="FF0000"/>
                </a:solidFill>
              </a:rPr>
              <a:t>歡 樂</a:t>
            </a:r>
            <a:r>
              <a:rPr lang="en-US" sz="2600" dirty="0"/>
              <a:t> ； 因 為 神 使 他 們 大 </a:t>
            </a:r>
            <a:r>
              <a:rPr lang="en-US" sz="2600" dirty="0" err="1"/>
              <a:t>大</a:t>
            </a:r>
            <a:r>
              <a:rPr lang="en-US" sz="2600" dirty="0"/>
              <a:t> </a:t>
            </a:r>
            <a:r>
              <a:rPr lang="en-US" sz="2600" dirty="0">
                <a:solidFill>
                  <a:srgbClr val="FF0000"/>
                </a:solidFill>
              </a:rPr>
              <a:t>歡 樂</a:t>
            </a:r>
            <a:r>
              <a:rPr lang="en-US" sz="2600" dirty="0"/>
              <a:t> ， 連 </a:t>
            </a:r>
            <a:r>
              <a:rPr lang="en-US" sz="2600" dirty="0">
                <a:solidFill>
                  <a:srgbClr val="0000CC"/>
                </a:solidFill>
              </a:rPr>
              <a:t>婦 女 帶 孩 童 </a:t>
            </a:r>
            <a:r>
              <a:rPr lang="en-US" sz="2600" dirty="0"/>
              <a:t>也 都 </a:t>
            </a:r>
            <a:r>
              <a:rPr lang="en-US" sz="2600" dirty="0">
                <a:solidFill>
                  <a:srgbClr val="FF0000"/>
                </a:solidFill>
              </a:rPr>
              <a:t>歡 樂</a:t>
            </a:r>
            <a:r>
              <a:rPr lang="en-US" sz="2600" dirty="0"/>
              <a:t> ， 甚 至 耶 路 撒 冷 中 的 </a:t>
            </a:r>
            <a:r>
              <a:rPr lang="en-US" sz="2600" dirty="0">
                <a:solidFill>
                  <a:srgbClr val="FF0000"/>
                </a:solidFill>
              </a:rPr>
              <a:t>歡 聲 </a:t>
            </a:r>
            <a:r>
              <a:rPr lang="en-US" sz="2600" dirty="0"/>
              <a:t>聽 到 遠 處 。</a:t>
            </a:r>
          </a:p>
          <a:p>
            <a:pPr marL="0" indent="0">
              <a:buNone/>
            </a:pPr>
            <a:r>
              <a:rPr lang="en-US" sz="2600" b="1" dirty="0"/>
              <a:t>44 </a:t>
            </a:r>
            <a:r>
              <a:rPr lang="en-US" sz="2600" dirty="0"/>
              <a:t>當 日 ， 派 人 管 理 庫 房 ， 將 舉 祭 、 初 熟 之 物 和 所 取 的 </a:t>
            </a:r>
            <a:r>
              <a:rPr lang="en-US" sz="2600" dirty="0">
                <a:solidFill>
                  <a:srgbClr val="CC0099"/>
                </a:solidFill>
              </a:rPr>
              <a:t>十 分 之 一 </a:t>
            </a:r>
            <a:r>
              <a:rPr lang="en-US" sz="2600" dirty="0"/>
              <a:t>， 就 是 按 各 城 田 地 ， 照 律 法 所 定 歸 給 祭 司 和 利 未 人 的 分 ， 都 收 在 裡 頭 。 </a:t>
            </a:r>
            <a:r>
              <a:rPr lang="en-US" sz="2600" dirty="0">
                <a:solidFill>
                  <a:srgbClr val="0000CC"/>
                </a:solidFill>
              </a:rPr>
              <a:t>猶 大 人 因 祭 司 和 利 未 人 供 職 ， 就 </a:t>
            </a:r>
            <a:r>
              <a:rPr lang="en-US" sz="2600" dirty="0">
                <a:solidFill>
                  <a:srgbClr val="FF0000"/>
                </a:solidFill>
              </a:rPr>
              <a:t>歡 樂</a:t>
            </a:r>
            <a:r>
              <a:rPr lang="en-US" sz="2600" dirty="0">
                <a:solidFill>
                  <a:srgbClr val="0000CC"/>
                </a:solidFill>
              </a:rPr>
              <a:t> 了 。</a:t>
            </a:r>
          </a:p>
          <a:p>
            <a:pPr marL="0" indent="0">
              <a:buNone/>
            </a:pPr>
            <a:r>
              <a:rPr lang="en-US" sz="2600" b="1" dirty="0"/>
              <a:t>45 </a:t>
            </a:r>
            <a:r>
              <a:rPr lang="en-US" sz="2600" dirty="0"/>
              <a:t>祭 司 利 未 人 遵 守 神 所 吩 咐 的 ， 並 </a:t>
            </a:r>
            <a:r>
              <a:rPr lang="en-US" sz="2600" dirty="0">
                <a:solidFill>
                  <a:srgbClr val="0000CC"/>
                </a:solidFill>
              </a:rPr>
              <a:t>守 潔 淨 的 禮 </a:t>
            </a:r>
            <a:r>
              <a:rPr lang="en-US" sz="2600" dirty="0"/>
              <a:t>。 歌 唱 的 、 守 門 的 ， 照 著 大 衛 和 他 兒 子 所 羅 門 的 命 令 也 如 此 行 。</a:t>
            </a:r>
          </a:p>
          <a:p>
            <a:pPr marL="0" indent="0">
              <a:buNone/>
            </a:pPr>
            <a:r>
              <a:rPr lang="en-US" sz="2600" b="1" dirty="0"/>
              <a:t>46 </a:t>
            </a:r>
            <a:r>
              <a:rPr lang="en-US" sz="2600" dirty="0"/>
              <a:t>古 時 ， 在 大 衛 和 亞 薩 的 日 子 ， 有 歌 唱 的 伶 長 ， 並 有 </a:t>
            </a:r>
            <a:r>
              <a:rPr lang="en-US" sz="2600" dirty="0">
                <a:solidFill>
                  <a:srgbClr val="0000CC"/>
                </a:solidFill>
              </a:rPr>
              <a:t>讚 美 稱 謝 神 的 詩 歌 </a:t>
            </a:r>
            <a:r>
              <a:rPr lang="en-US" sz="2600" dirty="0"/>
              <a:t>。</a:t>
            </a:r>
          </a:p>
          <a:p>
            <a:pPr marL="0" indent="0">
              <a:buNone/>
            </a:pPr>
            <a:r>
              <a:rPr lang="en-US" sz="2600" b="1" dirty="0"/>
              <a:t>47 </a:t>
            </a:r>
            <a:r>
              <a:rPr lang="en-US" sz="2600" dirty="0">
                <a:solidFill>
                  <a:srgbClr val="0000CC"/>
                </a:solidFill>
              </a:rPr>
              <a:t>當 所 羅 巴 伯 和 尼 希 米 的 時 候 ， 以 色 列 眾 人 將 歌 唱 的 、 守 門 的 ， 每 日 所 當 得 的 分 供 給 他 們 ， 又 給 利 未 人 當 得 的 分 ； 利 未 人 又 給 亞 倫 的 子 孫 當 得 的 分 。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97731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600" dirty="0">
                <a:solidFill>
                  <a:schemeClr val="bg1"/>
                </a:solidFill>
              </a:rPr>
              <a:t>奉獻城牆 </a:t>
            </a:r>
            <a:r>
              <a:rPr lang="en-US" altLang="zh-TW" sz="3600" dirty="0">
                <a:solidFill>
                  <a:schemeClr val="bg1"/>
                </a:solidFill>
              </a:rPr>
              <a:t>–</a:t>
            </a:r>
            <a:r>
              <a:rPr lang="zh-TW" altLang="en-US" sz="3600" dirty="0">
                <a:solidFill>
                  <a:schemeClr val="bg1"/>
                </a:solidFill>
              </a:rPr>
              <a:t> 讚美</a:t>
            </a:r>
            <a:r>
              <a:rPr lang="en-US" altLang="zh-TW" sz="3600" dirty="0">
                <a:solidFill>
                  <a:schemeClr val="bg1"/>
                </a:solidFill>
              </a:rPr>
              <a:t>,</a:t>
            </a:r>
            <a:r>
              <a:rPr lang="zh-TW" altLang="en-US" sz="3600" dirty="0">
                <a:solidFill>
                  <a:schemeClr val="bg1"/>
                </a:solidFill>
              </a:rPr>
              <a:t> 感恩</a:t>
            </a:r>
            <a:r>
              <a:rPr lang="en-US" altLang="zh-TW" sz="3600" dirty="0">
                <a:solidFill>
                  <a:schemeClr val="bg1"/>
                </a:solidFill>
              </a:rPr>
              <a:t>,</a:t>
            </a:r>
            <a:r>
              <a:rPr lang="zh-TW" altLang="en-US" sz="3600" dirty="0">
                <a:solidFill>
                  <a:schemeClr val="bg1"/>
                </a:solidFill>
              </a:rPr>
              <a:t> 宣告</a:t>
            </a:r>
            <a:r>
              <a:rPr lang="en-US" altLang="zh-TW" sz="3600" dirty="0">
                <a:solidFill>
                  <a:schemeClr val="bg1"/>
                </a:solidFill>
              </a:rPr>
              <a:t>,</a:t>
            </a:r>
            <a:r>
              <a:rPr lang="zh-TW" altLang="en-US" sz="3600" dirty="0">
                <a:solidFill>
                  <a:schemeClr val="bg1"/>
                </a:solidFill>
              </a:rPr>
              <a:t> 分別為聖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13762"/>
            <a:ext cx="829934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b="1" dirty="0" smtClean="0"/>
              <a:t>1</a:t>
            </a:r>
            <a:r>
              <a:rPr lang="en-US" sz="2600" b="1" dirty="0"/>
              <a:t>. </a:t>
            </a:r>
            <a:r>
              <a:rPr lang="zh-TW" altLang="en-US" sz="2600" b="1" dirty="0"/>
              <a:t>分別為聖敬拜神</a:t>
            </a:r>
            <a:endParaRPr lang="en-US" sz="26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600" b="1" dirty="0"/>
              <a:t>2. </a:t>
            </a:r>
            <a:r>
              <a:rPr lang="zh-TW" altLang="en-US" sz="2600" b="1" dirty="0"/>
              <a:t>高聲讚美榮耀神</a:t>
            </a:r>
            <a:endParaRPr lang="en-US" sz="26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600" b="1" dirty="0"/>
              <a:t>3. </a:t>
            </a:r>
            <a:r>
              <a:rPr lang="zh-TW" altLang="en-US" sz="2600" b="1" dirty="0"/>
              <a:t>數算恩典感謝神</a:t>
            </a:r>
            <a:endParaRPr lang="en-US" sz="26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600" b="1" dirty="0"/>
              <a:t>4. </a:t>
            </a:r>
            <a:r>
              <a:rPr lang="zh-TW" altLang="en-US" sz="2600" b="1" dirty="0"/>
              <a:t>公開宣揚見證神</a:t>
            </a:r>
            <a:endParaRPr lang="en-US" sz="26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600" b="1" dirty="0"/>
              <a:t>5. </a:t>
            </a:r>
            <a:r>
              <a:rPr lang="zh-TW" altLang="en-US" sz="2600" b="1" dirty="0"/>
              <a:t>吟詩樂器歌頌神</a:t>
            </a:r>
            <a:endParaRPr lang="en-US" sz="26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600" b="1" dirty="0"/>
              <a:t>6. </a:t>
            </a:r>
            <a:r>
              <a:rPr lang="zh-TW" altLang="en-US" sz="2600" b="1" dirty="0"/>
              <a:t>全家歡樂享受神</a:t>
            </a:r>
            <a:endParaRPr lang="en-US" sz="26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600" b="1" dirty="0"/>
              <a:t>7. </a:t>
            </a:r>
            <a:r>
              <a:rPr lang="zh-TW" altLang="en-US" sz="2600" b="1" dirty="0"/>
              <a:t>奉獻還願答謝神</a:t>
            </a:r>
            <a:endParaRPr lang="en-US" sz="26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600" dirty="0"/>
              <a:t/>
            </a:r>
            <a:br>
              <a:rPr lang="en-US" sz="2600" dirty="0"/>
            </a:br>
            <a:endParaRPr lang="en-US" sz="2600" dirty="0"/>
          </a:p>
        </p:txBody>
      </p:sp>
      <p:pic>
        <p:nvPicPr>
          <p:cNvPr id="4" name="Picture 4" descr="800-Nehemiah 12 Priests on the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831" y="1507549"/>
            <a:ext cx="5690957" cy="426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5217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121275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816350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943225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952875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4214813" y="63261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768975" y="56372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800725" y="39862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3800475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2895600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4549775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3451225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4110" name="Line 14"/>
          <p:cNvSpPr>
            <a:spLocks noChangeShapeType="1"/>
          </p:cNvSpPr>
          <p:nvPr/>
        </p:nvSpPr>
        <p:spPr bwMode="auto">
          <a:xfrm flipH="1">
            <a:off x="5194300" y="4216400"/>
            <a:ext cx="600075" cy="104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11" name="Line 15"/>
          <p:cNvSpPr>
            <a:spLocks noChangeShapeType="1"/>
          </p:cNvSpPr>
          <p:nvPr/>
        </p:nvSpPr>
        <p:spPr bwMode="auto">
          <a:xfrm flipV="1">
            <a:off x="4559300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12" name="Line 16"/>
          <p:cNvSpPr>
            <a:spLocks noChangeShapeType="1"/>
          </p:cNvSpPr>
          <p:nvPr/>
        </p:nvSpPr>
        <p:spPr bwMode="auto">
          <a:xfrm flipH="1" flipV="1">
            <a:off x="5202238" y="5627688"/>
            <a:ext cx="620712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 flipV="1">
            <a:off x="4894263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 flipV="1">
            <a:off x="4383088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15" name="Line 19"/>
          <p:cNvSpPr>
            <a:spLocks noChangeShapeType="1"/>
          </p:cNvSpPr>
          <p:nvPr/>
        </p:nvSpPr>
        <p:spPr bwMode="auto">
          <a:xfrm>
            <a:off x="5060950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 flipH="1">
            <a:off x="5226050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>
            <a:off x="4398963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18" name="Line 22"/>
          <p:cNvSpPr>
            <a:spLocks noChangeShapeType="1"/>
          </p:cNvSpPr>
          <p:nvPr/>
        </p:nvSpPr>
        <p:spPr bwMode="auto">
          <a:xfrm>
            <a:off x="4298950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19" name="Line 23"/>
          <p:cNvSpPr>
            <a:spLocks noChangeShapeType="1"/>
          </p:cNvSpPr>
          <p:nvPr/>
        </p:nvSpPr>
        <p:spPr bwMode="auto">
          <a:xfrm>
            <a:off x="3373438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5842000" y="835025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哈米弗甲門</a:t>
            </a:r>
          </a:p>
        </p:txBody>
      </p:sp>
      <p:sp>
        <p:nvSpPr>
          <p:cNvPr id="4121" name="Line 25"/>
          <p:cNvSpPr>
            <a:spLocks noChangeShapeType="1"/>
          </p:cNvSpPr>
          <p:nvPr/>
        </p:nvSpPr>
        <p:spPr bwMode="auto">
          <a:xfrm flipH="1">
            <a:off x="5629275" y="1128713"/>
            <a:ext cx="300038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6334125" y="14747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東門</a:t>
            </a:r>
          </a:p>
        </p:txBody>
      </p:sp>
      <p:sp>
        <p:nvSpPr>
          <p:cNvPr id="4123" name="Line 27"/>
          <p:cNvSpPr>
            <a:spLocks noChangeShapeType="1"/>
          </p:cNvSpPr>
          <p:nvPr/>
        </p:nvSpPr>
        <p:spPr bwMode="auto">
          <a:xfrm flipH="1">
            <a:off x="5691188" y="1701800"/>
            <a:ext cx="706437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24" name="Text Box 28"/>
          <p:cNvSpPr txBox="1">
            <a:spLocks noChangeArrowheads="1"/>
          </p:cNvSpPr>
          <p:nvPr/>
        </p:nvSpPr>
        <p:spPr bwMode="auto">
          <a:xfrm>
            <a:off x="4276725" y="14843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4125" name="Line 29"/>
          <p:cNvSpPr>
            <a:spLocks noChangeShapeType="1"/>
          </p:cNvSpPr>
          <p:nvPr/>
        </p:nvSpPr>
        <p:spPr bwMode="auto">
          <a:xfrm>
            <a:off x="4816475" y="1825625"/>
            <a:ext cx="95250" cy="9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6203950" y="22796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馬門</a:t>
            </a:r>
          </a:p>
        </p:txBody>
      </p:sp>
      <p:sp>
        <p:nvSpPr>
          <p:cNvPr id="4127" name="Line 31"/>
          <p:cNvSpPr>
            <a:spLocks noChangeShapeType="1"/>
          </p:cNvSpPr>
          <p:nvPr/>
        </p:nvSpPr>
        <p:spPr bwMode="auto">
          <a:xfrm>
            <a:off x="5716588" y="2359025"/>
            <a:ext cx="477837" cy="84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2020" name="Freeform 36"/>
          <p:cNvSpPr>
            <a:spLocks/>
          </p:cNvSpPr>
          <p:nvPr/>
        </p:nvSpPr>
        <p:spPr bwMode="auto">
          <a:xfrm>
            <a:off x="4737100" y="4073525"/>
            <a:ext cx="444500" cy="1641475"/>
          </a:xfrm>
          <a:custGeom>
            <a:avLst/>
            <a:gdLst>
              <a:gd name="T0" fmla="*/ 91 w 280"/>
              <a:gd name="T1" fmla="*/ 0 h 1034"/>
              <a:gd name="T2" fmla="*/ 8 w 280"/>
              <a:gd name="T3" fmla="*/ 356 h 1034"/>
              <a:gd name="T4" fmla="*/ 40 w 280"/>
              <a:gd name="T5" fmla="*/ 682 h 1034"/>
              <a:gd name="T6" fmla="*/ 101 w 280"/>
              <a:gd name="T7" fmla="*/ 852 h 1034"/>
              <a:gd name="T8" fmla="*/ 158 w 280"/>
              <a:gd name="T9" fmla="*/ 988 h 1034"/>
              <a:gd name="T10" fmla="*/ 280 w 280"/>
              <a:gd name="T11" fmla="*/ 1034 h 103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"/>
              <a:gd name="T19" fmla="*/ 0 h 1034"/>
              <a:gd name="T20" fmla="*/ 280 w 280"/>
              <a:gd name="T21" fmla="*/ 1034 h 103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" h="1034">
                <a:moveTo>
                  <a:pt x="91" y="0"/>
                </a:moveTo>
                <a:cubicBezTo>
                  <a:pt x="77" y="59"/>
                  <a:pt x="16" y="242"/>
                  <a:pt x="8" y="356"/>
                </a:cubicBezTo>
                <a:cubicBezTo>
                  <a:pt x="0" y="470"/>
                  <a:pt x="24" y="599"/>
                  <a:pt x="40" y="682"/>
                </a:cubicBezTo>
                <a:cubicBezTo>
                  <a:pt x="56" y="765"/>
                  <a:pt x="81" y="801"/>
                  <a:pt x="101" y="852"/>
                </a:cubicBezTo>
                <a:cubicBezTo>
                  <a:pt x="121" y="903"/>
                  <a:pt x="128" y="958"/>
                  <a:pt x="158" y="988"/>
                </a:cubicBezTo>
                <a:cubicBezTo>
                  <a:pt x="188" y="1018"/>
                  <a:pt x="255" y="1024"/>
                  <a:pt x="280" y="1034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2021" name="Freeform 37"/>
          <p:cNvSpPr>
            <a:spLocks/>
          </p:cNvSpPr>
          <p:nvPr/>
        </p:nvSpPr>
        <p:spPr bwMode="auto">
          <a:xfrm>
            <a:off x="5165725" y="4313238"/>
            <a:ext cx="147638" cy="1423987"/>
          </a:xfrm>
          <a:custGeom>
            <a:avLst/>
            <a:gdLst>
              <a:gd name="T0" fmla="*/ 5 w 93"/>
              <a:gd name="T1" fmla="*/ 897 h 897"/>
              <a:gd name="T2" fmla="*/ 92 w 93"/>
              <a:gd name="T3" fmla="*/ 537 h 897"/>
              <a:gd name="T4" fmla="*/ 12 w 93"/>
              <a:gd name="T5" fmla="*/ 89 h 897"/>
              <a:gd name="T6" fmla="*/ 17 w 93"/>
              <a:gd name="T7" fmla="*/ 5 h 897"/>
              <a:gd name="T8" fmla="*/ 0 60000 65536"/>
              <a:gd name="T9" fmla="*/ 0 60000 65536"/>
              <a:gd name="T10" fmla="*/ 0 60000 65536"/>
              <a:gd name="T11" fmla="*/ 0 60000 65536"/>
              <a:gd name="T12" fmla="*/ 0 w 93"/>
              <a:gd name="T13" fmla="*/ 0 h 897"/>
              <a:gd name="T14" fmla="*/ 93 w 93"/>
              <a:gd name="T15" fmla="*/ 897 h 89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3" h="897">
                <a:moveTo>
                  <a:pt x="5" y="897"/>
                </a:moveTo>
                <a:cubicBezTo>
                  <a:pt x="20" y="837"/>
                  <a:pt x="91" y="672"/>
                  <a:pt x="92" y="537"/>
                </a:cubicBezTo>
                <a:cubicBezTo>
                  <a:pt x="93" y="402"/>
                  <a:pt x="24" y="178"/>
                  <a:pt x="12" y="89"/>
                </a:cubicBezTo>
                <a:cubicBezTo>
                  <a:pt x="0" y="0"/>
                  <a:pt x="16" y="22"/>
                  <a:pt x="17" y="5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2022" name="Freeform 38"/>
          <p:cNvSpPr>
            <a:spLocks/>
          </p:cNvSpPr>
          <p:nvPr/>
        </p:nvSpPr>
        <p:spPr bwMode="auto">
          <a:xfrm>
            <a:off x="3330575" y="1573213"/>
            <a:ext cx="1643063" cy="2487612"/>
          </a:xfrm>
          <a:custGeom>
            <a:avLst/>
            <a:gdLst>
              <a:gd name="T0" fmla="*/ 988 w 1035"/>
              <a:gd name="T1" fmla="*/ 1567 h 1567"/>
              <a:gd name="T2" fmla="*/ 1015 w 1035"/>
              <a:gd name="T3" fmla="*/ 1402 h 1567"/>
              <a:gd name="T4" fmla="*/ 866 w 1035"/>
              <a:gd name="T5" fmla="*/ 1347 h 1567"/>
              <a:gd name="T6" fmla="*/ 638 w 1035"/>
              <a:gd name="T7" fmla="*/ 1073 h 1567"/>
              <a:gd name="T8" fmla="*/ 350 w 1035"/>
              <a:gd name="T9" fmla="*/ 833 h 1567"/>
              <a:gd name="T10" fmla="*/ 103 w 1035"/>
              <a:gd name="T11" fmla="*/ 660 h 1567"/>
              <a:gd name="T12" fmla="*/ 14 w 1035"/>
              <a:gd name="T13" fmla="*/ 209 h 1567"/>
              <a:gd name="T14" fmla="*/ 16 w 1035"/>
              <a:gd name="T15" fmla="*/ 0 h 156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35"/>
              <a:gd name="T25" fmla="*/ 0 h 1567"/>
              <a:gd name="T26" fmla="*/ 1035 w 1035"/>
              <a:gd name="T27" fmla="*/ 1567 h 156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35" h="1567">
                <a:moveTo>
                  <a:pt x="988" y="1567"/>
                </a:moveTo>
                <a:cubicBezTo>
                  <a:pt x="992" y="1540"/>
                  <a:pt x="1035" y="1439"/>
                  <a:pt x="1015" y="1402"/>
                </a:cubicBezTo>
                <a:cubicBezTo>
                  <a:pt x="995" y="1365"/>
                  <a:pt x="929" y="1402"/>
                  <a:pt x="866" y="1347"/>
                </a:cubicBezTo>
                <a:cubicBezTo>
                  <a:pt x="803" y="1292"/>
                  <a:pt x="724" y="1159"/>
                  <a:pt x="638" y="1073"/>
                </a:cubicBezTo>
                <a:cubicBezTo>
                  <a:pt x="552" y="987"/>
                  <a:pt x="439" y="902"/>
                  <a:pt x="350" y="833"/>
                </a:cubicBezTo>
                <a:cubicBezTo>
                  <a:pt x="261" y="764"/>
                  <a:pt x="159" y="764"/>
                  <a:pt x="103" y="660"/>
                </a:cubicBezTo>
                <a:cubicBezTo>
                  <a:pt x="47" y="556"/>
                  <a:pt x="28" y="319"/>
                  <a:pt x="14" y="209"/>
                </a:cubicBezTo>
                <a:cubicBezTo>
                  <a:pt x="0" y="99"/>
                  <a:pt x="16" y="44"/>
                  <a:pt x="16" y="0"/>
                </a:cubicBezTo>
              </a:path>
            </a:pathLst>
          </a:custGeom>
          <a:noFill/>
          <a:ln w="57150" cmpd="sng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2023" name="Freeform 39"/>
          <p:cNvSpPr>
            <a:spLocks/>
          </p:cNvSpPr>
          <p:nvPr/>
        </p:nvSpPr>
        <p:spPr bwMode="auto">
          <a:xfrm>
            <a:off x="3335338" y="1101725"/>
            <a:ext cx="1892300" cy="498475"/>
          </a:xfrm>
          <a:custGeom>
            <a:avLst/>
            <a:gdLst>
              <a:gd name="T0" fmla="*/ 11 w 1192"/>
              <a:gd name="T1" fmla="*/ 314 h 314"/>
              <a:gd name="T2" fmla="*/ 66 w 1192"/>
              <a:gd name="T3" fmla="*/ 273 h 314"/>
              <a:gd name="T4" fmla="*/ 407 w 1192"/>
              <a:gd name="T5" fmla="*/ 148 h 314"/>
              <a:gd name="T6" fmla="*/ 839 w 1192"/>
              <a:gd name="T7" fmla="*/ 40 h 314"/>
              <a:gd name="T8" fmla="*/ 1192 w 1192"/>
              <a:gd name="T9" fmla="*/ 0 h 3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92"/>
              <a:gd name="T16" fmla="*/ 0 h 314"/>
              <a:gd name="T17" fmla="*/ 1192 w 1192"/>
              <a:gd name="T18" fmla="*/ 314 h 3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92" h="314">
                <a:moveTo>
                  <a:pt x="11" y="314"/>
                </a:moveTo>
                <a:cubicBezTo>
                  <a:pt x="20" y="307"/>
                  <a:pt x="0" y="301"/>
                  <a:pt x="66" y="273"/>
                </a:cubicBezTo>
                <a:cubicBezTo>
                  <a:pt x="132" y="245"/>
                  <a:pt x="278" y="187"/>
                  <a:pt x="407" y="148"/>
                </a:cubicBezTo>
                <a:cubicBezTo>
                  <a:pt x="536" y="109"/>
                  <a:pt x="708" y="65"/>
                  <a:pt x="839" y="40"/>
                </a:cubicBezTo>
                <a:cubicBezTo>
                  <a:pt x="970" y="15"/>
                  <a:pt x="1119" y="8"/>
                  <a:pt x="1192" y="0"/>
                </a:cubicBezTo>
              </a:path>
            </a:pathLst>
          </a:custGeom>
          <a:noFill/>
          <a:ln w="57150" cmpd="sng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2024" name="AutoShape 40" descr="Blue tissue paper"/>
          <p:cNvSpPr>
            <a:spLocks noChangeArrowheads="1"/>
          </p:cNvSpPr>
          <p:nvPr/>
        </p:nvSpPr>
        <p:spPr bwMode="auto">
          <a:xfrm>
            <a:off x="5748338" y="4518025"/>
            <a:ext cx="914400" cy="457200"/>
          </a:xfrm>
          <a:prstGeom prst="wedgeRectCallout">
            <a:avLst>
              <a:gd name="adj1" fmla="val -107468"/>
              <a:gd name="adj2" fmla="val -32292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以斯拉</a:t>
            </a:r>
          </a:p>
        </p:txBody>
      </p:sp>
      <p:sp>
        <p:nvSpPr>
          <p:cNvPr id="42025" name="AutoShape 41" descr="Blue tissue paper"/>
          <p:cNvSpPr>
            <a:spLocks noChangeArrowheads="1"/>
          </p:cNvSpPr>
          <p:nvPr/>
        </p:nvSpPr>
        <p:spPr bwMode="auto">
          <a:xfrm>
            <a:off x="2198688" y="2786063"/>
            <a:ext cx="914400" cy="457200"/>
          </a:xfrm>
          <a:prstGeom prst="wedgeRectCallout">
            <a:avLst>
              <a:gd name="adj1" fmla="val 101218"/>
              <a:gd name="adj2" fmla="val -49653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尼希米</a:t>
            </a:r>
          </a:p>
        </p:txBody>
      </p:sp>
      <p:sp>
        <p:nvSpPr>
          <p:cNvPr id="42026" name="Freeform 42"/>
          <p:cNvSpPr>
            <a:spLocks/>
          </p:cNvSpPr>
          <p:nvPr/>
        </p:nvSpPr>
        <p:spPr bwMode="auto">
          <a:xfrm>
            <a:off x="5173663" y="1031875"/>
            <a:ext cx="571500" cy="3278188"/>
          </a:xfrm>
          <a:custGeom>
            <a:avLst/>
            <a:gdLst>
              <a:gd name="T0" fmla="*/ 0 w 360"/>
              <a:gd name="T1" fmla="*/ 2065 h 2065"/>
              <a:gd name="T2" fmla="*/ 98 w 360"/>
              <a:gd name="T3" fmla="*/ 1670 h 2065"/>
              <a:gd name="T4" fmla="*/ 319 w 360"/>
              <a:gd name="T5" fmla="*/ 992 h 2065"/>
              <a:gd name="T6" fmla="*/ 304 w 360"/>
              <a:gd name="T7" fmla="*/ 601 h 2065"/>
              <a:gd name="T8" fmla="*/ 341 w 360"/>
              <a:gd name="T9" fmla="*/ 284 h 2065"/>
              <a:gd name="T10" fmla="*/ 190 w 360"/>
              <a:gd name="T11" fmla="*/ 41 h 2065"/>
              <a:gd name="T12" fmla="*/ 63 w 360"/>
              <a:gd name="T13" fmla="*/ 36 h 20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60"/>
              <a:gd name="T22" fmla="*/ 0 h 2065"/>
              <a:gd name="T23" fmla="*/ 360 w 360"/>
              <a:gd name="T24" fmla="*/ 2065 h 20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60" h="2065">
                <a:moveTo>
                  <a:pt x="0" y="2065"/>
                </a:moveTo>
                <a:cubicBezTo>
                  <a:pt x="19" y="1954"/>
                  <a:pt x="45" y="1849"/>
                  <a:pt x="98" y="1670"/>
                </a:cubicBezTo>
                <a:cubicBezTo>
                  <a:pt x="151" y="1491"/>
                  <a:pt x="285" y="1170"/>
                  <a:pt x="319" y="992"/>
                </a:cubicBezTo>
                <a:cubicBezTo>
                  <a:pt x="353" y="814"/>
                  <a:pt x="300" y="719"/>
                  <a:pt x="304" y="601"/>
                </a:cubicBezTo>
                <a:cubicBezTo>
                  <a:pt x="308" y="483"/>
                  <a:pt x="360" y="377"/>
                  <a:pt x="341" y="284"/>
                </a:cubicBezTo>
                <a:cubicBezTo>
                  <a:pt x="322" y="191"/>
                  <a:pt x="236" y="82"/>
                  <a:pt x="190" y="41"/>
                </a:cubicBezTo>
                <a:cubicBezTo>
                  <a:pt x="144" y="0"/>
                  <a:pt x="89" y="37"/>
                  <a:pt x="63" y="36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35" name="AutoShape 44" descr="Stationery"/>
          <p:cNvSpPr>
            <a:spLocks noChangeArrowheads="1"/>
          </p:cNvSpPr>
          <p:nvPr/>
        </p:nvSpPr>
        <p:spPr bwMode="auto">
          <a:xfrm>
            <a:off x="339725" y="352425"/>
            <a:ext cx="2024063" cy="1176338"/>
          </a:xfrm>
          <a:prstGeom prst="foldedCorner">
            <a:avLst>
              <a:gd name="adj" fmla="val 1250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2000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耶路撒冷城牆</a:t>
            </a:r>
          </a:p>
          <a:p>
            <a:pPr algn="ctr" eaLnBrk="1" fontAlgn="base" hangingPunct="1">
              <a:spcBef>
                <a:spcPct val="0"/>
              </a:spcBef>
              <a:spcAft>
                <a:spcPct val="20000"/>
              </a:spcAft>
            </a:pPr>
            <a:r>
              <a:rPr lang="zh-TW" altLang="en-US" sz="2400" smtClean="0">
                <a:solidFill>
                  <a:srgbClr val="000000"/>
                </a:solidFill>
                <a:ea typeface="SimHei" panose="02010609060101010101" pitchFamily="49" charset="-122"/>
              </a:rPr>
              <a:t>告成之禮</a:t>
            </a:r>
            <a:endParaRPr lang="en-US" altLang="en-US" sz="2400" smtClean="0">
              <a:solidFill>
                <a:srgbClr val="000000"/>
              </a:solidFill>
              <a:ea typeface="SimHei" panose="02010609060101010101" pitchFamily="49" charset="-122"/>
            </a:endParaRPr>
          </a:p>
        </p:txBody>
      </p:sp>
      <p:sp>
        <p:nvSpPr>
          <p:cNvPr id="42029" name="Line 45"/>
          <p:cNvSpPr>
            <a:spLocks noChangeShapeType="1"/>
          </p:cNvSpPr>
          <p:nvPr/>
        </p:nvSpPr>
        <p:spPr bwMode="auto">
          <a:xfrm flipH="1">
            <a:off x="5026025" y="1290638"/>
            <a:ext cx="209550" cy="538162"/>
          </a:xfrm>
          <a:prstGeom prst="line">
            <a:avLst/>
          </a:prstGeom>
          <a:noFill/>
          <a:ln w="57150">
            <a:solidFill>
              <a:srgbClr val="CC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26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2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4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20" grpId="0" animBg="1"/>
      <p:bldP spid="42021" grpId="0" animBg="1"/>
      <p:bldP spid="42022" grpId="0" animBg="1"/>
      <p:bldP spid="42023" grpId="0" animBg="1"/>
      <p:bldP spid="42024" grpId="0" animBg="1"/>
      <p:bldP spid="42025" grpId="0" animBg="1"/>
      <p:bldP spid="42026" grpId="0" animBg="1"/>
      <p:bldP spid="420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讚 美 神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800" dirty="0"/>
              <a:t>詩篇</a:t>
            </a:r>
            <a:r>
              <a:rPr lang="en-US" sz="2800" dirty="0"/>
              <a:t>24:3-4</a:t>
            </a:r>
            <a:endParaRPr lang="en-US" altLang="zh-TW" sz="2800" dirty="0"/>
          </a:p>
          <a:p>
            <a:pPr marL="0" indent="0">
              <a:buNone/>
            </a:pPr>
            <a:r>
              <a:rPr lang="zh-TW" altLang="en-US" sz="2800" dirty="0"/>
              <a:t>誰能登耶和華的山？誰能站在他的聖所？就是手潔心清、不向虛妄、起誓不懷詭詐的人。</a:t>
            </a:r>
          </a:p>
          <a:p>
            <a:pPr marL="0" indent="0">
              <a:buNone/>
            </a:pPr>
            <a:r>
              <a:rPr lang="zh-TW" altLang="en-US" sz="2800" dirty="0" smtClean="0"/>
              <a:t>詩篇 </a:t>
            </a:r>
            <a:r>
              <a:rPr lang="en-US" sz="2800" dirty="0" smtClean="0"/>
              <a:t>147:1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zh-TW" altLang="en-US" sz="2800" dirty="0" smtClean="0"/>
              <a:t>你</a:t>
            </a:r>
            <a:r>
              <a:rPr lang="zh-TW" altLang="en-US" sz="2800" dirty="0"/>
              <a:t>們要讚美耶和華！因歌頌我們的神為善為美；讚美的話是合宜</a:t>
            </a:r>
            <a:r>
              <a:rPr lang="zh-TW" altLang="en-US" sz="2800" dirty="0" smtClean="0"/>
              <a:t>的。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zh-TW" altLang="en-US" sz="2800" dirty="0" smtClean="0"/>
              <a:t>詩篇 </a:t>
            </a:r>
            <a:r>
              <a:rPr lang="en-US" altLang="zh-TW" sz="2800" dirty="0" smtClean="0"/>
              <a:t>150:3-5</a:t>
            </a:r>
            <a:endParaRPr lang="en-US" sz="2800" dirty="0" smtClean="0"/>
          </a:p>
          <a:p>
            <a:pPr marL="0" indent="0">
              <a:buNone/>
            </a:pPr>
            <a:r>
              <a:rPr lang="zh-TW" altLang="en-US" sz="2800" dirty="0" smtClean="0"/>
              <a:t>要用角聲讚美他，鼓瑟彈琴讚美他！擊鼓跳舞讚美他！用絲弦的樂器和簫的聲音讚美他！用大響的鈸讚美他！用高聲的鈸讚美他！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25227214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歌 唱 的 人</a:t>
            </a:r>
          </a:p>
        </p:txBody>
      </p:sp>
      <p:pic>
        <p:nvPicPr>
          <p:cNvPr id="3074" name="Picture 2" descr="http://biblegeography.holylight.org.tw/images/index/condensedbible/map/089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648" y="1233488"/>
            <a:ext cx="5628604" cy="518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5-Point Star 2"/>
          <p:cNvSpPr/>
          <p:nvPr/>
        </p:nvSpPr>
        <p:spPr>
          <a:xfrm>
            <a:off x="4373012" y="3445330"/>
            <a:ext cx="182659" cy="171450"/>
          </a:xfrm>
          <a:prstGeom prst="star5">
            <a:avLst>
              <a:gd name="adj" fmla="val 22577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325548" y="4490358"/>
            <a:ext cx="138793" cy="138793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633070" y="2960915"/>
            <a:ext cx="138793" cy="138793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96329" y="2753725"/>
            <a:ext cx="138793" cy="138793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79508" y="2473418"/>
            <a:ext cx="138793" cy="138793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636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十道門還是十二道門</a:t>
            </a:r>
            <a:r>
              <a:rPr lang="en-US" altLang="zh-TW" sz="4000" dirty="0" smtClean="0">
                <a:solidFill>
                  <a:schemeClr val="bg1"/>
                </a:solidFill>
              </a:rPr>
              <a:t>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TW" sz="3200" b="1" dirty="0" smtClean="0"/>
              <a:t>12:</a:t>
            </a:r>
            <a:r>
              <a:rPr lang="zh-TW" altLang="en-US" sz="3200" b="1" dirty="0" smtClean="0"/>
              <a:t> </a:t>
            </a:r>
            <a:r>
              <a:rPr lang="en-US" sz="3200" b="1" dirty="0" smtClean="0"/>
              <a:t>38</a:t>
            </a:r>
            <a:r>
              <a:rPr lang="en-US" sz="3200" b="1" dirty="0"/>
              <a:t> </a:t>
            </a:r>
            <a:r>
              <a:rPr lang="en-US" sz="3200" dirty="0"/>
              <a:t>第 二 隊 稱 謝 的 人 要 與 那 一 隊 相 迎 而 行 。 我 和 民 的 一 半 跟 隨 他 們 ， 在 城 牆 上 過 了 爐 樓 ， 直 到 寬 牆 ；</a:t>
            </a:r>
          </a:p>
          <a:p>
            <a:pPr>
              <a:lnSpc>
                <a:spcPct val="100000"/>
              </a:lnSpc>
            </a:pPr>
            <a:r>
              <a:rPr lang="en-US" altLang="zh-TW" sz="3200" b="1" dirty="0" smtClean="0"/>
              <a:t>12:</a:t>
            </a:r>
            <a:r>
              <a:rPr lang="en-US" sz="3200" b="1" dirty="0" smtClean="0"/>
              <a:t>39</a:t>
            </a:r>
            <a:r>
              <a:rPr lang="en-US" sz="3200" b="1" dirty="0"/>
              <a:t> </a:t>
            </a:r>
            <a:r>
              <a:rPr lang="en-US" sz="3200" dirty="0"/>
              <a:t>又 過 了 以 法 蓮 門 、 古 門 、 魚 門 、 哈 楠 業 樓 、 哈 米 亞 樓 ， 直 到 羊 門 ， 就 在 護 衛 門 站 住 。</a:t>
            </a:r>
          </a:p>
          <a:p>
            <a:pPr>
              <a:lnSpc>
                <a:spcPct val="10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80746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811338" y="63261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365500" y="56372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3194050" y="38719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2058" name="Text Box 13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2059" name="Text Box 14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hangingPunct="1"/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2060" name="Text Box 15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2061" name="Text Box 16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2062" name="Line 17"/>
          <p:cNvSpPr>
            <a:spLocks noChangeShapeType="1"/>
          </p:cNvSpPr>
          <p:nvPr/>
        </p:nvSpPr>
        <p:spPr bwMode="auto">
          <a:xfrm flipH="1">
            <a:off x="2790825" y="4111625"/>
            <a:ext cx="46990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63" name="Line 18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64" name="Line 19"/>
          <p:cNvSpPr>
            <a:spLocks noChangeShapeType="1"/>
          </p:cNvSpPr>
          <p:nvPr/>
        </p:nvSpPr>
        <p:spPr bwMode="auto">
          <a:xfrm flipH="1" flipV="1">
            <a:off x="2798763" y="5627688"/>
            <a:ext cx="620712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65" name="Line 20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66" name="Line 21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67" name="Line 22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68" name="Line 23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69" name="Line 24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70" name="Line 25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71" name="Line 26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231" name="Oval 39"/>
          <p:cNvSpPr>
            <a:spLocks noChangeArrowheads="1"/>
          </p:cNvSpPr>
          <p:nvPr/>
        </p:nvSpPr>
        <p:spPr bwMode="auto">
          <a:xfrm>
            <a:off x="3001963" y="1038005"/>
            <a:ext cx="228600" cy="228600"/>
          </a:xfrm>
          <a:prstGeom prst="ellipse">
            <a:avLst/>
          </a:prstGeom>
          <a:solidFill>
            <a:srgbClr val="0000CC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A6B727"/>
              </a:solidFill>
            </a:endParaRPr>
          </a:p>
        </p:txBody>
      </p:sp>
      <p:sp>
        <p:nvSpPr>
          <p:cNvPr id="8232" name="Oval 40"/>
          <p:cNvSpPr>
            <a:spLocks noChangeArrowheads="1"/>
          </p:cNvSpPr>
          <p:nvPr/>
        </p:nvSpPr>
        <p:spPr bwMode="auto">
          <a:xfrm>
            <a:off x="839866" y="1892301"/>
            <a:ext cx="228600" cy="228600"/>
          </a:xfrm>
          <a:prstGeom prst="ellipse">
            <a:avLst/>
          </a:prstGeom>
          <a:solidFill>
            <a:srgbClr val="FF0000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A6B727"/>
              </a:solidFill>
            </a:endParaRPr>
          </a:p>
        </p:txBody>
      </p:sp>
      <p:sp>
        <p:nvSpPr>
          <p:cNvPr id="2090" name="Text Box 52"/>
          <p:cNvSpPr txBox="1">
            <a:spLocks noChangeArrowheads="1"/>
          </p:cNvSpPr>
          <p:nvPr/>
        </p:nvSpPr>
        <p:spPr bwMode="auto">
          <a:xfrm>
            <a:off x="3438525" y="835025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  <a:ea typeface="SimHei" panose="02010609060101010101" pitchFamily="49" charset="-122"/>
              </a:rPr>
              <a:t>哈米弗甲門</a:t>
            </a:r>
          </a:p>
        </p:txBody>
      </p:sp>
      <p:sp>
        <p:nvSpPr>
          <p:cNvPr id="2091" name="Line 53"/>
          <p:cNvSpPr>
            <a:spLocks noChangeShapeType="1"/>
          </p:cNvSpPr>
          <p:nvPr/>
        </p:nvSpPr>
        <p:spPr bwMode="auto">
          <a:xfrm flipH="1">
            <a:off x="3225800" y="1128713"/>
            <a:ext cx="300038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92" name="Text Box 54"/>
          <p:cNvSpPr txBox="1">
            <a:spLocks noChangeArrowheads="1"/>
          </p:cNvSpPr>
          <p:nvPr/>
        </p:nvSpPr>
        <p:spPr bwMode="auto">
          <a:xfrm>
            <a:off x="3930650" y="14747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東門</a:t>
            </a:r>
          </a:p>
        </p:txBody>
      </p:sp>
      <p:sp>
        <p:nvSpPr>
          <p:cNvPr id="2093" name="Line 55"/>
          <p:cNvSpPr>
            <a:spLocks noChangeShapeType="1"/>
          </p:cNvSpPr>
          <p:nvPr/>
        </p:nvSpPr>
        <p:spPr bwMode="auto">
          <a:xfrm flipH="1">
            <a:off x="3287713" y="1701800"/>
            <a:ext cx="706437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94" name="Text Box 58"/>
          <p:cNvSpPr txBox="1">
            <a:spLocks noChangeArrowheads="1"/>
          </p:cNvSpPr>
          <p:nvPr/>
        </p:nvSpPr>
        <p:spPr bwMode="auto">
          <a:xfrm>
            <a:off x="1873250" y="14843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2095" name="Line 59"/>
          <p:cNvSpPr>
            <a:spLocks noChangeShapeType="1"/>
          </p:cNvSpPr>
          <p:nvPr/>
        </p:nvSpPr>
        <p:spPr bwMode="auto">
          <a:xfrm>
            <a:off x="2413000" y="1825625"/>
            <a:ext cx="95250" cy="9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96" name="Text Box 60"/>
          <p:cNvSpPr txBox="1">
            <a:spLocks noChangeArrowheads="1"/>
          </p:cNvSpPr>
          <p:nvPr/>
        </p:nvSpPr>
        <p:spPr bwMode="auto">
          <a:xfrm>
            <a:off x="3355975" y="27511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馬門</a:t>
            </a:r>
          </a:p>
        </p:txBody>
      </p:sp>
      <p:sp>
        <p:nvSpPr>
          <p:cNvPr id="2097" name="Line 61"/>
          <p:cNvSpPr>
            <a:spLocks noChangeShapeType="1"/>
          </p:cNvSpPr>
          <p:nvPr/>
        </p:nvSpPr>
        <p:spPr bwMode="auto">
          <a:xfrm>
            <a:off x="3313113" y="2359025"/>
            <a:ext cx="293687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59413" y="445148"/>
            <a:ext cx="356466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000" b="1" dirty="0">
                <a:solidFill>
                  <a:srgbClr val="000000"/>
                </a:solidFill>
              </a:rPr>
              <a:t>12:</a:t>
            </a:r>
            <a:r>
              <a:rPr lang="zh-TW" altLang="en-US" sz="3000" b="1" dirty="0">
                <a:solidFill>
                  <a:srgbClr val="000000"/>
                </a:solidFill>
              </a:rPr>
              <a:t> </a:t>
            </a:r>
            <a:r>
              <a:rPr lang="en-US" sz="3000" b="1" dirty="0">
                <a:solidFill>
                  <a:srgbClr val="000000"/>
                </a:solidFill>
              </a:rPr>
              <a:t>38 </a:t>
            </a:r>
            <a:r>
              <a:rPr lang="en-US" sz="3000" dirty="0">
                <a:solidFill>
                  <a:srgbClr val="000000"/>
                </a:solidFill>
              </a:rPr>
              <a:t>第 二 隊 稱 謝 的 人 要 與 那 一 隊 相 迎 而 行 。 我 和 民 的 一 半 跟 隨 他 們 ， 在 城 牆 上 過 了 爐 樓 ， 直 到 寬 牆 ；</a:t>
            </a:r>
          </a:p>
          <a:p>
            <a:r>
              <a:rPr lang="en-US" altLang="zh-TW" sz="3000" b="1" dirty="0">
                <a:solidFill>
                  <a:srgbClr val="000000"/>
                </a:solidFill>
              </a:rPr>
              <a:t>12:</a:t>
            </a:r>
            <a:r>
              <a:rPr lang="en-US" sz="3000" b="1" dirty="0">
                <a:solidFill>
                  <a:srgbClr val="000000"/>
                </a:solidFill>
              </a:rPr>
              <a:t>39 </a:t>
            </a:r>
            <a:r>
              <a:rPr lang="en-US" sz="3000" dirty="0">
                <a:solidFill>
                  <a:srgbClr val="000000"/>
                </a:solidFill>
              </a:rPr>
              <a:t>又 過 了 </a:t>
            </a:r>
            <a:r>
              <a:rPr lang="en-US" sz="3000" b="1" dirty="0">
                <a:solidFill>
                  <a:srgbClr val="FF0000"/>
                </a:solidFill>
              </a:rPr>
              <a:t>以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b="1" dirty="0">
                <a:solidFill>
                  <a:srgbClr val="FF0000"/>
                </a:solidFill>
              </a:rPr>
              <a:t>法 蓮 門 </a:t>
            </a:r>
            <a:r>
              <a:rPr lang="en-US" sz="3000" dirty="0">
                <a:solidFill>
                  <a:srgbClr val="000000"/>
                </a:solidFill>
              </a:rPr>
              <a:t>、 古 門 、 魚 門 、 哈 楠 業 樓 、 哈 米 亞 樓 ， 直 到 羊 門 ， 就 在 </a:t>
            </a:r>
            <a:r>
              <a:rPr lang="en-US" sz="3000" b="1" dirty="0">
                <a:solidFill>
                  <a:srgbClr val="0000CC"/>
                </a:solidFill>
              </a:rPr>
              <a:t>護 衛 門</a:t>
            </a:r>
            <a:r>
              <a:rPr lang="en-US" sz="3000" dirty="0">
                <a:solidFill>
                  <a:srgbClr val="000000"/>
                </a:solidFill>
              </a:rPr>
              <a:t> 站 住 。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 flipV="1">
            <a:off x="1114425" y="2067720"/>
            <a:ext cx="4344988" cy="228044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3161233" y="1282700"/>
            <a:ext cx="2343150" cy="50434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00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1" grpId="0" animBg="1"/>
      <p:bldP spid="823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5399088" y="1919288"/>
            <a:ext cx="335438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羊門：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重生的經歷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4597" name="Picture 21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00" name="Rectangle 24" descr="Stationery"/>
          <p:cNvSpPr>
            <a:spLocks noChangeArrowheads="1"/>
          </p:cNvSpPr>
          <p:nvPr/>
        </p:nvSpPr>
        <p:spPr bwMode="auto">
          <a:xfrm>
            <a:off x="4927600" y="2914650"/>
            <a:ext cx="3717925" cy="26019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耶穌又對他們說：「我實實在在的告訴你們，我就是羊的門。</a:t>
            </a:r>
            <a:r>
              <a:rPr lang="en-US" altLang="zh-TW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...</a:t>
            </a: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凡從我進來的，必然得救，並且出入得草吃。盜賊來，無非要偷竊，殺害，毀壞；我來了，是要叫羊得生命，並且得的更豐盛。」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10:7-10)</a:t>
            </a: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224" name="Text Box 25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9225" name="Line 26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31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92" grpId="0" animBg="1"/>
      <p:bldP spid="2460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4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19489" name="Line 33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48" name="Line 34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91" name="Line 35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92" name="Line 36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5399088" y="1919288"/>
            <a:ext cx="3354387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羊門：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重生的經歷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魚門：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傳福音的經歷</a:t>
            </a:r>
          </a:p>
        </p:txBody>
      </p:sp>
      <p:pic>
        <p:nvPicPr>
          <p:cNvPr id="10252" name="Picture 43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Text Box 45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10254" name="Line 46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503" name="Rectangle 47" descr="Stationery"/>
          <p:cNvSpPr>
            <a:spLocks noChangeArrowheads="1"/>
          </p:cNvSpPr>
          <p:nvPr/>
        </p:nvSpPr>
        <p:spPr bwMode="auto">
          <a:xfrm>
            <a:off x="5130800" y="3195638"/>
            <a:ext cx="3419475" cy="11731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耶穌對他們說：「來跟從我，</a:t>
            </a: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我要叫你們得人如得魚一樣。」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太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4:19)</a:t>
            </a: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113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72" grpId="0"/>
      <p:bldP spid="19473" grpId="0"/>
      <p:bldP spid="19489" grpId="0" animBg="1"/>
      <p:bldP spid="19491" grpId="0" animBg="1"/>
      <p:bldP spid="19492" grpId="0" animBg="1"/>
      <p:bldP spid="1950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11270" name="Text Box 10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11271" name="Text Box 11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11272" name="Line 15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273" name="Line 16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274" name="Line 17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275" name="Line 18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5399088" y="1919288"/>
            <a:ext cx="3354387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羊門：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重生的經歷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魚門：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傳福音的經歷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古門：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走十字架的道路</a:t>
            </a:r>
          </a:p>
        </p:txBody>
      </p:sp>
      <p:pic>
        <p:nvPicPr>
          <p:cNvPr id="11278" name="Picture 21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9" name="Text Box 22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11280" name="Line 23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24" name="Rectangle 24" descr="Stationery"/>
          <p:cNvSpPr>
            <a:spLocks noChangeArrowheads="1"/>
          </p:cNvSpPr>
          <p:nvPr/>
        </p:nvSpPr>
        <p:spPr bwMode="auto">
          <a:xfrm>
            <a:off x="4572000" y="3665538"/>
            <a:ext cx="4129088" cy="11731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耶和華如此說：你們當站在路上察看，訪問古道，哪是善道，便行在其間；這樣，你們心裏必得安息。</a:t>
            </a:r>
            <a:r>
              <a:rPr lang="en-US" altLang="zh-TW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...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6:16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)</a:t>
            </a: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新細明體" panose="02020500000000000000" pitchFamily="18" charset="-120"/>
            </a:endParaRPr>
          </a:p>
        </p:txBody>
      </p:sp>
      <p:sp>
        <p:nvSpPr>
          <p:cNvPr id="25625" name="Rectangle 25" descr="Stationery"/>
          <p:cNvSpPr>
            <a:spLocks noChangeArrowheads="1"/>
          </p:cNvSpPr>
          <p:nvPr/>
        </p:nvSpPr>
        <p:spPr bwMode="auto">
          <a:xfrm>
            <a:off x="4572000" y="4953000"/>
            <a:ext cx="4135438" cy="15303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我心裏柔和謙卑，你們當負我的軛，學我的樣式；這樣，你們心裏就必得享安息。因為我的軛是容易的，我的擔子是輕省的。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太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11:29-30)</a:t>
            </a: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822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19" grpId="0" animBg="1"/>
      <p:bldP spid="25624" grpId="0" animBg="1"/>
      <p:bldP spid="256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12297" name="Text Box 10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12298" name="Text Box 11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301" name="Line 15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302" name="Line 16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303" name="Line 17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304" name="Line 18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305" name="Line 19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5399088" y="1919288"/>
            <a:ext cx="3354387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羊門：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重生的經歷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魚門：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傳福音的經歷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古門：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走十字架的道路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谷門：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降卑、受苦的經歷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2307" name="Picture 21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08" name="Text Box 22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12309" name="Line 23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648" name="Rectangle 24" descr="Stationery"/>
          <p:cNvSpPr>
            <a:spLocks noChangeArrowheads="1"/>
          </p:cNvSpPr>
          <p:nvPr/>
        </p:nvSpPr>
        <p:spPr bwMode="auto">
          <a:xfrm>
            <a:off x="4048125" y="4133850"/>
            <a:ext cx="4537075" cy="11731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我雖然行過死蔭的幽谷，也不怕遭害，因為你與我同在；你的杖，你的竿，都安慰我。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詩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23:4)</a:t>
            </a: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6649" name="Rectangle 25" descr="Stationery"/>
          <p:cNvSpPr>
            <a:spLocks noChangeArrowheads="1"/>
          </p:cNvSpPr>
          <p:nvPr/>
        </p:nvSpPr>
        <p:spPr bwMode="auto">
          <a:xfrm>
            <a:off x="4048125" y="5418138"/>
            <a:ext cx="4538663" cy="8159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他們經過流淚谷，叫這谷變為泉源之地；並有秋雨之福蓋滿了全谷。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詩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84:6)</a:t>
            </a: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870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/>
      <p:bldP spid="26632" grpId="0"/>
      <p:bldP spid="26633" grpId="0"/>
      <p:bldP spid="26636" grpId="0" animBg="1"/>
      <p:bldP spid="26638" grpId="0" animBg="1"/>
      <p:bldP spid="26648" grpId="0" animBg="1"/>
      <p:bldP spid="2664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663700" y="62118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5399088" y="1919288"/>
            <a:ext cx="3354387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羊門：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重生的經歷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魚門：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傳福音的經歷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古門：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走十字架的道路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谷門：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降卑、受苦的經歷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糞廠門：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棄絕一切污穢事物，並看萬事如糞土的經歷</a:t>
            </a:r>
          </a:p>
        </p:txBody>
      </p:sp>
      <p:pic>
        <p:nvPicPr>
          <p:cNvPr id="13333" name="Picture 21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13335" name="Line 23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672" name="Rectangle 24" descr="Stationery"/>
          <p:cNvSpPr>
            <a:spLocks noChangeArrowheads="1"/>
          </p:cNvSpPr>
          <p:nvPr/>
        </p:nvSpPr>
        <p:spPr bwMode="auto">
          <a:xfrm>
            <a:off x="4281488" y="5035550"/>
            <a:ext cx="4359275" cy="11731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親愛的弟兄啊，我們既有這等應許，就當潔淨自己，除去身體、靈魂一切的污穢，敬畏神，得以成聖。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林後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7:1)</a:t>
            </a: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833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/>
      <p:bldP spid="27661" grpId="0" animBg="1"/>
      <p:bldP spid="2767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663700" y="62118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4354" name="Line 18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5399088" y="1919288"/>
            <a:ext cx="3354387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羊門：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重生的經歷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魚門：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傳福音的經歷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古門：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走十字架的道路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谷門：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降卑、受苦的經歷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糞廠門：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棄絕一切污穢事物，並看萬事如糞土的經歷</a:t>
            </a:r>
          </a:p>
        </p:txBody>
      </p:sp>
      <p:pic>
        <p:nvPicPr>
          <p:cNvPr id="14357" name="Picture 21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14359" name="Line 23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696" name="Rectangle 24" descr="Stationery"/>
          <p:cNvSpPr>
            <a:spLocks noChangeArrowheads="1"/>
          </p:cNvSpPr>
          <p:nvPr/>
        </p:nvSpPr>
        <p:spPr bwMode="auto">
          <a:xfrm>
            <a:off x="3581400" y="5035550"/>
            <a:ext cx="5199063" cy="153035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只是我先前以為與我有益的，我現在因基督都當作有損的。不但如此，我也將萬事當作有損的，因我以認識我主基督耶穌為至寶。我為祂已經丟棄萬事，看作糞土，為要得著基督。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腓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3:7-8)</a:t>
            </a: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691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4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1663700" y="62118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3136900" y="5576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15370" name="Text Box 14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15371" name="Text Box 15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15372" name="Text Box 16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15373" name="Text Box 17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15374" name="Line 28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1533" name="Line 29"/>
          <p:cNvSpPr>
            <a:spLocks noChangeShapeType="1"/>
          </p:cNvSpPr>
          <p:nvPr/>
        </p:nvSpPr>
        <p:spPr bwMode="auto">
          <a:xfrm flipH="1" flipV="1">
            <a:off x="2798763" y="5627688"/>
            <a:ext cx="400050" cy="125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77" name="Line 31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78" name="Line 32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79" name="Line 33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80" name="Line 34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81" name="Line 35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82" name="Line 36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383" name="Line 37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1546" name="Rectangle 42"/>
          <p:cNvSpPr>
            <a:spLocks noChangeArrowheads="1"/>
          </p:cNvSpPr>
          <p:nvPr/>
        </p:nvSpPr>
        <p:spPr bwMode="auto">
          <a:xfrm>
            <a:off x="5402263" y="1919288"/>
            <a:ext cx="321786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泉門：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聖靈充滿的經歷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5385" name="Picture 43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86" name="Text Box 45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15387" name="Line 46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1563" name="Rectangle 59" descr="Stationery"/>
          <p:cNvSpPr>
            <a:spLocks noChangeArrowheads="1"/>
          </p:cNvSpPr>
          <p:nvPr/>
        </p:nvSpPr>
        <p:spPr bwMode="auto">
          <a:xfrm>
            <a:off x="4918075" y="2824163"/>
            <a:ext cx="3830638" cy="276701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節期的末日，就是最大之日，耶穌站著高聲說：</a:t>
            </a: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「人若渴了，可以到我這裏來喝。信我的人，就如經上所說：</a:t>
            </a:r>
            <a:r>
              <a:rPr lang="en-US" altLang="zh-TW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『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從他腹中要流出活水的江河來。</a:t>
            </a:r>
            <a:r>
              <a:rPr lang="en-US" altLang="zh-TW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』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」</a:t>
            </a: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耶穌這話，是指著信祂之人要受聖靈說的。</a:t>
            </a:r>
            <a:r>
              <a:rPr lang="en-US" altLang="zh-TW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...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約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7:37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-39)</a:t>
            </a: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347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/>
      <p:bldP spid="21533" grpId="0" animBg="1"/>
      <p:bldP spid="2156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663700" y="62118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3136900" y="5576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3289300" y="41910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 flipH="1" flipV="1">
            <a:off x="2790825" y="4321175"/>
            <a:ext cx="549275" cy="7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04" name="Line 20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05" name="Line 21"/>
          <p:cNvSpPr>
            <a:spLocks noChangeShapeType="1"/>
          </p:cNvSpPr>
          <p:nvPr/>
        </p:nvSpPr>
        <p:spPr bwMode="auto">
          <a:xfrm flipH="1" flipV="1">
            <a:off x="2798763" y="5627688"/>
            <a:ext cx="400050" cy="125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07" name="Line 23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08" name="Line 24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09" name="Line 25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10" name="Line 26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11" name="Line 27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12" name="Line 28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413" name="Line 29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26" name="Rectangle 30"/>
          <p:cNvSpPr>
            <a:spLocks noChangeArrowheads="1"/>
          </p:cNvSpPr>
          <p:nvPr/>
        </p:nvSpPr>
        <p:spPr bwMode="auto">
          <a:xfrm>
            <a:off x="5402263" y="1919288"/>
            <a:ext cx="3217862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泉門：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聖靈充滿的經歷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水門：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被主話語洗滌的經歷</a:t>
            </a:r>
          </a:p>
        </p:txBody>
      </p:sp>
      <p:pic>
        <p:nvPicPr>
          <p:cNvPr id="16415" name="Picture 31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16417" name="Line 33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42" name="Rectangle 46" descr="Stationery"/>
          <p:cNvSpPr>
            <a:spLocks noChangeArrowheads="1"/>
          </p:cNvSpPr>
          <p:nvPr/>
        </p:nvSpPr>
        <p:spPr bwMode="auto">
          <a:xfrm>
            <a:off x="5362575" y="3492500"/>
            <a:ext cx="3373438" cy="26019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00000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...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基督愛教會，為教會捨己。要</a:t>
            </a:r>
            <a:r>
              <a:rPr lang="zh-TW" altLang="en-US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用水藉著道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，把教會洗淨 </a:t>
            </a:r>
            <a:r>
              <a:rPr lang="en-US" altLang="zh-TW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或譯：</a:t>
            </a:r>
            <a:r>
              <a:rPr lang="zh-TW" altLang="en-US" smtClean="0">
                <a:solidFill>
                  <a:srgbClr val="3333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藉著話中之水的洗滌，潔淨教會</a:t>
            </a:r>
            <a:r>
              <a:rPr lang="en-US" altLang="zh-TW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，成為聖潔，可以獻給自己，作個榮耀的教會，毫無玷污、皺紋等類的病，乃是聖潔沒有瑕疵的。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弗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5:25-27)</a:t>
            </a:r>
            <a:endParaRPr lang="zh-TW" altLang="en-US" smtClean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458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/>
      <p:bldP spid="29713" grpId="0" animBg="1"/>
      <p:bldP spid="2974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663700" y="62118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3136900" y="5576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3289300" y="41910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17423" name="Line 17"/>
          <p:cNvSpPr>
            <a:spLocks noChangeShapeType="1"/>
          </p:cNvSpPr>
          <p:nvPr/>
        </p:nvSpPr>
        <p:spPr bwMode="auto">
          <a:xfrm flipH="1" flipV="1">
            <a:off x="2790825" y="4321175"/>
            <a:ext cx="549275" cy="7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24" name="Line 20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25" name="Line 21"/>
          <p:cNvSpPr>
            <a:spLocks noChangeShapeType="1"/>
          </p:cNvSpPr>
          <p:nvPr/>
        </p:nvSpPr>
        <p:spPr bwMode="auto">
          <a:xfrm flipH="1" flipV="1">
            <a:off x="2798763" y="5627688"/>
            <a:ext cx="400050" cy="125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27" name="Line 23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28" name="Line 24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29" name="Line 25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30" name="Line 26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31" name="Line 27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32" name="Line 28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33" name="Line 29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34" name="Rectangle 30"/>
          <p:cNvSpPr>
            <a:spLocks noChangeArrowheads="1"/>
          </p:cNvSpPr>
          <p:nvPr/>
        </p:nvSpPr>
        <p:spPr bwMode="auto">
          <a:xfrm>
            <a:off x="5402263" y="1919288"/>
            <a:ext cx="3217862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泉門：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聖靈充滿的經歷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水門：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被主話語洗滌的經歷</a:t>
            </a:r>
          </a:p>
        </p:txBody>
      </p:sp>
      <p:pic>
        <p:nvPicPr>
          <p:cNvPr id="17435" name="Picture 31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36" name="Text Box 32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17437" name="Line 33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26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663700" y="62118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3136900" y="5576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289300" y="41910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3508375" y="22860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馬門</a:t>
            </a:r>
          </a:p>
        </p:txBody>
      </p:sp>
      <p:sp>
        <p:nvSpPr>
          <p:cNvPr id="18444" name="Text Box 14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18445" name="Text Box 15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18446" name="Text Box 16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18447" name="Text Box 17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18454" name="Line 24"/>
          <p:cNvSpPr>
            <a:spLocks noChangeShapeType="1"/>
          </p:cNvSpPr>
          <p:nvPr/>
        </p:nvSpPr>
        <p:spPr bwMode="auto">
          <a:xfrm flipH="1" flipV="1">
            <a:off x="2790825" y="4321175"/>
            <a:ext cx="549275" cy="7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8458" name="Line 28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8459" name="Line 29"/>
          <p:cNvSpPr>
            <a:spLocks noChangeShapeType="1"/>
          </p:cNvSpPr>
          <p:nvPr/>
        </p:nvSpPr>
        <p:spPr bwMode="auto">
          <a:xfrm flipH="1" flipV="1">
            <a:off x="2798763" y="5627688"/>
            <a:ext cx="400050" cy="125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8461" name="Line 31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8462" name="Line 32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8463" name="Line 33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8464" name="Line 34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8465" name="Line 35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8466" name="Line 36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8467" name="Line 37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592" name="Line 40"/>
          <p:cNvSpPr>
            <a:spLocks noChangeShapeType="1"/>
          </p:cNvSpPr>
          <p:nvPr/>
        </p:nvSpPr>
        <p:spPr bwMode="auto">
          <a:xfrm>
            <a:off x="3313113" y="2359025"/>
            <a:ext cx="24765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594" name="Rectangle 42"/>
          <p:cNvSpPr>
            <a:spLocks noChangeArrowheads="1"/>
          </p:cNvSpPr>
          <p:nvPr/>
        </p:nvSpPr>
        <p:spPr bwMode="auto">
          <a:xfrm>
            <a:off x="5402263" y="1919288"/>
            <a:ext cx="3217862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泉門：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聖靈充滿的經歷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水門：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被主話語洗滌的經歷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馬門：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屬靈爭戰的經歷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8471" name="Picture 43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72" name="Text Box 44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18473" name="Line 45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598" name="Rectangle 46" descr="Stationery"/>
          <p:cNvSpPr>
            <a:spLocks noChangeArrowheads="1"/>
          </p:cNvSpPr>
          <p:nvPr/>
        </p:nvSpPr>
        <p:spPr bwMode="auto">
          <a:xfrm>
            <a:off x="5408613" y="4033838"/>
            <a:ext cx="3238500" cy="8159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馬是為打仗之日預備的；</a:t>
            </a:r>
            <a:endParaRPr lang="en-US" altLang="zh-TW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得勝乃在乎耶和華</a:t>
            </a: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箴</a:t>
            </a:r>
            <a:r>
              <a:rPr lang="en-US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21:31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19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/>
      <p:bldP spid="23592" grpId="0" animBg="1"/>
      <p:bldP spid="2359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1663700" y="62118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3136900" y="5576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3289300" y="41910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3460750" y="16764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東門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508375" y="22860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馬門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 flipH="1" flipV="1">
            <a:off x="2790825" y="4321175"/>
            <a:ext cx="549275" cy="7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 flipH="1" flipV="1">
            <a:off x="2798763" y="5627688"/>
            <a:ext cx="400050" cy="125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86" name="Line 30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87" name="Line 31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88" name="Line 32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89" name="Line 33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90" name="Line 34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91" name="Line 35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92" name="Line 36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925" name="Line 37"/>
          <p:cNvSpPr>
            <a:spLocks noChangeShapeType="1"/>
          </p:cNvSpPr>
          <p:nvPr/>
        </p:nvSpPr>
        <p:spPr bwMode="auto">
          <a:xfrm flipH="1" flipV="1">
            <a:off x="3287713" y="1874838"/>
            <a:ext cx="219075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94" name="Line 38"/>
          <p:cNvSpPr>
            <a:spLocks noChangeShapeType="1"/>
          </p:cNvSpPr>
          <p:nvPr/>
        </p:nvSpPr>
        <p:spPr bwMode="auto">
          <a:xfrm>
            <a:off x="3313113" y="2359025"/>
            <a:ext cx="24765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928" name="Rectangle 40"/>
          <p:cNvSpPr>
            <a:spLocks noChangeArrowheads="1"/>
          </p:cNvSpPr>
          <p:nvPr/>
        </p:nvSpPr>
        <p:spPr bwMode="auto">
          <a:xfrm>
            <a:off x="5402263" y="1919288"/>
            <a:ext cx="3217862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泉門：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聖靈充滿的經歷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水門：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被主話語洗滌的經歷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馬門：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屬靈爭戰的經歷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東門：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儆醒等候主再來的經歷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9497" name="Picture 41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98" name="Text Box 42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19499" name="Line 43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932" name="Rectangle 44" descr="Stationery"/>
          <p:cNvSpPr>
            <a:spLocks noChangeArrowheads="1"/>
          </p:cNvSpPr>
          <p:nvPr/>
        </p:nvSpPr>
        <p:spPr bwMode="auto">
          <a:xfrm>
            <a:off x="5408613" y="4770438"/>
            <a:ext cx="3238500" cy="18875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以後，他帶我到一座門，就是朝東的門。以色列神的榮光從東而來。祂的聲音如同多水的聲音；地就因祂的榮耀發光。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(</a:t>
            </a:r>
            <a:r>
              <a:rPr lang="zh-TW" altLang="en-US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結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43:1</a:t>
            </a:r>
            <a:r>
              <a:rPr lang="en-US" altLang="zh-TW" smtClean="0">
                <a:solidFill>
                  <a:srgbClr val="808080"/>
                </a:solidFill>
                <a:latin typeface="SimHei" panose="02010609060101010101" pitchFamily="49" charset="-122"/>
                <a:ea typeface="新細明體" panose="02020500000000000000" pitchFamily="18" charset="-120"/>
              </a:rPr>
              <a:t>-2)</a:t>
            </a:r>
          </a:p>
        </p:txBody>
      </p:sp>
    </p:spTree>
    <p:extLst>
      <p:ext uri="{BB962C8B-B14F-4D97-AF65-F5344CB8AC3E}">
        <p14:creationId xmlns:p14="http://schemas.microsoft.com/office/powerpoint/2010/main" val="36691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/>
      <p:bldP spid="37925" grpId="0" animBg="1"/>
      <p:bldP spid="3793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jerusalem-in-nehemiahs-tim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12813"/>
            <a:ext cx="27051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717800" y="5524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羊門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412875" y="67627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魚門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39750" y="92075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古門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549400" y="40386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谷門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63700" y="6211888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糞廠門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136900" y="5576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泉門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3289300" y="41910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水門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3460750" y="16764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東門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3508375" y="22860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馬門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3397250" y="10668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FF0000"/>
                </a:solidFill>
                <a:ea typeface="SimHei" panose="02010609060101010101" pitchFamily="49" charset="-122"/>
              </a:rPr>
              <a:t>哈米弗甲門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1397000" y="36718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爐樓</a:t>
            </a: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492125" y="1927225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寬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牆</a:t>
            </a:r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2146300" y="1524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哈米亞樓</a:t>
            </a:r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1047750" y="166688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哈楠業樓</a:t>
            </a:r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 flipH="1" flipV="1">
            <a:off x="2790825" y="4321175"/>
            <a:ext cx="549275" cy="7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08" name="Line 28"/>
          <p:cNvSpPr>
            <a:spLocks noChangeShapeType="1"/>
          </p:cNvSpPr>
          <p:nvPr/>
        </p:nvSpPr>
        <p:spPr bwMode="auto">
          <a:xfrm flipV="1">
            <a:off x="2155825" y="3997325"/>
            <a:ext cx="36195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09" name="Line 29"/>
          <p:cNvSpPr>
            <a:spLocks noChangeShapeType="1"/>
          </p:cNvSpPr>
          <p:nvPr/>
        </p:nvSpPr>
        <p:spPr bwMode="auto">
          <a:xfrm flipH="1" flipV="1">
            <a:off x="2798763" y="5627688"/>
            <a:ext cx="400050" cy="125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11" name="Line 31"/>
          <p:cNvSpPr>
            <a:spLocks noChangeShapeType="1"/>
          </p:cNvSpPr>
          <p:nvPr/>
        </p:nvSpPr>
        <p:spPr bwMode="auto">
          <a:xfrm flipV="1">
            <a:off x="2490788" y="6153150"/>
            <a:ext cx="904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12" name="Line 32"/>
          <p:cNvSpPr>
            <a:spLocks noChangeShapeType="1"/>
          </p:cNvSpPr>
          <p:nvPr/>
        </p:nvSpPr>
        <p:spPr bwMode="auto">
          <a:xfrm flipV="1">
            <a:off x="1979613" y="3813175"/>
            <a:ext cx="255587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13" name="Line 33"/>
          <p:cNvSpPr>
            <a:spLocks noChangeShapeType="1"/>
          </p:cNvSpPr>
          <p:nvPr/>
        </p:nvSpPr>
        <p:spPr bwMode="auto">
          <a:xfrm>
            <a:off x="2657475" y="533400"/>
            <a:ext cx="15875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 flipH="1">
            <a:off x="2822575" y="908050"/>
            <a:ext cx="6508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15" name="Line 35"/>
          <p:cNvSpPr>
            <a:spLocks noChangeShapeType="1"/>
          </p:cNvSpPr>
          <p:nvPr/>
        </p:nvSpPr>
        <p:spPr bwMode="auto">
          <a:xfrm>
            <a:off x="1995488" y="533400"/>
            <a:ext cx="136525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16" name="Line 36"/>
          <p:cNvSpPr>
            <a:spLocks noChangeShapeType="1"/>
          </p:cNvSpPr>
          <p:nvPr/>
        </p:nvSpPr>
        <p:spPr bwMode="auto">
          <a:xfrm>
            <a:off x="1895475" y="1039813"/>
            <a:ext cx="7143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17" name="Line 37"/>
          <p:cNvSpPr>
            <a:spLocks noChangeShapeType="1"/>
          </p:cNvSpPr>
          <p:nvPr/>
        </p:nvSpPr>
        <p:spPr bwMode="auto">
          <a:xfrm>
            <a:off x="969963" y="1282700"/>
            <a:ext cx="46037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878" name="Line 38"/>
          <p:cNvSpPr>
            <a:spLocks noChangeShapeType="1"/>
          </p:cNvSpPr>
          <p:nvPr/>
        </p:nvSpPr>
        <p:spPr bwMode="auto">
          <a:xfrm flipH="1">
            <a:off x="3225800" y="1303338"/>
            <a:ext cx="204788" cy="65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19" name="Line 39"/>
          <p:cNvSpPr>
            <a:spLocks noChangeShapeType="1"/>
          </p:cNvSpPr>
          <p:nvPr/>
        </p:nvSpPr>
        <p:spPr bwMode="auto">
          <a:xfrm flipH="1" flipV="1">
            <a:off x="3287713" y="1874838"/>
            <a:ext cx="219075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520" name="Line 40"/>
          <p:cNvSpPr>
            <a:spLocks noChangeShapeType="1"/>
          </p:cNvSpPr>
          <p:nvPr/>
        </p:nvSpPr>
        <p:spPr bwMode="auto">
          <a:xfrm>
            <a:off x="3313113" y="2359025"/>
            <a:ext cx="24765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882" name="Rectangle 42"/>
          <p:cNvSpPr>
            <a:spLocks noChangeArrowheads="1"/>
          </p:cNvSpPr>
          <p:nvPr/>
        </p:nvSpPr>
        <p:spPr bwMode="auto">
          <a:xfrm>
            <a:off x="5402263" y="1919288"/>
            <a:ext cx="3217862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泉門：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聖靈充滿的經歷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水門：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被主話語洗滌的經歷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馬門：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屬靈爭戰的經歷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東門：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儆醒等候主再來的經歷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10.</a:t>
            </a:r>
            <a:r>
              <a:rPr lang="zh-TW" altLang="en-US" sz="200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哈米弗甲門：</a:t>
            </a:r>
            <a:r>
              <a:rPr lang="zh-TW" altLang="en-US" sz="200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意為「數點百姓」，預表那日基督臺前的審判</a:t>
            </a:r>
            <a:endParaRPr lang="en-US" altLang="zh-TW" sz="200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23" name="Picture 43" descr="SwingWideGa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61938"/>
            <a:ext cx="3048000" cy="154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24" name="Text Box 44"/>
          <p:cNvSpPr txBox="1">
            <a:spLocks noChangeArrowheads="1"/>
          </p:cNvSpPr>
          <p:nvPr/>
        </p:nvSpPr>
        <p:spPr bwMode="auto">
          <a:xfrm>
            <a:off x="1543050" y="193833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mtClean="0">
                <a:solidFill>
                  <a:srgbClr val="000000"/>
                </a:solidFill>
                <a:ea typeface="SimHei" panose="02010609060101010101" pitchFamily="49" charset="-122"/>
              </a:rPr>
              <a:t>聖殿</a:t>
            </a:r>
          </a:p>
        </p:txBody>
      </p:sp>
      <p:sp>
        <p:nvSpPr>
          <p:cNvPr id="20525" name="Line 45"/>
          <p:cNvSpPr>
            <a:spLocks noChangeShapeType="1"/>
          </p:cNvSpPr>
          <p:nvPr/>
        </p:nvSpPr>
        <p:spPr bwMode="auto">
          <a:xfrm flipV="1">
            <a:off x="2143125" y="1973263"/>
            <a:ext cx="365125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71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2" grpId="0"/>
      <p:bldP spid="3587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分 别 爲 聖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8006" y="1233682"/>
            <a:ext cx="851619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13 </a:t>
            </a:r>
            <a:r>
              <a:rPr lang="en-US" sz="2800" dirty="0"/>
              <a:t>當 日 ， 人 </a:t>
            </a:r>
            <a:r>
              <a:rPr lang="en-US" sz="2800" dirty="0">
                <a:solidFill>
                  <a:srgbClr val="0000CC"/>
                </a:solidFill>
              </a:rPr>
              <a:t>念 摩 西 的 律 法 書</a:t>
            </a:r>
            <a:r>
              <a:rPr lang="en-US" sz="2800" dirty="0"/>
              <a:t> 給 百 姓 聽 ， 遇 見 書 上 寫 著 說 ， </a:t>
            </a:r>
            <a:r>
              <a:rPr lang="en-US" sz="2800" dirty="0">
                <a:solidFill>
                  <a:srgbClr val="FF0000"/>
                </a:solidFill>
              </a:rPr>
              <a:t>亞 捫 人 和 摩 押 人 永 不 可 入 神 的 會</a:t>
            </a:r>
            <a:r>
              <a:rPr lang="en-US" sz="2800" dirty="0"/>
              <a:t> 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2 </a:t>
            </a:r>
            <a:r>
              <a:rPr lang="en-US" sz="2800" dirty="0">
                <a:solidFill>
                  <a:srgbClr val="FF0000"/>
                </a:solidFill>
              </a:rPr>
              <a:t>因 為</a:t>
            </a:r>
            <a:r>
              <a:rPr lang="en-US" sz="2800" dirty="0"/>
              <a:t> 他 們 沒 有 拿 食 物 和 水 來 迎 接 以 色 列 人 ， 且 </a:t>
            </a:r>
            <a:r>
              <a:rPr lang="en-US" sz="2800" dirty="0">
                <a:solidFill>
                  <a:srgbClr val="FF0000"/>
                </a:solidFill>
              </a:rPr>
              <a:t>雇 了 巴 蘭 咒 詛 他 們 </a:t>
            </a:r>
            <a:r>
              <a:rPr lang="en-US" sz="2800" dirty="0"/>
              <a:t>， 但 我 們 的 神 使 那 咒 詛 變 為 祝 福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3 </a:t>
            </a:r>
            <a:r>
              <a:rPr lang="en-US" sz="2800" dirty="0"/>
              <a:t>以 色 列 民 聽 見 這 律 法 ， 就 與 一 切 閒 雜 人 絕 交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867582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亞 捫 </a:t>
            </a:r>
            <a:r>
              <a:rPr lang="zh-TW" altLang="en-US" sz="4000" dirty="0" smtClean="0">
                <a:solidFill>
                  <a:schemeClr val="bg1"/>
                </a:solidFill>
              </a:rPr>
              <a:t>人 和 摩 </a:t>
            </a:r>
            <a:r>
              <a:rPr lang="zh-TW" altLang="en-US" sz="4000" dirty="0">
                <a:solidFill>
                  <a:schemeClr val="bg1"/>
                </a:solidFill>
              </a:rPr>
              <a:t>押 人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/>
              <a:t>創 世 記 </a:t>
            </a:r>
            <a:r>
              <a:rPr lang="en-US" altLang="zh-TW" sz="2800" dirty="0"/>
              <a:t>19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 smtClean="0"/>
              <a:t>36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這 樣 ， 羅 得 的 兩 個 女 兒 都 從 他 父 親 懷 了 孕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37 </a:t>
            </a:r>
            <a:r>
              <a:rPr lang="zh-TW" altLang="en-US" sz="2800" dirty="0"/>
              <a:t>大 女 兒 生 了 兒 子 ， 給 他 起 名 叫 摩 押 ， 就 是 現 今 </a:t>
            </a:r>
            <a:r>
              <a:rPr lang="zh-TW" altLang="en-US" sz="2800" dirty="0">
                <a:solidFill>
                  <a:srgbClr val="FF0000"/>
                </a:solidFill>
              </a:rPr>
              <a:t>摩 押 人 的 始 祖 </a:t>
            </a:r>
            <a:r>
              <a:rPr lang="zh-TW" altLang="en-US" sz="2800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38 </a:t>
            </a:r>
            <a:r>
              <a:rPr lang="zh-TW" altLang="en-US" sz="2800" dirty="0"/>
              <a:t>小 女 兒 也 生 了 兒 子 ， 給 他 起 名 叫 便 亞 米 ， 就 是 現 今 </a:t>
            </a:r>
            <a:r>
              <a:rPr lang="zh-TW" altLang="en-US" sz="2800" dirty="0">
                <a:solidFill>
                  <a:srgbClr val="FF0000"/>
                </a:solidFill>
              </a:rPr>
              <a:t>亞 捫 人 的 始 祖 </a:t>
            </a:r>
            <a:r>
              <a:rPr lang="zh-TW" altLang="en-US" sz="28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843700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judah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17463"/>
            <a:ext cx="7721600" cy="6840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Freeform 3"/>
          <p:cNvSpPr>
            <a:spLocks/>
          </p:cNvSpPr>
          <p:nvPr/>
        </p:nvSpPr>
        <p:spPr bwMode="auto">
          <a:xfrm>
            <a:off x="2892425" y="1889125"/>
            <a:ext cx="3841750" cy="3962400"/>
          </a:xfrm>
          <a:custGeom>
            <a:avLst/>
            <a:gdLst>
              <a:gd name="T0" fmla="*/ 0 w 2420"/>
              <a:gd name="T1" fmla="*/ 34 h 2496"/>
              <a:gd name="T2" fmla="*/ 31 w 2420"/>
              <a:gd name="T3" fmla="*/ 180 h 2496"/>
              <a:gd name="T4" fmla="*/ 93 w 2420"/>
              <a:gd name="T5" fmla="*/ 367 h 2496"/>
              <a:gd name="T6" fmla="*/ 208 w 2420"/>
              <a:gd name="T7" fmla="*/ 668 h 2496"/>
              <a:gd name="T8" fmla="*/ 256 w 2420"/>
              <a:gd name="T9" fmla="*/ 1028 h 2496"/>
              <a:gd name="T10" fmla="*/ 279 w 2420"/>
              <a:gd name="T11" fmla="*/ 1100 h 2496"/>
              <a:gd name="T12" fmla="*/ 290 w 2420"/>
              <a:gd name="T13" fmla="*/ 1200 h 2496"/>
              <a:gd name="T14" fmla="*/ 280 w 2420"/>
              <a:gd name="T15" fmla="*/ 1517 h 2496"/>
              <a:gd name="T16" fmla="*/ 285 w 2420"/>
              <a:gd name="T17" fmla="*/ 1647 h 2496"/>
              <a:gd name="T18" fmla="*/ 367 w 2420"/>
              <a:gd name="T19" fmla="*/ 1820 h 2496"/>
              <a:gd name="T20" fmla="*/ 487 w 2420"/>
              <a:gd name="T21" fmla="*/ 1909 h 2496"/>
              <a:gd name="T22" fmla="*/ 679 w 2420"/>
              <a:gd name="T23" fmla="*/ 1935 h 2496"/>
              <a:gd name="T24" fmla="*/ 856 w 2420"/>
              <a:gd name="T25" fmla="*/ 1930 h 2496"/>
              <a:gd name="T26" fmla="*/ 1056 w 2420"/>
              <a:gd name="T27" fmla="*/ 1952 h 2496"/>
              <a:gd name="T28" fmla="*/ 1148 w 2420"/>
              <a:gd name="T29" fmla="*/ 1997 h 2496"/>
              <a:gd name="T30" fmla="*/ 1383 w 2420"/>
              <a:gd name="T31" fmla="*/ 2122 h 2496"/>
              <a:gd name="T32" fmla="*/ 1512 w 2420"/>
              <a:gd name="T33" fmla="*/ 2199 h 2496"/>
              <a:gd name="T34" fmla="*/ 1644 w 2420"/>
              <a:gd name="T35" fmla="*/ 2309 h 2496"/>
              <a:gd name="T36" fmla="*/ 1840 w 2420"/>
              <a:gd name="T37" fmla="*/ 2496 h 2496"/>
              <a:gd name="T38" fmla="*/ 1903 w 2420"/>
              <a:gd name="T39" fmla="*/ 2352 h 2496"/>
              <a:gd name="T40" fmla="*/ 1893 w 2420"/>
              <a:gd name="T41" fmla="*/ 2040 h 2496"/>
              <a:gd name="T42" fmla="*/ 1874 w 2420"/>
              <a:gd name="T43" fmla="*/ 2016 h 2496"/>
              <a:gd name="T44" fmla="*/ 1959 w 2420"/>
              <a:gd name="T45" fmla="*/ 1900 h 2496"/>
              <a:gd name="T46" fmla="*/ 1924 w 2420"/>
              <a:gd name="T47" fmla="*/ 1799 h 2496"/>
              <a:gd name="T48" fmla="*/ 1936 w 2420"/>
              <a:gd name="T49" fmla="*/ 1711 h 2496"/>
              <a:gd name="T50" fmla="*/ 2010 w 2420"/>
              <a:gd name="T51" fmla="*/ 1586 h 2496"/>
              <a:gd name="T52" fmla="*/ 2047 w 2420"/>
              <a:gd name="T53" fmla="*/ 1484 h 2496"/>
              <a:gd name="T54" fmla="*/ 2109 w 2420"/>
              <a:gd name="T55" fmla="*/ 1274 h 2496"/>
              <a:gd name="T56" fmla="*/ 2292 w 2420"/>
              <a:gd name="T57" fmla="*/ 1071 h 2496"/>
              <a:gd name="T58" fmla="*/ 2319 w 2420"/>
              <a:gd name="T59" fmla="*/ 1060 h 2496"/>
              <a:gd name="T60" fmla="*/ 2346 w 2420"/>
              <a:gd name="T61" fmla="*/ 1066 h 2496"/>
              <a:gd name="T62" fmla="*/ 2389 w 2420"/>
              <a:gd name="T63" fmla="*/ 1072 h 2496"/>
              <a:gd name="T64" fmla="*/ 2420 w 2420"/>
              <a:gd name="T65" fmla="*/ 1093 h 2496"/>
              <a:gd name="T66" fmla="*/ 2383 w 2420"/>
              <a:gd name="T67" fmla="*/ 1012 h 2496"/>
              <a:gd name="T68" fmla="*/ 2375 w 2420"/>
              <a:gd name="T69" fmla="*/ 948 h 2496"/>
              <a:gd name="T70" fmla="*/ 2352 w 2420"/>
              <a:gd name="T71" fmla="*/ 887 h 2496"/>
              <a:gd name="T72" fmla="*/ 2378 w 2420"/>
              <a:gd name="T73" fmla="*/ 821 h 2496"/>
              <a:gd name="T74" fmla="*/ 2348 w 2420"/>
              <a:gd name="T75" fmla="*/ 730 h 2496"/>
              <a:gd name="T76" fmla="*/ 2367 w 2420"/>
              <a:gd name="T77" fmla="*/ 664 h 2496"/>
              <a:gd name="T78" fmla="*/ 2333 w 2420"/>
              <a:gd name="T79" fmla="*/ 629 h 2496"/>
              <a:gd name="T80" fmla="*/ 2316 w 2420"/>
              <a:gd name="T81" fmla="*/ 567 h 2496"/>
              <a:gd name="T82" fmla="*/ 2157 w 2420"/>
              <a:gd name="T83" fmla="*/ 453 h 2496"/>
              <a:gd name="T84" fmla="*/ 1965 w 2420"/>
              <a:gd name="T85" fmla="*/ 346 h 2496"/>
              <a:gd name="T86" fmla="*/ 1572 w 2420"/>
              <a:gd name="T87" fmla="*/ 207 h 2496"/>
              <a:gd name="T88" fmla="*/ 1471 w 2420"/>
              <a:gd name="T89" fmla="*/ 212 h 2496"/>
              <a:gd name="T90" fmla="*/ 1352 w 2420"/>
              <a:gd name="T91" fmla="*/ 183 h 2496"/>
              <a:gd name="T92" fmla="*/ 1228 w 2420"/>
              <a:gd name="T93" fmla="*/ 164 h 2496"/>
              <a:gd name="T94" fmla="*/ 967 w 2420"/>
              <a:gd name="T95" fmla="*/ 168 h 2496"/>
              <a:gd name="T96" fmla="*/ 884 w 2420"/>
              <a:gd name="T97" fmla="*/ 175 h 2496"/>
              <a:gd name="T98" fmla="*/ 789 w 2420"/>
              <a:gd name="T99" fmla="*/ 164 h 2496"/>
              <a:gd name="T100" fmla="*/ 634 w 2420"/>
              <a:gd name="T101" fmla="*/ 108 h 2496"/>
              <a:gd name="T102" fmla="*/ 525 w 2420"/>
              <a:gd name="T103" fmla="*/ 93 h 2496"/>
              <a:gd name="T104" fmla="*/ 386 w 2420"/>
              <a:gd name="T105" fmla="*/ 48 h 2496"/>
              <a:gd name="T106" fmla="*/ 338 w 2420"/>
              <a:gd name="T107" fmla="*/ 26 h 2496"/>
              <a:gd name="T108" fmla="*/ 266 w 2420"/>
              <a:gd name="T109" fmla="*/ 10 h 2496"/>
              <a:gd name="T110" fmla="*/ 103 w 2420"/>
              <a:gd name="T111" fmla="*/ 0 h 2496"/>
              <a:gd name="T112" fmla="*/ 48 w 2420"/>
              <a:gd name="T113" fmla="*/ 5 h 2496"/>
              <a:gd name="T114" fmla="*/ 0 w 2420"/>
              <a:gd name="T115" fmla="*/ 34 h 249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420"/>
              <a:gd name="T175" fmla="*/ 0 h 2496"/>
              <a:gd name="T176" fmla="*/ 2420 w 2420"/>
              <a:gd name="T177" fmla="*/ 2496 h 249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420" h="2496">
                <a:moveTo>
                  <a:pt x="0" y="34"/>
                </a:moveTo>
                <a:lnTo>
                  <a:pt x="31" y="180"/>
                </a:lnTo>
                <a:lnTo>
                  <a:pt x="93" y="367"/>
                </a:lnTo>
                <a:lnTo>
                  <a:pt x="208" y="668"/>
                </a:lnTo>
                <a:lnTo>
                  <a:pt x="256" y="1028"/>
                </a:lnTo>
                <a:lnTo>
                  <a:pt x="279" y="1100"/>
                </a:lnTo>
                <a:lnTo>
                  <a:pt x="290" y="1200"/>
                </a:lnTo>
                <a:lnTo>
                  <a:pt x="280" y="1517"/>
                </a:lnTo>
                <a:lnTo>
                  <a:pt x="285" y="1647"/>
                </a:lnTo>
                <a:lnTo>
                  <a:pt x="367" y="1820"/>
                </a:lnTo>
                <a:lnTo>
                  <a:pt x="487" y="1909"/>
                </a:lnTo>
                <a:lnTo>
                  <a:pt x="679" y="1935"/>
                </a:lnTo>
                <a:lnTo>
                  <a:pt x="856" y="1930"/>
                </a:lnTo>
                <a:lnTo>
                  <a:pt x="1056" y="1952"/>
                </a:lnTo>
                <a:lnTo>
                  <a:pt x="1148" y="1997"/>
                </a:lnTo>
                <a:lnTo>
                  <a:pt x="1383" y="2122"/>
                </a:lnTo>
                <a:lnTo>
                  <a:pt x="1512" y="2199"/>
                </a:lnTo>
                <a:lnTo>
                  <a:pt x="1644" y="2309"/>
                </a:lnTo>
                <a:lnTo>
                  <a:pt x="1840" y="2496"/>
                </a:lnTo>
                <a:lnTo>
                  <a:pt x="1903" y="2352"/>
                </a:lnTo>
                <a:lnTo>
                  <a:pt x="1893" y="2040"/>
                </a:lnTo>
                <a:lnTo>
                  <a:pt x="1874" y="2016"/>
                </a:lnTo>
                <a:lnTo>
                  <a:pt x="1959" y="1900"/>
                </a:lnTo>
                <a:lnTo>
                  <a:pt x="1924" y="1799"/>
                </a:lnTo>
                <a:lnTo>
                  <a:pt x="1936" y="1711"/>
                </a:lnTo>
                <a:lnTo>
                  <a:pt x="2010" y="1586"/>
                </a:lnTo>
                <a:lnTo>
                  <a:pt x="2047" y="1484"/>
                </a:lnTo>
                <a:lnTo>
                  <a:pt x="2109" y="1274"/>
                </a:lnTo>
                <a:lnTo>
                  <a:pt x="2292" y="1071"/>
                </a:lnTo>
                <a:lnTo>
                  <a:pt x="2319" y="1060"/>
                </a:lnTo>
                <a:lnTo>
                  <a:pt x="2346" y="1066"/>
                </a:lnTo>
                <a:lnTo>
                  <a:pt x="2389" y="1072"/>
                </a:lnTo>
                <a:lnTo>
                  <a:pt x="2420" y="1093"/>
                </a:lnTo>
                <a:lnTo>
                  <a:pt x="2383" y="1012"/>
                </a:lnTo>
                <a:lnTo>
                  <a:pt x="2375" y="948"/>
                </a:lnTo>
                <a:lnTo>
                  <a:pt x="2352" y="887"/>
                </a:lnTo>
                <a:lnTo>
                  <a:pt x="2378" y="821"/>
                </a:lnTo>
                <a:lnTo>
                  <a:pt x="2348" y="730"/>
                </a:lnTo>
                <a:lnTo>
                  <a:pt x="2367" y="664"/>
                </a:lnTo>
                <a:lnTo>
                  <a:pt x="2333" y="629"/>
                </a:lnTo>
                <a:lnTo>
                  <a:pt x="2316" y="567"/>
                </a:lnTo>
                <a:lnTo>
                  <a:pt x="2157" y="453"/>
                </a:lnTo>
                <a:lnTo>
                  <a:pt x="1965" y="346"/>
                </a:lnTo>
                <a:lnTo>
                  <a:pt x="1572" y="207"/>
                </a:lnTo>
                <a:lnTo>
                  <a:pt x="1471" y="212"/>
                </a:lnTo>
                <a:lnTo>
                  <a:pt x="1352" y="183"/>
                </a:lnTo>
                <a:lnTo>
                  <a:pt x="1228" y="164"/>
                </a:lnTo>
                <a:lnTo>
                  <a:pt x="967" y="168"/>
                </a:lnTo>
                <a:lnTo>
                  <a:pt x="884" y="175"/>
                </a:lnTo>
                <a:lnTo>
                  <a:pt x="789" y="164"/>
                </a:lnTo>
                <a:lnTo>
                  <a:pt x="634" y="108"/>
                </a:lnTo>
                <a:lnTo>
                  <a:pt x="525" y="93"/>
                </a:lnTo>
                <a:lnTo>
                  <a:pt x="386" y="48"/>
                </a:lnTo>
                <a:lnTo>
                  <a:pt x="338" y="26"/>
                </a:lnTo>
                <a:lnTo>
                  <a:pt x="266" y="10"/>
                </a:lnTo>
                <a:lnTo>
                  <a:pt x="103" y="0"/>
                </a:lnTo>
                <a:lnTo>
                  <a:pt x="48" y="5"/>
                </a:lnTo>
                <a:lnTo>
                  <a:pt x="0" y="34"/>
                </a:lnTo>
                <a:close/>
              </a:path>
            </a:pathLst>
          </a:custGeom>
          <a:solidFill>
            <a:srgbClr val="6633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4964113" y="3492500"/>
            <a:ext cx="165100" cy="1651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827588" y="2803525"/>
            <a:ext cx="100012" cy="1031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197350" y="4714875"/>
            <a:ext cx="100013" cy="1031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3724275" y="4551363"/>
            <a:ext cx="100013" cy="1031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4876800" y="3756025"/>
            <a:ext cx="100013" cy="1031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4156075" y="3733800"/>
            <a:ext cx="704850" cy="142875"/>
          </a:xfrm>
          <a:prstGeom prst="rect">
            <a:avLst/>
          </a:prstGeom>
          <a:solidFill>
            <a:srgbClr val="D8CB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4037013" y="3621088"/>
            <a:ext cx="895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333399"/>
                </a:solidFill>
                <a:ea typeface="SimHei" panose="02010609060101010101" pitchFamily="49" charset="-122"/>
              </a:rPr>
              <a:t>伯哈基琳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3835400" y="4537075"/>
            <a:ext cx="315913" cy="142875"/>
          </a:xfrm>
          <a:prstGeom prst="rect">
            <a:avLst/>
          </a:prstGeom>
          <a:solidFill>
            <a:srgbClr val="D8CB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4310063" y="4700588"/>
            <a:ext cx="361950" cy="142875"/>
          </a:xfrm>
          <a:prstGeom prst="rect">
            <a:avLst/>
          </a:prstGeom>
          <a:solidFill>
            <a:srgbClr val="D8CB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4246563" y="4624388"/>
            <a:ext cx="539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333399"/>
                </a:solidFill>
                <a:ea typeface="SimHei" panose="02010609060101010101" pitchFamily="49" charset="-122"/>
              </a:rPr>
              <a:t>伯夙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3762375" y="4413250"/>
            <a:ext cx="717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333399"/>
                </a:solidFill>
                <a:ea typeface="SimHei" panose="02010609060101010101" pitchFamily="49" charset="-122"/>
              </a:rPr>
              <a:t>基伊拉</a:t>
            </a:r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4491038" y="2789238"/>
            <a:ext cx="315912" cy="142875"/>
          </a:xfrm>
          <a:prstGeom prst="rect">
            <a:avLst/>
          </a:prstGeom>
          <a:solidFill>
            <a:srgbClr val="D8CB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4168775" y="2662238"/>
            <a:ext cx="717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333399"/>
                </a:solidFill>
                <a:ea typeface="SimHei" panose="02010609060101010101" pitchFamily="49" charset="-122"/>
              </a:rPr>
              <a:t>米斯巴</a:t>
            </a:r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4413250" y="3519488"/>
            <a:ext cx="530225" cy="107950"/>
          </a:xfrm>
          <a:prstGeom prst="rect">
            <a:avLst/>
          </a:prstGeom>
          <a:solidFill>
            <a:srgbClr val="D8CB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5065713" y="3433763"/>
            <a:ext cx="895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1400" smtClean="0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4251325" y="892175"/>
            <a:ext cx="1606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800" smtClean="0">
                <a:solidFill>
                  <a:srgbClr val="A50021"/>
                </a:solidFill>
                <a:ea typeface="SimHei" panose="02010609060101010101" pitchFamily="49" charset="-122"/>
              </a:rPr>
              <a:t>撒瑪利亞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 rot="-3756687">
            <a:off x="1547019" y="4058444"/>
            <a:ext cx="1250950" cy="519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800" smtClean="0">
                <a:solidFill>
                  <a:srgbClr val="A50021"/>
                </a:solidFill>
                <a:ea typeface="SimHei" panose="02010609060101010101" pitchFamily="49" charset="-122"/>
              </a:rPr>
              <a:t>亞實突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3046413" y="5862638"/>
            <a:ext cx="1250950" cy="519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800" smtClean="0">
                <a:solidFill>
                  <a:srgbClr val="A50021"/>
                </a:solidFill>
                <a:ea typeface="SimHei" panose="02010609060101010101" pitchFamily="49" charset="-122"/>
              </a:rPr>
              <a:t>以土買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7272338" y="2852738"/>
            <a:ext cx="895350" cy="519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800" smtClean="0">
                <a:solidFill>
                  <a:srgbClr val="A50021"/>
                </a:solidFill>
                <a:ea typeface="SimHei" panose="02010609060101010101" pitchFamily="49" charset="-122"/>
              </a:rPr>
              <a:t>亞捫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7272338" y="4292600"/>
            <a:ext cx="539750" cy="946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800" smtClean="0">
                <a:solidFill>
                  <a:srgbClr val="A50021"/>
                </a:solidFill>
                <a:ea typeface="SimHei" panose="02010609060101010101" pitchFamily="49" charset="-122"/>
              </a:rPr>
              <a:t>摩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800" smtClean="0">
                <a:solidFill>
                  <a:srgbClr val="A50021"/>
                </a:solidFill>
                <a:ea typeface="SimHei" panose="02010609060101010101" pitchFamily="49" charset="-122"/>
              </a:rPr>
              <a:t>押</a:t>
            </a:r>
          </a:p>
        </p:txBody>
      </p:sp>
    </p:spTree>
    <p:extLst>
      <p:ext uri="{BB962C8B-B14F-4D97-AF65-F5344CB8AC3E}">
        <p14:creationId xmlns:p14="http://schemas.microsoft.com/office/powerpoint/2010/main" val="234161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ap-journey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582" y="0"/>
            <a:ext cx="3455987" cy="68564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Freeform 3"/>
          <p:cNvSpPr>
            <a:spLocks/>
          </p:cNvSpPr>
          <p:nvPr/>
        </p:nvSpPr>
        <p:spPr bwMode="auto">
          <a:xfrm>
            <a:off x="5922807" y="169863"/>
            <a:ext cx="509587" cy="881062"/>
          </a:xfrm>
          <a:custGeom>
            <a:avLst/>
            <a:gdLst>
              <a:gd name="T0" fmla="*/ 321 w 321"/>
              <a:gd name="T1" fmla="*/ 426 h 555"/>
              <a:gd name="T2" fmla="*/ 262 w 321"/>
              <a:gd name="T3" fmla="*/ 459 h 555"/>
              <a:gd name="T4" fmla="*/ 221 w 321"/>
              <a:gd name="T5" fmla="*/ 487 h 555"/>
              <a:gd name="T6" fmla="*/ 185 w 321"/>
              <a:gd name="T7" fmla="*/ 520 h 555"/>
              <a:gd name="T8" fmla="*/ 152 w 321"/>
              <a:gd name="T9" fmla="*/ 544 h 555"/>
              <a:gd name="T10" fmla="*/ 136 w 321"/>
              <a:gd name="T11" fmla="*/ 555 h 555"/>
              <a:gd name="T12" fmla="*/ 67 w 321"/>
              <a:gd name="T13" fmla="*/ 539 h 555"/>
              <a:gd name="T14" fmla="*/ 33 w 321"/>
              <a:gd name="T15" fmla="*/ 514 h 555"/>
              <a:gd name="T16" fmla="*/ 13 w 321"/>
              <a:gd name="T17" fmla="*/ 475 h 555"/>
              <a:gd name="T18" fmla="*/ 9 w 321"/>
              <a:gd name="T19" fmla="*/ 437 h 555"/>
              <a:gd name="T20" fmla="*/ 6 w 321"/>
              <a:gd name="T21" fmla="*/ 379 h 555"/>
              <a:gd name="T22" fmla="*/ 8 w 321"/>
              <a:gd name="T23" fmla="*/ 335 h 555"/>
              <a:gd name="T24" fmla="*/ 37 w 321"/>
              <a:gd name="T25" fmla="*/ 274 h 555"/>
              <a:gd name="T26" fmla="*/ 54 w 321"/>
              <a:gd name="T27" fmla="*/ 243 h 555"/>
              <a:gd name="T28" fmla="*/ 38 w 321"/>
              <a:gd name="T29" fmla="*/ 199 h 555"/>
              <a:gd name="T30" fmla="*/ 14 w 321"/>
              <a:gd name="T31" fmla="*/ 120 h 555"/>
              <a:gd name="T32" fmla="*/ 1 w 321"/>
              <a:gd name="T33" fmla="*/ 93 h 555"/>
              <a:gd name="T34" fmla="*/ 0 w 321"/>
              <a:gd name="T35" fmla="*/ 51 h 555"/>
              <a:gd name="T36" fmla="*/ 72 w 321"/>
              <a:gd name="T37" fmla="*/ 27 h 555"/>
              <a:gd name="T38" fmla="*/ 102 w 321"/>
              <a:gd name="T39" fmla="*/ 0 h 555"/>
              <a:gd name="T40" fmla="*/ 145 w 321"/>
              <a:gd name="T41" fmla="*/ 37 h 555"/>
              <a:gd name="T42" fmla="*/ 173 w 321"/>
              <a:gd name="T43" fmla="*/ 53 h 555"/>
              <a:gd name="T44" fmla="*/ 237 w 321"/>
              <a:gd name="T45" fmla="*/ 32 h 555"/>
              <a:gd name="T46" fmla="*/ 257 w 321"/>
              <a:gd name="T47" fmla="*/ 50 h 555"/>
              <a:gd name="T48" fmla="*/ 275 w 321"/>
              <a:gd name="T49" fmla="*/ 98 h 555"/>
              <a:gd name="T50" fmla="*/ 289 w 321"/>
              <a:gd name="T51" fmla="*/ 117 h 555"/>
              <a:gd name="T52" fmla="*/ 321 w 321"/>
              <a:gd name="T53" fmla="*/ 120 h 555"/>
              <a:gd name="T54" fmla="*/ 321 w 321"/>
              <a:gd name="T55" fmla="*/ 426 h 55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321"/>
              <a:gd name="T85" fmla="*/ 0 h 555"/>
              <a:gd name="T86" fmla="*/ 321 w 321"/>
              <a:gd name="T87" fmla="*/ 555 h 555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321" h="555">
                <a:moveTo>
                  <a:pt x="321" y="426"/>
                </a:moveTo>
                <a:lnTo>
                  <a:pt x="262" y="459"/>
                </a:lnTo>
                <a:lnTo>
                  <a:pt x="221" y="487"/>
                </a:lnTo>
                <a:lnTo>
                  <a:pt x="185" y="520"/>
                </a:lnTo>
                <a:lnTo>
                  <a:pt x="152" y="544"/>
                </a:lnTo>
                <a:lnTo>
                  <a:pt x="136" y="555"/>
                </a:lnTo>
                <a:lnTo>
                  <a:pt x="67" y="539"/>
                </a:lnTo>
                <a:lnTo>
                  <a:pt x="33" y="514"/>
                </a:lnTo>
                <a:lnTo>
                  <a:pt x="13" y="475"/>
                </a:lnTo>
                <a:lnTo>
                  <a:pt x="9" y="437"/>
                </a:lnTo>
                <a:lnTo>
                  <a:pt x="6" y="379"/>
                </a:lnTo>
                <a:lnTo>
                  <a:pt x="8" y="335"/>
                </a:lnTo>
                <a:lnTo>
                  <a:pt x="37" y="274"/>
                </a:lnTo>
                <a:lnTo>
                  <a:pt x="54" y="243"/>
                </a:lnTo>
                <a:lnTo>
                  <a:pt x="38" y="199"/>
                </a:lnTo>
                <a:lnTo>
                  <a:pt x="14" y="120"/>
                </a:lnTo>
                <a:lnTo>
                  <a:pt x="1" y="93"/>
                </a:lnTo>
                <a:lnTo>
                  <a:pt x="0" y="51"/>
                </a:lnTo>
                <a:lnTo>
                  <a:pt x="72" y="27"/>
                </a:lnTo>
                <a:lnTo>
                  <a:pt x="102" y="0"/>
                </a:lnTo>
                <a:lnTo>
                  <a:pt x="145" y="37"/>
                </a:lnTo>
                <a:lnTo>
                  <a:pt x="173" y="53"/>
                </a:lnTo>
                <a:lnTo>
                  <a:pt x="237" y="32"/>
                </a:lnTo>
                <a:lnTo>
                  <a:pt x="257" y="50"/>
                </a:lnTo>
                <a:lnTo>
                  <a:pt x="275" y="98"/>
                </a:lnTo>
                <a:lnTo>
                  <a:pt x="289" y="117"/>
                </a:lnTo>
                <a:lnTo>
                  <a:pt x="321" y="120"/>
                </a:lnTo>
                <a:lnTo>
                  <a:pt x="321" y="426"/>
                </a:lnTo>
                <a:close/>
              </a:path>
            </a:pathLst>
          </a:custGeom>
          <a:solidFill>
            <a:srgbClr val="CC66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148" name="Freeform 4"/>
          <p:cNvSpPr>
            <a:spLocks/>
          </p:cNvSpPr>
          <p:nvPr/>
        </p:nvSpPr>
        <p:spPr bwMode="auto">
          <a:xfrm>
            <a:off x="5325907" y="225425"/>
            <a:ext cx="960437" cy="1916113"/>
          </a:xfrm>
          <a:custGeom>
            <a:avLst/>
            <a:gdLst>
              <a:gd name="T0" fmla="*/ 62 w 605"/>
              <a:gd name="T1" fmla="*/ 1161 h 1207"/>
              <a:gd name="T2" fmla="*/ 165 w 605"/>
              <a:gd name="T3" fmla="*/ 1149 h 1207"/>
              <a:gd name="T4" fmla="*/ 204 w 605"/>
              <a:gd name="T5" fmla="*/ 1173 h 1207"/>
              <a:gd name="T6" fmla="*/ 285 w 605"/>
              <a:gd name="T7" fmla="*/ 1142 h 1207"/>
              <a:gd name="T8" fmla="*/ 362 w 605"/>
              <a:gd name="T9" fmla="*/ 1140 h 1207"/>
              <a:gd name="T10" fmla="*/ 401 w 605"/>
              <a:gd name="T11" fmla="*/ 1159 h 1207"/>
              <a:gd name="T12" fmla="*/ 396 w 605"/>
              <a:gd name="T13" fmla="*/ 1192 h 1207"/>
              <a:gd name="T14" fmla="*/ 468 w 605"/>
              <a:gd name="T15" fmla="*/ 1204 h 1207"/>
              <a:gd name="T16" fmla="*/ 482 w 605"/>
              <a:gd name="T17" fmla="*/ 1188 h 1207"/>
              <a:gd name="T18" fmla="*/ 518 w 605"/>
              <a:gd name="T19" fmla="*/ 1207 h 1207"/>
              <a:gd name="T20" fmla="*/ 564 w 605"/>
              <a:gd name="T21" fmla="*/ 1096 h 1207"/>
              <a:gd name="T22" fmla="*/ 605 w 605"/>
              <a:gd name="T23" fmla="*/ 1010 h 1207"/>
              <a:gd name="T24" fmla="*/ 602 w 605"/>
              <a:gd name="T25" fmla="*/ 892 h 1207"/>
              <a:gd name="T26" fmla="*/ 602 w 605"/>
              <a:gd name="T27" fmla="*/ 746 h 1207"/>
              <a:gd name="T28" fmla="*/ 600 w 605"/>
              <a:gd name="T29" fmla="*/ 650 h 1207"/>
              <a:gd name="T30" fmla="*/ 578 w 605"/>
              <a:gd name="T31" fmla="*/ 549 h 1207"/>
              <a:gd name="T32" fmla="*/ 561 w 605"/>
              <a:gd name="T33" fmla="*/ 482 h 1207"/>
              <a:gd name="T34" fmla="*/ 513 w 605"/>
              <a:gd name="T35" fmla="*/ 525 h 1207"/>
              <a:gd name="T36" fmla="*/ 461 w 605"/>
              <a:gd name="T37" fmla="*/ 513 h 1207"/>
              <a:gd name="T38" fmla="*/ 410 w 605"/>
              <a:gd name="T39" fmla="*/ 482 h 1207"/>
              <a:gd name="T40" fmla="*/ 386 w 605"/>
              <a:gd name="T41" fmla="*/ 453 h 1207"/>
              <a:gd name="T42" fmla="*/ 386 w 605"/>
              <a:gd name="T43" fmla="*/ 422 h 1207"/>
              <a:gd name="T44" fmla="*/ 379 w 605"/>
              <a:gd name="T45" fmla="*/ 319 h 1207"/>
              <a:gd name="T46" fmla="*/ 393 w 605"/>
              <a:gd name="T47" fmla="*/ 273 h 1207"/>
              <a:gd name="T48" fmla="*/ 420 w 605"/>
              <a:gd name="T49" fmla="*/ 228 h 1207"/>
              <a:gd name="T50" fmla="*/ 427 w 605"/>
              <a:gd name="T51" fmla="*/ 208 h 1207"/>
              <a:gd name="T52" fmla="*/ 403 w 605"/>
              <a:gd name="T53" fmla="*/ 127 h 1207"/>
              <a:gd name="T54" fmla="*/ 379 w 605"/>
              <a:gd name="T55" fmla="*/ 60 h 1207"/>
              <a:gd name="T56" fmla="*/ 379 w 605"/>
              <a:gd name="T57" fmla="*/ 16 h 1207"/>
              <a:gd name="T58" fmla="*/ 326 w 605"/>
              <a:gd name="T59" fmla="*/ 14 h 1207"/>
              <a:gd name="T60" fmla="*/ 288 w 605"/>
              <a:gd name="T61" fmla="*/ 26 h 1207"/>
              <a:gd name="T62" fmla="*/ 192 w 605"/>
              <a:gd name="T63" fmla="*/ 0 h 1207"/>
              <a:gd name="T64" fmla="*/ 153 w 605"/>
              <a:gd name="T65" fmla="*/ 12 h 1207"/>
              <a:gd name="T66" fmla="*/ 120 w 605"/>
              <a:gd name="T67" fmla="*/ 43 h 1207"/>
              <a:gd name="T68" fmla="*/ 101 w 605"/>
              <a:gd name="T69" fmla="*/ 84 h 1207"/>
              <a:gd name="T70" fmla="*/ 41 w 605"/>
              <a:gd name="T71" fmla="*/ 120 h 1207"/>
              <a:gd name="T72" fmla="*/ 7 w 605"/>
              <a:gd name="T73" fmla="*/ 235 h 1207"/>
              <a:gd name="T74" fmla="*/ 29 w 605"/>
              <a:gd name="T75" fmla="*/ 381 h 1207"/>
              <a:gd name="T76" fmla="*/ 0 w 605"/>
              <a:gd name="T77" fmla="*/ 432 h 1207"/>
              <a:gd name="T78" fmla="*/ 9 w 605"/>
              <a:gd name="T79" fmla="*/ 501 h 1207"/>
              <a:gd name="T80" fmla="*/ 21 w 605"/>
              <a:gd name="T81" fmla="*/ 614 h 1207"/>
              <a:gd name="T82" fmla="*/ 24 w 605"/>
              <a:gd name="T83" fmla="*/ 650 h 1207"/>
              <a:gd name="T84" fmla="*/ 74 w 605"/>
              <a:gd name="T85" fmla="*/ 657 h 1207"/>
              <a:gd name="T86" fmla="*/ 86 w 605"/>
              <a:gd name="T87" fmla="*/ 722 h 1207"/>
              <a:gd name="T88" fmla="*/ 77 w 605"/>
              <a:gd name="T89" fmla="*/ 789 h 1207"/>
              <a:gd name="T90" fmla="*/ 55 w 605"/>
              <a:gd name="T91" fmla="*/ 904 h 1207"/>
              <a:gd name="T92" fmla="*/ 48 w 605"/>
              <a:gd name="T93" fmla="*/ 1000 h 1207"/>
              <a:gd name="T94" fmla="*/ 48 w 605"/>
              <a:gd name="T95" fmla="*/ 1068 h 1207"/>
              <a:gd name="T96" fmla="*/ 62 w 605"/>
              <a:gd name="T97" fmla="*/ 1161 h 1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05"/>
              <a:gd name="T148" fmla="*/ 0 h 1207"/>
              <a:gd name="T149" fmla="*/ 605 w 605"/>
              <a:gd name="T150" fmla="*/ 1207 h 120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05" h="1207">
                <a:moveTo>
                  <a:pt x="62" y="1161"/>
                </a:moveTo>
                <a:lnTo>
                  <a:pt x="165" y="1149"/>
                </a:lnTo>
                <a:lnTo>
                  <a:pt x="204" y="1173"/>
                </a:lnTo>
                <a:lnTo>
                  <a:pt x="285" y="1142"/>
                </a:lnTo>
                <a:lnTo>
                  <a:pt x="362" y="1140"/>
                </a:lnTo>
                <a:lnTo>
                  <a:pt x="401" y="1159"/>
                </a:lnTo>
                <a:lnTo>
                  <a:pt x="396" y="1192"/>
                </a:lnTo>
                <a:lnTo>
                  <a:pt x="468" y="1204"/>
                </a:lnTo>
                <a:lnTo>
                  <a:pt x="482" y="1188"/>
                </a:lnTo>
                <a:lnTo>
                  <a:pt x="518" y="1207"/>
                </a:lnTo>
                <a:lnTo>
                  <a:pt x="564" y="1096"/>
                </a:lnTo>
                <a:lnTo>
                  <a:pt x="605" y="1010"/>
                </a:lnTo>
                <a:lnTo>
                  <a:pt x="602" y="892"/>
                </a:lnTo>
                <a:lnTo>
                  <a:pt x="602" y="746"/>
                </a:lnTo>
                <a:lnTo>
                  <a:pt x="600" y="650"/>
                </a:lnTo>
                <a:lnTo>
                  <a:pt x="578" y="549"/>
                </a:lnTo>
                <a:lnTo>
                  <a:pt x="561" y="482"/>
                </a:lnTo>
                <a:lnTo>
                  <a:pt x="513" y="525"/>
                </a:lnTo>
                <a:lnTo>
                  <a:pt x="461" y="513"/>
                </a:lnTo>
                <a:lnTo>
                  <a:pt x="410" y="482"/>
                </a:lnTo>
                <a:lnTo>
                  <a:pt x="386" y="453"/>
                </a:lnTo>
                <a:lnTo>
                  <a:pt x="386" y="422"/>
                </a:lnTo>
                <a:lnTo>
                  <a:pt x="379" y="319"/>
                </a:lnTo>
                <a:lnTo>
                  <a:pt x="393" y="273"/>
                </a:lnTo>
                <a:lnTo>
                  <a:pt x="420" y="228"/>
                </a:lnTo>
                <a:lnTo>
                  <a:pt x="427" y="208"/>
                </a:lnTo>
                <a:lnTo>
                  <a:pt x="403" y="127"/>
                </a:lnTo>
                <a:lnTo>
                  <a:pt x="379" y="60"/>
                </a:lnTo>
                <a:lnTo>
                  <a:pt x="379" y="16"/>
                </a:lnTo>
                <a:lnTo>
                  <a:pt x="326" y="14"/>
                </a:lnTo>
                <a:lnTo>
                  <a:pt x="288" y="26"/>
                </a:lnTo>
                <a:lnTo>
                  <a:pt x="192" y="0"/>
                </a:lnTo>
                <a:lnTo>
                  <a:pt x="153" y="12"/>
                </a:lnTo>
                <a:lnTo>
                  <a:pt x="120" y="43"/>
                </a:lnTo>
                <a:lnTo>
                  <a:pt x="101" y="84"/>
                </a:lnTo>
                <a:lnTo>
                  <a:pt x="41" y="120"/>
                </a:lnTo>
                <a:lnTo>
                  <a:pt x="7" y="235"/>
                </a:lnTo>
                <a:lnTo>
                  <a:pt x="29" y="381"/>
                </a:lnTo>
                <a:lnTo>
                  <a:pt x="0" y="432"/>
                </a:lnTo>
                <a:lnTo>
                  <a:pt x="9" y="501"/>
                </a:lnTo>
                <a:lnTo>
                  <a:pt x="21" y="614"/>
                </a:lnTo>
                <a:lnTo>
                  <a:pt x="24" y="650"/>
                </a:lnTo>
                <a:lnTo>
                  <a:pt x="74" y="657"/>
                </a:lnTo>
                <a:lnTo>
                  <a:pt x="86" y="722"/>
                </a:lnTo>
                <a:lnTo>
                  <a:pt x="77" y="789"/>
                </a:lnTo>
                <a:lnTo>
                  <a:pt x="55" y="904"/>
                </a:lnTo>
                <a:lnTo>
                  <a:pt x="48" y="1000"/>
                </a:lnTo>
                <a:lnTo>
                  <a:pt x="48" y="1068"/>
                </a:lnTo>
                <a:lnTo>
                  <a:pt x="62" y="1161"/>
                </a:lnTo>
                <a:close/>
              </a:path>
            </a:pathLst>
          </a:custGeom>
          <a:solidFill>
            <a:srgbClr val="660066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149" name="Freeform 5"/>
          <p:cNvSpPr>
            <a:spLocks/>
          </p:cNvSpPr>
          <p:nvPr/>
        </p:nvSpPr>
        <p:spPr bwMode="auto">
          <a:xfrm>
            <a:off x="4763932" y="2784475"/>
            <a:ext cx="1285875" cy="2965450"/>
          </a:xfrm>
          <a:custGeom>
            <a:avLst/>
            <a:gdLst>
              <a:gd name="T0" fmla="*/ 167 w 810"/>
              <a:gd name="T1" fmla="*/ 0 h 1868"/>
              <a:gd name="T2" fmla="*/ 109 w 810"/>
              <a:gd name="T3" fmla="*/ 89 h 1868"/>
              <a:gd name="T4" fmla="*/ 67 w 810"/>
              <a:gd name="T5" fmla="*/ 217 h 1868"/>
              <a:gd name="T6" fmla="*/ 115 w 810"/>
              <a:gd name="T7" fmla="*/ 496 h 1868"/>
              <a:gd name="T8" fmla="*/ 144 w 810"/>
              <a:gd name="T9" fmla="*/ 656 h 1868"/>
              <a:gd name="T10" fmla="*/ 202 w 810"/>
              <a:gd name="T11" fmla="*/ 848 h 1868"/>
              <a:gd name="T12" fmla="*/ 173 w 810"/>
              <a:gd name="T13" fmla="*/ 1040 h 1868"/>
              <a:gd name="T14" fmla="*/ 93 w 810"/>
              <a:gd name="T15" fmla="*/ 1232 h 1868"/>
              <a:gd name="T16" fmla="*/ 48 w 810"/>
              <a:gd name="T17" fmla="*/ 1305 h 1868"/>
              <a:gd name="T18" fmla="*/ 0 w 810"/>
              <a:gd name="T19" fmla="*/ 1491 h 1868"/>
              <a:gd name="T20" fmla="*/ 7 w 810"/>
              <a:gd name="T21" fmla="*/ 1641 h 1868"/>
              <a:gd name="T22" fmla="*/ 64 w 810"/>
              <a:gd name="T23" fmla="*/ 1792 h 1868"/>
              <a:gd name="T24" fmla="*/ 163 w 810"/>
              <a:gd name="T25" fmla="*/ 1849 h 1868"/>
              <a:gd name="T26" fmla="*/ 259 w 810"/>
              <a:gd name="T27" fmla="*/ 1868 h 1868"/>
              <a:gd name="T28" fmla="*/ 352 w 810"/>
              <a:gd name="T29" fmla="*/ 1856 h 1868"/>
              <a:gd name="T30" fmla="*/ 423 w 810"/>
              <a:gd name="T31" fmla="*/ 1827 h 1868"/>
              <a:gd name="T32" fmla="*/ 461 w 810"/>
              <a:gd name="T33" fmla="*/ 1776 h 1868"/>
              <a:gd name="T34" fmla="*/ 474 w 810"/>
              <a:gd name="T35" fmla="*/ 1724 h 1868"/>
              <a:gd name="T36" fmla="*/ 477 w 810"/>
              <a:gd name="T37" fmla="*/ 1584 h 1868"/>
              <a:gd name="T38" fmla="*/ 480 w 810"/>
              <a:gd name="T39" fmla="*/ 1484 h 1868"/>
              <a:gd name="T40" fmla="*/ 506 w 810"/>
              <a:gd name="T41" fmla="*/ 1337 h 1868"/>
              <a:gd name="T42" fmla="*/ 503 w 810"/>
              <a:gd name="T43" fmla="*/ 1273 h 1868"/>
              <a:gd name="T44" fmla="*/ 675 w 810"/>
              <a:gd name="T45" fmla="*/ 883 h 1868"/>
              <a:gd name="T46" fmla="*/ 775 w 810"/>
              <a:gd name="T47" fmla="*/ 710 h 1868"/>
              <a:gd name="T48" fmla="*/ 794 w 810"/>
              <a:gd name="T49" fmla="*/ 560 h 1868"/>
              <a:gd name="T50" fmla="*/ 810 w 810"/>
              <a:gd name="T51" fmla="*/ 380 h 1868"/>
              <a:gd name="T52" fmla="*/ 781 w 810"/>
              <a:gd name="T53" fmla="*/ 332 h 1868"/>
              <a:gd name="T54" fmla="*/ 743 w 810"/>
              <a:gd name="T55" fmla="*/ 336 h 1868"/>
              <a:gd name="T56" fmla="*/ 714 w 810"/>
              <a:gd name="T57" fmla="*/ 310 h 1868"/>
              <a:gd name="T58" fmla="*/ 669 w 810"/>
              <a:gd name="T59" fmla="*/ 297 h 1868"/>
              <a:gd name="T60" fmla="*/ 608 w 810"/>
              <a:gd name="T61" fmla="*/ 252 h 1868"/>
              <a:gd name="T62" fmla="*/ 567 w 810"/>
              <a:gd name="T63" fmla="*/ 259 h 1868"/>
              <a:gd name="T64" fmla="*/ 551 w 810"/>
              <a:gd name="T65" fmla="*/ 246 h 1868"/>
              <a:gd name="T66" fmla="*/ 448 w 810"/>
              <a:gd name="T67" fmla="*/ 240 h 1868"/>
              <a:gd name="T68" fmla="*/ 426 w 810"/>
              <a:gd name="T69" fmla="*/ 236 h 1868"/>
              <a:gd name="T70" fmla="*/ 416 w 810"/>
              <a:gd name="T71" fmla="*/ 204 h 1868"/>
              <a:gd name="T72" fmla="*/ 359 w 810"/>
              <a:gd name="T73" fmla="*/ 208 h 1868"/>
              <a:gd name="T74" fmla="*/ 333 w 810"/>
              <a:gd name="T75" fmla="*/ 208 h 1868"/>
              <a:gd name="T76" fmla="*/ 272 w 810"/>
              <a:gd name="T77" fmla="*/ 131 h 1868"/>
              <a:gd name="T78" fmla="*/ 208 w 810"/>
              <a:gd name="T79" fmla="*/ 124 h 1868"/>
              <a:gd name="T80" fmla="*/ 192 w 810"/>
              <a:gd name="T81" fmla="*/ 32 h 1868"/>
              <a:gd name="T82" fmla="*/ 167 w 810"/>
              <a:gd name="T83" fmla="*/ 0 h 186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810"/>
              <a:gd name="T127" fmla="*/ 0 h 1868"/>
              <a:gd name="T128" fmla="*/ 810 w 810"/>
              <a:gd name="T129" fmla="*/ 1868 h 186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810" h="1868">
                <a:moveTo>
                  <a:pt x="167" y="0"/>
                </a:moveTo>
                <a:lnTo>
                  <a:pt x="109" y="89"/>
                </a:lnTo>
                <a:lnTo>
                  <a:pt x="67" y="217"/>
                </a:lnTo>
                <a:lnTo>
                  <a:pt x="115" y="496"/>
                </a:lnTo>
                <a:lnTo>
                  <a:pt x="144" y="656"/>
                </a:lnTo>
                <a:lnTo>
                  <a:pt x="202" y="848"/>
                </a:lnTo>
                <a:lnTo>
                  <a:pt x="173" y="1040"/>
                </a:lnTo>
                <a:lnTo>
                  <a:pt x="93" y="1232"/>
                </a:lnTo>
                <a:lnTo>
                  <a:pt x="48" y="1305"/>
                </a:lnTo>
                <a:lnTo>
                  <a:pt x="0" y="1491"/>
                </a:lnTo>
                <a:lnTo>
                  <a:pt x="7" y="1641"/>
                </a:lnTo>
                <a:lnTo>
                  <a:pt x="64" y="1792"/>
                </a:lnTo>
                <a:lnTo>
                  <a:pt x="163" y="1849"/>
                </a:lnTo>
                <a:lnTo>
                  <a:pt x="259" y="1868"/>
                </a:lnTo>
                <a:lnTo>
                  <a:pt x="352" y="1856"/>
                </a:lnTo>
                <a:lnTo>
                  <a:pt x="423" y="1827"/>
                </a:lnTo>
                <a:lnTo>
                  <a:pt x="461" y="1776"/>
                </a:lnTo>
                <a:lnTo>
                  <a:pt x="474" y="1724"/>
                </a:lnTo>
                <a:lnTo>
                  <a:pt x="477" y="1584"/>
                </a:lnTo>
                <a:lnTo>
                  <a:pt x="480" y="1484"/>
                </a:lnTo>
                <a:lnTo>
                  <a:pt x="506" y="1337"/>
                </a:lnTo>
                <a:lnTo>
                  <a:pt x="503" y="1273"/>
                </a:lnTo>
                <a:lnTo>
                  <a:pt x="675" y="883"/>
                </a:lnTo>
                <a:lnTo>
                  <a:pt x="775" y="710"/>
                </a:lnTo>
                <a:lnTo>
                  <a:pt x="794" y="560"/>
                </a:lnTo>
                <a:lnTo>
                  <a:pt x="810" y="380"/>
                </a:lnTo>
                <a:lnTo>
                  <a:pt x="781" y="332"/>
                </a:lnTo>
                <a:lnTo>
                  <a:pt x="743" y="336"/>
                </a:lnTo>
                <a:lnTo>
                  <a:pt x="714" y="310"/>
                </a:lnTo>
                <a:lnTo>
                  <a:pt x="669" y="297"/>
                </a:lnTo>
                <a:lnTo>
                  <a:pt x="608" y="252"/>
                </a:lnTo>
                <a:lnTo>
                  <a:pt x="567" y="259"/>
                </a:lnTo>
                <a:lnTo>
                  <a:pt x="551" y="246"/>
                </a:lnTo>
                <a:lnTo>
                  <a:pt x="448" y="240"/>
                </a:lnTo>
                <a:lnTo>
                  <a:pt x="426" y="236"/>
                </a:lnTo>
                <a:lnTo>
                  <a:pt x="416" y="204"/>
                </a:lnTo>
                <a:lnTo>
                  <a:pt x="359" y="208"/>
                </a:lnTo>
                <a:lnTo>
                  <a:pt x="333" y="208"/>
                </a:lnTo>
                <a:lnTo>
                  <a:pt x="272" y="131"/>
                </a:lnTo>
                <a:lnTo>
                  <a:pt x="208" y="124"/>
                </a:lnTo>
                <a:lnTo>
                  <a:pt x="192" y="32"/>
                </a:lnTo>
                <a:lnTo>
                  <a:pt x="167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150" name="Freeform 6"/>
          <p:cNvSpPr>
            <a:spLocks/>
          </p:cNvSpPr>
          <p:nvPr/>
        </p:nvSpPr>
        <p:spPr bwMode="auto">
          <a:xfrm>
            <a:off x="5321144" y="0"/>
            <a:ext cx="104775" cy="1249363"/>
          </a:xfrm>
          <a:custGeom>
            <a:avLst/>
            <a:gdLst>
              <a:gd name="T0" fmla="*/ 24 w 66"/>
              <a:gd name="T1" fmla="*/ 787 h 787"/>
              <a:gd name="T2" fmla="*/ 15 w 66"/>
              <a:gd name="T3" fmla="*/ 658 h 787"/>
              <a:gd name="T4" fmla="*/ 3 w 66"/>
              <a:gd name="T5" fmla="*/ 578 h 787"/>
              <a:gd name="T6" fmla="*/ 34 w 66"/>
              <a:gd name="T7" fmla="*/ 526 h 787"/>
              <a:gd name="T8" fmla="*/ 22 w 66"/>
              <a:gd name="T9" fmla="*/ 463 h 787"/>
              <a:gd name="T10" fmla="*/ 12 w 66"/>
              <a:gd name="T11" fmla="*/ 367 h 787"/>
              <a:gd name="T12" fmla="*/ 46 w 66"/>
              <a:gd name="T13" fmla="*/ 259 h 787"/>
              <a:gd name="T14" fmla="*/ 48 w 66"/>
              <a:gd name="T15" fmla="*/ 178 h 787"/>
              <a:gd name="T16" fmla="*/ 63 w 66"/>
              <a:gd name="T17" fmla="*/ 103 h 787"/>
              <a:gd name="T18" fmla="*/ 65 w 66"/>
              <a:gd name="T19" fmla="*/ 0 h 78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6"/>
              <a:gd name="T31" fmla="*/ 0 h 787"/>
              <a:gd name="T32" fmla="*/ 66 w 66"/>
              <a:gd name="T33" fmla="*/ 787 h 78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6" h="787">
                <a:moveTo>
                  <a:pt x="24" y="787"/>
                </a:moveTo>
                <a:cubicBezTo>
                  <a:pt x="21" y="740"/>
                  <a:pt x="18" y="693"/>
                  <a:pt x="15" y="658"/>
                </a:cubicBezTo>
                <a:cubicBezTo>
                  <a:pt x="12" y="623"/>
                  <a:pt x="0" y="600"/>
                  <a:pt x="3" y="578"/>
                </a:cubicBezTo>
                <a:cubicBezTo>
                  <a:pt x="6" y="556"/>
                  <a:pt x="31" y="545"/>
                  <a:pt x="34" y="526"/>
                </a:cubicBezTo>
                <a:cubicBezTo>
                  <a:pt x="37" y="507"/>
                  <a:pt x="26" y="489"/>
                  <a:pt x="22" y="463"/>
                </a:cubicBezTo>
                <a:cubicBezTo>
                  <a:pt x="18" y="437"/>
                  <a:pt x="8" y="401"/>
                  <a:pt x="12" y="367"/>
                </a:cubicBezTo>
                <a:cubicBezTo>
                  <a:pt x="16" y="333"/>
                  <a:pt x="40" y="290"/>
                  <a:pt x="46" y="259"/>
                </a:cubicBezTo>
                <a:cubicBezTo>
                  <a:pt x="52" y="228"/>
                  <a:pt x="45" y="204"/>
                  <a:pt x="48" y="178"/>
                </a:cubicBezTo>
                <a:cubicBezTo>
                  <a:pt x="51" y="152"/>
                  <a:pt x="60" y="133"/>
                  <a:pt x="63" y="103"/>
                </a:cubicBezTo>
                <a:cubicBezTo>
                  <a:pt x="66" y="73"/>
                  <a:pt x="65" y="36"/>
                  <a:pt x="65" y="0"/>
                </a:cubicBezTo>
              </a:path>
            </a:pathLst>
          </a:custGeom>
          <a:noFill/>
          <a:ln w="38100" cmpd="sng">
            <a:solidFill>
              <a:srgbClr val="333399">
                <a:alpha val="7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151" name="Freeform 7"/>
          <p:cNvSpPr>
            <a:spLocks/>
          </p:cNvSpPr>
          <p:nvPr/>
        </p:nvSpPr>
        <p:spPr bwMode="auto">
          <a:xfrm>
            <a:off x="5403694" y="166688"/>
            <a:ext cx="1023938" cy="249237"/>
          </a:xfrm>
          <a:custGeom>
            <a:avLst/>
            <a:gdLst>
              <a:gd name="T0" fmla="*/ 0 w 645"/>
              <a:gd name="T1" fmla="*/ 157 h 157"/>
              <a:gd name="T2" fmla="*/ 47 w 645"/>
              <a:gd name="T3" fmla="*/ 124 h 157"/>
              <a:gd name="T4" fmla="*/ 82 w 645"/>
              <a:gd name="T5" fmla="*/ 73 h 157"/>
              <a:gd name="T6" fmla="*/ 144 w 645"/>
              <a:gd name="T7" fmla="*/ 37 h 157"/>
              <a:gd name="T8" fmla="*/ 236 w 645"/>
              <a:gd name="T9" fmla="*/ 63 h 157"/>
              <a:gd name="T10" fmla="*/ 276 w 645"/>
              <a:gd name="T11" fmla="*/ 52 h 157"/>
              <a:gd name="T12" fmla="*/ 306 w 645"/>
              <a:gd name="T13" fmla="*/ 57 h 157"/>
              <a:gd name="T14" fmla="*/ 343 w 645"/>
              <a:gd name="T15" fmla="*/ 50 h 157"/>
              <a:gd name="T16" fmla="*/ 410 w 645"/>
              <a:gd name="T17" fmla="*/ 20 h 157"/>
              <a:gd name="T18" fmla="*/ 432 w 645"/>
              <a:gd name="T19" fmla="*/ 4 h 157"/>
              <a:gd name="T20" fmla="*/ 479 w 645"/>
              <a:gd name="T21" fmla="*/ 47 h 157"/>
              <a:gd name="T22" fmla="*/ 517 w 645"/>
              <a:gd name="T23" fmla="*/ 50 h 157"/>
              <a:gd name="T24" fmla="*/ 559 w 645"/>
              <a:gd name="T25" fmla="*/ 37 h 157"/>
              <a:gd name="T26" fmla="*/ 584 w 645"/>
              <a:gd name="T27" fmla="*/ 52 h 157"/>
              <a:gd name="T28" fmla="*/ 604 w 645"/>
              <a:gd name="T29" fmla="*/ 108 h 157"/>
              <a:gd name="T30" fmla="*/ 645 w 645"/>
              <a:gd name="T31" fmla="*/ 122 h 15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45"/>
              <a:gd name="T49" fmla="*/ 0 h 157"/>
              <a:gd name="T50" fmla="*/ 645 w 645"/>
              <a:gd name="T51" fmla="*/ 157 h 15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45" h="157">
                <a:moveTo>
                  <a:pt x="0" y="157"/>
                </a:moveTo>
                <a:cubicBezTo>
                  <a:pt x="16" y="147"/>
                  <a:pt x="33" y="138"/>
                  <a:pt x="47" y="124"/>
                </a:cubicBezTo>
                <a:cubicBezTo>
                  <a:pt x="61" y="110"/>
                  <a:pt x="66" y="87"/>
                  <a:pt x="82" y="73"/>
                </a:cubicBezTo>
                <a:cubicBezTo>
                  <a:pt x="98" y="59"/>
                  <a:pt x="118" y="39"/>
                  <a:pt x="144" y="37"/>
                </a:cubicBezTo>
                <a:cubicBezTo>
                  <a:pt x="170" y="35"/>
                  <a:pt x="214" y="61"/>
                  <a:pt x="236" y="63"/>
                </a:cubicBezTo>
                <a:cubicBezTo>
                  <a:pt x="258" y="65"/>
                  <a:pt x="264" y="53"/>
                  <a:pt x="276" y="52"/>
                </a:cubicBezTo>
                <a:cubicBezTo>
                  <a:pt x="288" y="51"/>
                  <a:pt x="295" y="57"/>
                  <a:pt x="306" y="57"/>
                </a:cubicBezTo>
                <a:cubicBezTo>
                  <a:pt x="317" y="57"/>
                  <a:pt x="326" y="56"/>
                  <a:pt x="343" y="50"/>
                </a:cubicBezTo>
                <a:cubicBezTo>
                  <a:pt x="360" y="44"/>
                  <a:pt x="395" y="28"/>
                  <a:pt x="410" y="20"/>
                </a:cubicBezTo>
                <a:cubicBezTo>
                  <a:pt x="425" y="12"/>
                  <a:pt x="421" y="0"/>
                  <a:pt x="432" y="4"/>
                </a:cubicBezTo>
                <a:cubicBezTo>
                  <a:pt x="443" y="8"/>
                  <a:pt x="465" y="39"/>
                  <a:pt x="479" y="47"/>
                </a:cubicBezTo>
                <a:cubicBezTo>
                  <a:pt x="493" y="55"/>
                  <a:pt x="504" y="52"/>
                  <a:pt x="517" y="50"/>
                </a:cubicBezTo>
                <a:cubicBezTo>
                  <a:pt x="530" y="48"/>
                  <a:pt x="548" y="37"/>
                  <a:pt x="559" y="37"/>
                </a:cubicBezTo>
                <a:cubicBezTo>
                  <a:pt x="570" y="37"/>
                  <a:pt x="576" y="40"/>
                  <a:pt x="584" y="52"/>
                </a:cubicBezTo>
                <a:cubicBezTo>
                  <a:pt x="592" y="64"/>
                  <a:pt x="594" y="96"/>
                  <a:pt x="604" y="108"/>
                </a:cubicBezTo>
                <a:cubicBezTo>
                  <a:pt x="614" y="120"/>
                  <a:pt x="638" y="120"/>
                  <a:pt x="645" y="122"/>
                </a:cubicBezTo>
              </a:path>
            </a:pathLst>
          </a:custGeom>
          <a:noFill/>
          <a:ln w="28575" cmpd="sng">
            <a:solidFill>
              <a:srgbClr val="333399">
                <a:alpha val="7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152" name="Freeform 8"/>
          <p:cNvSpPr>
            <a:spLocks/>
          </p:cNvSpPr>
          <p:nvPr/>
        </p:nvSpPr>
        <p:spPr bwMode="auto">
          <a:xfrm>
            <a:off x="5143344" y="2028825"/>
            <a:ext cx="1004888" cy="1341438"/>
          </a:xfrm>
          <a:custGeom>
            <a:avLst/>
            <a:gdLst>
              <a:gd name="T0" fmla="*/ 177 w 633"/>
              <a:gd name="T1" fmla="*/ 21 h 845"/>
              <a:gd name="T2" fmla="*/ 152 w 633"/>
              <a:gd name="T3" fmla="*/ 112 h 845"/>
              <a:gd name="T4" fmla="*/ 152 w 633"/>
              <a:gd name="T5" fmla="*/ 207 h 845"/>
              <a:gd name="T6" fmla="*/ 131 w 633"/>
              <a:gd name="T7" fmla="*/ 229 h 845"/>
              <a:gd name="T8" fmla="*/ 116 w 633"/>
              <a:gd name="T9" fmla="*/ 268 h 845"/>
              <a:gd name="T10" fmla="*/ 96 w 633"/>
              <a:gd name="T11" fmla="*/ 268 h 845"/>
              <a:gd name="T12" fmla="*/ 84 w 633"/>
              <a:gd name="T13" fmla="*/ 245 h 845"/>
              <a:gd name="T14" fmla="*/ 99 w 633"/>
              <a:gd name="T15" fmla="*/ 165 h 845"/>
              <a:gd name="T16" fmla="*/ 81 w 633"/>
              <a:gd name="T17" fmla="*/ 165 h 845"/>
              <a:gd name="T18" fmla="*/ 46 w 633"/>
              <a:gd name="T19" fmla="*/ 236 h 845"/>
              <a:gd name="T20" fmla="*/ 19 w 633"/>
              <a:gd name="T21" fmla="*/ 255 h 845"/>
              <a:gd name="T22" fmla="*/ 0 w 633"/>
              <a:gd name="T23" fmla="*/ 314 h 845"/>
              <a:gd name="T24" fmla="*/ 52 w 633"/>
              <a:gd name="T25" fmla="*/ 370 h 845"/>
              <a:gd name="T26" fmla="*/ 115 w 633"/>
              <a:gd name="T27" fmla="*/ 389 h 845"/>
              <a:gd name="T28" fmla="*/ 137 w 633"/>
              <a:gd name="T29" fmla="*/ 442 h 845"/>
              <a:gd name="T30" fmla="*/ 115 w 633"/>
              <a:gd name="T31" fmla="*/ 471 h 845"/>
              <a:gd name="T32" fmla="*/ 110 w 633"/>
              <a:gd name="T33" fmla="*/ 511 h 845"/>
              <a:gd name="T34" fmla="*/ 128 w 633"/>
              <a:gd name="T35" fmla="*/ 535 h 845"/>
              <a:gd name="T36" fmla="*/ 92 w 633"/>
              <a:gd name="T37" fmla="*/ 596 h 845"/>
              <a:gd name="T38" fmla="*/ 33 w 633"/>
              <a:gd name="T39" fmla="*/ 604 h 845"/>
              <a:gd name="T40" fmla="*/ 94 w 633"/>
              <a:gd name="T41" fmla="*/ 687 h 845"/>
              <a:gd name="T42" fmla="*/ 155 w 633"/>
              <a:gd name="T43" fmla="*/ 679 h 845"/>
              <a:gd name="T44" fmla="*/ 177 w 633"/>
              <a:gd name="T45" fmla="*/ 684 h 845"/>
              <a:gd name="T46" fmla="*/ 193 w 633"/>
              <a:gd name="T47" fmla="*/ 719 h 845"/>
              <a:gd name="T48" fmla="*/ 236 w 633"/>
              <a:gd name="T49" fmla="*/ 722 h 845"/>
              <a:gd name="T50" fmla="*/ 316 w 633"/>
              <a:gd name="T51" fmla="*/ 717 h 845"/>
              <a:gd name="T52" fmla="*/ 331 w 633"/>
              <a:gd name="T53" fmla="*/ 740 h 845"/>
              <a:gd name="T54" fmla="*/ 342 w 633"/>
              <a:gd name="T55" fmla="*/ 741 h 845"/>
              <a:gd name="T56" fmla="*/ 368 w 633"/>
              <a:gd name="T57" fmla="*/ 730 h 845"/>
              <a:gd name="T58" fmla="*/ 406 w 633"/>
              <a:gd name="T59" fmla="*/ 759 h 845"/>
              <a:gd name="T60" fmla="*/ 443 w 633"/>
              <a:gd name="T61" fmla="*/ 778 h 845"/>
              <a:gd name="T62" fmla="*/ 478 w 633"/>
              <a:gd name="T63" fmla="*/ 783 h 845"/>
              <a:gd name="T64" fmla="*/ 510 w 633"/>
              <a:gd name="T65" fmla="*/ 812 h 845"/>
              <a:gd name="T66" fmla="*/ 537 w 633"/>
              <a:gd name="T67" fmla="*/ 810 h 845"/>
              <a:gd name="T68" fmla="*/ 568 w 633"/>
              <a:gd name="T69" fmla="*/ 845 h 845"/>
              <a:gd name="T70" fmla="*/ 585 w 633"/>
              <a:gd name="T71" fmla="*/ 568 h 845"/>
              <a:gd name="T72" fmla="*/ 608 w 633"/>
              <a:gd name="T73" fmla="*/ 359 h 845"/>
              <a:gd name="T74" fmla="*/ 619 w 633"/>
              <a:gd name="T75" fmla="*/ 215 h 845"/>
              <a:gd name="T76" fmla="*/ 633 w 633"/>
              <a:gd name="T77" fmla="*/ 100 h 845"/>
              <a:gd name="T78" fmla="*/ 632 w 633"/>
              <a:gd name="T79" fmla="*/ 64 h 845"/>
              <a:gd name="T80" fmla="*/ 593 w 633"/>
              <a:gd name="T81" fmla="*/ 55 h 845"/>
              <a:gd name="T82" fmla="*/ 576 w 633"/>
              <a:gd name="T83" fmla="*/ 64 h 845"/>
              <a:gd name="T84" fmla="*/ 512 w 633"/>
              <a:gd name="T85" fmla="*/ 53 h 845"/>
              <a:gd name="T86" fmla="*/ 510 w 633"/>
              <a:gd name="T87" fmla="*/ 21 h 845"/>
              <a:gd name="T88" fmla="*/ 441 w 633"/>
              <a:gd name="T89" fmla="*/ 0 h 845"/>
              <a:gd name="T90" fmla="*/ 372 w 633"/>
              <a:gd name="T91" fmla="*/ 12 h 845"/>
              <a:gd name="T92" fmla="*/ 326 w 633"/>
              <a:gd name="T93" fmla="*/ 40 h 845"/>
              <a:gd name="T94" fmla="*/ 284 w 633"/>
              <a:gd name="T95" fmla="*/ 13 h 845"/>
              <a:gd name="T96" fmla="*/ 177 w 633"/>
              <a:gd name="T97" fmla="*/ 21 h 8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33"/>
              <a:gd name="T148" fmla="*/ 0 h 845"/>
              <a:gd name="T149" fmla="*/ 633 w 633"/>
              <a:gd name="T150" fmla="*/ 845 h 84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33" h="845">
                <a:moveTo>
                  <a:pt x="177" y="21"/>
                </a:moveTo>
                <a:lnTo>
                  <a:pt x="152" y="112"/>
                </a:lnTo>
                <a:lnTo>
                  <a:pt x="152" y="207"/>
                </a:lnTo>
                <a:lnTo>
                  <a:pt x="131" y="229"/>
                </a:lnTo>
                <a:lnTo>
                  <a:pt x="116" y="268"/>
                </a:lnTo>
                <a:lnTo>
                  <a:pt x="96" y="268"/>
                </a:lnTo>
                <a:lnTo>
                  <a:pt x="84" y="245"/>
                </a:lnTo>
                <a:lnTo>
                  <a:pt x="99" y="165"/>
                </a:lnTo>
                <a:lnTo>
                  <a:pt x="81" y="165"/>
                </a:lnTo>
                <a:lnTo>
                  <a:pt x="46" y="236"/>
                </a:lnTo>
                <a:lnTo>
                  <a:pt x="19" y="255"/>
                </a:lnTo>
                <a:lnTo>
                  <a:pt x="0" y="314"/>
                </a:lnTo>
                <a:lnTo>
                  <a:pt x="52" y="370"/>
                </a:lnTo>
                <a:lnTo>
                  <a:pt x="115" y="389"/>
                </a:lnTo>
                <a:lnTo>
                  <a:pt x="137" y="442"/>
                </a:lnTo>
                <a:lnTo>
                  <a:pt x="115" y="471"/>
                </a:lnTo>
                <a:lnTo>
                  <a:pt x="110" y="511"/>
                </a:lnTo>
                <a:lnTo>
                  <a:pt x="128" y="535"/>
                </a:lnTo>
                <a:lnTo>
                  <a:pt x="92" y="596"/>
                </a:lnTo>
                <a:lnTo>
                  <a:pt x="33" y="604"/>
                </a:lnTo>
                <a:lnTo>
                  <a:pt x="94" y="687"/>
                </a:lnTo>
                <a:lnTo>
                  <a:pt x="155" y="679"/>
                </a:lnTo>
                <a:lnTo>
                  <a:pt x="177" y="684"/>
                </a:lnTo>
                <a:lnTo>
                  <a:pt x="193" y="719"/>
                </a:lnTo>
                <a:lnTo>
                  <a:pt x="236" y="722"/>
                </a:lnTo>
                <a:lnTo>
                  <a:pt x="316" y="717"/>
                </a:lnTo>
                <a:lnTo>
                  <a:pt x="331" y="740"/>
                </a:lnTo>
                <a:lnTo>
                  <a:pt x="342" y="741"/>
                </a:lnTo>
                <a:lnTo>
                  <a:pt x="368" y="730"/>
                </a:lnTo>
                <a:lnTo>
                  <a:pt x="406" y="759"/>
                </a:lnTo>
                <a:lnTo>
                  <a:pt x="443" y="778"/>
                </a:lnTo>
                <a:lnTo>
                  <a:pt x="478" y="783"/>
                </a:lnTo>
                <a:lnTo>
                  <a:pt x="510" y="812"/>
                </a:lnTo>
                <a:lnTo>
                  <a:pt x="537" y="810"/>
                </a:lnTo>
                <a:lnTo>
                  <a:pt x="568" y="845"/>
                </a:lnTo>
                <a:lnTo>
                  <a:pt x="585" y="568"/>
                </a:lnTo>
                <a:lnTo>
                  <a:pt x="608" y="359"/>
                </a:lnTo>
                <a:lnTo>
                  <a:pt x="619" y="215"/>
                </a:lnTo>
                <a:lnTo>
                  <a:pt x="633" y="100"/>
                </a:lnTo>
                <a:lnTo>
                  <a:pt x="632" y="64"/>
                </a:lnTo>
                <a:lnTo>
                  <a:pt x="593" y="55"/>
                </a:lnTo>
                <a:lnTo>
                  <a:pt x="576" y="64"/>
                </a:lnTo>
                <a:lnTo>
                  <a:pt x="512" y="53"/>
                </a:lnTo>
                <a:lnTo>
                  <a:pt x="510" y="21"/>
                </a:lnTo>
                <a:lnTo>
                  <a:pt x="441" y="0"/>
                </a:lnTo>
                <a:lnTo>
                  <a:pt x="372" y="12"/>
                </a:lnTo>
                <a:lnTo>
                  <a:pt x="326" y="40"/>
                </a:lnTo>
                <a:lnTo>
                  <a:pt x="284" y="13"/>
                </a:lnTo>
                <a:lnTo>
                  <a:pt x="177" y="21"/>
                </a:lnTo>
                <a:close/>
              </a:path>
            </a:pathLst>
          </a:custGeom>
          <a:solidFill>
            <a:srgbClr val="0066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153" name="Freeform 9"/>
          <p:cNvSpPr>
            <a:spLocks/>
          </p:cNvSpPr>
          <p:nvPr/>
        </p:nvSpPr>
        <p:spPr bwMode="auto">
          <a:xfrm>
            <a:off x="5427507" y="2032000"/>
            <a:ext cx="871537" cy="109538"/>
          </a:xfrm>
          <a:custGeom>
            <a:avLst/>
            <a:gdLst>
              <a:gd name="T0" fmla="*/ 0 w 549"/>
              <a:gd name="T1" fmla="*/ 22 h 69"/>
              <a:gd name="T2" fmla="*/ 30 w 549"/>
              <a:gd name="T3" fmla="*/ 16 h 69"/>
              <a:gd name="T4" fmla="*/ 69 w 549"/>
              <a:gd name="T5" fmla="*/ 18 h 69"/>
              <a:gd name="T6" fmla="*/ 107 w 549"/>
              <a:gd name="T7" fmla="*/ 11 h 69"/>
              <a:gd name="T8" fmla="*/ 147 w 549"/>
              <a:gd name="T9" fmla="*/ 35 h 69"/>
              <a:gd name="T10" fmla="*/ 209 w 549"/>
              <a:gd name="T11" fmla="*/ 6 h 69"/>
              <a:gd name="T12" fmla="*/ 272 w 549"/>
              <a:gd name="T13" fmla="*/ 2 h 69"/>
              <a:gd name="T14" fmla="*/ 334 w 549"/>
              <a:gd name="T15" fmla="*/ 16 h 69"/>
              <a:gd name="T16" fmla="*/ 337 w 549"/>
              <a:gd name="T17" fmla="*/ 54 h 69"/>
              <a:gd name="T18" fmla="*/ 398 w 549"/>
              <a:gd name="T19" fmla="*/ 62 h 69"/>
              <a:gd name="T20" fmla="*/ 416 w 549"/>
              <a:gd name="T21" fmla="*/ 51 h 69"/>
              <a:gd name="T22" fmla="*/ 453 w 549"/>
              <a:gd name="T23" fmla="*/ 67 h 69"/>
              <a:gd name="T24" fmla="*/ 509 w 549"/>
              <a:gd name="T25" fmla="*/ 61 h 69"/>
              <a:gd name="T26" fmla="*/ 549 w 549"/>
              <a:gd name="T27" fmla="*/ 66 h 6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49"/>
              <a:gd name="T43" fmla="*/ 0 h 69"/>
              <a:gd name="T44" fmla="*/ 549 w 549"/>
              <a:gd name="T45" fmla="*/ 69 h 6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49" h="69">
                <a:moveTo>
                  <a:pt x="0" y="22"/>
                </a:moveTo>
                <a:cubicBezTo>
                  <a:pt x="9" y="19"/>
                  <a:pt x="19" y="17"/>
                  <a:pt x="30" y="16"/>
                </a:cubicBezTo>
                <a:cubicBezTo>
                  <a:pt x="41" y="15"/>
                  <a:pt x="56" y="19"/>
                  <a:pt x="69" y="18"/>
                </a:cubicBezTo>
                <a:cubicBezTo>
                  <a:pt x="82" y="17"/>
                  <a:pt x="94" y="8"/>
                  <a:pt x="107" y="11"/>
                </a:cubicBezTo>
                <a:cubicBezTo>
                  <a:pt x="120" y="14"/>
                  <a:pt x="130" y="36"/>
                  <a:pt x="147" y="35"/>
                </a:cubicBezTo>
                <a:cubicBezTo>
                  <a:pt x="164" y="34"/>
                  <a:pt x="188" y="11"/>
                  <a:pt x="209" y="6"/>
                </a:cubicBezTo>
                <a:cubicBezTo>
                  <a:pt x="230" y="1"/>
                  <a:pt x="251" y="0"/>
                  <a:pt x="272" y="2"/>
                </a:cubicBezTo>
                <a:cubicBezTo>
                  <a:pt x="293" y="4"/>
                  <a:pt x="323" y="7"/>
                  <a:pt x="334" y="16"/>
                </a:cubicBezTo>
                <a:cubicBezTo>
                  <a:pt x="345" y="25"/>
                  <a:pt x="326" y="46"/>
                  <a:pt x="337" y="54"/>
                </a:cubicBezTo>
                <a:cubicBezTo>
                  <a:pt x="348" y="62"/>
                  <a:pt x="385" y="62"/>
                  <a:pt x="398" y="62"/>
                </a:cubicBezTo>
                <a:cubicBezTo>
                  <a:pt x="411" y="62"/>
                  <a:pt x="407" y="50"/>
                  <a:pt x="416" y="51"/>
                </a:cubicBezTo>
                <a:cubicBezTo>
                  <a:pt x="425" y="52"/>
                  <a:pt x="438" y="65"/>
                  <a:pt x="453" y="67"/>
                </a:cubicBezTo>
                <a:cubicBezTo>
                  <a:pt x="468" y="69"/>
                  <a:pt x="493" y="61"/>
                  <a:pt x="509" y="61"/>
                </a:cubicBezTo>
                <a:cubicBezTo>
                  <a:pt x="525" y="61"/>
                  <a:pt x="543" y="66"/>
                  <a:pt x="549" y="66"/>
                </a:cubicBezTo>
              </a:path>
            </a:pathLst>
          </a:custGeom>
          <a:noFill/>
          <a:ln w="28575" cmpd="sng">
            <a:solidFill>
              <a:srgbClr val="333399">
                <a:alpha val="7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154" name="Freeform 10"/>
          <p:cNvSpPr>
            <a:spLocks/>
          </p:cNvSpPr>
          <p:nvPr/>
        </p:nvSpPr>
        <p:spPr bwMode="auto">
          <a:xfrm>
            <a:off x="5009994" y="1254125"/>
            <a:ext cx="457200" cy="1739900"/>
          </a:xfrm>
          <a:custGeom>
            <a:avLst/>
            <a:gdLst>
              <a:gd name="T0" fmla="*/ 232 w 288"/>
              <a:gd name="T1" fmla="*/ 0 h 1096"/>
              <a:gd name="T2" fmla="*/ 187 w 288"/>
              <a:gd name="T3" fmla="*/ 4 h 1096"/>
              <a:gd name="T4" fmla="*/ 146 w 288"/>
              <a:gd name="T5" fmla="*/ 48 h 1096"/>
              <a:gd name="T6" fmla="*/ 129 w 288"/>
              <a:gd name="T7" fmla="*/ 67 h 1096"/>
              <a:gd name="T8" fmla="*/ 117 w 288"/>
              <a:gd name="T9" fmla="*/ 100 h 1096"/>
              <a:gd name="T10" fmla="*/ 112 w 288"/>
              <a:gd name="T11" fmla="*/ 151 h 1096"/>
              <a:gd name="T12" fmla="*/ 98 w 288"/>
              <a:gd name="T13" fmla="*/ 192 h 1096"/>
              <a:gd name="T14" fmla="*/ 67 w 288"/>
              <a:gd name="T15" fmla="*/ 232 h 1096"/>
              <a:gd name="T16" fmla="*/ 55 w 288"/>
              <a:gd name="T17" fmla="*/ 278 h 1096"/>
              <a:gd name="T18" fmla="*/ 69 w 288"/>
              <a:gd name="T19" fmla="*/ 321 h 1096"/>
              <a:gd name="T20" fmla="*/ 45 w 288"/>
              <a:gd name="T21" fmla="*/ 360 h 1096"/>
              <a:gd name="T22" fmla="*/ 43 w 288"/>
              <a:gd name="T23" fmla="*/ 487 h 1096"/>
              <a:gd name="T24" fmla="*/ 24 w 288"/>
              <a:gd name="T25" fmla="*/ 547 h 1096"/>
              <a:gd name="T26" fmla="*/ 36 w 288"/>
              <a:gd name="T27" fmla="*/ 638 h 1096"/>
              <a:gd name="T28" fmla="*/ 52 w 288"/>
              <a:gd name="T29" fmla="*/ 681 h 1096"/>
              <a:gd name="T30" fmla="*/ 7 w 288"/>
              <a:gd name="T31" fmla="*/ 830 h 1096"/>
              <a:gd name="T32" fmla="*/ 0 w 288"/>
              <a:gd name="T33" fmla="*/ 871 h 1096"/>
              <a:gd name="T34" fmla="*/ 12 w 288"/>
              <a:gd name="T35" fmla="*/ 957 h 1096"/>
              <a:gd name="T36" fmla="*/ 40 w 288"/>
              <a:gd name="T37" fmla="*/ 984 h 1096"/>
              <a:gd name="T38" fmla="*/ 52 w 288"/>
              <a:gd name="T39" fmla="*/ 1092 h 1096"/>
              <a:gd name="T40" fmla="*/ 98 w 288"/>
              <a:gd name="T41" fmla="*/ 1096 h 1096"/>
              <a:gd name="T42" fmla="*/ 172 w 288"/>
              <a:gd name="T43" fmla="*/ 1084 h 1096"/>
              <a:gd name="T44" fmla="*/ 213 w 288"/>
              <a:gd name="T45" fmla="*/ 1022 h 1096"/>
              <a:gd name="T46" fmla="*/ 194 w 288"/>
              <a:gd name="T47" fmla="*/ 998 h 1096"/>
              <a:gd name="T48" fmla="*/ 196 w 288"/>
              <a:gd name="T49" fmla="*/ 962 h 1096"/>
              <a:gd name="T50" fmla="*/ 220 w 288"/>
              <a:gd name="T51" fmla="*/ 926 h 1096"/>
              <a:gd name="T52" fmla="*/ 196 w 288"/>
              <a:gd name="T53" fmla="*/ 878 h 1096"/>
              <a:gd name="T54" fmla="*/ 132 w 288"/>
              <a:gd name="T55" fmla="*/ 861 h 1096"/>
              <a:gd name="T56" fmla="*/ 98 w 288"/>
              <a:gd name="T57" fmla="*/ 816 h 1096"/>
              <a:gd name="T58" fmla="*/ 81 w 288"/>
              <a:gd name="T59" fmla="*/ 804 h 1096"/>
              <a:gd name="T60" fmla="*/ 100 w 288"/>
              <a:gd name="T61" fmla="*/ 746 h 1096"/>
              <a:gd name="T62" fmla="*/ 127 w 288"/>
              <a:gd name="T63" fmla="*/ 720 h 1096"/>
              <a:gd name="T64" fmla="*/ 163 w 288"/>
              <a:gd name="T65" fmla="*/ 657 h 1096"/>
              <a:gd name="T66" fmla="*/ 184 w 288"/>
              <a:gd name="T67" fmla="*/ 655 h 1096"/>
              <a:gd name="T68" fmla="*/ 177 w 288"/>
              <a:gd name="T69" fmla="*/ 698 h 1096"/>
              <a:gd name="T70" fmla="*/ 168 w 288"/>
              <a:gd name="T71" fmla="*/ 734 h 1096"/>
              <a:gd name="T72" fmla="*/ 182 w 288"/>
              <a:gd name="T73" fmla="*/ 756 h 1096"/>
              <a:gd name="T74" fmla="*/ 199 w 288"/>
              <a:gd name="T75" fmla="*/ 756 h 1096"/>
              <a:gd name="T76" fmla="*/ 208 w 288"/>
              <a:gd name="T77" fmla="*/ 722 h 1096"/>
              <a:gd name="T78" fmla="*/ 232 w 288"/>
              <a:gd name="T79" fmla="*/ 696 h 1096"/>
              <a:gd name="T80" fmla="*/ 235 w 288"/>
              <a:gd name="T81" fmla="*/ 600 h 1096"/>
              <a:gd name="T82" fmla="*/ 261 w 288"/>
              <a:gd name="T83" fmla="*/ 516 h 1096"/>
              <a:gd name="T84" fmla="*/ 244 w 288"/>
              <a:gd name="T85" fmla="*/ 412 h 1096"/>
              <a:gd name="T86" fmla="*/ 249 w 288"/>
              <a:gd name="T87" fmla="*/ 283 h 1096"/>
              <a:gd name="T88" fmla="*/ 264 w 288"/>
              <a:gd name="T89" fmla="*/ 204 h 1096"/>
              <a:gd name="T90" fmla="*/ 273 w 288"/>
              <a:gd name="T91" fmla="*/ 124 h 1096"/>
              <a:gd name="T92" fmla="*/ 288 w 288"/>
              <a:gd name="T93" fmla="*/ 76 h 1096"/>
              <a:gd name="T94" fmla="*/ 280 w 288"/>
              <a:gd name="T95" fmla="*/ 14 h 1096"/>
              <a:gd name="T96" fmla="*/ 232 w 288"/>
              <a:gd name="T97" fmla="*/ 0 h 109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"/>
              <a:gd name="T148" fmla="*/ 0 h 1096"/>
              <a:gd name="T149" fmla="*/ 288 w 288"/>
              <a:gd name="T150" fmla="*/ 1096 h 109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" h="1096">
                <a:moveTo>
                  <a:pt x="232" y="0"/>
                </a:moveTo>
                <a:lnTo>
                  <a:pt x="187" y="4"/>
                </a:lnTo>
                <a:lnTo>
                  <a:pt x="146" y="48"/>
                </a:lnTo>
                <a:lnTo>
                  <a:pt x="129" y="67"/>
                </a:lnTo>
                <a:lnTo>
                  <a:pt x="117" y="100"/>
                </a:lnTo>
                <a:lnTo>
                  <a:pt x="112" y="151"/>
                </a:lnTo>
                <a:lnTo>
                  <a:pt x="98" y="192"/>
                </a:lnTo>
                <a:lnTo>
                  <a:pt x="67" y="232"/>
                </a:lnTo>
                <a:lnTo>
                  <a:pt x="55" y="278"/>
                </a:lnTo>
                <a:lnTo>
                  <a:pt x="69" y="321"/>
                </a:lnTo>
                <a:lnTo>
                  <a:pt x="45" y="360"/>
                </a:lnTo>
                <a:lnTo>
                  <a:pt x="43" y="487"/>
                </a:lnTo>
                <a:lnTo>
                  <a:pt x="24" y="547"/>
                </a:lnTo>
                <a:lnTo>
                  <a:pt x="36" y="638"/>
                </a:lnTo>
                <a:lnTo>
                  <a:pt x="52" y="681"/>
                </a:lnTo>
                <a:lnTo>
                  <a:pt x="7" y="830"/>
                </a:lnTo>
                <a:lnTo>
                  <a:pt x="0" y="871"/>
                </a:lnTo>
                <a:lnTo>
                  <a:pt x="12" y="957"/>
                </a:lnTo>
                <a:lnTo>
                  <a:pt x="40" y="984"/>
                </a:lnTo>
                <a:lnTo>
                  <a:pt x="52" y="1092"/>
                </a:lnTo>
                <a:lnTo>
                  <a:pt x="98" y="1096"/>
                </a:lnTo>
                <a:lnTo>
                  <a:pt x="172" y="1084"/>
                </a:lnTo>
                <a:lnTo>
                  <a:pt x="213" y="1022"/>
                </a:lnTo>
                <a:lnTo>
                  <a:pt x="194" y="998"/>
                </a:lnTo>
                <a:lnTo>
                  <a:pt x="196" y="962"/>
                </a:lnTo>
                <a:lnTo>
                  <a:pt x="220" y="926"/>
                </a:lnTo>
                <a:lnTo>
                  <a:pt x="196" y="878"/>
                </a:lnTo>
                <a:lnTo>
                  <a:pt x="132" y="861"/>
                </a:lnTo>
                <a:lnTo>
                  <a:pt x="98" y="816"/>
                </a:lnTo>
                <a:lnTo>
                  <a:pt x="81" y="804"/>
                </a:lnTo>
                <a:lnTo>
                  <a:pt x="100" y="746"/>
                </a:lnTo>
                <a:lnTo>
                  <a:pt x="127" y="720"/>
                </a:lnTo>
                <a:lnTo>
                  <a:pt x="163" y="657"/>
                </a:lnTo>
                <a:lnTo>
                  <a:pt x="184" y="655"/>
                </a:lnTo>
                <a:lnTo>
                  <a:pt x="177" y="698"/>
                </a:lnTo>
                <a:lnTo>
                  <a:pt x="168" y="734"/>
                </a:lnTo>
                <a:lnTo>
                  <a:pt x="182" y="756"/>
                </a:lnTo>
                <a:lnTo>
                  <a:pt x="199" y="756"/>
                </a:lnTo>
                <a:lnTo>
                  <a:pt x="208" y="722"/>
                </a:lnTo>
                <a:lnTo>
                  <a:pt x="232" y="696"/>
                </a:lnTo>
                <a:lnTo>
                  <a:pt x="235" y="600"/>
                </a:lnTo>
                <a:lnTo>
                  <a:pt x="261" y="516"/>
                </a:lnTo>
                <a:lnTo>
                  <a:pt x="244" y="412"/>
                </a:lnTo>
                <a:lnTo>
                  <a:pt x="249" y="283"/>
                </a:lnTo>
                <a:lnTo>
                  <a:pt x="264" y="204"/>
                </a:lnTo>
                <a:lnTo>
                  <a:pt x="273" y="124"/>
                </a:lnTo>
                <a:lnTo>
                  <a:pt x="288" y="76"/>
                </a:lnTo>
                <a:lnTo>
                  <a:pt x="280" y="14"/>
                </a:lnTo>
                <a:lnTo>
                  <a:pt x="232" y="0"/>
                </a:lnTo>
                <a:close/>
              </a:path>
            </a:pathLst>
          </a:custGeom>
          <a:solidFill>
            <a:srgbClr val="333399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155" name="Freeform 11"/>
          <p:cNvSpPr>
            <a:spLocks/>
          </p:cNvSpPr>
          <p:nvPr/>
        </p:nvSpPr>
        <p:spPr bwMode="auto">
          <a:xfrm>
            <a:off x="5208432" y="2989263"/>
            <a:ext cx="1185862" cy="454025"/>
          </a:xfrm>
          <a:custGeom>
            <a:avLst/>
            <a:gdLst>
              <a:gd name="T0" fmla="*/ 0 w 747"/>
              <a:gd name="T1" fmla="*/ 0 h 286"/>
              <a:gd name="T2" fmla="*/ 39 w 747"/>
              <a:gd name="T3" fmla="*/ 63 h 286"/>
              <a:gd name="T4" fmla="*/ 69 w 747"/>
              <a:gd name="T5" fmla="*/ 82 h 286"/>
              <a:gd name="T6" fmla="*/ 131 w 747"/>
              <a:gd name="T7" fmla="*/ 75 h 286"/>
              <a:gd name="T8" fmla="*/ 155 w 747"/>
              <a:gd name="T9" fmla="*/ 114 h 286"/>
              <a:gd name="T10" fmla="*/ 224 w 747"/>
              <a:gd name="T11" fmla="*/ 115 h 286"/>
              <a:gd name="T12" fmla="*/ 275 w 747"/>
              <a:gd name="T13" fmla="*/ 115 h 286"/>
              <a:gd name="T14" fmla="*/ 290 w 747"/>
              <a:gd name="T15" fmla="*/ 135 h 286"/>
              <a:gd name="T16" fmla="*/ 331 w 747"/>
              <a:gd name="T17" fmla="*/ 127 h 286"/>
              <a:gd name="T18" fmla="*/ 381 w 747"/>
              <a:gd name="T19" fmla="*/ 168 h 286"/>
              <a:gd name="T20" fmla="*/ 440 w 747"/>
              <a:gd name="T21" fmla="*/ 181 h 286"/>
              <a:gd name="T22" fmla="*/ 467 w 747"/>
              <a:gd name="T23" fmla="*/ 205 h 286"/>
              <a:gd name="T24" fmla="*/ 506 w 747"/>
              <a:gd name="T25" fmla="*/ 211 h 286"/>
              <a:gd name="T26" fmla="*/ 547 w 747"/>
              <a:gd name="T27" fmla="*/ 275 h 286"/>
              <a:gd name="T28" fmla="*/ 635 w 747"/>
              <a:gd name="T29" fmla="*/ 277 h 286"/>
              <a:gd name="T30" fmla="*/ 698 w 747"/>
              <a:gd name="T31" fmla="*/ 285 h 286"/>
              <a:gd name="T32" fmla="*/ 747 w 747"/>
              <a:gd name="T33" fmla="*/ 282 h 28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47"/>
              <a:gd name="T52" fmla="*/ 0 h 286"/>
              <a:gd name="T53" fmla="*/ 747 w 747"/>
              <a:gd name="T54" fmla="*/ 286 h 28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47" h="286">
                <a:moveTo>
                  <a:pt x="0" y="0"/>
                </a:moveTo>
                <a:cubicBezTo>
                  <a:pt x="14" y="24"/>
                  <a:pt x="28" y="49"/>
                  <a:pt x="39" y="63"/>
                </a:cubicBezTo>
                <a:cubicBezTo>
                  <a:pt x="50" y="77"/>
                  <a:pt x="54" y="80"/>
                  <a:pt x="69" y="82"/>
                </a:cubicBezTo>
                <a:cubicBezTo>
                  <a:pt x="84" y="84"/>
                  <a:pt x="117" y="70"/>
                  <a:pt x="131" y="75"/>
                </a:cubicBezTo>
                <a:cubicBezTo>
                  <a:pt x="145" y="80"/>
                  <a:pt x="139" y="107"/>
                  <a:pt x="155" y="114"/>
                </a:cubicBezTo>
                <a:cubicBezTo>
                  <a:pt x="171" y="121"/>
                  <a:pt x="204" y="115"/>
                  <a:pt x="224" y="115"/>
                </a:cubicBezTo>
                <a:cubicBezTo>
                  <a:pt x="244" y="115"/>
                  <a:pt x="264" y="112"/>
                  <a:pt x="275" y="115"/>
                </a:cubicBezTo>
                <a:cubicBezTo>
                  <a:pt x="286" y="118"/>
                  <a:pt x="281" y="133"/>
                  <a:pt x="290" y="135"/>
                </a:cubicBezTo>
                <a:cubicBezTo>
                  <a:pt x="299" y="137"/>
                  <a:pt x="316" y="122"/>
                  <a:pt x="331" y="127"/>
                </a:cubicBezTo>
                <a:cubicBezTo>
                  <a:pt x="346" y="132"/>
                  <a:pt x="363" y="159"/>
                  <a:pt x="381" y="168"/>
                </a:cubicBezTo>
                <a:cubicBezTo>
                  <a:pt x="399" y="177"/>
                  <a:pt x="426" y="175"/>
                  <a:pt x="440" y="181"/>
                </a:cubicBezTo>
                <a:cubicBezTo>
                  <a:pt x="454" y="187"/>
                  <a:pt x="456" y="200"/>
                  <a:pt x="467" y="205"/>
                </a:cubicBezTo>
                <a:cubicBezTo>
                  <a:pt x="478" y="210"/>
                  <a:pt x="493" y="199"/>
                  <a:pt x="506" y="211"/>
                </a:cubicBezTo>
                <a:cubicBezTo>
                  <a:pt x="519" y="223"/>
                  <a:pt x="526" y="264"/>
                  <a:pt x="547" y="275"/>
                </a:cubicBezTo>
                <a:cubicBezTo>
                  <a:pt x="568" y="286"/>
                  <a:pt x="610" y="275"/>
                  <a:pt x="635" y="277"/>
                </a:cubicBezTo>
                <a:cubicBezTo>
                  <a:pt x="660" y="279"/>
                  <a:pt x="679" y="284"/>
                  <a:pt x="698" y="285"/>
                </a:cubicBezTo>
                <a:cubicBezTo>
                  <a:pt x="717" y="286"/>
                  <a:pt x="739" y="283"/>
                  <a:pt x="747" y="282"/>
                </a:cubicBezTo>
              </a:path>
            </a:pathLst>
          </a:custGeom>
          <a:noFill/>
          <a:ln w="19050" cmpd="sng">
            <a:solidFill>
              <a:srgbClr val="333399">
                <a:alpha val="7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5792" name="Rectangle 16"/>
          <p:cNvSpPr>
            <a:spLocks noChangeArrowheads="1"/>
          </p:cNvSpPr>
          <p:nvPr/>
        </p:nvSpPr>
        <p:spPr bwMode="auto">
          <a:xfrm>
            <a:off x="6002182" y="1168400"/>
            <a:ext cx="201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49" charset="-122"/>
              </a:rPr>
              <a:t>亞摩利王西宏之地</a:t>
            </a:r>
            <a:endParaRPr lang="en-US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49" charset="-122"/>
            </a:endParaRPr>
          </a:p>
        </p:txBody>
      </p:sp>
      <p:sp>
        <p:nvSpPr>
          <p:cNvPr id="75793" name="Freeform 17"/>
          <p:cNvSpPr>
            <a:spLocks/>
          </p:cNvSpPr>
          <p:nvPr/>
        </p:nvSpPr>
        <p:spPr bwMode="auto">
          <a:xfrm>
            <a:off x="6240307" y="1874838"/>
            <a:ext cx="207962" cy="1562100"/>
          </a:xfrm>
          <a:custGeom>
            <a:avLst/>
            <a:gdLst>
              <a:gd name="T0" fmla="*/ 62 w 131"/>
              <a:gd name="T1" fmla="*/ 984 h 984"/>
              <a:gd name="T2" fmla="*/ 62 w 131"/>
              <a:gd name="T3" fmla="*/ 729 h 984"/>
              <a:gd name="T4" fmla="*/ 14 w 131"/>
              <a:gd name="T5" fmla="*/ 576 h 984"/>
              <a:gd name="T6" fmla="*/ 129 w 131"/>
              <a:gd name="T7" fmla="*/ 197 h 984"/>
              <a:gd name="T8" fmla="*/ 0 w 131"/>
              <a:gd name="T9" fmla="*/ 0 h 9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1"/>
              <a:gd name="T16" fmla="*/ 0 h 984"/>
              <a:gd name="T17" fmla="*/ 131 w 131"/>
              <a:gd name="T18" fmla="*/ 984 h 9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1" h="984">
                <a:moveTo>
                  <a:pt x="62" y="984"/>
                </a:moveTo>
                <a:cubicBezTo>
                  <a:pt x="66" y="890"/>
                  <a:pt x="70" y="797"/>
                  <a:pt x="62" y="729"/>
                </a:cubicBezTo>
                <a:cubicBezTo>
                  <a:pt x="54" y="661"/>
                  <a:pt x="3" y="665"/>
                  <a:pt x="14" y="576"/>
                </a:cubicBezTo>
                <a:cubicBezTo>
                  <a:pt x="25" y="487"/>
                  <a:pt x="131" y="293"/>
                  <a:pt x="129" y="197"/>
                </a:cubicBezTo>
                <a:cubicBezTo>
                  <a:pt x="127" y="101"/>
                  <a:pt x="63" y="50"/>
                  <a:pt x="0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5798" name="Text Box 22"/>
          <p:cNvSpPr txBox="1">
            <a:spLocks noChangeArrowheads="1"/>
          </p:cNvSpPr>
          <p:nvPr/>
        </p:nvSpPr>
        <p:spPr bwMode="auto">
          <a:xfrm>
            <a:off x="5213194" y="4006850"/>
            <a:ext cx="43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49" charset="-122"/>
              </a:rPr>
              <a:t>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49" charset="-122"/>
              </a:rPr>
              <a:t>東</a:t>
            </a:r>
          </a:p>
        </p:txBody>
      </p:sp>
      <p:sp>
        <p:nvSpPr>
          <p:cNvPr id="75799" name="Text Box 23"/>
          <p:cNvSpPr txBox="1">
            <a:spLocks noChangeArrowheads="1"/>
          </p:cNvSpPr>
          <p:nvPr/>
        </p:nvSpPr>
        <p:spPr bwMode="auto">
          <a:xfrm>
            <a:off x="5352894" y="2293938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49" charset="-122"/>
              </a:rPr>
              <a:t>摩押</a:t>
            </a:r>
          </a:p>
        </p:txBody>
      </p:sp>
      <p:sp>
        <p:nvSpPr>
          <p:cNvPr id="75802" name="Text Box 26"/>
          <p:cNvSpPr txBox="1">
            <a:spLocks noChangeArrowheads="1"/>
          </p:cNvSpPr>
          <p:nvPr/>
        </p:nvSpPr>
        <p:spPr bwMode="auto">
          <a:xfrm>
            <a:off x="5932332" y="211138"/>
            <a:ext cx="43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49" charset="-122"/>
              </a:rPr>
              <a:t>亞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49" charset="-122"/>
              </a:rPr>
              <a:t>捫</a:t>
            </a:r>
          </a:p>
        </p:txBody>
      </p:sp>
      <p:sp>
        <p:nvSpPr>
          <p:cNvPr id="75807" name="Freeform 31"/>
          <p:cNvSpPr>
            <a:spLocks/>
          </p:cNvSpPr>
          <p:nvPr/>
        </p:nvSpPr>
        <p:spPr bwMode="auto">
          <a:xfrm>
            <a:off x="4235294" y="3459163"/>
            <a:ext cx="2119313" cy="3294062"/>
          </a:xfrm>
          <a:custGeom>
            <a:avLst/>
            <a:gdLst>
              <a:gd name="T0" fmla="*/ 0 w 1335"/>
              <a:gd name="T1" fmla="*/ 2064 h 2075"/>
              <a:gd name="T2" fmla="*/ 168 w 1335"/>
              <a:gd name="T3" fmla="*/ 2021 h 2075"/>
              <a:gd name="T4" fmla="*/ 365 w 1335"/>
              <a:gd name="T5" fmla="*/ 1738 h 2075"/>
              <a:gd name="T6" fmla="*/ 754 w 1335"/>
              <a:gd name="T7" fmla="*/ 1536 h 2075"/>
              <a:gd name="T8" fmla="*/ 912 w 1335"/>
              <a:gd name="T9" fmla="*/ 1090 h 2075"/>
              <a:gd name="T10" fmla="*/ 984 w 1335"/>
              <a:gd name="T11" fmla="*/ 735 h 2075"/>
              <a:gd name="T12" fmla="*/ 1109 w 1335"/>
              <a:gd name="T13" fmla="*/ 413 h 2075"/>
              <a:gd name="T14" fmla="*/ 1287 w 1335"/>
              <a:gd name="T15" fmla="*/ 168 h 2075"/>
              <a:gd name="T16" fmla="*/ 1335 w 1335"/>
              <a:gd name="T17" fmla="*/ 0 h 207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335"/>
              <a:gd name="T28" fmla="*/ 0 h 2075"/>
              <a:gd name="T29" fmla="*/ 1335 w 1335"/>
              <a:gd name="T30" fmla="*/ 2075 h 207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335" h="2075">
                <a:moveTo>
                  <a:pt x="0" y="2064"/>
                </a:moveTo>
                <a:cubicBezTo>
                  <a:pt x="53" y="2069"/>
                  <a:pt x="107" y="2075"/>
                  <a:pt x="168" y="2021"/>
                </a:cubicBezTo>
                <a:cubicBezTo>
                  <a:pt x="229" y="1967"/>
                  <a:pt x="267" y="1819"/>
                  <a:pt x="365" y="1738"/>
                </a:cubicBezTo>
                <a:cubicBezTo>
                  <a:pt x="463" y="1657"/>
                  <a:pt x="663" y="1644"/>
                  <a:pt x="754" y="1536"/>
                </a:cubicBezTo>
                <a:cubicBezTo>
                  <a:pt x="845" y="1428"/>
                  <a:pt x="874" y="1223"/>
                  <a:pt x="912" y="1090"/>
                </a:cubicBezTo>
                <a:cubicBezTo>
                  <a:pt x="950" y="957"/>
                  <a:pt x="951" y="848"/>
                  <a:pt x="984" y="735"/>
                </a:cubicBezTo>
                <a:cubicBezTo>
                  <a:pt x="1017" y="622"/>
                  <a:pt x="1059" y="507"/>
                  <a:pt x="1109" y="413"/>
                </a:cubicBezTo>
                <a:cubicBezTo>
                  <a:pt x="1159" y="319"/>
                  <a:pt x="1249" y="237"/>
                  <a:pt x="1287" y="168"/>
                </a:cubicBezTo>
                <a:cubicBezTo>
                  <a:pt x="1325" y="99"/>
                  <a:pt x="1327" y="29"/>
                  <a:pt x="1335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162" name="Freeform 33"/>
          <p:cNvSpPr>
            <a:spLocks/>
          </p:cNvSpPr>
          <p:nvPr/>
        </p:nvSpPr>
        <p:spPr bwMode="auto">
          <a:xfrm>
            <a:off x="3978119" y="6707188"/>
            <a:ext cx="254000" cy="150812"/>
          </a:xfrm>
          <a:custGeom>
            <a:avLst/>
            <a:gdLst>
              <a:gd name="T0" fmla="*/ 0 w 160"/>
              <a:gd name="T1" fmla="*/ 95 h 95"/>
              <a:gd name="T2" fmla="*/ 17 w 160"/>
              <a:gd name="T3" fmla="*/ 85 h 95"/>
              <a:gd name="T4" fmla="*/ 44 w 160"/>
              <a:gd name="T5" fmla="*/ 76 h 95"/>
              <a:gd name="T6" fmla="*/ 66 w 160"/>
              <a:gd name="T7" fmla="*/ 40 h 95"/>
              <a:gd name="T8" fmla="*/ 101 w 160"/>
              <a:gd name="T9" fmla="*/ 0 h 95"/>
              <a:gd name="T10" fmla="*/ 114 w 160"/>
              <a:gd name="T11" fmla="*/ 3 h 95"/>
              <a:gd name="T12" fmla="*/ 160 w 160"/>
              <a:gd name="T13" fmla="*/ 35 h 95"/>
              <a:gd name="T14" fmla="*/ 149 w 160"/>
              <a:gd name="T15" fmla="*/ 55 h 95"/>
              <a:gd name="T16" fmla="*/ 141 w 160"/>
              <a:gd name="T17" fmla="*/ 65 h 95"/>
              <a:gd name="T18" fmla="*/ 138 w 160"/>
              <a:gd name="T19" fmla="*/ 95 h 95"/>
              <a:gd name="T20" fmla="*/ 0 w 160"/>
              <a:gd name="T21" fmla="*/ 95 h 9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0"/>
              <a:gd name="T34" fmla="*/ 0 h 95"/>
              <a:gd name="T35" fmla="*/ 160 w 160"/>
              <a:gd name="T36" fmla="*/ 95 h 9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0" h="95">
                <a:moveTo>
                  <a:pt x="0" y="95"/>
                </a:moveTo>
                <a:lnTo>
                  <a:pt x="17" y="85"/>
                </a:lnTo>
                <a:lnTo>
                  <a:pt x="44" y="76"/>
                </a:lnTo>
                <a:lnTo>
                  <a:pt x="66" y="40"/>
                </a:lnTo>
                <a:lnTo>
                  <a:pt x="101" y="0"/>
                </a:lnTo>
                <a:lnTo>
                  <a:pt x="114" y="3"/>
                </a:lnTo>
                <a:lnTo>
                  <a:pt x="160" y="35"/>
                </a:lnTo>
                <a:lnTo>
                  <a:pt x="149" y="55"/>
                </a:lnTo>
                <a:lnTo>
                  <a:pt x="141" y="65"/>
                </a:lnTo>
                <a:lnTo>
                  <a:pt x="138" y="95"/>
                </a:lnTo>
                <a:lnTo>
                  <a:pt x="0" y="95"/>
                </a:lnTo>
                <a:close/>
              </a:path>
            </a:pathLst>
          </a:custGeom>
          <a:solidFill>
            <a:srgbClr val="333399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5810" name="Freeform 34"/>
          <p:cNvSpPr>
            <a:spLocks/>
          </p:cNvSpPr>
          <p:nvPr/>
        </p:nvSpPr>
        <p:spPr bwMode="auto">
          <a:xfrm>
            <a:off x="3054194" y="3357563"/>
            <a:ext cx="1512888" cy="612775"/>
          </a:xfrm>
          <a:custGeom>
            <a:avLst/>
            <a:gdLst>
              <a:gd name="T0" fmla="*/ 0 w 953"/>
              <a:gd name="T1" fmla="*/ 386 h 386"/>
              <a:gd name="T2" fmla="*/ 65 w 953"/>
              <a:gd name="T3" fmla="*/ 275 h 386"/>
              <a:gd name="T4" fmla="*/ 156 w 953"/>
              <a:gd name="T5" fmla="*/ 242 h 386"/>
              <a:gd name="T6" fmla="*/ 320 w 953"/>
              <a:gd name="T7" fmla="*/ 239 h 386"/>
              <a:gd name="T8" fmla="*/ 392 w 953"/>
              <a:gd name="T9" fmla="*/ 215 h 386"/>
              <a:gd name="T10" fmla="*/ 437 w 953"/>
              <a:gd name="T11" fmla="*/ 139 h 386"/>
              <a:gd name="T12" fmla="*/ 519 w 953"/>
              <a:gd name="T13" fmla="*/ 110 h 386"/>
              <a:gd name="T14" fmla="*/ 641 w 953"/>
              <a:gd name="T15" fmla="*/ 103 h 386"/>
              <a:gd name="T16" fmla="*/ 740 w 953"/>
              <a:gd name="T17" fmla="*/ 57 h 386"/>
              <a:gd name="T18" fmla="*/ 804 w 953"/>
              <a:gd name="T19" fmla="*/ 2 h 386"/>
              <a:gd name="T20" fmla="*/ 900 w 953"/>
              <a:gd name="T21" fmla="*/ 43 h 386"/>
              <a:gd name="T22" fmla="*/ 953 w 953"/>
              <a:gd name="T23" fmla="*/ 79 h 38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53"/>
              <a:gd name="T37" fmla="*/ 0 h 386"/>
              <a:gd name="T38" fmla="*/ 953 w 953"/>
              <a:gd name="T39" fmla="*/ 386 h 38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53" h="386">
                <a:moveTo>
                  <a:pt x="0" y="386"/>
                </a:moveTo>
                <a:cubicBezTo>
                  <a:pt x="19" y="342"/>
                  <a:pt x="39" y="299"/>
                  <a:pt x="65" y="275"/>
                </a:cubicBezTo>
                <a:cubicBezTo>
                  <a:pt x="91" y="251"/>
                  <a:pt x="114" y="248"/>
                  <a:pt x="156" y="242"/>
                </a:cubicBezTo>
                <a:cubicBezTo>
                  <a:pt x="198" y="236"/>
                  <a:pt x="281" y="243"/>
                  <a:pt x="320" y="239"/>
                </a:cubicBezTo>
                <a:cubicBezTo>
                  <a:pt x="359" y="235"/>
                  <a:pt x="373" y="232"/>
                  <a:pt x="392" y="215"/>
                </a:cubicBezTo>
                <a:cubicBezTo>
                  <a:pt x="411" y="198"/>
                  <a:pt x="416" y="156"/>
                  <a:pt x="437" y="139"/>
                </a:cubicBezTo>
                <a:cubicBezTo>
                  <a:pt x="458" y="122"/>
                  <a:pt x="485" y="116"/>
                  <a:pt x="519" y="110"/>
                </a:cubicBezTo>
                <a:cubicBezTo>
                  <a:pt x="553" y="104"/>
                  <a:pt x="604" y="112"/>
                  <a:pt x="641" y="103"/>
                </a:cubicBezTo>
                <a:cubicBezTo>
                  <a:pt x="678" y="94"/>
                  <a:pt x="713" y="74"/>
                  <a:pt x="740" y="57"/>
                </a:cubicBezTo>
                <a:cubicBezTo>
                  <a:pt x="767" y="40"/>
                  <a:pt x="777" y="4"/>
                  <a:pt x="804" y="2"/>
                </a:cubicBezTo>
                <a:cubicBezTo>
                  <a:pt x="831" y="0"/>
                  <a:pt x="875" y="30"/>
                  <a:pt x="900" y="43"/>
                </a:cubicBezTo>
                <a:cubicBezTo>
                  <a:pt x="925" y="56"/>
                  <a:pt x="945" y="73"/>
                  <a:pt x="953" y="79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164" name="Oval 36"/>
          <p:cNvSpPr>
            <a:spLocks noChangeArrowheads="1"/>
          </p:cNvSpPr>
          <p:nvPr/>
        </p:nvSpPr>
        <p:spPr bwMode="auto">
          <a:xfrm>
            <a:off x="2997044" y="3921125"/>
            <a:ext cx="88900" cy="920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65" name="AutoShape 37"/>
          <p:cNvSpPr>
            <a:spLocks noChangeArrowheads="1"/>
          </p:cNvSpPr>
          <p:nvPr/>
        </p:nvSpPr>
        <p:spPr bwMode="auto">
          <a:xfrm>
            <a:off x="1965169" y="4229100"/>
            <a:ext cx="846138" cy="496888"/>
          </a:xfrm>
          <a:prstGeom prst="wedgeRectCallout">
            <a:avLst>
              <a:gd name="adj1" fmla="val 72139"/>
              <a:gd name="adj2" fmla="val -97602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加低斯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anose="02010609060101010101" pitchFamily="49" charset="-122"/>
              </a:rPr>
              <a:t>巴尼亞</a:t>
            </a:r>
          </a:p>
        </p:txBody>
      </p:sp>
      <p:sp>
        <p:nvSpPr>
          <p:cNvPr id="75814" name="Freeform 38"/>
          <p:cNvSpPr>
            <a:spLocks/>
          </p:cNvSpPr>
          <p:nvPr/>
        </p:nvSpPr>
        <p:spPr bwMode="auto">
          <a:xfrm>
            <a:off x="4128932" y="3482975"/>
            <a:ext cx="604837" cy="3222625"/>
          </a:xfrm>
          <a:custGeom>
            <a:avLst/>
            <a:gdLst>
              <a:gd name="T0" fmla="*/ 275 w 381"/>
              <a:gd name="T1" fmla="*/ 0 h 2030"/>
              <a:gd name="T2" fmla="*/ 366 w 381"/>
              <a:gd name="T3" fmla="*/ 77 h 2030"/>
              <a:gd name="T4" fmla="*/ 366 w 381"/>
              <a:gd name="T5" fmla="*/ 115 h 2030"/>
              <a:gd name="T6" fmla="*/ 314 w 381"/>
              <a:gd name="T7" fmla="*/ 389 h 2030"/>
              <a:gd name="T8" fmla="*/ 270 w 381"/>
              <a:gd name="T9" fmla="*/ 672 h 2030"/>
              <a:gd name="T10" fmla="*/ 294 w 381"/>
              <a:gd name="T11" fmla="*/ 806 h 2030"/>
              <a:gd name="T12" fmla="*/ 266 w 381"/>
              <a:gd name="T13" fmla="*/ 965 h 2030"/>
              <a:gd name="T14" fmla="*/ 285 w 381"/>
              <a:gd name="T15" fmla="*/ 1085 h 2030"/>
              <a:gd name="T16" fmla="*/ 198 w 381"/>
              <a:gd name="T17" fmla="*/ 1306 h 2030"/>
              <a:gd name="T18" fmla="*/ 102 w 381"/>
              <a:gd name="T19" fmla="*/ 1536 h 2030"/>
              <a:gd name="T20" fmla="*/ 78 w 381"/>
              <a:gd name="T21" fmla="*/ 1694 h 2030"/>
              <a:gd name="T22" fmla="*/ 11 w 381"/>
              <a:gd name="T23" fmla="*/ 1896 h 2030"/>
              <a:gd name="T24" fmla="*/ 11 w 381"/>
              <a:gd name="T25" fmla="*/ 1973 h 2030"/>
              <a:gd name="T26" fmla="*/ 45 w 381"/>
              <a:gd name="T27" fmla="*/ 2030 h 203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81"/>
              <a:gd name="T43" fmla="*/ 0 h 2030"/>
              <a:gd name="T44" fmla="*/ 381 w 381"/>
              <a:gd name="T45" fmla="*/ 2030 h 203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81" h="2030">
                <a:moveTo>
                  <a:pt x="275" y="0"/>
                </a:moveTo>
                <a:cubicBezTo>
                  <a:pt x="313" y="29"/>
                  <a:pt x="351" y="58"/>
                  <a:pt x="366" y="77"/>
                </a:cubicBezTo>
                <a:cubicBezTo>
                  <a:pt x="381" y="96"/>
                  <a:pt x="375" y="63"/>
                  <a:pt x="366" y="115"/>
                </a:cubicBezTo>
                <a:cubicBezTo>
                  <a:pt x="357" y="167"/>
                  <a:pt x="330" y="296"/>
                  <a:pt x="314" y="389"/>
                </a:cubicBezTo>
                <a:cubicBezTo>
                  <a:pt x="298" y="482"/>
                  <a:pt x="273" y="603"/>
                  <a:pt x="270" y="672"/>
                </a:cubicBezTo>
                <a:cubicBezTo>
                  <a:pt x="267" y="741"/>
                  <a:pt x="295" y="757"/>
                  <a:pt x="294" y="806"/>
                </a:cubicBezTo>
                <a:cubicBezTo>
                  <a:pt x="293" y="855"/>
                  <a:pt x="267" y="919"/>
                  <a:pt x="266" y="965"/>
                </a:cubicBezTo>
                <a:cubicBezTo>
                  <a:pt x="265" y="1011"/>
                  <a:pt x="296" y="1028"/>
                  <a:pt x="285" y="1085"/>
                </a:cubicBezTo>
                <a:cubicBezTo>
                  <a:pt x="274" y="1142"/>
                  <a:pt x="228" y="1231"/>
                  <a:pt x="198" y="1306"/>
                </a:cubicBezTo>
                <a:cubicBezTo>
                  <a:pt x="168" y="1381"/>
                  <a:pt x="122" y="1471"/>
                  <a:pt x="102" y="1536"/>
                </a:cubicBezTo>
                <a:cubicBezTo>
                  <a:pt x="82" y="1601"/>
                  <a:pt x="93" y="1634"/>
                  <a:pt x="78" y="1694"/>
                </a:cubicBezTo>
                <a:cubicBezTo>
                  <a:pt x="63" y="1754"/>
                  <a:pt x="22" y="1850"/>
                  <a:pt x="11" y="1896"/>
                </a:cubicBezTo>
                <a:cubicBezTo>
                  <a:pt x="0" y="1942"/>
                  <a:pt x="5" y="1951"/>
                  <a:pt x="11" y="1973"/>
                </a:cubicBezTo>
                <a:cubicBezTo>
                  <a:pt x="17" y="1995"/>
                  <a:pt x="36" y="2022"/>
                  <a:pt x="45" y="203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8562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5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5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2000"/>
                                        <p:tgtEl>
                                          <p:spTgt spid="75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75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93" grpId="0" animBg="1"/>
      <p:bldP spid="75807" grpId="0" animBg="1"/>
      <p:bldP spid="75810" grpId="0" animBg="1"/>
      <p:bldP spid="7581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15" name="Picture 39" descr="bala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" r="1129"/>
          <a:stretch>
            <a:fillRect/>
          </a:stretch>
        </p:blipFill>
        <p:spPr bwMode="auto">
          <a:xfrm>
            <a:off x="2727896" y="1406153"/>
            <a:ext cx="3736022" cy="546205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816" name="Text Box 40"/>
          <p:cNvSpPr txBox="1">
            <a:spLocks noChangeArrowheads="1"/>
          </p:cNvSpPr>
          <p:nvPr/>
        </p:nvSpPr>
        <p:spPr bwMode="auto">
          <a:xfrm>
            <a:off x="3871678" y="3303327"/>
            <a:ext cx="7242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 smtClean="0">
                <a:solidFill>
                  <a:srgbClr val="FFFFFF"/>
                </a:solidFill>
                <a:ea typeface="SimHei" panose="02010609060101010101" pitchFamily="49" charset="-122"/>
              </a:rPr>
              <a:t>巴蘭</a:t>
            </a:r>
          </a:p>
        </p:txBody>
      </p:sp>
      <p:sp>
        <p:nvSpPr>
          <p:cNvPr id="75817" name="Text Box 41"/>
          <p:cNvSpPr txBox="1">
            <a:spLocks noChangeArrowheads="1"/>
          </p:cNvSpPr>
          <p:nvPr/>
        </p:nvSpPr>
        <p:spPr bwMode="auto">
          <a:xfrm>
            <a:off x="2937673" y="2933995"/>
            <a:ext cx="7242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 smtClean="0">
                <a:solidFill>
                  <a:srgbClr val="FFFFFF"/>
                </a:solidFill>
                <a:ea typeface="SimHei" panose="02010609060101010101" pitchFamily="49" charset="-122"/>
              </a:rPr>
              <a:t>巴勒</a:t>
            </a:r>
          </a:p>
        </p:txBody>
      </p:sp>
      <p:sp>
        <p:nvSpPr>
          <p:cNvPr id="2" name="Rectangle 1"/>
          <p:cNvSpPr/>
          <p:nvPr/>
        </p:nvSpPr>
        <p:spPr>
          <a:xfrm>
            <a:off x="3355021" y="43830"/>
            <a:ext cx="24817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dirty="0">
                <a:solidFill>
                  <a:srgbClr val="FF0000"/>
                </a:solidFill>
                <a:latin typeface="Helvetica Neue"/>
              </a:rPr>
              <a:t>民 數 記 </a:t>
            </a:r>
            <a:r>
              <a:rPr lang="en-US" altLang="zh-TW" sz="2800" dirty="0" smtClean="0">
                <a:solidFill>
                  <a:srgbClr val="FF0000"/>
                </a:solidFill>
                <a:latin typeface="Helvetica Neue"/>
              </a:rPr>
              <a:t>22-25</a:t>
            </a:r>
          </a:p>
        </p:txBody>
      </p:sp>
      <p:sp>
        <p:nvSpPr>
          <p:cNvPr id="3" name="Rectangle 2"/>
          <p:cNvSpPr/>
          <p:nvPr/>
        </p:nvSpPr>
        <p:spPr>
          <a:xfrm>
            <a:off x="1395506" y="567050"/>
            <a:ext cx="6327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rgbClr val="FF0000"/>
                </a:solidFill>
                <a:latin typeface="Helvetica Neue"/>
              </a:rPr>
              <a:t>民 數 記 </a:t>
            </a:r>
            <a:r>
              <a:rPr lang="en-US" altLang="zh-TW" sz="2400" dirty="0" smtClean="0">
                <a:solidFill>
                  <a:srgbClr val="FF0000"/>
                </a:solidFill>
                <a:latin typeface="Helvetica Neue"/>
              </a:rPr>
              <a:t>24:10  </a:t>
            </a:r>
            <a:r>
              <a:rPr lang="zh-TW" altLang="en-US" sz="2400" dirty="0" smtClean="0">
                <a:solidFill>
                  <a:srgbClr val="000000"/>
                </a:solidFill>
                <a:latin typeface="Helvetica Neue"/>
              </a:rPr>
              <a:t>我 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召 你 來 為 我 咒 詛 仇 敵 ， 不 料 ， 你 這 三 次 竟 為 他 們 祝 福 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28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16" grpId="0"/>
      <p:bldP spid="758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zh-TW" altLang="en-US" sz="4000" dirty="0">
                <a:solidFill>
                  <a:schemeClr val="bg1"/>
                </a:solidFill>
              </a:rPr>
              <a:t>民 數 記 </a:t>
            </a:r>
            <a:r>
              <a:rPr lang="en-US" altLang="zh-TW" sz="4000" dirty="0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3076" y="1173722"/>
            <a:ext cx="8741044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200" dirty="0"/>
              <a:t>民 數 記 </a:t>
            </a:r>
            <a:r>
              <a:rPr lang="en-US" altLang="zh-TW" sz="2200" b="1" dirty="0" smtClean="0"/>
              <a:t>25</a:t>
            </a:r>
            <a:r>
              <a:rPr lang="en-US" altLang="zh-TW" sz="2200" b="1" dirty="0"/>
              <a:t> </a:t>
            </a:r>
            <a:endParaRPr lang="en-US" altLang="zh-TW" sz="2200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200" b="1" baseline="30000" dirty="0" smtClean="0"/>
              <a:t>1</a:t>
            </a:r>
            <a:r>
              <a:rPr lang="zh-TW" altLang="en-US" sz="2200" dirty="0" smtClean="0"/>
              <a:t>以 </a:t>
            </a:r>
            <a:r>
              <a:rPr lang="zh-TW" altLang="en-US" sz="2200" dirty="0"/>
              <a:t>色 列 人 住 在 什 亭 ， 百 姓 與 摩 押 女 子 行 起 淫 亂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200" b="1" baseline="30000" dirty="0"/>
              <a:t>2 </a:t>
            </a:r>
            <a:r>
              <a:rPr lang="zh-TW" altLang="en-US" sz="2200" dirty="0"/>
              <a:t>因 為 這 女 子 叫 百 姓 來 ， 一 同 給 他 們 的 神 獻 祭 ， 百 姓 就 吃 他 們 的 祭 物 ， 跪 拜 他 們 的 神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200" b="1" baseline="30000" dirty="0"/>
              <a:t>3 </a:t>
            </a:r>
            <a:r>
              <a:rPr lang="zh-TW" altLang="en-US" sz="2200" dirty="0">
                <a:solidFill>
                  <a:srgbClr val="FF0000"/>
                </a:solidFill>
              </a:rPr>
              <a:t>以 色 列 人 與 巴 力 毘 珥 連 合</a:t>
            </a:r>
            <a:r>
              <a:rPr lang="zh-TW" altLang="en-US" sz="2200" dirty="0"/>
              <a:t> ， 耶 和 華 的 怒 氣 就 向 以 色 列 人 發 作 。</a:t>
            </a:r>
            <a:endParaRPr lang="en-US" altLang="zh-TW" sz="2200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200" dirty="0"/>
              <a:t>民 數 記 </a:t>
            </a:r>
            <a:r>
              <a:rPr lang="en-US" altLang="zh-TW" sz="2200" dirty="0"/>
              <a:t>31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200" b="1" baseline="30000" dirty="0"/>
              <a:t>7 </a:t>
            </a:r>
            <a:r>
              <a:rPr lang="zh-TW" altLang="en-US" sz="2200" dirty="0"/>
              <a:t>他 們 就 照 耶 和 華 所 吩 咐 摩 西 的 ， 與 米 甸 人 打 仗 ， 殺 了 所 有 的 男 丁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200" b="1" baseline="30000" dirty="0"/>
              <a:t>8 </a:t>
            </a:r>
            <a:r>
              <a:rPr lang="zh-TW" altLang="en-US" sz="2200" dirty="0"/>
              <a:t>在 所 殺 的 人 中 ， 殺 了 米 甸 的 五 王 ， 就 是 以 未 、 利 金 、 蘇 珥 、 戶 珥 、 利 巴 ， 又 用 刀 殺 了 比 珥 的 兒 子 巴 蘭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2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16 </a:t>
            </a:r>
            <a:r>
              <a:rPr lang="zh-TW" altLang="en-US" sz="2200" dirty="0">
                <a:solidFill>
                  <a:srgbClr val="FF0000"/>
                </a:solidFill>
                <a:latin typeface="Helvetica Neue"/>
              </a:rPr>
              <a:t>這 些 婦 女 因 巴 蘭 的 計 謀 ， 叫 以 色 列 人 在 毘 珥 的 事 上 得 罪 耶 和 華 ， 以 致 耶 和 華 的 會 眾 遭 遇 瘟 疫 </a:t>
            </a:r>
            <a:r>
              <a:rPr lang="zh-TW" altLang="en-US" sz="2200" dirty="0">
                <a:solidFill>
                  <a:srgbClr val="000000"/>
                </a:solidFill>
                <a:latin typeface="Helvetica Neue"/>
              </a:rPr>
              <a:t>。</a:t>
            </a:r>
            <a:endParaRPr lang="en-US" sz="2200" dirty="0"/>
          </a:p>
          <a:p>
            <a:pPr marL="0" indent="0">
              <a:lnSpc>
                <a:spcPct val="100000"/>
              </a:lnSpc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947839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清 理 聖 殿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02956" y="1293337"/>
            <a:ext cx="3994685" cy="4160137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4 </a:t>
            </a:r>
            <a:r>
              <a:rPr lang="en-US" sz="2400" dirty="0"/>
              <a:t>先 是 蒙 派 管 理 我 們 神 殿 中 庫 房 的 </a:t>
            </a:r>
            <a:r>
              <a:rPr lang="en-US" sz="2400" dirty="0">
                <a:solidFill>
                  <a:srgbClr val="FF0000"/>
                </a:solidFill>
              </a:rPr>
              <a:t>祭 司 以 利 亞 實 與 多 比 雅 結 親 </a:t>
            </a:r>
            <a:r>
              <a:rPr lang="en-US" sz="2400" dirty="0"/>
              <a:t>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5 </a:t>
            </a:r>
            <a:r>
              <a:rPr lang="en-US" sz="2400" dirty="0"/>
              <a:t>便 </a:t>
            </a:r>
            <a:r>
              <a:rPr lang="en-US" sz="2400" dirty="0">
                <a:solidFill>
                  <a:srgbClr val="FF0000"/>
                </a:solidFill>
              </a:rPr>
              <a:t>為 他 預 備 一 間 大 屋 子 </a:t>
            </a:r>
            <a:r>
              <a:rPr lang="en-US" sz="2400" dirty="0"/>
              <a:t>， 就 是 從 前 收 存 素 祭 、 乳 香 、 器 皿 ， 和 照 命 令 供 給 利 未 人 、 歌 唱 的 、 守 門 的 五 穀 、 新 酒 ， 和 油 的 十 分 之 一 ， 並 歸 祭 司 舉 祭 的 屋 子 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00600" y="1293337"/>
            <a:ext cx="3901698" cy="41601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7 </a:t>
            </a:r>
            <a:r>
              <a:rPr lang="en-US" sz="2400" dirty="0"/>
              <a:t>我 來 到 耶 路 撒 冷 ， 就 知 道 以 利 亞 實 為 多 比 雅 在 神 殿 的 院 內 預 備 屋 子 的 那 件 惡 事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8 </a:t>
            </a:r>
            <a:r>
              <a:rPr lang="en-US" sz="2400" dirty="0"/>
              <a:t>我 甚 </a:t>
            </a:r>
            <a:r>
              <a:rPr lang="en-US" sz="2400" dirty="0">
                <a:solidFill>
                  <a:srgbClr val="FF0000"/>
                </a:solidFill>
              </a:rPr>
              <a:t>惱 怒</a:t>
            </a:r>
            <a:r>
              <a:rPr lang="en-US" sz="2400" dirty="0"/>
              <a:t> ， 就 把 多 比 雅 的 一 切 家 具 從 屋 裡 都 </a:t>
            </a:r>
            <a:r>
              <a:rPr lang="en-US" sz="2400" dirty="0">
                <a:solidFill>
                  <a:srgbClr val="FF0000"/>
                </a:solidFill>
              </a:rPr>
              <a:t>拋 出 去 </a:t>
            </a:r>
            <a:r>
              <a:rPr lang="en-US" sz="2400" dirty="0"/>
              <a:t>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9 </a:t>
            </a:r>
            <a:r>
              <a:rPr lang="en-US" sz="2400" dirty="0"/>
              <a:t>吩 咐 人 </a:t>
            </a:r>
            <a:r>
              <a:rPr lang="en-US" sz="2400" dirty="0">
                <a:solidFill>
                  <a:srgbClr val="FF0000"/>
                </a:solidFill>
              </a:rPr>
              <a:t>潔 淨</a:t>
            </a:r>
            <a:r>
              <a:rPr lang="en-US" sz="2400" dirty="0"/>
              <a:t> 這 屋 子 ， 遂 將 神 殿 的 器 皿 和 素 祭 、 乳 香 又 搬 進 去 。</a:t>
            </a:r>
          </a:p>
          <a:p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24852" y="5756255"/>
            <a:ext cx="8619345" cy="830997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6 </a:t>
            </a:r>
            <a:r>
              <a:rPr lang="en-US" sz="2400" dirty="0"/>
              <a:t>那 時 我 不 在 耶 路 撒 冷 ； 因 為 巴 比 倫 王 亞 達 薛 西 三 十 二 年 ， 我 回 到 王 那 裡 。 </a:t>
            </a:r>
            <a:r>
              <a:rPr lang="en-US" sz="2400" dirty="0">
                <a:solidFill>
                  <a:srgbClr val="FF0000"/>
                </a:solidFill>
              </a:rPr>
              <a:t>過 了 多 日 </a:t>
            </a:r>
            <a:r>
              <a:rPr lang="en-US" sz="2400" dirty="0"/>
              <a:t>， 我 向 王 告 假 。</a:t>
            </a:r>
          </a:p>
        </p:txBody>
      </p:sp>
    </p:spTree>
    <p:extLst>
      <p:ext uri="{BB962C8B-B14F-4D97-AF65-F5344CB8AC3E}">
        <p14:creationId xmlns:p14="http://schemas.microsoft.com/office/powerpoint/2010/main" val="7084242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800" b="1" dirty="0" smtClean="0"/>
              <a:t>尼</a:t>
            </a:r>
            <a:r>
              <a:rPr lang="en-US" altLang="zh-TW" sz="2800" b="1" dirty="0" smtClean="0"/>
              <a:t>2:19</a:t>
            </a:r>
            <a:r>
              <a:rPr lang="zh-TW" altLang="en-US" sz="2800" dirty="0"/>
              <a:t> </a:t>
            </a:r>
            <a:r>
              <a:rPr lang="zh-TW" altLang="en-US" sz="2800" dirty="0" smtClean="0"/>
              <a:t>但 和 倫 人 參 巴 拉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並 為 奴 的 </a:t>
            </a:r>
            <a:r>
              <a:rPr lang="zh-TW" altLang="en-US" sz="2800" dirty="0" smtClean="0">
                <a:solidFill>
                  <a:srgbClr val="FF0000"/>
                </a:solidFill>
              </a:rPr>
              <a:t>亞 捫 人 </a:t>
            </a:r>
            <a:r>
              <a:rPr lang="zh-TW" altLang="en-US" sz="2800" dirty="0" smtClean="0">
                <a:solidFill>
                  <a:srgbClr val="0000CC"/>
                </a:solidFill>
              </a:rPr>
              <a:t>多 比 雅 </a:t>
            </a:r>
            <a:r>
              <a:rPr lang="zh-TW" altLang="en-US" sz="2800" dirty="0" smtClean="0"/>
              <a:t>和 阿 拉 伯 人 基 善 聽 見 就 嗤 笑 我 們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藐 視 我 們</a:t>
            </a:r>
            <a:r>
              <a:rPr lang="zh-TW" altLang="en-US" sz="2800" dirty="0"/>
              <a:t>，說：</a:t>
            </a:r>
            <a:r>
              <a:rPr lang="en-US" altLang="zh-TW" sz="2800" dirty="0"/>
              <a:t>『</a:t>
            </a:r>
            <a:r>
              <a:rPr lang="zh-TW" altLang="en-US" sz="2800" dirty="0" smtClean="0"/>
              <a:t>你 們 做 甚 麼 呢</a:t>
            </a:r>
            <a:r>
              <a:rPr lang="zh-TW" altLang="en-US" sz="2800" dirty="0"/>
              <a:t>？</a:t>
            </a:r>
            <a:r>
              <a:rPr lang="zh-TW" altLang="en-US" sz="2800" dirty="0" smtClean="0"/>
              <a:t>要 背 叛 王 嗎</a:t>
            </a:r>
            <a:r>
              <a:rPr lang="zh-TW" altLang="en-US" sz="2800" dirty="0"/>
              <a:t>？</a:t>
            </a:r>
            <a:r>
              <a:rPr lang="en-US" altLang="zh-TW" sz="2800" dirty="0" smtClean="0"/>
              <a:t>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b="1" dirty="0" smtClean="0"/>
              <a:t>尼</a:t>
            </a:r>
            <a:r>
              <a:rPr lang="en-US" altLang="zh-TW" sz="2800" b="1" dirty="0" smtClean="0"/>
              <a:t>10:</a:t>
            </a:r>
            <a:r>
              <a:rPr lang="en-US" sz="2800" b="1" dirty="0" smtClean="0"/>
              <a:t>39</a:t>
            </a:r>
            <a:r>
              <a:rPr lang="en-US" sz="2800" b="1" dirty="0"/>
              <a:t> </a:t>
            </a:r>
            <a:r>
              <a:rPr lang="en-US" sz="2800" dirty="0"/>
              <a:t>以 色 列 人 和 利 未 人 要 將 五 穀 、 新 酒 ， 和 油 為 舉 祭 ， </a:t>
            </a:r>
            <a:r>
              <a:rPr lang="en-US" sz="2800" dirty="0">
                <a:solidFill>
                  <a:srgbClr val="FF0000"/>
                </a:solidFill>
              </a:rPr>
              <a:t>奉 到 收 存 聖 所 器 皿 的 屋 子 裡 </a:t>
            </a:r>
            <a:r>
              <a:rPr lang="en-US" sz="2800" dirty="0"/>
              <a:t>， 就 是 供 職 的 祭 司 、 守 門 的 、 歌 唱 的 所 住 的 屋 子 。</a:t>
            </a:r>
          </a:p>
        </p:txBody>
      </p:sp>
    </p:spTree>
    <p:extLst>
      <p:ext uri="{BB962C8B-B14F-4D97-AF65-F5344CB8AC3E}">
        <p14:creationId xmlns:p14="http://schemas.microsoft.com/office/powerpoint/2010/main" val="12816933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zh-TW" altLang="en-US" sz="4000" dirty="0">
                <a:solidFill>
                  <a:schemeClr val="bg1"/>
                </a:solidFill>
              </a:rPr>
              <a:t>出 埃 及 記 </a:t>
            </a:r>
            <a:r>
              <a:rPr lang="en-US" altLang="zh-TW" sz="4000" dirty="0">
                <a:solidFill>
                  <a:schemeClr val="bg1"/>
                </a:solidFill>
              </a:rPr>
              <a:t>32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-57736" y="1203701"/>
            <a:ext cx="9201735" cy="58041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400" b="1" dirty="0" smtClean="0"/>
              <a:t>32</a:t>
            </a:r>
            <a:r>
              <a:rPr lang="en-US" altLang="zh-TW" sz="2400" b="1" dirty="0"/>
              <a:t> </a:t>
            </a:r>
            <a:r>
              <a:rPr lang="zh-TW" altLang="en-US" sz="2400" dirty="0">
                <a:solidFill>
                  <a:srgbClr val="FF0000"/>
                </a:solidFill>
              </a:rPr>
              <a:t>百 姓 見 摩 西 遲 延 不 下 山</a:t>
            </a:r>
            <a:r>
              <a:rPr lang="zh-TW" altLang="en-US" sz="2400" dirty="0"/>
              <a:t> ， 就 大 家 聚 集 到 亞 倫 那 裡 ， 對 他 說 ： 起 來 ！ 為 我 們 做 神 像 ， 可 以 在 我 們 前 面 引 路 ； 因 為 領 我 們 出 埃 及 地 的 那 個 摩 西 ， 我 們 不 知 道 他 遭 了 甚 麼 事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2 </a:t>
            </a:r>
            <a:r>
              <a:rPr lang="zh-TW" altLang="en-US" sz="2400" dirty="0"/>
              <a:t>亞 倫 對 他 們 說 ： 你 們 去 摘 下 你 們 妻 子 、 兒 女 耳 上 的 金 環 </a:t>
            </a:r>
            <a:r>
              <a:rPr lang="zh-TW" altLang="en-US" sz="2400" dirty="0" smtClean="0"/>
              <a:t>， </a:t>
            </a:r>
            <a:r>
              <a:rPr lang="zh-TW" altLang="en-US" sz="2400" dirty="0"/>
              <a:t>拿 來 給 我 </a:t>
            </a:r>
            <a:r>
              <a:rPr lang="zh-TW" altLang="en-US" sz="2400" dirty="0" smtClean="0"/>
              <a:t>。</a:t>
            </a:r>
            <a:r>
              <a:rPr lang="en-US" altLang="zh-TW" sz="2400" b="1" baseline="30000" dirty="0" smtClean="0"/>
              <a:t>3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百 姓 就 都 摘 下 他 們 耳 上 的 金 環 ， 拿 來 給 亞 倫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4 </a:t>
            </a:r>
            <a:r>
              <a:rPr lang="zh-TW" altLang="en-US" sz="2400" dirty="0"/>
              <a:t>亞 倫 從 他 們 手 裡 接 過 來 ， 鑄 了 一 隻 牛 犢 ， 用 雕 刻 的 器 具 做 成 。 他 們 就 說 ： 以 色 列 阿 ， 這 是 領 你 出 埃 及 地 的 神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5 </a:t>
            </a:r>
            <a:r>
              <a:rPr lang="zh-TW" altLang="en-US" sz="2400" dirty="0"/>
              <a:t>亞 倫 看 見 ， 就 在 牛 犢 面 前 築 壇 ， 且 宣 告 說 ： 明 日 要 向 耶 和 華 守 節 </a:t>
            </a:r>
            <a:r>
              <a:rPr lang="zh-TW" altLang="en-US" sz="2400" dirty="0" smtClean="0"/>
              <a:t>。</a:t>
            </a:r>
            <a:r>
              <a:rPr lang="en-US" altLang="zh-TW" sz="2400" b="1" baseline="30000" dirty="0" smtClean="0"/>
              <a:t>6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次 日 清 早 ， 百 姓 起 來 獻 燔 祭 和 平 安 祭 ， 就 坐 下 吃 喝 ， 起 來 玩 耍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7 </a:t>
            </a:r>
            <a:r>
              <a:rPr lang="zh-TW" altLang="en-US" sz="2400" dirty="0"/>
              <a:t>耶 和 華 吩 咐 摩 西 說 ： 下 去 罷 ， 因 為 </a:t>
            </a:r>
            <a:r>
              <a:rPr lang="zh-TW" altLang="en-US" sz="2400" dirty="0">
                <a:solidFill>
                  <a:srgbClr val="FF0000"/>
                </a:solidFill>
              </a:rPr>
              <a:t>你 的 百 姓 ， 就 是 你 從 埃 及 地 領 出 來 的 ， 已 經 敗 壞 了 </a:t>
            </a:r>
            <a:r>
              <a:rPr lang="zh-TW" altLang="en-US" sz="24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89265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利未人所當得的分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956" y="1340699"/>
            <a:ext cx="3994685" cy="3438565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/>
              <a:t>10 </a:t>
            </a:r>
            <a:r>
              <a:rPr lang="zh-TW" altLang="en-US" sz="2800" dirty="0"/>
              <a:t>我 見 利 未 人 所 當 得 的 分 無 人 供 給 他 們 ， 甚 至 供 職 的 利 未 人 與 歌 唱 的 俱 各 奔 回 自 己 的 田 地 去 了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340699"/>
            <a:ext cx="3901698" cy="3438565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aseline="30000" dirty="0"/>
              <a:t>11 </a:t>
            </a:r>
            <a:r>
              <a:rPr lang="zh-TW" altLang="en-US" sz="2800" dirty="0"/>
              <a:t>我 就 </a:t>
            </a:r>
            <a:r>
              <a:rPr lang="zh-TW" altLang="en-US" sz="2800" dirty="0">
                <a:solidFill>
                  <a:srgbClr val="FF0000"/>
                </a:solidFill>
              </a:rPr>
              <a:t>斥 責</a:t>
            </a:r>
            <a:r>
              <a:rPr lang="zh-TW" altLang="en-US" sz="2800" dirty="0"/>
              <a:t> 官 長 說 ： 為 何 離 棄 神 的 殿 呢 ？ 我 便 </a:t>
            </a:r>
            <a:r>
              <a:rPr lang="zh-TW" altLang="en-US" sz="2800" dirty="0">
                <a:solidFill>
                  <a:srgbClr val="FF0000"/>
                </a:solidFill>
              </a:rPr>
              <a:t>招 聚</a:t>
            </a:r>
            <a:r>
              <a:rPr lang="zh-TW" altLang="en-US" sz="2800" dirty="0"/>
              <a:t> 利 未 人 ， 使 他 們 照 舊 供 職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aseline="30000" dirty="0"/>
              <a:t>12 </a:t>
            </a:r>
            <a:r>
              <a:rPr lang="zh-TW" altLang="en-US" sz="2800" dirty="0"/>
              <a:t>猶 大 眾 人 就 把 五 穀 、 新 酒 ， 和 油 的 十 分 之 一 送 入 庫 房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95220" y="5007389"/>
            <a:ext cx="8714814" cy="1692771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600" b="1" dirty="0"/>
              <a:t>13 </a:t>
            </a:r>
            <a:r>
              <a:rPr lang="en-US" sz="2600" dirty="0"/>
              <a:t>我 </a:t>
            </a:r>
            <a:r>
              <a:rPr lang="en-US" sz="2600" dirty="0">
                <a:solidFill>
                  <a:srgbClr val="FF0000"/>
                </a:solidFill>
              </a:rPr>
              <a:t>派 祭 司 示 利 米 雅 、 文 士 撒 督 ， 和 利 未 人 毗 大 雅 作 庫 官 管 理 庫 房 </a:t>
            </a:r>
            <a:r>
              <a:rPr lang="en-US" sz="2600" dirty="0"/>
              <a:t>； 副 官 是 哈 難 。 哈 難 是 撒 刻 的 兒 子 ； 撒 刻 是 瑪 他 尼 的 兒 子 。 </a:t>
            </a:r>
            <a:r>
              <a:rPr lang="en-US" sz="2600" dirty="0">
                <a:solidFill>
                  <a:srgbClr val="FF0000"/>
                </a:solidFill>
              </a:rPr>
              <a:t>這 些 人 都 是 忠 信 的 </a:t>
            </a:r>
            <a:r>
              <a:rPr lang="en-US" sz="2600" dirty="0"/>
              <a:t>， 他 們 的 職 分 是 將 所 供 給 的 分 給 他 們 的 弟 兄 。</a:t>
            </a:r>
          </a:p>
        </p:txBody>
      </p:sp>
    </p:spTree>
    <p:extLst>
      <p:ext uri="{BB962C8B-B14F-4D97-AF65-F5344CB8AC3E}">
        <p14:creationId xmlns:p14="http://schemas.microsoft.com/office/powerpoint/2010/main" val="39274671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 descr="PP-SellingAtTheGate_RA_00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360" y="5063227"/>
            <a:ext cx="1163782" cy="150128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守安息日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8205" y="1223180"/>
            <a:ext cx="4528808" cy="5634820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400" b="1" dirty="0" smtClean="0">
                <a:latin typeface="+mn-ea"/>
              </a:rPr>
              <a:t>13:</a:t>
            </a:r>
            <a:r>
              <a:rPr lang="zh-TW" altLang="en-US" sz="2400" b="1" dirty="0" smtClean="0">
                <a:latin typeface="+mn-ea"/>
              </a:rPr>
              <a:t> </a:t>
            </a:r>
            <a:r>
              <a:rPr lang="en-US" sz="2400" dirty="0" smtClean="0">
                <a:latin typeface="+mn-ea"/>
              </a:rPr>
              <a:t>15</a:t>
            </a:r>
            <a:r>
              <a:rPr lang="en-US" sz="2400" b="1" dirty="0">
                <a:latin typeface="+mn-ea"/>
              </a:rPr>
              <a:t> </a:t>
            </a:r>
            <a:r>
              <a:rPr lang="en-US" sz="2400" dirty="0">
                <a:latin typeface="+mn-ea"/>
              </a:rPr>
              <a:t>那 些 日 子 ， 我 在 猶 大 見 有 人 在 </a:t>
            </a:r>
            <a:r>
              <a:rPr lang="en-US" sz="2400" dirty="0">
                <a:solidFill>
                  <a:srgbClr val="FF0000"/>
                </a:solidFill>
                <a:latin typeface="+mn-ea"/>
              </a:rPr>
              <a:t>安 息 日 醡 酒 </a:t>
            </a:r>
            <a:r>
              <a:rPr lang="en-US" sz="2400" dirty="0">
                <a:latin typeface="+mn-ea"/>
              </a:rPr>
              <a:t>（ 原 文 是 踹 酒 醡 ） ， 搬 運 禾 捆 馱 在 驢 上 ， 又 把 酒 、 葡 萄 、 無 花 果 ， 和 各 樣 的 擔 子 在 安 息 日 擔 入 耶 路 撒 冷 ， 我 就 在 他 們 賣 食 物 的 那 日 警 戒 他 們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latin typeface="+mn-ea"/>
              </a:rPr>
              <a:t>16 又 有 推 羅 人 住 在 耶 路 撒 冷 ； 他 們 把 魚 和 各 樣 貨 物 運 進 來 ， 在 安 息 日 賣 給 猶 大 人 </a:t>
            </a:r>
            <a:r>
              <a:rPr lang="en-US" sz="2400" dirty="0" smtClean="0">
                <a:latin typeface="+mn-ea"/>
              </a:rPr>
              <a:t>。</a:t>
            </a:r>
            <a:endParaRPr lang="en-US" sz="2400" dirty="0">
              <a:latin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422098" y="1218692"/>
            <a:ext cx="4721903" cy="5639308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2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19</a:t>
            </a:r>
            <a:r>
              <a:rPr lang="en-US" sz="2200" dirty="0">
                <a:latin typeface="PMingLiU" panose="02020500000000000000" pitchFamily="18" charset="-120"/>
                <a:ea typeface="PMingLiU" panose="02020500000000000000" pitchFamily="18" charset="-120"/>
              </a:rPr>
              <a:t> 在 安 息 日 的 前 一 日 ， 耶 路 撒 冷 城 門 有 黑 影 的 時 候 ， 我 就 吩 咐 人 將 門 關 鎖 ， 不 過 安 息 日 不 准 開 放 。 我 又 派 我 幾 個 僕 人 管 理 城 門 ， 免 得 有 人 在 安 息 日 擔 甚 麼 擔 子 進 城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200" dirty="0">
                <a:latin typeface="PMingLiU" panose="02020500000000000000" pitchFamily="18" charset="-120"/>
                <a:ea typeface="PMingLiU" panose="02020500000000000000" pitchFamily="18" charset="-120"/>
              </a:rPr>
              <a:t>20 於 是 商 人 和 販 賣 各 樣 貨 物 </a:t>
            </a:r>
            <a:r>
              <a:rPr lang="en-US" sz="2200" dirty="0" err="1" smtClean="0">
                <a:latin typeface="PMingLiU" panose="02020500000000000000" pitchFamily="18" charset="-120"/>
                <a:ea typeface="PMingLiU" panose="02020500000000000000" pitchFamily="18" charset="-120"/>
              </a:rPr>
              <a:t>的，一</a:t>
            </a:r>
            <a:r>
              <a:rPr lang="en-US" sz="22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sz="2200" dirty="0">
                <a:latin typeface="PMingLiU" panose="02020500000000000000" pitchFamily="18" charset="-120"/>
                <a:ea typeface="PMingLiU" panose="02020500000000000000" pitchFamily="18" charset="-120"/>
              </a:rPr>
              <a:t>兩 次 住 宿 在 耶 路 撒 冷 城 </a:t>
            </a:r>
            <a:r>
              <a:rPr lang="en-US" sz="22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外。</a:t>
            </a:r>
            <a:endParaRPr lang="en-US" sz="22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200" dirty="0">
                <a:latin typeface="PMingLiU" panose="02020500000000000000" pitchFamily="18" charset="-120"/>
                <a:ea typeface="PMingLiU" panose="02020500000000000000" pitchFamily="18" charset="-120"/>
              </a:rPr>
              <a:t>21 我 就 警 戒 他 們 說 ： 你 們 為 何 在 城 外 住 宿 呢 ？ 若 再 這 樣 ， 我 必 下 手 拿 辦 你 們 。 從 此 以 後 ， 他 們 在 安 息 日 不 再 來 了 。</a:t>
            </a:r>
          </a:p>
          <a:p>
            <a:pPr marL="0" indent="0">
              <a:buNone/>
            </a:pPr>
            <a:endParaRPr lang="en-US" sz="22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50109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501390" y="329784"/>
            <a:ext cx="3402767" cy="5621311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b="1" dirty="0" smtClean="0"/>
              <a:t>17 </a:t>
            </a:r>
            <a:r>
              <a:rPr lang="en-US" sz="2800" dirty="0" smtClean="0"/>
              <a:t>我 就 </a:t>
            </a:r>
            <a:r>
              <a:rPr lang="en-US" sz="2800" dirty="0" smtClean="0">
                <a:solidFill>
                  <a:srgbClr val="FF0000"/>
                </a:solidFill>
              </a:rPr>
              <a:t>斥 責</a:t>
            </a:r>
            <a:r>
              <a:rPr lang="en-US" sz="2800" dirty="0" smtClean="0"/>
              <a:t> 猶 大 的 貴 冑 說 ： 你 們 怎 麼 行 這 惡 事 犯 了 安 息 日 呢 ？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 smtClean="0"/>
              <a:t>18 </a:t>
            </a:r>
            <a:r>
              <a:rPr lang="en-US" sz="2800" dirty="0" smtClean="0"/>
              <a:t>從 前 你 們 列 祖 豈 不 是 這 樣 行 ， 以 致 我 們 神 使 一 切 災 禍 臨 到 我 們 和 這 城 麼 ？ 現 在 你 們 還 犯 安 息 日 ， 使 忿 怒 越 發 臨 到 以 色 列 ！</a:t>
            </a:r>
          </a:p>
          <a:p>
            <a:endParaRPr lang="en-US" sz="2800" dirty="0"/>
          </a:p>
        </p:txBody>
      </p:sp>
      <p:pic>
        <p:nvPicPr>
          <p:cNvPr id="4" name="Picture 6" descr="PP-SellingAtTheGate_RA_00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16278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1945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4.bp.blogspot.com/_TgXHDdNkHv8/TTwW96VMhAI/AAAAAAAAkR0/Kz0KqWcqX2U/s320/16013015+C17+-+Nehemiah+13+15+-+Nehemiah+enforces+the+law+of+the+Sabbath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627" y="1230923"/>
            <a:ext cx="4572000" cy="562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10896" y="1694688"/>
            <a:ext cx="3810000" cy="39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22 我 吩 咐 </a:t>
            </a:r>
            <a:r>
              <a:rPr lang="en-US" sz="2800" dirty="0">
                <a:solidFill>
                  <a:srgbClr val="0000CC"/>
                </a:solidFill>
              </a:rPr>
              <a:t>利 未 人 潔 淨 自 己 ， 來 守 城 門 ， 使 安 息 日 為 聖 </a:t>
            </a:r>
            <a:r>
              <a:rPr lang="en-US" sz="2800" dirty="0"/>
              <a:t>。 我 的 神 啊 ， 求 你 因 這 事 記 念 我 ， 照 你 的 大 慈 愛 憐 恤 我 。</a:t>
            </a:r>
          </a:p>
        </p:txBody>
      </p:sp>
    </p:spTree>
    <p:extLst>
      <p:ext uri="{BB962C8B-B14F-4D97-AF65-F5344CB8AC3E}">
        <p14:creationId xmlns:p14="http://schemas.microsoft.com/office/powerpoint/2010/main" val="20995604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distantshores.org/images/rg/15/display/15_Ezr_10_06_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5798"/>
            <a:ext cx="9144000" cy="671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8678"/>
            <a:ext cx="9144000" cy="720674"/>
          </a:xfrm>
          <a:solidFill>
            <a:schemeClr val="tx1"/>
          </a:solidFill>
        </p:spPr>
        <p:txBody>
          <a:bodyPr>
            <a:normAutofit/>
          </a:bodyPr>
          <a:lstStyle/>
          <a:p>
            <a:pPr indent="225425"/>
            <a:r>
              <a:rPr lang="zh-TW" altLang="en-US" sz="4000" dirty="0" smtClean="0">
                <a:solidFill>
                  <a:schemeClr val="bg1"/>
                </a:solidFill>
              </a:rPr>
              <a:t>與外族通婚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48712" y="1337988"/>
            <a:ext cx="3994685" cy="469133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altLang="zh-TW" sz="2600" b="1" dirty="0" smtClean="0">
                <a:latin typeface="+mn-ea"/>
              </a:rPr>
              <a:t>13:</a:t>
            </a:r>
            <a:r>
              <a:rPr lang="zh-TW" altLang="en-US" sz="2600" b="1" dirty="0" smtClean="0">
                <a:latin typeface="+mn-ea"/>
              </a:rPr>
              <a:t> </a:t>
            </a:r>
            <a:r>
              <a:rPr lang="en-US" altLang="zh-TW" sz="2400" baseline="30000" dirty="0" smtClean="0">
                <a:latin typeface="+mn-ea"/>
              </a:rPr>
              <a:t>23</a:t>
            </a:r>
            <a:r>
              <a:rPr lang="en-US" altLang="zh-TW" sz="2400" dirty="0" smtClean="0">
                <a:latin typeface="+mn-ea"/>
              </a:rPr>
              <a:t> </a:t>
            </a:r>
            <a:r>
              <a:rPr lang="en-US" sz="2600" dirty="0" err="1" smtClean="0">
                <a:latin typeface="+mn-ea"/>
              </a:rPr>
              <a:t>那些日子</a:t>
            </a:r>
            <a:r>
              <a:rPr lang="en-US" sz="2600" dirty="0" err="1">
                <a:latin typeface="+mn-ea"/>
              </a:rPr>
              <a:t>，我也見猶大人娶了亞實突、亞捫、摩押的女子為妻</a:t>
            </a:r>
            <a:r>
              <a:rPr lang="en-US" sz="2600" dirty="0">
                <a:latin typeface="+mn-ea"/>
              </a:rPr>
              <a:t>。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altLang="zh-TW" sz="2400" baseline="30000" dirty="0" smtClean="0">
                <a:latin typeface="+mn-ea"/>
              </a:rPr>
              <a:t>24 </a:t>
            </a:r>
            <a:r>
              <a:rPr lang="en-US" sz="2600" dirty="0" err="1" smtClean="0">
                <a:solidFill>
                  <a:srgbClr val="FF0000"/>
                </a:solidFill>
                <a:latin typeface="+mn-ea"/>
              </a:rPr>
              <a:t>他們的兒女說話</a:t>
            </a:r>
            <a:r>
              <a:rPr lang="en-US" sz="2600" dirty="0" err="1">
                <a:solidFill>
                  <a:srgbClr val="FF0000"/>
                </a:solidFill>
                <a:latin typeface="+mn-ea"/>
              </a:rPr>
              <a:t>，一半是亞實突的話，不會說猶大的話</a:t>
            </a:r>
            <a:r>
              <a:rPr lang="en-US" sz="2600" dirty="0" err="1">
                <a:latin typeface="+mn-ea"/>
              </a:rPr>
              <a:t>，所說的是照著各族的方言</a:t>
            </a:r>
            <a:r>
              <a:rPr lang="en-US" sz="2600" dirty="0">
                <a:latin typeface="+mn-ea"/>
              </a:rPr>
              <a:t>。</a:t>
            </a:r>
          </a:p>
          <a:p>
            <a:pPr marL="0" indent="0">
              <a:lnSpc>
                <a:spcPct val="160000"/>
              </a:lnSpc>
              <a:buNone/>
            </a:pPr>
            <a:endParaRPr lang="en-US" sz="2600" dirty="0">
              <a:latin typeface="+mn-ea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800600" y="1337988"/>
            <a:ext cx="3901698" cy="4691337"/>
          </a:xfrm>
          <a:solidFill>
            <a:srgbClr val="66FFFF"/>
          </a:solidFill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baseline="30000" dirty="0">
                <a:latin typeface="+mn-ea"/>
              </a:rPr>
              <a:t>25 </a:t>
            </a:r>
            <a:r>
              <a:rPr lang="zh-TW" altLang="en-US" sz="2800" dirty="0">
                <a:latin typeface="+mn-ea"/>
              </a:rPr>
              <a:t>我 就 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斥 責</a:t>
            </a:r>
            <a:r>
              <a:rPr lang="zh-TW" altLang="en-US" sz="2800" dirty="0">
                <a:latin typeface="+mn-ea"/>
              </a:rPr>
              <a:t> 他 們 ， 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咒 詛</a:t>
            </a:r>
            <a:r>
              <a:rPr lang="zh-TW" altLang="en-US" sz="2800" dirty="0">
                <a:latin typeface="+mn-ea"/>
              </a:rPr>
              <a:t> 他 們 ， 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打</a:t>
            </a:r>
            <a:r>
              <a:rPr lang="zh-TW" altLang="en-US" sz="2800" dirty="0">
                <a:latin typeface="+mn-ea"/>
              </a:rPr>
              <a:t> 了 他 們 幾 個 人 ， 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拔 下</a:t>
            </a:r>
            <a:r>
              <a:rPr lang="zh-TW" altLang="en-US" sz="2800" dirty="0">
                <a:latin typeface="+mn-ea"/>
              </a:rPr>
              <a:t> 他 們 的 頭 髮 ， 叫 他 們 指 著 神 起 誓 ， 必 不 將 自 己 的 女 兒 嫁 給 外 邦 人 的 兒 子 ， 也 不 為 自 己 和 兒 子 娶 他 們 的 女 兒 。</a:t>
            </a:r>
            <a:endParaRPr 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759859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8" grpId="0" build="p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前 車 之 </a:t>
            </a:r>
            <a:r>
              <a:rPr lang="zh-TW" altLang="en-US" sz="4000" dirty="0">
                <a:solidFill>
                  <a:schemeClr val="bg1"/>
                </a:solidFill>
              </a:rPr>
              <a:t>鑒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 smtClean="0"/>
              <a:t>26</a:t>
            </a:r>
            <a:r>
              <a:rPr lang="en-US" sz="2800" b="1" dirty="0"/>
              <a:t> </a:t>
            </a:r>
            <a:r>
              <a:rPr lang="en-US" sz="2800" dirty="0"/>
              <a:t>我 又 說 ： </a:t>
            </a:r>
            <a:r>
              <a:rPr lang="en-US" sz="2800" dirty="0">
                <a:solidFill>
                  <a:srgbClr val="FF0000"/>
                </a:solidFill>
              </a:rPr>
              <a:t>以 色 列 王 所 羅 門 不 是 在 這 樣 的 事 上 犯 罪 麼 ？ </a:t>
            </a:r>
            <a:r>
              <a:rPr lang="en-US" sz="2800" dirty="0"/>
              <a:t>在 多 國 中 並 沒 有 一 王 像 他 ， 且 蒙 他 神 所 愛 ， 神 立 他 作 以 色 列 全 國 的 王 ； 然 而 連 他 也 被 外 邦 女 子 引 誘 犯 罪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27 </a:t>
            </a:r>
            <a:r>
              <a:rPr lang="en-US" sz="2800" dirty="0"/>
              <a:t>如 此 ， 我 豈 聽 你 們 行 這 大 惡 ， 娶 外 邦 女 子 干 犯 我 們 的 神 呢 </a:t>
            </a:r>
            <a:r>
              <a:rPr lang="en-US" sz="2800" dirty="0" smtClean="0"/>
              <a:t>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39732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ea"/>
                <a:ea typeface="+mn-ea"/>
              </a:rPr>
              <a:t>所 羅 </a:t>
            </a:r>
            <a:r>
              <a:rPr 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門 - </a:t>
            </a:r>
            <a:r>
              <a:rPr lang="zh-CN" altLang="en-US" sz="4000" dirty="0">
                <a:solidFill>
                  <a:schemeClr val="bg1"/>
                </a:solidFill>
              </a:rPr>
              <a:t>千里之堤，溃于蚁穴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/>
              <a:t>大衛  </a:t>
            </a:r>
            <a:r>
              <a:rPr lang="en-US" altLang="zh-TW" sz="2400" dirty="0" smtClean="0"/>
              <a:t>&gt;</a:t>
            </a:r>
            <a:r>
              <a:rPr lang="zh-TW" altLang="en-US" sz="2400" dirty="0" smtClean="0"/>
              <a:t>  所</a:t>
            </a:r>
            <a:r>
              <a:rPr lang="zh-TW" altLang="en-US" sz="2400" dirty="0"/>
              <a:t>羅</a:t>
            </a:r>
            <a:r>
              <a:rPr lang="zh-TW" altLang="en-US" sz="2400" dirty="0" smtClean="0"/>
              <a:t>門  </a:t>
            </a:r>
            <a:r>
              <a:rPr lang="en-US" altLang="zh-TW" sz="2400" dirty="0" smtClean="0"/>
              <a:t>&gt;</a:t>
            </a:r>
            <a:r>
              <a:rPr lang="zh-TW" altLang="en-US" sz="2400" dirty="0" smtClean="0"/>
              <a:t>  羅波安</a:t>
            </a:r>
            <a:endParaRPr lang="en-US" altLang="zh-TW" sz="24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/>
              <a:t>列 王 紀 上 </a:t>
            </a:r>
            <a:r>
              <a:rPr lang="en-US" altLang="zh-TW" sz="2400" dirty="0" smtClean="0"/>
              <a:t>11:1-2</a:t>
            </a:r>
            <a:endParaRPr lang="en-US" altLang="zh-TW" sz="2400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/>
              <a:t>所 </a:t>
            </a:r>
            <a:r>
              <a:rPr lang="zh-TW" altLang="en-US" sz="2400" dirty="0"/>
              <a:t>羅 門 王 在 法 老 的 女 兒 之 外 ， 又 寵 愛 許 多 外 邦 女 子 ， 就 是 摩 押 女 子 、 亞 捫 女 子 、 以 東 女 子 、 西 頓 女 子 、 赫 人 女 子 </a:t>
            </a:r>
            <a:r>
              <a:rPr lang="zh-TW" altLang="en-US" sz="2400" dirty="0" smtClean="0"/>
              <a:t>。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論 到 這 些 國 的 人 ， 耶 和 華 曾 曉 諭 以 色 列 人 說 ： 你 們 不 可 與 他 們 往 來 相 通 ， 因 為 </a:t>
            </a:r>
            <a:r>
              <a:rPr lang="zh-TW" altLang="en-US" sz="2400" dirty="0">
                <a:solidFill>
                  <a:srgbClr val="FF0000"/>
                </a:solidFill>
              </a:rPr>
              <a:t>他 們 必 誘 惑 你 們 的 心 去 隨 從 他 們 的 神 。 所 羅 門 卻 戀 愛 這 些 女 子 </a:t>
            </a:r>
            <a:r>
              <a:rPr lang="zh-TW" altLang="en-US" sz="24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/>
              <a:t>列 王 紀 上 </a:t>
            </a:r>
            <a:r>
              <a:rPr lang="en-US" altLang="zh-TW" sz="2400" dirty="0" smtClean="0"/>
              <a:t>14:31</a:t>
            </a:r>
            <a:endParaRPr lang="en-US" altLang="zh-TW" sz="2400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/>
              <a:t>羅 </a:t>
            </a:r>
            <a:r>
              <a:rPr lang="zh-TW" altLang="en-US" sz="2400" dirty="0"/>
              <a:t>波 安 與 他 列 祖 同 睡 ， 葬 在 大 衛 城 他 列 祖 的 墳 地 裡 。 </a:t>
            </a:r>
            <a:r>
              <a:rPr lang="zh-TW" altLang="en-US" sz="2400" dirty="0">
                <a:solidFill>
                  <a:srgbClr val="FF0000"/>
                </a:solidFill>
              </a:rPr>
              <a:t>他 母 親 名 叫 拿 瑪 ， 是 亞 捫 人 </a:t>
            </a:r>
            <a:r>
              <a:rPr lang="zh-TW" altLang="en-US" sz="2400" dirty="0"/>
              <a:t>。 他 兒 子 亞 比 央 </a:t>
            </a:r>
            <a:r>
              <a:rPr lang="en-US" altLang="zh-TW" sz="2400" dirty="0"/>
              <a:t>( </a:t>
            </a:r>
            <a:r>
              <a:rPr lang="zh-TW" altLang="en-US" sz="2400" dirty="0"/>
              <a:t>又 名 亞 比 雅 </a:t>
            </a:r>
            <a:r>
              <a:rPr lang="en-US" altLang="zh-TW" sz="2400" dirty="0"/>
              <a:t>) </a:t>
            </a:r>
            <a:r>
              <a:rPr lang="zh-TW" altLang="en-US" sz="2400" dirty="0"/>
              <a:t>接 續 他 作 王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</p:txBody>
      </p:sp>
    </p:spTree>
    <p:extLst>
      <p:ext uri="{BB962C8B-B14F-4D97-AF65-F5344CB8AC3E}">
        <p14:creationId xmlns:p14="http://schemas.microsoft.com/office/powerpoint/2010/main" val="34404407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猶 太 人 成 人 禮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0" name="Picture 4" descr="http://album.udn.com/community/img/PSN_PHOTO/DDPisShit/f_6139588_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603"/>
            <a:ext cx="4841254" cy="32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album.udn.com/community/img/PSN_PHOTO/DDPisShit/f_6139591_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079" y="3732008"/>
            <a:ext cx="4691921" cy="312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992624" y="1618304"/>
            <a:ext cx="37096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/>
              <a:t>男孩</a:t>
            </a:r>
            <a:r>
              <a:rPr lang="en-US" altLang="zh-TW" sz="2400" dirty="0"/>
              <a:t>13</a:t>
            </a:r>
            <a:r>
              <a:rPr lang="zh-TW" altLang="en-US" sz="2400" dirty="0"/>
              <a:t>歲、女孩</a:t>
            </a:r>
            <a:r>
              <a:rPr lang="en-US" altLang="zh-TW" sz="2400" dirty="0"/>
              <a:t>12</a:t>
            </a:r>
            <a:r>
              <a:rPr lang="zh-TW" altLang="en-US" sz="2400" dirty="0"/>
              <a:t>歲</a:t>
            </a:r>
            <a:endParaRPr lang="en-US" altLang="zh-TW" sz="2400" dirty="0" smtClean="0">
              <a:solidFill>
                <a:srgbClr val="000000"/>
              </a:solidFill>
              <a:latin typeface="Helvetica Neue"/>
            </a:endParaRPr>
          </a:p>
          <a:p>
            <a:pPr algn="ctr"/>
            <a:r>
              <a:rPr lang="zh-TW" altLang="en-US" sz="2400" dirty="0"/>
              <a:t>選定一</a:t>
            </a:r>
            <a:r>
              <a:rPr lang="zh-TW" altLang="en-US" sz="2400" dirty="0" smtClean="0"/>
              <a:t>段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摩西五經</a:t>
            </a:r>
            <a:r>
              <a:rPr lang="zh-TW" altLang="en-US" sz="2400" dirty="0" smtClean="0"/>
              <a:t>經</a:t>
            </a:r>
            <a:r>
              <a:rPr lang="zh-TW" altLang="en-US" sz="2400" dirty="0"/>
              <a:t>文以</a:t>
            </a:r>
            <a:r>
              <a:rPr lang="zh-TW" altLang="en-US" sz="2400" dirty="0">
                <a:solidFill>
                  <a:srgbClr val="FF0000"/>
                </a:solidFill>
              </a:rPr>
              <a:t>希伯來文</a:t>
            </a:r>
            <a:r>
              <a:rPr lang="zh-TW" altLang="en-US" sz="2400" dirty="0"/>
              <a:t>誦</a:t>
            </a:r>
            <a:r>
              <a:rPr lang="zh-TW" altLang="en-US" sz="2400" dirty="0" smtClean="0"/>
              <a:t>讀</a:t>
            </a:r>
            <a:r>
              <a:rPr lang="zh-TW" altLang="en-US" sz="2400" dirty="0" smtClean="0">
                <a:solidFill>
                  <a:srgbClr val="000000"/>
                </a:solidFill>
                <a:latin typeface="Helvetica Neue"/>
              </a:rPr>
              <a:t>，</a:t>
            </a:r>
            <a:r>
              <a:rPr lang="zh-TW" altLang="en-US" sz="2400" dirty="0" smtClean="0"/>
              <a:t> 意</a:t>
            </a:r>
            <a:r>
              <a:rPr lang="zh-TW" altLang="en-US" sz="2400" dirty="0"/>
              <a:t>味</a:t>
            </a:r>
            <a:r>
              <a:rPr lang="zh-TW" altLang="en-US" sz="2400" dirty="0" smtClean="0"/>
              <a:t>著有</a:t>
            </a:r>
            <a:r>
              <a:rPr lang="zh-TW" altLang="en-US" sz="2400" dirty="0"/>
              <a:t>義務履行猶太律例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49640" y="5124324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00CC"/>
                </a:solidFill>
              </a:rPr>
              <a:t>語言與族群認同</a:t>
            </a:r>
            <a:endParaRPr lang="en-US" sz="2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5000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清 理 門 戶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956" y="1211790"/>
            <a:ext cx="3994685" cy="4691337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28 </a:t>
            </a:r>
            <a:r>
              <a:rPr lang="en-US" sz="2400" dirty="0"/>
              <a:t>大 祭 司 以 利 亞 實 的 孫 子 、 耶 何 耶 大 的 一 個 兒 子 是 </a:t>
            </a:r>
            <a:r>
              <a:rPr lang="en-US" sz="2400" dirty="0">
                <a:solidFill>
                  <a:srgbClr val="FF0000"/>
                </a:solidFill>
              </a:rPr>
              <a:t>和 倫 人 參 巴 拉 的 女 婿 </a:t>
            </a:r>
            <a:r>
              <a:rPr lang="en-US" sz="2400" dirty="0"/>
              <a:t>，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2060" y="1183809"/>
            <a:ext cx="4601980" cy="4691337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dirty="0"/>
              <a:t>我 就 從 我 這 裡 </a:t>
            </a:r>
            <a:r>
              <a:rPr lang="en-US" sz="2400" dirty="0">
                <a:solidFill>
                  <a:srgbClr val="FF0000"/>
                </a:solidFill>
              </a:rPr>
              <a:t>把 他 趕 出 去 </a:t>
            </a:r>
            <a:r>
              <a:rPr lang="en-US" sz="2400" dirty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/>
              <a:t>29 </a:t>
            </a:r>
            <a:r>
              <a:rPr lang="en-US" sz="2400" dirty="0"/>
              <a:t>我 的 神 啊 ， 求 你 記 念 他 們 的 罪 ； 因 為 他 們 玷 污 了 祭 司 的 職 任 ， 違 背 你 與 祭 司 利 未 人 所 立 的 約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/>
              <a:t>30 </a:t>
            </a:r>
            <a:r>
              <a:rPr lang="en-US" sz="2400" dirty="0"/>
              <a:t>這 樣 ， 我 潔 淨 他 們 ， 使 他 們 離 絕 一 切 外 邦 人 ， 派 定 祭 司 和 利 未 人 的 班 次 ， 使 他 們 各 盡 其 職 </a:t>
            </a:r>
            <a:r>
              <a:rPr lang="en-US" sz="2400" dirty="0" smtClean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5854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上梁不正下梁歪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800" dirty="0" smtClean="0"/>
              <a:t>他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祭司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 </a:t>
            </a:r>
            <a:r>
              <a:rPr lang="zh-TW" altLang="en-US" sz="2800" dirty="0"/>
              <a:t>要 娶 處 女 為 妻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寡 婦 或 是 被 休 的 婦 人 ， 或 是 被 污 為 妓 的 女 人 ， 都 不 可 娶 ； </a:t>
            </a:r>
            <a:r>
              <a:rPr lang="zh-TW" altLang="en-US" sz="2800" dirty="0">
                <a:solidFill>
                  <a:srgbClr val="FF0000"/>
                </a:solidFill>
              </a:rPr>
              <a:t>只 可 娶 本 民 中 的 處 女 為 妻 </a:t>
            </a:r>
            <a:r>
              <a:rPr lang="zh-TW" altLang="en-US" sz="2800" dirty="0" smtClean="0"/>
              <a:t>。  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利 </a:t>
            </a:r>
            <a:r>
              <a:rPr lang="zh-TW" altLang="en-US" sz="2800" dirty="0"/>
              <a:t>未 記 </a:t>
            </a:r>
            <a:r>
              <a:rPr lang="en-US" altLang="zh-TW" sz="2800" dirty="0" smtClean="0"/>
              <a:t>21:13-14)</a:t>
            </a:r>
            <a:endParaRPr lang="zh-TW" alt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682" y="2816277"/>
            <a:ext cx="7451890" cy="38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418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獻 柴 和 初 熟 的 土 產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233682"/>
            <a:ext cx="8527684" cy="518917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/>
              <a:t>31</a:t>
            </a:r>
            <a:r>
              <a:rPr lang="en-US" sz="2800" b="1" dirty="0"/>
              <a:t> </a:t>
            </a:r>
            <a:r>
              <a:rPr lang="en-US" sz="2800" dirty="0"/>
              <a:t>我 又 派 百 姓 按 定 期 獻 柴 和 初 熟 的 土 產 。 我 的 神 啊 ， 求 你 記 念 我 ， 施 恩 與 我 。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99847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認罪立約奉獻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2050" name="Picture 2" descr="Image result for 尼希米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4" y="1184219"/>
            <a:ext cx="9138126" cy="567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347149" y="1184218"/>
            <a:ext cx="4796852" cy="5673781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遵行摩西律法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</a:t>
            </a:r>
            <a:r>
              <a:rPr lang="en-US" altLang="zh-TW" sz="2800" dirty="0" smtClean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10:29)</a:t>
            </a:r>
            <a:endParaRPr lang="en-US" altLang="zh-TW" sz="2800" dirty="0">
              <a:solidFill>
                <a:srgbClr val="996633"/>
              </a:solidFill>
              <a:latin typeface="SimHei" pitchFamily="49" charset="-122"/>
              <a:ea typeface="SimHei" pitchFamily="49" charset="-122"/>
            </a:endParaRPr>
          </a:p>
          <a:p>
            <a:pPr marL="342900" indent="-342900">
              <a:lnSpc>
                <a:spcPct val="5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不與外族通婚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(10:30)</a:t>
            </a:r>
          </a:p>
          <a:p>
            <a:pPr marL="342900" indent="-342900">
              <a:lnSpc>
                <a:spcPct val="5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守安息日、安息年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(10:31)</a:t>
            </a:r>
          </a:p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每人每年捐給聖殿</a:t>
            </a:r>
            <a:r>
              <a:rPr lang="en-US" altLang="zh-TW" sz="2800" dirty="0">
                <a:latin typeface="SimHei" pitchFamily="49" charset="-122"/>
                <a:ea typeface="SimHei" pitchFamily="49" charset="-122"/>
              </a:rPr>
              <a:t>1/3</a:t>
            </a: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舍客勒銀子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(10:32-33)</a:t>
            </a:r>
          </a:p>
          <a:p>
            <a:pPr marL="342900" indent="-342900">
              <a:lnSpc>
                <a:spcPct val="5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ea typeface="SimHei" pitchFamily="49" charset="-122"/>
              </a:rPr>
              <a:t>各族</a:t>
            </a: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輪流獻柴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(10:34)</a:t>
            </a:r>
          </a:p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800" dirty="0">
                <a:latin typeface="SimHei" pitchFamily="49" charset="-122"/>
                <a:ea typeface="SimHei" pitchFamily="49" charset="-122"/>
              </a:rPr>
              <a:t>奉獻初熟土產、頭胎兒子、首生牛羊、土產十分之一</a:t>
            </a:r>
            <a:r>
              <a:rPr lang="en-US" altLang="zh-TW" sz="2800" dirty="0">
                <a:solidFill>
                  <a:srgbClr val="996633"/>
                </a:solidFill>
                <a:latin typeface="SimHei" pitchFamily="49" charset="-122"/>
                <a:ea typeface="SimHei" pitchFamily="49" charset="-122"/>
              </a:rPr>
              <a:t>(10:35-39)</a:t>
            </a:r>
          </a:p>
        </p:txBody>
      </p:sp>
    </p:spTree>
    <p:extLst>
      <p:ext uri="{BB962C8B-B14F-4D97-AF65-F5344CB8AC3E}">
        <p14:creationId xmlns:p14="http://schemas.microsoft.com/office/powerpoint/2010/main" val="13720714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阿</a:t>
            </a:r>
            <a:r>
              <a:rPr lang="zh-TW" altLang="en-US" sz="4000" dirty="0">
                <a:solidFill>
                  <a:schemeClr val="bg1"/>
                </a:solidFill>
              </a:rPr>
              <a:t>拉伯</a:t>
            </a:r>
            <a:r>
              <a:rPr lang="zh-TW" altLang="en-US" sz="4000" dirty="0" smtClean="0">
                <a:solidFill>
                  <a:schemeClr val="bg1"/>
                </a:solidFill>
              </a:rPr>
              <a:t>人民間故事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Image result for 駱駝阿拉伯人帳篷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415" y="1582389"/>
            <a:ext cx="6396419" cy="444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17074" y="1122691"/>
            <a:ext cx="80711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rgbClr val="FF0000"/>
                </a:solidFill>
              </a:rPr>
              <a:t>「外面很冷，我可否把我的鼻子伸到帳蓬內取暖？」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09" y="60270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雅 各 書 </a:t>
            </a:r>
            <a:r>
              <a:rPr lang="en-US" altLang="zh-TW" sz="2400" dirty="0" smtClean="0">
                <a:solidFill>
                  <a:srgbClr val="000000"/>
                </a:solidFill>
                <a:latin typeface="Helvetica Neue"/>
              </a:rPr>
              <a:t>1:14-15</a:t>
            </a:r>
            <a:r>
              <a:rPr lang="zh-TW" altLang="en-US" sz="2400" dirty="0" smtClean="0">
                <a:solidFill>
                  <a:srgbClr val="000000"/>
                </a:solidFill>
                <a:latin typeface="Helvetica Neue"/>
              </a:rPr>
              <a:t>  </a:t>
            </a:r>
            <a:r>
              <a:rPr lang="en-US" sz="2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TW" altLang="en-US" sz="2400" dirty="0" smtClean="0">
                <a:solidFill>
                  <a:srgbClr val="000000"/>
                </a:solidFill>
                <a:latin typeface="Helvetica Neue"/>
              </a:rPr>
              <a:t>但各人被試探，乃是被自己的私慾牽引誘惑的。私慾既懷了胎，就生出罪來；罪既長成，就生出死來 </a:t>
            </a:r>
            <a:r>
              <a:rPr lang="zh-TW" altLang="en-US" sz="2400" dirty="0">
                <a:solidFill>
                  <a:srgbClr val="000000"/>
                </a:solidFill>
                <a:latin typeface="Helvetica Neue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953528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聖 潔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2800" dirty="0" smtClean="0"/>
              <a:t>耶 </a:t>
            </a:r>
            <a:r>
              <a:rPr lang="zh-TW" altLang="en-US" sz="2800" dirty="0"/>
              <a:t>和 華 對 摩 西 說 ：你 曉 諭 以 色 列 全 會 眾 說 ： 你 們 要 聖 潔 ， 因 為 </a:t>
            </a:r>
            <a:r>
              <a:rPr lang="zh-TW" altLang="en-US" sz="2800" dirty="0">
                <a:solidFill>
                  <a:srgbClr val="008000"/>
                </a:solidFill>
              </a:rPr>
              <a:t>我 耶 和 華 ─ 你 們 的 神 是 聖 潔 的</a:t>
            </a:r>
            <a:r>
              <a:rPr lang="zh-TW" altLang="en-US" sz="2800" dirty="0"/>
              <a:t> </a:t>
            </a:r>
            <a:r>
              <a:rPr lang="zh-TW" altLang="en-US" sz="2800" dirty="0" smtClean="0"/>
              <a:t>。 </a:t>
            </a:r>
            <a:r>
              <a:rPr lang="en-US" altLang="zh-TW" sz="2800" dirty="0" smtClean="0"/>
              <a:t>(</a:t>
            </a:r>
            <a:r>
              <a:rPr lang="zh-TW" altLang="en-US" sz="2800" dirty="0"/>
              <a:t>利未記</a:t>
            </a:r>
            <a:r>
              <a:rPr lang="en-US" altLang="zh-TW" sz="2800" b="1" dirty="0"/>
              <a:t>19 :</a:t>
            </a:r>
            <a:r>
              <a:rPr lang="en-US" altLang="zh-TW" sz="2800" b="1" dirty="0" smtClean="0"/>
              <a:t>1-2</a:t>
            </a:r>
            <a:r>
              <a:rPr lang="en-US" altLang="zh-TW" sz="2800" dirty="0" smtClean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800" dirty="0"/>
              <a:t>聖潔乃是神的性情，也就是神的性質。</a:t>
            </a:r>
            <a:endParaRPr lang="en-US" altLang="zh-TW" sz="28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>
                <a:hlinkClick r:id="rId2"/>
              </a:rPr>
              <a:t>Definition </a:t>
            </a:r>
            <a:r>
              <a:rPr lang="en-US" sz="2800" dirty="0">
                <a:hlinkClick r:id="rId2"/>
              </a:rPr>
              <a:t>of holy by Merriam-Webster</a:t>
            </a:r>
            <a:endParaRPr lang="en-US" sz="28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dirty="0"/>
              <a:t>Holy: </a:t>
            </a:r>
            <a:r>
              <a:rPr lang="en-US" sz="2800" dirty="0"/>
              <a:t>exalted or worthy of complete devotion as one perfect in goodness and righteousness</a:t>
            </a:r>
            <a:endParaRPr lang="en-US" altLang="zh-TW" sz="2800" dirty="0"/>
          </a:p>
          <a:p>
            <a:pPr marL="0" indent="0">
              <a:lnSpc>
                <a:spcPct val="120000"/>
              </a:lnSpc>
              <a:buNone/>
            </a:pPr>
            <a:endParaRPr lang="zh-TW" altLang="en-US" sz="2800" dirty="0"/>
          </a:p>
          <a:p>
            <a:pPr marL="0" indent="0">
              <a:lnSpc>
                <a:spcPct val="12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350593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分 別 </a:t>
            </a:r>
            <a:r>
              <a:rPr lang="zh-TW" altLang="en-US" sz="4000" dirty="0">
                <a:solidFill>
                  <a:schemeClr val="bg1"/>
                </a:solidFill>
              </a:rPr>
              <a:t>為</a:t>
            </a:r>
            <a:r>
              <a:rPr lang="zh-TW" altLang="en-US" sz="4000" dirty="0" smtClean="0">
                <a:solidFill>
                  <a:schemeClr val="bg1"/>
                </a:solidFill>
              </a:rPr>
              <a:t> 聖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233682"/>
            <a:ext cx="8299342" cy="562431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TW" sz="2400" b="1" baseline="30000" dirty="0"/>
              <a:t> </a:t>
            </a:r>
            <a:r>
              <a:rPr lang="zh-TW" altLang="en-US" sz="2400" dirty="0"/>
              <a:t>使你們可以將聖的、俗的，潔淨的、不潔淨的，分別出來；  </a:t>
            </a:r>
            <a:r>
              <a:rPr lang="en-US" altLang="zh-TW" sz="2400" dirty="0"/>
              <a:t>(</a:t>
            </a:r>
            <a:r>
              <a:rPr lang="zh-TW" altLang="en-US" sz="2400" dirty="0"/>
              <a:t>利 未 記 </a:t>
            </a:r>
            <a:r>
              <a:rPr lang="en-US" altLang="zh-TW" sz="2400" dirty="0"/>
              <a:t>10:10)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400" dirty="0" smtClean="0"/>
              <a:t>聖</a:t>
            </a:r>
            <a:r>
              <a:rPr lang="zh-TW" altLang="en-US" sz="2400" dirty="0"/>
              <a:t>的對面不是罪，乃是俗</a:t>
            </a:r>
            <a:r>
              <a:rPr lang="zh-TW" altLang="en-US" sz="2400" dirty="0" smtClean="0"/>
              <a:t>。成</a:t>
            </a:r>
            <a:r>
              <a:rPr lang="zh-TW" altLang="en-US" sz="2400" dirty="0"/>
              <a:t>聖不只叫人從邪污的分別出來，也叫人從凡俗的分別出來，成為聖的。成聖意思重在分別</a:t>
            </a:r>
            <a:r>
              <a:rPr lang="en-US" altLang="zh-TW" sz="2400" dirty="0"/>
              <a:t>,</a:t>
            </a:r>
            <a:r>
              <a:rPr lang="zh-TW" altLang="en-US" sz="2400" dirty="0"/>
              <a:t> 意思乃是從普通的分別出來。</a:t>
            </a:r>
            <a:endParaRPr lang="en-US" altLang="zh-TW" sz="2400" dirty="0"/>
          </a:p>
          <a:p>
            <a:pPr>
              <a:lnSpc>
                <a:spcPct val="120000"/>
              </a:lnSpc>
            </a:pPr>
            <a:r>
              <a:rPr lang="zh-TW" altLang="en-US" sz="2400" dirty="0"/>
              <a:t>你 們 要 歸 我 為 聖 ， 因 為 我 ─ 耶 和 華 是 聖 的 ， 並 叫 你 們 與 萬 民 有 分 別 ， 使 你 們 作 我 的 民 。  </a:t>
            </a:r>
            <a:r>
              <a:rPr lang="en-US" altLang="zh-TW" sz="2400" dirty="0"/>
              <a:t>(</a:t>
            </a:r>
            <a:r>
              <a:rPr lang="zh-TW" altLang="en-US" sz="2400" b="1" dirty="0">
                <a:hlinkClick r:id="rId2"/>
              </a:rPr>
              <a:t>利 未 記 </a:t>
            </a:r>
            <a:r>
              <a:rPr lang="en-US" altLang="zh-TW" sz="2400" b="1" dirty="0">
                <a:hlinkClick r:id="rId2"/>
              </a:rPr>
              <a:t>20:26</a:t>
            </a:r>
            <a:r>
              <a:rPr lang="en-US" altLang="zh-TW" sz="2400" dirty="0"/>
              <a:t>)</a:t>
            </a:r>
            <a:endParaRPr lang="zh-TW" altLang="en-US" sz="2400" dirty="0"/>
          </a:p>
          <a:p>
            <a:pPr>
              <a:lnSpc>
                <a:spcPct val="120000"/>
              </a:lnSpc>
            </a:pPr>
            <a:r>
              <a:rPr lang="zh-TW" altLang="en-US" sz="2400" dirty="0"/>
              <a:t>奉 給 你 們 的 一 切 禮 物 ， 要 從 其 中 將 至 好 的 ， 就 是 分 別 為 聖 的 ， 獻 給 耶 和 華 為 舉 祭 </a:t>
            </a:r>
            <a:r>
              <a:rPr lang="zh-TW" altLang="en-US" sz="2400" dirty="0" smtClean="0"/>
              <a:t>。  </a:t>
            </a:r>
            <a:r>
              <a:rPr lang="en-US" sz="2400" dirty="0" smtClean="0"/>
              <a:t>(</a:t>
            </a:r>
            <a:r>
              <a:rPr lang="zh-TW" altLang="en-US" sz="2400" b="1" dirty="0">
                <a:hlinkClick r:id="rId3"/>
              </a:rPr>
              <a:t>民 數 記 </a:t>
            </a:r>
            <a:r>
              <a:rPr lang="en-US" altLang="zh-TW" sz="2400" b="1" dirty="0">
                <a:hlinkClick r:id="rId3"/>
              </a:rPr>
              <a:t>18:29</a:t>
            </a:r>
            <a:r>
              <a:rPr lang="en-US" sz="2400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400" dirty="0" smtClean="0"/>
              <a:t>分</a:t>
            </a:r>
            <a:r>
              <a:rPr lang="zh-TW" altLang="en-US" sz="2400" dirty="0"/>
              <a:t>別為聖，歸耶和華</a:t>
            </a:r>
            <a:r>
              <a:rPr lang="zh-TW" altLang="en-US" sz="2400" dirty="0" smtClean="0"/>
              <a:t>。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29060655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成 聖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信 </a:t>
            </a:r>
            <a:r>
              <a:rPr lang="zh-TW" altLang="en-US" sz="4000" dirty="0">
                <a:solidFill>
                  <a:schemeClr val="bg1"/>
                </a:solidFill>
              </a:rPr>
              <a:t>真 </a:t>
            </a:r>
            <a:r>
              <a:rPr lang="zh-TW" altLang="en-US" sz="4000" dirty="0" smtClean="0">
                <a:solidFill>
                  <a:schemeClr val="bg1"/>
                </a:solidFill>
              </a:rPr>
              <a:t>道</a:t>
            </a:r>
            <a:r>
              <a:rPr lang="en-US" altLang="zh-TW" sz="4000" dirty="0" smtClean="0">
                <a:solidFill>
                  <a:schemeClr val="bg1"/>
                </a:solidFill>
              </a:rPr>
              <a:t>,</a:t>
            </a:r>
            <a:r>
              <a:rPr lang="zh-TW" altLang="en-US" sz="4000" dirty="0">
                <a:solidFill>
                  <a:schemeClr val="bg1"/>
                </a:solidFill>
              </a:rPr>
              <a:t>被 聖 靈 感 動</a:t>
            </a:r>
            <a:r>
              <a:rPr lang="zh-TW" alt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15" y="1087669"/>
            <a:ext cx="8794062" cy="479236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TW" altLang="en-US" sz="2400" dirty="0" smtClean="0"/>
              <a:t>求 </a:t>
            </a:r>
            <a:r>
              <a:rPr lang="zh-TW" altLang="en-US" sz="2400" dirty="0"/>
              <a:t>你 用 真 理 使 他 們 成 聖 ； </a:t>
            </a:r>
            <a:r>
              <a:rPr lang="zh-TW" altLang="en-US" sz="2400" dirty="0">
                <a:solidFill>
                  <a:srgbClr val="FF0000"/>
                </a:solidFill>
              </a:rPr>
              <a:t>你 的 道 就 是 真 理 </a:t>
            </a:r>
            <a:r>
              <a:rPr lang="zh-TW" altLang="en-US" sz="2400" dirty="0" smtClean="0"/>
              <a:t>。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你 怎 樣 差 我 到 世 上 ， 我 也 照 樣 差 他 們 到 世 上 </a:t>
            </a:r>
            <a:r>
              <a:rPr lang="zh-TW" altLang="en-US" sz="2400" dirty="0" smtClean="0"/>
              <a:t>。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我 為 他 們 的 緣 故 ， 自 己 分 別 為 聖 ， 叫 他 們 也 </a:t>
            </a:r>
            <a:r>
              <a:rPr lang="zh-TW" altLang="en-US" sz="2400" dirty="0">
                <a:solidFill>
                  <a:srgbClr val="FF0000"/>
                </a:solidFill>
              </a:rPr>
              <a:t>因 真 理 成 聖 </a:t>
            </a:r>
            <a:r>
              <a:rPr lang="zh-TW" altLang="en-US" sz="2400" dirty="0" smtClean="0"/>
              <a:t>。  </a:t>
            </a:r>
            <a:r>
              <a:rPr lang="en-US" altLang="zh-TW" sz="2400" dirty="0" smtClean="0"/>
              <a:t>(</a:t>
            </a:r>
            <a:r>
              <a:rPr lang="zh-TW" altLang="en-US" sz="2400" dirty="0"/>
              <a:t>約 翰 福 音 </a:t>
            </a:r>
            <a:r>
              <a:rPr lang="en-US" altLang="zh-TW" sz="2400" dirty="0" smtClean="0"/>
              <a:t>17:17-19)</a:t>
            </a:r>
          </a:p>
          <a:p>
            <a:pPr>
              <a:lnSpc>
                <a:spcPct val="120000"/>
              </a:lnSpc>
            </a:pPr>
            <a:r>
              <a:rPr lang="zh-TW" altLang="en-US" sz="2400" dirty="0" smtClean="0"/>
              <a:t>使 </a:t>
            </a:r>
            <a:r>
              <a:rPr lang="zh-TW" altLang="en-US" sz="2400" dirty="0"/>
              <a:t>我 為 外 邦 人 作 基 督 耶 穌 的 僕 役 ， 作 神 福 音 的 祭 司 ， 叫 所 獻 上 的 外 邦 人 ， </a:t>
            </a:r>
            <a:r>
              <a:rPr lang="zh-TW" altLang="en-US" sz="2400" dirty="0">
                <a:solidFill>
                  <a:srgbClr val="FF0000"/>
                </a:solidFill>
              </a:rPr>
              <a:t>因 著 聖 靈 成 為 聖 潔 </a:t>
            </a:r>
            <a:r>
              <a:rPr lang="zh-TW" altLang="en-US" sz="2400" dirty="0"/>
              <a:t>， 可 蒙 悅 納 </a:t>
            </a:r>
            <a:r>
              <a:rPr lang="zh-TW" altLang="en-US" sz="2400" dirty="0" smtClean="0"/>
              <a:t>。 </a:t>
            </a:r>
            <a:r>
              <a:rPr lang="en-US" altLang="zh-TW" sz="2400" dirty="0" smtClean="0"/>
              <a:t>(</a:t>
            </a:r>
            <a:r>
              <a:rPr lang="zh-TW" altLang="en-US" sz="2400" b="1" dirty="0">
                <a:hlinkClick r:id="rId2"/>
              </a:rPr>
              <a:t>羅 馬 書 </a:t>
            </a:r>
            <a:r>
              <a:rPr lang="en-US" altLang="zh-TW" sz="2400" b="1" dirty="0" smtClean="0">
                <a:hlinkClick r:id="rId2"/>
              </a:rPr>
              <a:t>15:16</a:t>
            </a:r>
            <a:r>
              <a:rPr lang="en-US" altLang="zh-TW" sz="2400" dirty="0" smtClean="0"/>
              <a:t>)</a:t>
            </a:r>
            <a:endParaRPr lang="zh-TW" altLang="en-US" sz="2400" dirty="0"/>
          </a:p>
          <a:p>
            <a:pPr>
              <a:lnSpc>
                <a:spcPct val="120000"/>
              </a:lnSpc>
            </a:pPr>
            <a:r>
              <a:rPr lang="zh-TW" altLang="en-US" sz="2400" dirty="0" smtClean="0"/>
              <a:t>但 </a:t>
            </a:r>
            <a:r>
              <a:rPr lang="zh-TW" altLang="en-US" sz="2400" dirty="0"/>
              <a:t>你 們 得 </a:t>
            </a:r>
            <a:r>
              <a:rPr lang="zh-TW" altLang="en-US" sz="2400" dirty="0">
                <a:solidFill>
                  <a:srgbClr val="FF0000"/>
                </a:solidFill>
              </a:rPr>
              <a:t>在 基 督 耶 穌 裡 </a:t>
            </a:r>
            <a:r>
              <a:rPr lang="zh-TW" altLang="en-US" sz="2400" dirty="0"/>
              <a:t>， 是 本 乎 神 ， 神 又 使 他 成 為 我 們 的 智 慧 、 公 義 、 聖 潔 、 救 贖 </a:t>
            </a:r>
            <a:r>
              <a:rPr lang="zh-TW" altLang="en-US" sz="2400" dirty="0" smtClean="0"/>
              <a:t>。  </a:t>
            </a:r>
            <a:r>
              <a:rPr lang="en-US" altLang="zh-TW" sz="2400" dirty="0" smtClean="0"/>
              <a:t>(</a:t>
            </a:r>
            <a:r>
              <a:rPr lang="zh-TW" altLang="en-US" sz="2400" b="1" dirty="0">
                <a:hlinkClick r:id="rId3"/>
              </a:rPr>
              <a:t>歌 林 多 前 書 </a:t>
            </a:r>
            <a:r>
              <a:rPr lang="en-US" altLang="zh-TW" sz="2400" b="1" dirty="0" smtClean="0">
                <a:hlinkClick r:id="rId3"/>
              </a:rPr>
              <a:t>1:30</a:t>
            </a:r>
            <a:r>
              <a:rPr lang="en-US" altLang="zh-TW" sz="2400" b="1" dirty="0" smtClean="0"/>
              <a:t>)</a:t>
            </a:r>
            <a:endParaRPr lang="en-US" altLang="zh-TW" sz="2400" dirty="0" smtClean="0"/>
          </a:p>
          <a:p>
            <a:r>
              <a:rPr lang="zh-TW" altLang="en-US" sz="2400" dirty="0" smtClean="0"/>
              <a:t>主 </a:t>
            </a:r>
            <a:r>
              <a:rPr lang="zh-TW" altLang="en-US" sz="2400" dirty="0"/>
              <a:t>所 愛 的 弟 兄 們 哪 ， 我 們 本 該 常 為 你 們 感 謝 神 ； 因 為 他 從 起 初 揀 選 了 你 們 ， 叫 你 們 </a:t>
            </a:r>
            <a:r>
              <a:rPr lang="zh-TW" altLang="en-US" sz="2400" dirty="0" smtClean="0"/>
              <a:t>因 </a:t>
            </a:r>
            <a:r>
              <a:rPr lang="zh-TW" altLang="en-US" sz="2400" dirty="0" smtClean="0">
                <a:solidFill>
                  <a:srgbClr val="FF0000"/>
                </a:solidFill>
              </a:rPr>
              <a:t>信 真 道 </a:t>
            </a:r>
            <a:r>
              <a:rPr lang="zh-TW" altLang="en-US" sz="2400" dirty="0" smtClean="0"/>
              <a:t>， </a:t>
            </a:r>
            <a:r>
              <a:rPr lang="zh-TW" altLang="en-US" sz="2400" dirty="0"/>
              <a:t>又 </a:t>
            </a:r>
            <a:r>
              <a:rPr lang="zh-TW" altLang="en-US" sz="2400" dirty="0">
                <a:solidFill>
                  <a:srgbClr val="FF0000"/>
                </a:solidFill>
              </a:rPr>
              <a:t>被 聖 靈 感 動 </a:t>
            </a:r>
            <a:r>
              <a:rPr lang="zh-TW" altLang="en-US" sz="2400" dirty="0"/>
              <a:t>， 成 為 聖 潔 ， 能 以 得 救 </a:t>
            </a:r>
            <a:r>
              <a:rPr lang="zh-TW" altLang="en-US" sz="2400" dirty="0" smtClean="0"/>
              <a:t>。  </a:t>
            </a:r>
            <a:r>
              <a:rPr lang="en-US" altLang="zh-TW" sz="2400" dirty="0" smtClean="0"/>
              <a:t>(</a:t>
            </a:r>
            <a:r>
              <a:rPr lang="zh-TW" altLang="en-US" sz="2400" b="1" dirty="0">
                <a:hlinkClick r:id="rId4"/>
              </a:rPr>
              <a:t>帖 撒 羅 尼 迦 後 書 </a:t>
            </a:r>
            <a:r>
              <a:rPr lang="en-US" altLang="zh-TW" sz="2400" b="1" dirty="0" smtClean="0">
                <a:hlinkClick r:id="rId4"/>
              </a:rPr>
              <a:t>2:13</a:t>
            </a:r>
            <a:r>
              <a:rPr lang="en-US" altLang="zh-TW" sz="2400" dirty="0" smtClean="0"/>
              <a:t>)</a:t>
            </a:r>
            <a:endParaRPr lang="zh-TW" altLang="en-US" sz="2400" dirty="0"/>
          </a:p>
          <a:p>
            <a:endParaRPr lang="en-US" sz="2400" dirty="0"/>
          </a:p>
          <a:p>
            <a:pPr>
              <a:lnSpc>
                <a:spcPct val="120000"/>
              </a:lnSpc>
            </a:pP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508562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成 聖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>
                <a:solidFill>
                  <a:schemeClr val="bg1"/>
                </a:solidFill>
              </a:rPr>
              <a:t>潔 淨 自 己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400" b="1" dirty="0">
                <a:hlinkClick r:id="rId2"/>
              </a:rPr>
              <a:t>利 未 記 </a:t>
            </a:r>
            <a:r>
              <a:rPr lang="en-US" altLang="zh-TW" sz="2400" b="1" dirty="0" smtClean="0">
                <a:hlinkClick r:id="rId2"/>
              </a:rPr>
              <a:t>20:7</a:t>
            </a:r>
            <a:r>
              <a:rPr lang="en-US" altLang="zh-TW" sz="2400" b="1" dirty="0" smtClean="0"/>
              <a:t>-8</a:t>
            </a:r>
            <a:endParaRPr lang="zh-TW" altLang="en-US" sz="2400" b="1" dirty="0"/>
          </a:p>
          <a:p>
            <a:pPr marL="0" indent="0">
              <a:buNone/>
            </a:pPr>
            <a:r>
              <a:rPr lang="zh-TW" altLang="en-US" sz="2400" dirty="0"/>
              <a:t>所 以 你 們 要 </a:t>
            </a:r>
            <a:r>
              <a:rPr lang="zh-TW" altLang="en-US" sz="2400" dirty="0">
                <a:solidFill>
                  <a:srgbClr val="FF0000"/>
                </a:solidFill>
              </a:rPr>
              <a:t>自 潔</a:t>
            </a:r>
            <a:r>
              <a:rPr lang="zh-TW" altLang="en-US" sz="2400" dirty="0"/>
              <a:t> 成 聖 ， 因 為 我 是 耶 和 華 ─ 你 們 的 神 </a:t>
            </a:r>
            <a:r>
              <a:rPr lang="zh-TW" altLang="en-US" sz="2400" dirty="0" smtClean="0"/>
              <a:t>。你 </a:t>
            </a:r>
            <a:r>
              <a:rPr lang="zh-TW" altLang="en-US" sz="2400" dirty="0"/>
              <a:t>們 要 </a:t>
            </a:r>
            <a:r>
              <a:rPr lang="zh-TW" altLang="en-US" sz="2400" dirty="0">
                <a:solidFill>
                  <a:srgbClr val="FF0000"/>
                </a:solidFill>
              </a:rPr>
              <a:t>謹 守 遵 行 我 的 律 例 </a:t>
            </a:r>
            <a:r>
              <a:rPr lang="zh-TW" altLang="en-US" sz="2400" dirty="0"/>
              <a:t>； 我 是 叫 你 們 成 聖 的 耶 和 華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b="1" dirty="0" smtClean="0">
                <a:hlinkClick r:id="rId3"/>
              </a:rPr>
              <a:t>歌 </a:t>
            </a:r>
            <a:r>
              <a:rPr lang="zh-TW" altLang="en-US" sz="2400" b="1" dirty="0">
                <a:hlinkClick r:id="rId3"/>
              </a:rPr>
              <a:t>林 多 後 書 </a:t>
            </a:r>
            <a:r>
              <a:rPr lang="en-US" altLang="zh-TW" sz="2400" b="1" dirty="0">
                <a:hlinkClick r:id="rId3"/>
              </a:rPr>
              <a:t>7:1</a:t>
            </a:r>
            <a:endParaRPr lang="zh-TW" altLang="en-US" sz="2400" b="1" dirty="0"/>
          </a:p>
          <a:p>
            <a:pPr marL="0" indent="0">
              <a:buNone/>
            </a:pPr>
            <a:r>
              <a:rPr lang="zh-TW" altLang="en-US" sz="2400" dirty="0"/>
              <a:t>親 愛 的 弟 兄 阿 ， 我 們 既 有 這 等 應 許 ， 就 當 </a:t>
            </a:r>
            <a:r>
              <a:rPr lang="zh-TW" altLang="en-US" sz="2400" dirty="0">
                <a:solidFill>
                  <a:srgbClr val="FF0000"/>
                </a:solidFill>
              </a:rPr>
              <a:t>潔 淨 自 己 </a:t>
            </a:r>
            <a:r>
              <a:rPr lang="zh-TW" altLang="en-US" sz="2400" dirty="0"/>
              <a:t>， 除 去 身 體 、 靈 魂 一 切 的 污 穢 ， 敬 畏 神 ， 得 以 成 聖 。</a:t>
            </a:r>
          </a:p>
          <a:p>
            <a:pPr marL="0" indent="0">
              <a:buNone/>
            </a:pPr>
            <a:r>
              <a:rPr lang="zh-TW" altLang="en-US" sz="2400" b="1" dirty="0">
                <a:hlinkClick r:id="rId4"/>
              </a:rPr>
              <a:t>提 摩 太 後 書 </a:t>
            </a:r>
            <a:r>
              <a:rPr lang="en-US" altLang="zh-TW" sz="2400" b="1" dirty="0">
                <a:hlinkClick r:id="rId4"/>
              </a:rPr>
              <a:t>2:21</a:t>
            </a:r>
            <a:endParaRPr lang="zh-TW" altLang="en-US" sz="2400" b="1" dirty="0"/>
          </a:p>
          <a:p>
            <a:pPr marL="0" indent="0">
              <a:buNone/>
            </a:pPr>
            <a:r>
              <a:rPr lang="zh-TW" altLang="en-US" sz="2400" dirty="0"/>
              <a:t>人 若 </a:t>
            </a:r>
            <a:r>
              <a:rPr lang="zh-TW" altLang="en-US" sz="2400" dirty="0">
                <a:solidFill>
                  <a:srgbClr val="FF0000"/>
                </a:solidFill>
              </a:rPr>
              <a:t>自 潔 </a:t>
            </a:r>
            <a:r>
              <a:rPr lang="zh-TW" altLang="en-US" sz="2400" dirty="0"/>
              <a:t>， 脫 離 卑 賤 的 事 ， 就 必 作 貴 重 的 器 皿 ， 成 </a:t>
            </a:r>
            <a:r>
              <a:rPr lang="zh-TW" altLang="en-US" sz="2400" dirty="0" smtClean="0"/>
              <a:t>為 聖 潔 ， </a:t>
            </a:r>
            <a:r>
              <a:rPr lang="zh-TW" altLang="en-US" sz="2400" dirty="0"/>
              <a:t>合 乎 主 用 ， 預 備 行 各 樣 的 善 事 </a:t>
            </a:r>
            <a:r>
              <a:rPr lang="zh-TW" altLang="en-US" sz="2400" dirty="0" smtClean="0"/>
              <a:t>。</a:t>
            </a:r>
            <a:endParaRPr lang="zh-TW" altLang="en-US" sz="2400" dirty="0"/>
          </a:p>
          <a:p>
            <a:pPr marL="0" indent="0">
              <a:buNone/>
            </a:pP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460589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成 聖 的 果 子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219" y="1233682"/>
            <a:ext cx="8814816" cy="548411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 smtClean="0"/>
              <a:t>所 </a:t>
            </a:r>
            <a:r>
              <a:rPr lang="zh-TW" altLang="en-US" sz="2800" dirty="0"/>
              <a:t>獻 的 新 麵 若 是 聖 潔 ， 全 團 也 就 聖 潔 了 ； 樹 根 若 是 聖 潔 ， 樹 枝 也 就 聖 潔 了 </a:t>
            </a:r>
            <a:r>
              <a:rPr lang="zh-TW" altLang="en-US" sz="2800" dirty="0" smtClean="0"/>
              <a:t>。 </a:t>
            </a:r>
            <a:r>
              <a:rPr lang="en-US" altLang="zh-TW" sz="2800" dirty="0" smtClean="0"/>
              <a:t>(</a:t>
            </a:r>
            <a:r>
              <a:rPr lang="zh-TW" altLang="en-US" sz="2800" b="1" dirty="0">
                <a:hlinkClick r:id="rId2"/>
              </a:rPr>
              <a:t>羅 馬 書 </a:t>
            </a:r>
            <a:r>
              <a:rPr lang="en-US" altLang="zh-TW" sz="2800" b="1" dirty="0" smtClean="0">
                <a:hlinkClick r:id="rId2"/>
              </a:rPr>
              <a:t>11:16</a:t>
            </a:r>
            <a:r>
              <a:rPr lang="en-US" altLang="zh-TW" sz="2800" dirty="0" smtClean="0"/>
              <a:t>)</a:t>
            </a:r>
            <a:endParaRPr lang="zh-TW" altLang="en-US" sz="2800" dirty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所 </a:t>
            </a:r>
            <a:r>
              <a:rPr lang="zh-TW" altLang="en-US" sz="2800" dirty="0"/>
              <a:t>以 ， 你 們 既 是 神 的 選 民 ， 聖 潔 蒙 愛 的 人 ， 就 要 存 （ 原 文 作 穿 ； 下 同 ） 憐 憫 、 恩 慈 、 謙 虛 、 溫 柔 、 忍 耐 的 心 </a:t>
            </a:r>
            <a:r>
              <a:rPr lang="zh-TW" altLang="en-US" sz="2800" dirty="0" smtClean="0"/>
              <a:t>。 </a:t>
            </a:r>
            <a:r>
              <a:rPr lang="en-US" altLang="zh-TW" sz="2800" dirty="0" smtClean="0"/>
              <a:t>(</a:t>
            </a:r>
            <a:r>
              <a:rPr lang="zh-TW" altLang="en-US" sz="2800" b="1" dirty="0">
                <a:hlinkClick r:id="rId3"/>
              </a:rPr>
              <a:t>歌 羅 西 書 </a:t>
            </a:r>
            <a:r>
              <a:rPr lang="en-US" altLang="zh-TW" sz="2800" b="1" dirty="0" smtClean="0">
                <a:hlinkClick r:id="rId3"/>
              </a:rPr>
              <a:t>3:12</a:t>
            </a:r>
            <a:r>
              <a:rPr lang="en-US" altLang="zh-TW" sz="2800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en-US" altLang="zh-TW" sz="2800" b="1" baseline="30000" dirty="0" smtClean="0"/>
              <a:t>22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聖 靈 所 結 的 果 子 ， 就 是 仁 愛 、 喜 樂 、 和 平 、 忍 耐 、 恩 慈 、 良 善 、 信 實 、</a:t>
            </a:r>
            <a:r>
              <a:rPr lang="en-US" altLang="zh-TW" sz="2800" b="1" baseline="30000" dirty="0"/>
              <a:t>23 </a:t>
            </a:r>
            <a:r>
              <a:rPr lang="zh-TW" altLang="en-US" sz="2800" dirty="0"/>
              <a:t>溫 柔 、 節 制 。 這 樣 的 事 沒 有 律 法 禁 止 </a:t>
            </a:r>
            <a:r>
              <a:rPr lang="zh-TW" altLang="en-US" sz="2800" dirty="0" smtClean="0"/>
              <a:t>。  </a:t>
            </a:r>
            <a:r>
              <a:rPr lang="en-US" altLang="zh-TW" sz="2800" dirty="0" smtClean="0"/>
              <a:t>(</a:t>
            </a:r>
            <a:r>
              <a:rPr lang="zh-TW" altLang="en-US" sz="2800" b="1" u="sng" dirty="0">
                <a:solidFill>
                  <a:schemeClr val="accent3"/>
                </a:solidFill>
              </a:rPr>
              <a:t>加 拉 太 書 </a:t>
            </a:r>
            <a:r>
              <a:rPr lang="en-US" altLang="zh-TW" sz="2800" b="1" u="sng" dirty="0" smtClean="0">
                <a:solidFill>
                  <a:schemeClr val="accent3"/>
                </a:solidFill>
              </a:rPr>
              <a:t>5:22-23</a:t>
            </a:r>
            <a:r>
              <a:rPr lang="en-US" altLang="zh-TW" sz="2800" dirty="0" smtClean="0"/>
              <a:t>)</a:t>
            </a:r>
            <a:endParaRPr lang="en-US" altLang="zh-TW" sz="2800" dirty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但 </a:t>
            </a:r>
            <a:r>
              <a:rPr lang="zh-TW" altLang="en-US" sz="2800" dirty="0"/>
              <a:t>現 今 ， 你 們 既 從 罪 裡 得 了 釋 放 ， 作 了 神 的 奴 僕 ， 就 有 成 聖 的 果 子 ， 那 結 局 就 是 永 生 </a:t>
            </a:r>
            <a:r>
              <a:rPr lang="zh-TW" altLang="en-US" sz="2800" dirty="0" smtClean="0"/>
              <a:t>。  </a:t>
            </a:r>
            <a:r>
              <a:rPr lang="en-US" altLang="zh-TW" sz="2800" dirty="0" smtClean="0"/>
              <a:t>(</a:t>
            </a:r>
            <a:r>
              <a:rPr lang="zh-TW" altLang="en-US" sz="2800" b="1" dirty="0">
                <a:hlinkClick r:id="rId4"/>
              </a:rPr>
              <a:t>羅 馬 書 </a:t>
            </a:r>
            <a:r>
              <a:rPr lang="en-US" altLang="zh-TW" sz="2800" b="1" dirty="0" smtClean="0">
                <a:hlinkClick r:id="rId4"/>
              </a:rPr>
              <a:t>6:22</a:t>
            </a:r>
            <a:r>
              <a:rPr lang="en-US" altLang="zh-TW" sz="2800" dirty="0" smtClean="0"/>
              <a:t>)</a:t>
            </a:r>
            <a:endParaRPr lang="zh-TW" altLang="en-US" sz="2800" dirty="0"/>
          </a:p>
          <a:p>
            <a:pPr>
              <a:lnSpc>
                <a:spcPct val="100000"/>
              </a:lnSpc>
            </a:pP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869442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成聖須用功夫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005525"/>
            <a:ext cx="2723638" cy="1852475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781" y="1089995"/>
            <a:ext cx="4779600" cy="50196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4656" y="4482059"/>
            <a:ext cx="174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0000CC"/>
                </a:solidFill>
              </a:rPr>
              <a:t>稱義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51401" y="1846511"/>
            <a:ext cx="174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0000CC"/>
                </a:solidFill>
              </a:rPr>
              <a:t>成聖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81806" y="3327896"/>
            <a:ext cx="356219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/>
              <a:t>自 潔 成 </a:t>
            </a:r>
            <a:r>
              <a:rPr lang="zh-TW" altLang="en-US" sz="2800" dirty="0" smtClean="0"/>
              <a:t>聖</a:t>
            </a:r>
            <a:endParaRPr lang="en-US" altLang="zh-TW" sz="2800" dirty="0" smtClean="0"/>
          </a:p>
          <a:p>
            <a:pPr indent="347663"/>
            <a:r>
              <a:rPr lang="zh-TW" altLang="en-US" sz="2400" dirty="0" smtClean="0"/>
              <a:t>不故意犯罪</a:t>
            </a:r>
            <a:endParaRPr lang="en-US" altLang="zh-TW" sz="2400" dirty="0" smtClean="0"/>
          </a:p>
          <a:p>
            <a:pPr indent="347663"/>
            <a:r>
              <a:rPr lang="zh-TW" altLang="en-US" sz="2400" dirty="0" smtClean="0"/>
              <a:t>有過就改</a:t>
            </a:r>
            <a:endParaRPr lang="en-US" altLang="zh-TW" sz="2400" dirty="0" smtClean="0"/>
          </a:p>
          <a:p>
            <a:r>
              <a:rPr lang="zh-TW" altLang="en-US" sz="2800" dirty="0" smtClean="0"/>
              <a:t>因 </a:t>
            </a:r>
            <a:r>
              <a:rPr lang="zh-TW" altLang="en-US" sz="2800" dirty="0"/>
              <a:t>真 理 成 </a:t>
            </a:r>
            <a:r>
              <a:rPr lang="zh-TW" altLang="en-US" sz="2800" dirty="0" smtClean="0"/>
              <a:t>聖</a:t>
            </a:r>
            <a:endParaRPr lang="en-US" altLang="zh-TW" sz="2800" dirty="0" smtClean="0"/>
          </a:p>
          <a:p>
            <a:r>
              <a:rPr lang="zh-TW" altLang="en-US" sz="2800" dirty="0"/>
              <a:t>因 著 聖 靈 成 為 聖 潔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6138659" y="2043810"/>
            <a:ext cx="32031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</a:rPr>
              <a:t>聖 靈 所 結 的 果 子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2737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成聖須用功夫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400" dirty="0"/>
              <a:t>成聖須用工夫，</a:t>
            </a:r>
            <a:r>
              <a:rPr lang="zh-TW" altLang="en-US" sz="2400" dirty="0">
                <a:solidFill>
                  <a:srgbClr val="FF0000"/>
                </a:solidFill>
              </a:rPr>
              <a:t>儆醒常禱告；時常與主親近，領受主真道</a:t>
            </a:r>
            <a:r>
              <a:rPr lang="zh-TW" altLang="en-US" sz="2400" dirty="0"/>
              <a:t>，</a:t>
            </a:r>
          </a:p>
          <a:p>
            <a:pPr marL="0" indent="0">
              <a:buNone/>
            </a:pPr>
            <a:r>
              <a:rPr lang="zh-TW" altLang="en-US" sz="2400" dirty="0"/>
              <a:t>結交屬神兒女，幫助軟弱人，無論所作何事，莫忘求主恩。</a:t>
            </a:r>
          </a:p>
          <a:p>
            <a:pPr marL="0" indent="0">
              <a:buNone/>
            </a:pPr>
            <a:endParaRPr lang="zh-TW" altLang="en-US" sz="2400" dirty="0"/>
          </a:p>
          <a:p>
            <a:pPr marL="0" indent="0">
              <a:buNone/>
            </a:pPr>
            <a:r>
              <a:rPr lang="zh-TW" altLang="en-US" sz="2400" dirty="0"/>
              <a:t>成聖須用工夫，世界雖忙碌，應當放下世事，</a:t>
            </a:r>
            <a:r>
              <a:rPr lang="zh-TW" altLang="en-US" sz="2400" dirty="0">
                <a:solidFill>
                  <a:srgbClr val="FF0000"/>
                </a:solidFill>
              </a:rPr>
              <a:t>單單親近主</a:t>
            </a:r>
            <a:r>
              <a:rPr lang="zh-TW" altLang="en-US" sz="2400" dirty="0"/>
              <a:t>；</a:t>
            </a:r>
          </a:p>
          <a:p>
            <a:pPr marL="0" indent="0">
              <a:buNone/>
            </a:pPr>
            <a:r>
              <a:rPr lang="zh-TW" altLang="en-US" sz="2400" dirty="0"/>
              <a:t>時常仰望耶穌，更肖主模樣，親友藉你言行，可見主形像。</a:t>
            </a:r>
          </a:p>
          <a:p>
            <a:pPr marL="0" indent="0">
              <a:buNone/>
            </a:pPr>
            <a:endParaRPr lang="zh-TW" altLang="en-US" sz="2400" dirty="0"/>
          </a:p>
          <a:p>
            <a:pPr marL="0" indent="0">
              <a:buNone/>
            </a:pPr>
            <a:r>
              <a:rPr lang="zh-TW" altLang="en-US" sz="2400" dirty="0"/>
              <a:t>成聖須用工夫，讓主領你路，不走在主前頭，</a:t>
            </a:r>
            <a:r>
              <a:rPr lang="zh-TW" altLang="en-US" sz="2400" dirty="0">
                <a:solidFill>
                  <a:srgbClr val="FF0000"/>
                </a:solidFill>
              </a:rPr>
              <a:t>只隨主腳步</a:t>
            </a:r>
            <a:r>
              <a:rPr lang="zh-TW" altLang="en-US" sz="2400" dirty="0"/>
              <a:t>；</a:t>
            </a:r>
          </a:p>
          <a:p>
            <a:pPr marL="0" indent="0">
              <a:buNone/>
            </a:pPr>
            <a:r>
              <a:rPr lang="zh-TW" altLang="en-US" sz="2400" dirty="0"/>
              <a:t>無論快樂煩憂，始終跟隨主，</a:t>
            </a:r>
            <a:r>
              <a:rPr lang="zh-TW" altLang="en-US" sz="2400" dirty="0">
                <a:solidFill>
                  <a:srgbClr val="FF0000"/>
                </a:solidFill>
              </a:rPr>
              <a:t>堅信主的話語</a:t>
            </a:r>
            <a:r>
              <a:rPr lang="zh-TW" altLang="en-US" sz="2400" dirty="0"/>
              <a:t>，常仰望耶穌。</a:t>
            </a:r>
          </a:p>
          <a:p>
            <a:pPr marL="0" indent="0">
              <a:buNone/>
            </a:pPr>
            <a:endParaRPr lang="zh-TW" altLang="en-US" sz="2400" dirty="0"/>
          </a:p>
          <a:p>
            <a:pPr marL="0" indent="0">
              <a:buNone/>
            </a:pPr>
            <a:r>
              <a:rPr lang="zh-TW" altLang="en-US" sz="2400" dirty="0"/>
              <a:t>成聖須用工夫，內心須寧靜，讓主前來管理意念和性情；</a:t>
            </a:r>
          </a:p>
          <a:p>
            <a:pPr marL="0" indent="0">
              <a:buNone/>
            </a:pPr>
            <a:r>
              <a:rPr lang="zh-TW" altLang="en-US" sz="2400" dirty="0">
                <a:solidFill>
                  <a:srgbClr val="FF0000"/>
                </a:solidFill>
              </a:rPr>
              <a:t>隨從聖靈引領</a:t>
            </a:r>
            <a:r>
              <a:rPr lang="zh-TW" altLang="en-US" sz="2400" dirty="0"/>
              <a:t>，直到愛之源，你就配在天上事主到永遠。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2174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Feb 24, 2013 </a:t>
            </a:r>
            <a:r>
              <a:rPr lang="zh-TW" altLang="en-US" sz="4000" dirty="0" smtClean="0">
                <a:solidFill>
                  <a:schemeClr val="bg1"/>
                </a:solidFill>
              </a:rPr>
              <a:t>獻堂典禮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lh3.googleusercontent.com/-ZNc9IB-izWQ/UUlDKm-F49I/AAAAAAAAFdw/br99y7IlBAk/s128-Ic42/_DSC1891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9" y="2434299"/>
            <a:ext cx="3912069" cy="220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3.googleusercontent.com/-NQrfo3_tugs/UUlDKgsR8LI/AAAAAAAAFd0/ksGq1qXeJFY/s128-Ic42/_DSC1892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370" y="2434299"/>
            <a:ext cx="3967169" cy="220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46562"/>
            <a:ext cx="9144000" cy="26114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91570"/>
            <a:ext cx="9144000" cy="192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858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分別為聖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b="1" dirty="0"/>
              <a:t>12 </a:t>
            </a:r>
            <a:r>
              <a:rPr lang="zh-TW" altLang="en-US" sz="2800" dirty="0"/>
              <a:t>耶 和 華 對 亞 伯 蘭 說 ： 你 要 離 開 本 地 、 本 族 、 父 家 ， 往 我 所 要 指 示 你 的 地 去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2 </a:t>
            </a:r>
            <a:r>
              <a:rPr lang="zh-TW" altLang="en-US" sz="2800" dirty="0"/>
              <a:t>我 必 叫 你 成 為 大 國 。 我 必 賜 福 給 你 ， 叫 你 的 名 為 大 ； </a:t>
            </a:r>
            <a:r>
              <a:rPr lang="zh-TW" altLang="en-US" sz="2800" dirty="0">
                <a:solidFill>
                  <a:srgbClr val="008000"/>
                </a:solidFill>
              </a:rPr>
              <a:t>你 也 要 叫 別 人 得 福 </a:t>
            </a:r>
            <a:r>
              <a:rPr lang="zh-TW" altLang="en-US" sz="2800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3 </a:t>
            </a:r>
            <a:r>
              <a:rPr lang="zh-TW" altLang="en-US" sz="2800" dirty="0"/>
              <a:t>為 你 祝 福 的 ， 我 必 賜 福 與 他 ； 那 咒 詛 你 的 ， 我 必 咒 詛 他 。 </a:t>
            </a:r>
            <a:r>
              <a:rPr lang="zh-TW" altLang="en-US" sz="2800" dirty="0">
                <a:solidFill>
                  <a:srgbClr val="008000"/>
                </a:solidFill>
              </a:rPr>
              <a:t>地 上 的 萬 族 都 要 因 你 得 福 </a:t>
            </a:r>
            <a:r>
              <a:rPr lang="zh-TW" altLang="en-US" sz="2800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504274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學 習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尼希米的領袖才</a:t>
            </a:r>
            <a:r>
              <a:rPr lang="zh-TW" altLang="en-US" sz="2800" dirty="0" smtClean="0"/>
              <a:t>能</a:t>
            </a:r>
            <a:endParaRPr lang="en-US" altLang="zh-TW" sz="2800" dirty="0" smtClean="0"/>
          </a:p>
          <a:p>
            <a:r>
              <a:rPr lang="zh-TW" altLang="en-US" sz="2800"/>
              <a:t>尼希</a:t>
            </a:r>
            <a:r>
              <a:rPr lang="zh-TW" altLang="en-US" sz="2800"/>
              <a:t>米</a:t>
            </a:r>
            <a:r>
              <a:rPr lang="zh-TW" altLang="en-US" sz="2800" smtClean="0"/>
              <a:t>的禱告</a:t>
            </a:r>
            <a:endParaRPr lang="en-US" altLang="zh-TW" sz="2800" dirty="0" smtClean="0"/>
          </a:p>
          <a:p>
            <a:r>
              <a:rPr lang="zh-TW" altLang="en-US" sz="2800" dirty="0" smtClean="0"/>
              <a:t>團隊各司其職（</a:t>
            </a:r>
            <a:r>
              <a:rPr lang="en-US" altLang="zh-TW" sz="2800" dirty="0" smtClean="0"/>
              <a:t>TEAMWORK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 lvl="1"/>
            <a:r>
              <a:rPr lang="en-US" altLang="zh-TW" sz="2600" dirty="0" smtClean="0"/>
              <a:t>Leader and follower</a:t>
            </a:r>
            <a:endParaRPr lang="en-US" altLang="zh-TW" sz="2600" dirty="0"/>
          </a:p>
          <a:p>
            <a:r>
              <a:rPr lang="zh-TW" altLang="en-US" sz="2800" dirty="0" smtClean="0"/>
              <a:t>為你的家庭設立優先次序</a:t>
            </a:r>
            <a:endParaRPr lang="en-US" altLang="zh-TW" sz="2800" dirty="0" smtClean="0"/>
          </a:p>
          <a:p>
            <a:pPr lvl="1"/>
            <a:r>
              <a:rPr lang="en-US" altLang="zh-TW" sz="2600" dirty="0" smtClean="0"/>
              <a:t>You are the leader for your family</a:t>
            </a:r>
          </a:p>
          <a:p>
            <a:pPr lvl="1"/>
            <a:r>
              <a:rPr lang="en-US" altLang="zh-TW" sz="2600" dirty="0" smtClean="0"/>
              <a:t>You are responsible</a:t>
            </a:r>
          </a:p>
          <a:p>
            <a:r>
              <a:rPr lang="zh-TW" altLang="en-US" sz="2800" dirty="0" smtClean="0"/>
              <a:t>只求最好的，不求次好的</a:t>
            </a:r>
            <a:endParaRPr lang="en-US" altLang="zh-TW" sz="2800" dirty="0" smtClean="0"/>
          </a:p>
          <a:p>
            <a:r>
              <a:rPr lang="zh-TW" altLang="en-US" sz="2800" dirty="0" smtClean="0"/>
              <a:t>分</a:t>
            </a:r>
            <a:r>
              <a:rPr lang="zh-TW" altLang="en-US" sz="2800" dirty="0"/>
              <a:t>別為聖</a:t>
            </a:r>
            <a:endParaRPr lang="en-US" altLang="zh-TW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836210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Custom 1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IC" id="{242E5062-6D02-4D0C-9989-9A362FCA2463}" vid="{99AC1277-3A76-4420-B133-54910ACF6DE4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2F5A26-25E7-4A6C-9CE5-34ED3D6207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F988B5-2049-4E55-953D-BA90C8E4F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95356BA-A173-4B02-AC46-C23A1CBE313C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7076</TotalTime>
  <Words>3406</Words>
  <Application>Microsoft Office PowerPoint</Application>
  <PresentationFormat>On-screen Show (4:3)</PresentationFormat>
  <Paragraphs>547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72</vt:i4>
      </vt:variant>
    </vt:vector>
  </HeadingPairs>
  <TitlesOfParts>
    <vt:vector size="85" baseType="lpstr">
      <vt:lpstr>Helvetica Neue</vt:lpstr>
      <vt:lpstr>Microsoft JhengHei</vt:lpstr>
      <vt:lpstr>PMingLiU</vt:lpstr>
      <vt:lpstr>PMingLiU</vt:lpstr>
      <vt:lpstr>SimHei</vt:lpstr>
      <vt:lpstr>宋体</vt:lpstr>
      <vt:lpstr>Arial</vt:lpstr>
      <vt:lpstr>Calibri</vt:lpstr>
      <vt:lpstr>Corbel</vt:lpstr>
      <vt:lpstr>Trebuchet MS</vt:lpstr>
      <vt:lpstr>Wingdings</vt:lpstr>
      <vt:lpstr>Banded</vt:lpstr>
      <vt:lpstr>Default Design</vt:lpstr>
      <vt:lpstr>尼希米記11-13章</vt:lpstr>
      <vt:lpstr>重 建 聖 民 – 12+ 年</vt:lpstr>
      <vt:lpstr>居 住 聖 城</vt:lpstr>
      <vt:lpstr>掣 籤 – 神 征 召</vt:lpstr>
      <vt:lpstr>甘 心 樂 意</vt:lpstr>
      <vt:lpstr>分 配 居 地 - 猶 大 人</vt:lpstr>
      <vt:lpstr>分 配 居 地 - 便 雅 憫 人</vt:lpstr>
      <vt:lpstr>聖 殿 事 工 分 配 - 祭 司</vt:lpstr>
      <vt:lpstr>聖 殿 事 工 分 配 - 利 未 人</vt:lpstr>
      <vt:lpstr>聖 殿 事 工 分 配</vt:lpstr>
      <vt:lpstr>尼希米記中的名單</vt:lpstr>
      <vt:lpstr>PowerPoint Presentation</vt:lpstr>
      <vt:lpstr>PowerPoint Presentation</vt:lpstr>
      <vt:lpstr>PowerPoint Presentation</vt:lpstr>
      <vt:lpstr>祭 司 與 利 未 人 名 單</vt:lpstr>
      <vt:lpstr>祭 司 與 利 未 人 名 單</vt:lpstr>
      <vt:lpstr>祭 司 與 利 未 人 名 單</vt:lpstr>
      <vt:lpstr>祭 司 與 利 未 人 名 單</vt:lpstr>
      <vt:lpstr>行 奉 獻 禮</vt:lpstr>
      <vt:lpstr>PowerPoint Presentation</vt:lpstr>
      <vt:lpstr>PowerPoint Presentation</vt:lpstr>
      <vt:lpstr>PowerPoint Presentation</vt:lpstr>
      <vt:lpstr>奉獻城牆 – 讚美, 感恩, 宣告, 分別為聖</vt:lpstr>
      <vt:lpstr>PowerPoint Presentation</vt:lpstr>
      <vt:lpstr>讚 美 神</vt:lpstr>
      <vt:lpstr>歌 唱 的 人</vt:lpstr>
      <vt:lpstr>十道門還是十二道門?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分 别 爲 聖</vt:lpstr>
      <vt:lpstr>亞 捫 人 和 摩 押 人</vt:lpstr>
      <vt:lpstr>PowerPoint Presentation</vt:lpstr>
      <vt:lpstr>PowerPoint Presentation</vt:lpstr>
      <vt:lpstr>PowerPoint Presentation</vt:lpstr>
      <vt:lpstr>民 數 記 25</vt:lpstr>
      <vt:lpstr>清 理 聖 殿</vt:lpstr>
      <vt:lpstr>PowerPoint Presentation</vt:lpstr>
      <vt:lpstr>出 埃 及 記 32</vt:lpstr>
      <vt:lpstr>利未人所當得的分</vt:lpstr>
      <vt:lpstr>守安息日</vt:lpstr>
      <vt:lpstr>PowerPoint Presentation</vt:lpstr>
      <vt:lpstr>PowerPoint Presentation</vt:lpstr>
      <vt:lpstr>與外族通婚</vt:lpstr>
      <vt:lpstr>前 車 之 鑒</vt:lpstr>
      <vt:lpstr>所 羅 門 - 千里之堤，溃于蚁穴</vt:lpstr>
      <vt:lpstr>猶 太 人 成 人 禮</vt:lpstr>
      <vt:lpstr>清 理 門 戶</vt:lpstr>
      <vt:lpstr>上梁不正下梁歪</vt:lpstr>
      <vt:lpstr>獻 柴 和 初 熟 的 土 產</vt:lpstr>
      <vt:lpstr>認罪立約奉獻</vt:lpstr>
      <vt:lpstr>阿拉伯人民間故事</vt:lpstr>
      <vt:lpstr>聖 潔</vt:lpstr>
      <vt:lpstr>分 別 為 聖</vt:lpstr>
      <vt:lpstr>成 聖 - 信 真 道,被 聖 靈 感 動 </vt:lpstr>
      <vt:lpstr>成 聖 -潔 淨 自 己 </vt:lpstr>
      <vt:lpstr>成 聖 的 果 子</vt:lpstr>
      <vt:lpstr>成聖須用功夫</vt:lpstr>
      <vt:lpstr>成聖須用功夫</vt:lpstr>
      <vt:lpstr>Feb 24, 2013 獻堂典禮</vt:lpstr>
      <vt:lpstr>分別為聖</vt:lpstr>
      <vt:lpstr>學 習</vt:lpstr>
    </vt:vector>
  </TitlesOfParts>
  <Company>Lam Research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 Prefill Update</dc:title>
  <dc:creator>Parks, John</dc:creator>
  <cp:lastModifiedBy>Li, Nanhai</cp:lastModifiedBy>
  <cp:revision>1482</cp:revision>
  <dcterms:created xsi:type="dcterms:W3CDTF">2015-07-29T00:08:28Z</dcterms:created>
  <dcterms:modified xsi:type="dcterms:W3CDTF">2015-11-16T17:21:21Z</dcterms:modified>
</cp:coreProperties>
</file>