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</p:sldMasterIdLst>
  <p:notesMasterIdLst>
    <p:notesMasterId r:id="rId41"/>
  </p:notesMasterIdLst>
  <p:sldIdLst>
    <p:sldId id="295" r:id="rId5"/>
    <p:sldId id="410" r:id="rId6"/>
    <p:sldId id="387" r:id="rId7"/>
    <p:sldId id="414" r:id="rId8"/>
    <p:sldId id="399" r:id="rId9"/>
    <p:sldId id="419" r:id="rId10"/>
    <p:sldId id="390" r:id="rId11"/>
    <p:sldId id="395" r:id="rId12"/>
    <p:sldId id="391" r:id="rId13"/>
    <p:sldId id="412" r:id="rId14"/>
    <p:sldId id="394" r:id="rId15"/>
    <p:sldId id="433" r:id="rId16"/>
    <p:sldId id="396" r:id="rId17"/>
    <p:sldId id="397" r:id="rId18"/>
    <p:sldId id="403" r:id="rId19"/>
    <p:sldId id="407" r:id="rId20"/>
    <p:sldId id="404" r:id="rId21"/>
    <p:sldId id="405" r:id="rId22"/>
    <p:sldId id="406" r:id="rId23"/>
    <p:sldId id="398" r:id="rId24"/>
    <p:sldId id="420" r:id="rId25"/>
    <p:sldId id="408" r:id="rId26"/>
    <p:sldId id="378" r:id="rId27"/>
    <p:sldId id="417" r:id="rId28"/>
    <p:sldId id="379" r:id="rId29"/>
    <p:sldId id="409" r:id="rId30"/>
    <p:sldId id="376" r:id="rId31"/>
    <p:sldId id="426" r:id="rId32"/>
    <p:sldId id="416" r:id="rId33"/>
    <p:sldId id="380" r:id="rId34"/>
    <p:sldId id="375" r:id="rId35"/>
    <p:sldId id="428" r:id="rId36"/>
    <p:sldId id="415" r:id="rId37"/>
    <p:sldId id="377" r:id="rId38"/>
    <p:sldId id="422" r:id="rId39"/>
    <p:sldId id="421" r:id="rId4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1911" autoAdjust="0"/>
  </p:normalViewPr>
  <p:slideViewPr>
    <p:cSldViewPr snapToGrid="0">
      <p:cViewPr varScale="1">
        <p:scale>
          <a:sx n="90" d="100"/>
          <a:sy n="90" d="100"/>
        </p:scale>
        <p:origin x="-1181" y="-67"/>
      </p:cViewPr>
      <p:guideLst>
        <p:guide orient="horz" pos="672"/>
        <p:guide orient="horz" pos="2160"/>
        <p:guide orient="horz" pos="4056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10/19/2015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6385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9119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/index.php?title=%E5%89%8D1772%E5%B9%B4&amp;action=edit&amp;redlink=1" TargetMode="External"/><Relationship Id="rId3" Type="http://schemas.openxmlformats.org/officeDocument/2006/relationships/hyperlink" Target="https://zh.wikipedia.org/wiki/%E5%8F%A4%E5%B7%B4%E6%AF%94%E4%BC%A6" TargetMode="External"/><Relationship Id="rId7" Type="http://schemas.openxmlformats.org/officeDocument/2006/relationships/hyperlink" Target="https://zh.wikipedia.org/wiki/%E5%85%AC%E5%85%8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zh.wikipedia.org/wiki/%E6%B3%95%E5%85%B8" TargetMode="External"/><Relationship Id="rId5" Type="http://schemas.openxmlformats.org/officeDocument/2006/relationships/hyperlink" Target="https://zh.wikipedia.org/wiki/%E6%B3%95%E5%BE%8B" TargetMode="External"/><Relationship Id="rId4" Type="http://schemas.openxmlformats.org/officeDocument/2006/relationships/hyperlink" Target="https://zh.wikipedia.org/wiki/%E6%BC%A2%E6%91%A9%E6%8B%89%E6%AF%9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biblegateway.com/passage/?search=&#25746;%20&#27597;%20&#32819;%20&#35352;%20&#19978;+1:13&amp;version=CUV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4%BB%A5%20%E6%96%AF%20%E5%B8%96%20%E8%A8%98+4:16&amp;version=CUV" TargetMode="External"/><Relationship Id="rId2" Type="http://schemas.openxmlformats.org/officeDocument/2006/relationships/hyperlink" Target="https://www.biblegateway.com/passage/?search=%E4%BB%A5%20%E6%96%AF%20%E6%8B%89%20%E8%A8%98+8:21&amp;version=CUV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6%92%92%20%E6%AF%8D%20%E8%80%B3%20%E8%A8%98%20%E4%B8%8B+12:22&amp;version=CUV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sz="54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</a:t>
            </a:r>
            <a:r>
              <a:rPr lang="en-US" altLang="zh-TW" sz="54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1-2</a:t>
            </a:r>
            <a:r>
              <a:rPr lang="zh-TW" altLang="en-US" sz="5400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endParaRPr lang="en-US" sz="54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回國的過</a:t>
            </a:r>
            <a:r>
              <a:rPr lang="zh-TW" altLang="en-US" dirty="0" smtClean="0"/>
              <a:t>程 </a:t>
            </a:r>
            <a:r>
              <a:rPr lang="en-US" dirty="0" smtClean="0"/>
              <a:t>(</a:t>
            </a:r>
            <a:r>
              <a:rPr lang="en-US" dirty="0"/>
              <a:t>1</a:t>
            </a:r>
            <a:r>
              <a:rPr lang="zh-TW" altLang="en-US" dirty="0"/>
              <a:t>至</a:t>
            </a:r>
            <a:r>
              <a:rPr lang="en-US" dirty="0"/>
              <a:t>2</a:t>
            </a:r>
            <a:r>
              <a:rPr lang="zh-TW" altLang="en-US" dirty="0"/>
              <a:t>章</a:t>
            </a:r>
            <a:r>
              <a:rPr lang="en-US" dirty="0"/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02956" y="1226780"/>
            <a:ext cx="3994685" cy="4691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1</a:t>
            </a:r>
            <a:r>
              <a:rPr lang="en-US" sz="2400" dirty="0" smtClean="0"/>
              <a:t>. </a:t>
            </a:r>
            <a:r>
              <a:rPr lang="zh-TW" altLang="en-US" sz="2400" dirty="0" smtClean="0"/>
              <a:t>尼</a:t>
            </a:r>
            <a:r>
              <a:rPr lang="zh-TW" altLang="en-US" sz="2400" dirty="0"/>
              <a:t>希米的關注</a:t>
            </a:r>
            <a:r>
              <a:rPr lang="en-US" sz="2400" dirty="0"/>
              <a:t>(1:1-4)</a:t>
            </a:r>
          </a:p>
          <a:p>
            <a:pPr marL="0" indent="169863">
              <a:buNone/>
            </a:pPr>
            <a:r>
              <a:rPr lang="en-US" sz="2400" dirty="0"/>
              <a:t>a.</a:t>
            </a:r>
            <a:r>
              <a:rPr lang="zh-TW" altLang="en-US" sz="2400" dirty="0"/>
              <a:t>他打聽消息 </a:t>
            </a:r>
            <a:endParaRPr lang="en-US" sz="2400" dirty="0"/>
          </a:p>
          <a:p>
            <a:pPr marL="0" indent="169863">
              <a:buNone/>
            </a:pPr>
            <a:r>
              <a:rPr lang="en-US" sz="2400" dirty="0"/>
              <a:t>b.</a:t>
            </a:r>
            <a:r>
              <a:rPr lang="zh-TW" altLang="en-US" sz="2400" dirty="0"/>
              <a:t>他哭泣悲哀</a:t>
            </a:r>
            <a:endParaRPr lang="en-US" sz="2400" dirty="0"/>
          </a:p>
          <a:p>
            <a:pPr marL="0" indent="169863">
              <a:buNone/>
            </a:pPr>
            <a:r>
              <a:rPr lang="en-US" sz="2400" dirty="0"/>
              <a:t>c.</a:t>
            </a:r>
            <a:r>
              <a:rPr lang="zh-TW" altLang="en-US" sz="2400" dirty="0"/>
              <a:t>他禁食祈禱</a:t>
            </a:r>
            <a:endParaRPr lang="en-US" sz="2400" dirty="0"/>
          </a:p>
          <a:p>
            <a:pPr marL="0" indent="169863">
              <a:buNone/>
            </a:pPr>
            <a:r>
              <a:rPr lang="en-US" sz="2400" dirty="0"/>
              <a:t>d.</a:t>
            </a:r>
            <a:r>
              <a:rPr lang="zh-TW" altLang="en-US" sz="2400" dirty="0"/>
              <a:t>他採取行動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2. </a:t>
            </a:r>
            <a:r>
              <a:rPr lang="zh-TW" altLang="en-US" sz="2400" dirty="0" smtClean="0"/>
              <a:t>尼</a:t>
            </a:r>
            <a:r>
              <a:rPr lang="zh-TW" altLang="en-US" sz="2400" dirty="0"/>
              <a:t>希米的禱告</a:t>
            </a:r>
            <a:r>
              <a:rPr lang="en-US" sz="2400" dirty="0"/>
              <a:t>(1.5-11) </a:t>
            </a:r>
          </a:p>
          <a:p>
            <a:pPr marL="0" indent="169863">
              <a:buNone/>
            </a:pPr>
            <a:r>
              <a:rPr lang="en-US" sz="2400" dirty="0"/>
              <a:t>a.</a:t>
            </a:r>
            <a:r>
              <a:rPr lang="zh-TW" altLang="en-US" sz="2400" dirty="0"/>
              <a:t>讚美神</a:t>
            </a:r>
            <a:r>
              <a:rPr lang="en-US" sz="2400" dirty="0"/>
              <a:t>(5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indent="169863">
              <a:buNone/>
            </a:pPr>
            <a:r>
              <a:rPr lang="en-US" sz="2400" dirty="0"/>
              <a:t>b.</a:t>
            </a:r>
            <a:r>
              <a:rPr lang="zh-TW" altLang="en-US" sz="2400" dirty="0"/>
              <a:t>承認罪過</a:t>
            </a:r>
            <a:r>
              <a:rPr lang="en-US" sz="2400" dirty="0"/>
              <a:t>(6-7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indent="169863">
              <a:buNone/>
            </a:pPr>
            <a:r>
              <a:rPr lang="en-US" sz="2400" dirty="0"/>
              <a:t>c.</a:t>
            </a:r>
            <a:r>
              <a:rPr lang="zh-TW" altLang="en-US" sz="2400" dirty="0"/>
              <a:t>持定神的應許</a:t>
            </a:r>
            <a:r>
              <a:rPr lang="en-US" sz="2400" dirty="0"/>
              <a:t>(8-10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indent="169863">
              <a:buNone/>
            </a:pPr>
            <a:r>
              <a:rPr lang="en-US" sz="2400" dirty="0"/>
              <a:t>d.</a:t>
            </a:r>
            <a:r>
              <a:rPr lang="zh-TW" altLang="en-US" sz="2400" dirty="0"/>
              <a:t>想起自己的責任</a:t>
            </a:r>
            <a:r>
              <a:rPr lang="en-US" sz="2400" dirty="0"/>
              <a:t>(11</a:t>
            </a:r>
            <a:r>
              <a:rPr lang="zh-TW" altLang="en-US" sz="2400" dirty="0"/>
              <a:t>節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800600" y="1226780"/>
            <a:ext cx="3901698" cy="4691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3</a:t>
            </a:r>
            <a:r>
              <a:rPr lang="en-US" sz="2400" dirty="0" smtClean="0"/>
              <a:t>. </a:t>
            </a:r>
            <a:r>
              <a:rPr lang="zh-TW" altLang="en-US" sz="2400" dirty="0" smtClean="0"/>
              <a:t>尼</a:t>
            </a:r>
            <a:r>
              <a:rPr lang="zh-TW" altLang="en-US" sz="2400" dirty="0"/>
              <a:t>希米向王請求</a:t>
            </a:r>
            <a:r>
              <a:rPr lang="en-US" sz="2400" dirty="0"/>
              <a:t>(2:1-8) </a:t>
            </a:r>
          </a:p>
          <a:p>
            <a:pPr marL="0" indent="169863">
              <a:buNone/>
            </a:pPr>
            <a:r>
              <a:rPr lang="en-US" sz="2400" dirty="0"/>
              <a:t>a.</a:t>
            </a:r>
            <a:r>
              <a:rPr lang="zh-TW" altLang="en-US" sz="2400" dirty="0"/>
              <a:t>以信心等待</a:t>
            </a:r>
            <a:r>
              <a:rPr lang="en-US" sz="2400" dirty="0"/>
              <a:t>(1-3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  <a:endParaRPr lang="en-US" sz="2400" dirty="0" smtClean="0"/>
          </a:p>
          <a:p>
            <a:pPr marL="0" indent="169863">
              <a:buNone/>
            </a:pPr>
            <a:r>
              <a:rPr lang="en-US" sz="2400" dirty="0" smtClean="0"/>
              <a:t>b</a:t>
            </a:r>
            <a:r>
              <a:rPr lang="en-US" sz="2400" dirty="0"/>
              <a:t>.</a:t>
            </a:r>
            <a:r>
              <a:rPr lang="zh-TW" altLang="en-US" sz="2400" dirty="0"/>
              <a:t>以信心請求</a:t>
            </a:r>
            <a:r>
              <a:rPr lang="en-US" sz="2400" dirty="0"/>
              <a:t>(4-8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indent="0">
              <a:buNone/>
            </a:pPr>
            <a:r>
              <a:rPr lang="en-US" sz="2400" dirty="0" smtClean="0"/>
              <a:t>4. </a:t>
            </a:r>
            <a:r>
              <a:rPr lang="zh-TW" altLang="en-US" sz="2400" dirty="0" smtClean="0"/>
              <a:t>工</a:t>
            </a:r>
            <a:r>
              <a:rPr lang="zh-TW" altLang="en-US" sz="2400" dirty="0"/>
              <a:t>作前的準備</a:t>
            </a:r>
            <a:r>
              <a:rPr lang="en-US" sz="2400" dirty="0"/>
              <a:t>(2:9-20) </a:t>
            </a:r>
          </a:p>
          <a:p>
            <a:pPr marL="0" lvl="0" indent="169863">
              <a:buNone/>
            </a:pPr>
            <a:r>
              <a:rPr lang="zh-TW" altLang="en-US" sz="2400" dirty="0"/>
              <a:t>視察、籌劃步驟</a:t>
            </a:r>
            <a:r>
              <a:rPr lang="en-US" sz="2400" dirty="0"/>
              <a:t>(9-16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lvl="0" indent="169863">
              <a:buNone/>
            </a:pPr>
            <a:r>
              <a:rPr lang="zh-TW" altLang="en-US" sz="2400" dirty="0"/>
              <a:t>呼籲、推動</a:t>
            </a:r>
            <a:r>
              <a:rPr lang="en-US" sz="2400" dirty="0"/>
              <a:t>(17-18</a:t>
            </a:r>
            <a:r>
              <a:rPr lang="zh-TW" altLang="en-US" sz="2400" dirty="0"/>
              <a:t>節</a:t>
            </a:r>
            <a:r>
              <a:rPr lang="en-US" sz="2400" dirty="0"/>
              <a:t>)</a:t>
            </a:r>
          </a:p>
          <a:p>
            <a:pPr marL="0" indent="169863">
              <a:buNone/>
            </a:pPr>
            <a:r>
              <a:rPr lang="zh-TW" altLang="en-US" sz="2400" dirty="0"/>
              <a:t>「我們」 </a:t>
            </a:r>
            <a:endParaRPr lang="en-US" sz="2400" dirty="0"/>
          </a:p>
          <a:p>
            <a:pPr marL="0" indent="169863">
              <a:buNone/>
            </a:pPr>
            <a:r>
              <a:rPr lang="zh-TW" altLang="en-US" sz="2400" dirty="0"/>
              <a:t>「神的手幫助」</a:t>
            </a:r>
            <a:endParaRPr lang="en-US" sz="2400" dirty="0"/>
          </a:p>
          <a:p>
            <a:pPr marL="0" indent="169863">
              <a:buNone/>
            </a:pPr>
            <a:r>
              <a:rPr lang="zh-TW" altLang="en-US" sz="2400" dirty="0"/>
              <a:t>「起來建造罷」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5. </a:t>
            </a:r>
            <a:r>
              <a:rPr lang="zh-TW" altLang="en-US" sz="2400" dirty="0" smtClean="0"/>
              <a:t>面</a:t>
            </a:r>
            <a:r>
              <a:rPr lang="zh-TW" altLang="en-US" sz="2400" dirty="0"/>
              <a:t>對阻力</a:t>
            </a:r>
            <a:r>
              <a:rPr lang="en-US" sz="2400" dirty="0"/>
              <a:t>(19-20</a:t>
            </a:r>
            <a:r>
              <a:rPr lang="zh-TW" altLang="en-US" sz="2400" dirty="0"/>
              <a:t>節</a:t>
            </a:r>
            <a:r>
              <a:rPr lang="en-US" sz="2400" dirty="0"/>
              <a:t>) </a:t>
            </a:r>
          </a:p>
          <a:p>
            <a:pPr marL="0" indent="169863">
              <a:buNone/>
            </a:pPr>
            <a:r>
              <a:rPr lang="zh-TW" altLang="en-US" sz="2400" dirty="0"/>
              <a:t>嗤笑、藐視、質問、指控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3659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66171" y="1024466"/>
            <a:ext cx="8640762" cy="540702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1 </a:t>
            </a:r>
            <a:r>
              <a:rPr lang="en-US" sz="2800" dirty="0"/>
              <a:t>哈 迦 利 亞 的 兒 子 尼 希 米 的 言 語 如 下 ： 亞 達 薛 西 王 二 十 年 基 斯 流 月 ， 我 在 書 珊 城 的 宮 中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2 </a:t>
            </a:r>
            <a:r>
              <a:rPr lang="en-US" sz="2800" dirty="0"/>
              <a:t>那 時 ， 有 我 一 個 弟 兄 哈 拿 尼 ， 同 著 幾 個 人 從 猶 大 來 。 </a:t>
            </a:r>
            <a:r>
              <a:rPr lang="en-US" sz="2800" dirty="0">
                <a:solidFill>
                  <a:srgbClr val="FF9900"/>
                </a:solidFill>
              </a:rPr>
              <a:t>我 問 </a:t>
            </a:r>
            <a:r>
              <a:rPr lang="en-US" sz="2800" dirty="0"/>
              <a:t>他 們 那 些 被 擄 歸 回 、 剩 下 逃 脫 的 猶 大 人 和 耶 路 撒 冷 的 光 景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3 </a:t>
            </a:r>
            <a:r>
              <a:rPr lang="en-US" sz="2800" dirty="0"/>
              <a:t>他 們 對 我 說 ： 那 些 被 擄 歸 回 剩 下 的 人 在 猶 大 省 遭 大 難 ， 受 凌 辱 ； 並 且 耶 路 撒 冷 的 城 牆 拆 毀 ， 城 門 被 火 焚 燒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4 </a:t>
            </a:r>
            <a:r>
              <a:rPr lang="en-US" sz="2800" dirty="0"/>
              <a:t>我 聽 見 這 話 ， 就 坐 下 </a:t>
            </a:r>
            <a:r>
              <a:rPr lang="en-US" sz="2800" dirty="0">
                <a:solidFill>
                  <a:srgbClr val="FF0000"/>
                </a:solidFill>
              </a:rPr>
              <a:t>哭 泣 ， 悲 哀 幾 日 </a:t>
            </a:r>
            <a:r>
              <a:rPr lang="en-US" sz="2800" dirty="0"/>
              <a:t>， 在 天 上 的 神 面 前 </a:t>
            </a:r>
            <a:r>
              <a:rPr lang="en-US" sz="2800" dirty="0">
                <a:solidFill>
                  <a:srgbClr val="FF0000"/>
                </a:solidFill>
              </a:rPr>
              <a:t>禁 食 祈 禱 </a:t>
            </a:r>
            <a:r>
              <a:rPr lang="en-US" sz="2800" dirty="0"/>
              <a:t>， 說 ：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348343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85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9563"/>
            <a:ext cx="9144000" cy="629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405188" y="415925"/>
            <a:ext cx="2317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800">
                <a:ea typeface="SimHei" panose="02010609060101010101" pitchFamily="49" charset="-122"/>
              </a:rPr>
              <a:t>波斯瑪代帝國</a:t>
            </a: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1887538" y="4884738"/>
            <a:ext cx="1117600" cy="423862"/>
          </a:xfrm>
          <a:prstGeom prst="wedgeRectCallout">
            <a:avLst>
              <a:gd name="adj1" fmla="val -17329"/>
              <a:gd name="adj2" fmla="val -11142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108" name="Freeform 12"/>
          <p:cNvSpPr>
            <a:spLocks/>
          </p:cNvSpPr>
          <p:nvPr/>
        </p:nvSpPr>
        <p:spPr bwMode="auto">
          <a:xfrm>
            <a:off x="2282825" y="3235325"/>
            <a:ext cx="5461000" cy="1712913"/>
          </a:xfrm>
          <a:custGeom>
            <a:avLst/>
            <a:gdLst>
              <a:gd name="T0" fmla="*/ 3440 w 3440"/>
              <a:gd name="T1" fmla="*/ 605 h 1079"/>
              <a:gd name="T2" fmla="*/ 3239 w 3440"/>
              <a:gd name="T3" fmla="*/ 712 h 1079"/>
              <a:gd name="T4" fmla="*/ 3064 w 3440"/>
              <a:gd name="T5" fmla="*/ 804 h 1079"/>
              <a:gd name="T6" fmla="*/ 2912 w 3440"/>
              <a:gd name="T7" fmla="*/ 858 h 1079"/>
              <a:gd name="T8" fmla="*/ 2847 w 3440"/>
              <a:gd name="T9" fmla="*/ 1050 h 1079"/>
              <a:gd name="T10" fmla="*/ 2773 w 3440"/>
              <a:gd name="T11" fmla="*/ 1034 h 1079"/>
              <a:gd name="T12" fmla="*/ 2733 w 3440"/>
              <a:gd name="T13" fmla="*/ 959 h 1079"/>
              <a:gd name="T14" fmla="*/ 2565 w 3440"/>
              <a:gd name="T15" fmla="*/ 690 h 1079"/>
              <a:gd name="T16" fmla="*/ 2392 w 3440"/>
              <a:gd name="T17" fmla="*/ 621 h 1079"/>
              <a:gd name="T18" fmla="*/ 2181 w 3440"/>
              <a:gd name="T19" fmla="*/ 458 h 1079"/>
              <a:gd name="T20" fmla="*/ 2058 w 3440"/>
              <a:gd name="T21" fmla="*/ 407 h 1079"/>
              <a:gd name="T22" fmla="*/ 1877 w 3440"/>
              <a:gd name="T23" fmla="*/ 288 h 1079"/>
              <a:gd name="T24" fmla="*/ 1706 w 3440"/>
              <a:gd name="T25" fmla="*/ 136 h 1079"/>
              <a:gd name="T26" fmla="*/ 1530 w 3440"/>
              <a:gd name="T27" fmla="*/ 112 h 1079"/>
              <a:gd name="T28" fmla="*/ 1436 w 3440"/>
              <a:gd name="T29" fmla="*/ 74 h 1079"/>
              <a:gd name="T30" fmla="*/ 1365 w 3440"/>
              <a:gd name="T31" fmla="*/ 21 h 1079"/>
              <a:gd name="T32" fmla="*/ 1216 w 3440"/>
              <a:gd name="T33" fmla="*/ 37 h 1079"/>
              <a:gd name="T34" fmla="*/ 1008 w 3440"/>
              <a:gd name="T35" fmla="*/ 10 h 1079"/>
              <a:gd name="T36" fmla="*/ 767 w 3440"/>
              <a:gd name="T37" fmla="*/ 18 h 1079"/>
              <a:gd name="T38" fmla="*/ 516 w 3440"/>
              <a:gd name="T39" fmla="*/ 119 h 1079"/>
              <a:gd name="T40" fmla="*/ 248 w 3440"/>
              <a:gd name="T41" fmla="*/ 362 h 1079"/>
              <a:gd name="T42" fmla="*/ 128 w 3440"/>
              <a:gd name="T43" fmla="*/ 501 h 1079"/>
              <a:gd name="T44" fmla="*/ 60 w 3440"/>
              <a:gd name="T45" fmla="*/ 580 h 1079"/>
              <a:gd name="T46" fmla="*/ 47 w 3440"/>
              <a:gd name="T47" fmla="*/ 680 h 1079"/>
              <a:gd name="T48" fmla="*/ 0 w 3440"/>
              <a:gd name="T49" fmla="*/ 837 h 107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40"/>
              <a:gd name="T76" fmla="*/ 0 h 1079"/>
              <a:gd name="T77" fmla="*/ 3440 w 3440"/>
              <a:gd name="T78" fmla="*/ 1079 h 107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40" h="1079">
                <a:moveTo>
                  <a:pt x="3440" y="605"/>
                </a:moveTo>
                <a:cubicBezTo>
                  <a:pt x="3407" y="623"/>
                  <a:pt x="3302" y="679"/>
                  <a:pt x="3239" y="712"/>
                </a:cubicBezTo>
                <a:cubicBezTo>
                  <a:pt x="3176" y="745"/>
                  <a:pt x="3119" y="780"/>
                  <a:pt x="3064" y="804"/>
                </a:cubicBezTo>
                <a:cubicBezTo>
                  <a:pt x="3009" y="828"/>
                  <a:pt x="2948" y="817"/>
                  <a:pt x="2912" y="858"/>
                </a:cubicBezTo>
                <a:cubicBezTo>
                  <a:pt x="2876" y="899"/>
                  <a:pt x="2870" y="1021"/>
                  <a:pt x="2847" y="1050"/>
                </a:cubicBezTo>
                <a:cubicBezTo>
                  <a:pt x="2824" y="1079"/>
                  <a:pt x="2792" y="1049"/>
                  <a:pt x="2773" y="1034"/>
                </a:cubicBezTo>
                <a:cubicBezTo>
                  <a:pt x="2754" y="1019"/>
                  <a:pt x="2768" y="1016"/>
                  <a:pt x="2733" y="959"/>
                </a:cubicBezTo>
                <a:cubicBezTo>
                  <a:pt x="2698" y="902"/>
                  <a:pt x="2622" y="746"/>
                  <a:pt x="2565" y="690"/>
                </a:cubicBezTo>
                <a:cubicBezTo>
                  <a:pt x="2508" y="634"/>
                  <a:pt x="2456" y="660"/>
                  <a:pt x="2392" y="621"/>
                </a:cubicBezTo>
                <a:cubicBezTo>
                  <a:pt x="2328" y="582"/>
                  <a:pt x="2237" y="494"/>
                  <a:pt x="2181" y="458"/>
                </a:cubicBezTo>
                <a:cubicBezTo>
                  <a:pt x="2125" y="422"/>
                  <a:pt x="2109" y="435"/>
                  <a:pt x="2058" y="407"/>
                </a:cubicBezTo>
                <a:cubicBezTo>
                  <a:pt x="2007" y="379"/>
                  <a:pt x="1936" y="333"/>
                  <a:pt x="1877" y="288"/>
                </a:cubicBezTo>
                <a:cubicBezTo>
                  <a:pt x="1818" y="243"/>
                  <a:pt x="1764" y="165"/>
                  <a:pt x="1706" y="136"/>
                </a:cubicBezTo>
                <a:cubicBezTo>
                  <a:pt x="1648" y="107"/>
                  <a:pt x="1575" y="122"/>
                  <a:pt x="1530" y="112"/>
                </a:cubicBezTo>
                <a:cubicBezTo>
                  <a:pt x="1485" y="102"/>
                  <a:pt x="1464" y="89"/>
                  <a:pt x="1436" y="74"/>
                </a:cubicBezTo>
                <a:cubicBezTo>
                  <a:pt x="1408" y="59"/>
                  <a:pt x="1402" y="27"/>
                  <a:pt x="1365" y="21"/>
                </a:cubicBezTo>
                <a:cubicBezTo>
                  <a:pt x="1328" y="15"/>
                  <a:pt x="1275" y="39"/>
                  <a:pt x="1216" y="37"/>
                </a:cubicBezTo>
                <a:cubicBezTo>
                  <a:pt x="1157" y="35"/>
                  <a:pt x="1083" y="13"/>
                  <a:pt x="1008" y="10"/>
                </a:cubicBezTo>
                <a:cubicBezTo>
                  <a:pt x="933" y="7"/>
                  <a:pt x="849" y="0"/>
                  <a:pt x="767" y="18"/>
                </a:cubicBezTo>
                <a:cubicBezTo>
                  <a:pt x="685" y="36"/>
                  <a:pt x="602" y="62"/>
                  <a:pt x="516" y="119"/>
                </a:cubicBezTo>
                <a:cubicBezTo>
                  <a:pt x="430" y="176"/>
                  <a:pt x="313" y="298"/>
                  <a:pt x="248" y="362"/>
                </a:cubicBezTo>
                <a:cubicBezTo>
                  <a:pt x="183" y="426"/>
                  <a:pt x="159" y="465"/>
                  <a:pt x="128" y="501"/>
                </a:cubicBezTo>
                <a:cubicBezTo>
                  <a:pt x="97" y="537"/>
                  <a:pt x="73" y="550"/>
                  <a:pt x="60" y="580"/>
                </a:cubicBezTo>
                <a:cubicBezTo>
                  <a:pt x="47" y="610"/>
                  <a:pt x="57" y="637"/>
                  <a:pt x="47" y="680"/>
                </a:cubicBezTo>
                <a:cubicBezTo>
                  <a:pt x="37" y="723"/>
                  <a:pt x="10" y="805"/>
                  <a:pt x="0" y="837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7585075" y="3505200"/>
            <a:ext cx="685800" cy="423863"/>
          </a:xfrm>
          <a:prstGeom prst="wedgeRectCallout">
            <a:avLst>
              <a:gd name="adj1" fmla="val -18981"/>
              <a:gd name="adj2" fmla="val 9531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書珊</a:t>
            </a: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7753350" y="4141788"/>
            <a:ext cx="92075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076950" y="4068763"/>
            <a:ext cx="92075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5911850" y="3433763"/>
            <a:ext cx="925513" cy="423862"/>
          </a:xfrm>
          <a:prstGeom prst="wedgeRectCallout">
            <a:avLst>
              <a:gd name="adj1" fmla="val -27014"/>
              <a:gd name="adj2" fmla="val 9531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2" name="Left-Right Arrow 1"/>
          <p:cNvSpPr/>
          <p:nvPr/>
        </p:nvSpPr>
        <p:spPr>
          <a:xfrm rot="21355239">
            <a:off x="2414965" y="4280416"/>
            <a:ext cx="5298435" cy="24277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08099" y="4392301"/>
            <a:ext cx="2166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~750 miles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27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書 珊 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301732"/>
            <a:ext cx="3994685" cy="545121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 smtClean="0"/>
              <a:t>波斯的首都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/>
              <a:t>「書珊」意即百合花，因該地盛產百合花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/>
              <a:t>。「書珊城」本是以攔的首都， 「以攔」位於今日的伊朗境內</a:t>
            </a:r>
            <a:r>
              <a:rPr lang="zh-TW" altLang="en-US" sz="2800" dirty="0" smtClean="0"/>
              <a:t>，為亞述打敗，成為亞述的附屬國；後再為波斯併吞，變成波</a:t>
            </a:r>
            <a:r>
              <a:rPr lang="zh-TW" altLang="en-US" sz="2800" dirty="0"/>
              <a:t>斯的一省。波斯王因為其風景秀麗，以它作為全國的首</a:t>
            </a:r>
            <a:r>
              <a:rPr lang="zh-TW" altLang="en-US" sz="2800" dirty="0" smtClean="0"/>
              <a:t>都（</a:t>
            </a:r>
            <a:r>
              <a:rPr lang="zh-TW" altLang="en-US" sz="2800" dirty="0"/>
              <a:t>尼一</a:t>
            </a:r>
            <a:r>
              <a:rPr lang="en-US" altLang="zh-TW" sz="2800" dirty="0"/>
              <a:t>1</a:t>
            </a:r>
            <a:r>
              <a:rPr lang="zh-TW" altLang="en-US" sz="2800" dirty="0"/>
              <a:t>；斯一</a:t>
            </a:r>
            <a:r>
              <a:rPr lang="en-US" altLang="zh-TW" sz="2800" dirty="0"/>
              <a:t>2</a:t>
            </a:r>
            <a:r>
              <a:rPr lang="zh-TW" altLang="en-US" sz="2800" dirty="0"/>
              <a:t>） 。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漢</a:t>
            </a:r>
            <a:r>
              <a:rPr lang="zh-TW" altLang="en-US" sz="2800" dirty="0"/>
              <a:t>謨拉比法典便是在書珊城發現的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</p:txBody>
      </p:sp>
      <p:pic>
        <p:nvPicPr>
          <p:cNvPr id="1026" name="Picture 2" descr="https://upload.wikimedia.org/wikipedia/commons/thumb/3/37/Codice_di_hammurabi_01.JPG/220px-Codice_di_hammurabi_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9984" y="1168210"/>
            <a:ext cx="4272197" cy="568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89867" y="1560281"/>
            <a:ext cx="4092314" cy="489364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hlinkClick r:id="rId3" tooltip="古巴比伦"/>
              </a:rPr>
              <a:t>古巴比伦</a:t>
            </a:r>
            <a:r>
              <a:rPr lang="zh-CN" altLang="en-US" sz="2400" dirty="0"/>
              <a:t>第六代国王</a:t>
            </a:r>
            <a:r>
              <a:rPr lang="zh-CN" altLang="en-US" sz="2400" dirty="0">
                <a:hlinkClick r:id="rId4" tooltip="漢摩拉比"/>
              </a:rPr>
              <a:t>汉摩拉比</a:t>
            </a:r>
            <a:r>
              <a:rPr lang="zh-CN" altLang="en-US" sz="2400" dirty="0"/>
              <a:t>颁布的一部</a:t>
            </a:r>
            <a:r>
              <a:rPr lang="zh-CN" altLang="en-US" sz="2400" dirty="0">
                <a:hlinkClick r:id="rId5" tooltip="法律"/>
              </a:rPr>
              <a:t>法律</a:t>
            </a:r>
            <a:r>
              <a:rPr lang="zh-CN" altLang="en-US" sz="2400" dirty="0"/>
              <a:t>，被认为是世界上最早的一部比较具有系统的</a:t>
            </a:r>
            <a:r>
              <a:rPr lang="zh-CN" altLang="en-US" sz="2400" dirty="0">
                <a:hlinkClick r:id="rId6" tooltip="法典"/>
              </a:rPr>
              <a:t>法典</a:t>
            </a:r>
            <a:r>
              <a:rPr lang="zh-CN" altLang="en-US" sz="2400" dirty="0"/>
              <a:t>，約</a:t>
            </a:r>
            <a:r>
              <a:rPr lang="zh-CN" altLang="en-US" sz="2400" dirty="0">
                <a:hlinkClick r:id="rId7" tooltip="公元"/>
              </a:rPr>
              <a:t>公元</a:t>
            </a:r>
            <a:r>
              <a:rPr lang="zh-CN" altLang="en-US" sz="2400" dirty="0">
                <a:hlinkClick r:id="rId8" tooltip="前1772年（页面不存在）"/>
              </a:rPr>
              <a:t>前</a:t>
            </a:r>
            <a:r>
              <a:rPr lang="en-US" altLang="zh-CN" sz="2400" dirty="0">
                <a:hlinkClick r:id="rId8" tooltip="前1772年（页面不存在）"/>
              </a:rPr>
              <a:t>1772</a:t>
            </a:r>
            <a:r>
              <a:rPr lang="zh-CN" altLang="en-US" sz="2400" dirty="0">
                <a:hlinkClick r:id="rId8" tooltip="前1772年（页面不存在）"/>
              </a:rPr>
              <a:t>年</a:t>
            </a:r>
            <a:r>
              <a:rPr lang="zh-CN" altLang="en-US" sz="2400" dirty="0"/>
              <a:t>頒布</a:t>
            </a:r>
            <a:r>
              <a:rPr lang="zh-CN" altLang="en-US" sz="2400" dirty="0" smtClean="0"/>
              <a:t>。</a:t>
            </a:r>
            <a:r>
              <a:rPr lang="zh-TW" altLang="en-US" sz="2400" dirty="0"/>
              <a:t>法典的開頭 是漢摩拉比的一篇引言「讓正 義之光照耀整個大地，消滅一 切罪人和惡人，使強者不能壓 迫弱者。 」，正文共有</a:t>
            </a:r>
            <a:r>
              <a:rPr lang="en-US" altLang="zh-TW" sz="2400" dirty="0"/>
              <a:t>282</a:t>
            </a:r>
            <a:r>
              <a:rPr lang="zh-TW" altLang="en-US" sz="2400" dirty="0"/>
              <a:t>條，其中包 括訴訟手續、盜竊處理、租 佃、雇傭、商業高利貸和債 務、婚姻、遺產繼承、奴隸地 位等條文。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196395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我 </a:t>
            </a:r>
            <a:r>
              <a:rPr lang="en-US" sz="3600" dirty="0" smtClean="0">
                <a:solidFill>
                  <a:srgbClr val="00B0F0"/>
                </a:solidFill>
              </a:rPr>
              <a:t>問 – </a:t>
            </a:r>
            <a:r>
              <a:rPr lang="zh-TW" altLang="en-US" sz="3600" dirty="0" smtClean="0">
                <a:solidFill>
                  <a:srgbClr val="00B0F0"/>
                </a:solidFill>
              </a:rPr>
              <a:t>採取主動 </a:t>
            </a:r>
            <a:r>
              <a:rPr lang="en-US" altLang="zh-TW" sz="3600" dirty="0" smtClean="0">
                <a:solidFill>
                  <a:srgbClr val="00B0F0"/>
                </a:solidFill>
              </a:rPr>
              <a:t>(</a:t>
            </a:r>
            <a:r>
              <a:rPr lang="en-US" sz="3600" dirty="0" smtClean="0">
                <a:solidFill>
                  <a:srgbClr val="00B0F0"/>
                </a:solidFill>
              </a:rPr>
              <a:t>Take initiative</a:t>
            </a:r>
            <a:r>
              <a:rPr lang="en-US" altLang="zh-TW" sz="3600" dirty="0" smtClean="0">
                <a:solidFill>
                  <a:srgbClr val="00B0F0"/>
                </a:solidFill>
              </a:rPr>
              <a:t>)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2956" y="1080496"/>
            <a:ext cx="8299342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 smtClean="0"/>
              <a:t>Taking responsibility for solving a problem</a:t>
            </a:r>
          </a:p>
          <a:p>
            <a:pPr lvl="1">
              <a:lnSpc>
                <a:spcPct val="100000"/>
              </a:lnSpc>
            </a:pPr>
            <a:r>
              <a:rPr lang="zh-TW" altLang="en-US" sz="2000" dirty="0"/>
              <a:t>創 世 記 </a:t>
            </a:r>
            <a:r>
              <a:rPr lang="en-US" altLang="zh-TW" sz="2000" dirty="0" smtClean="0"/>
              <a:t>13:7-9 </a:t>
            </a:r>
            <a:r>
              <a:rPr lang="en-US" altLang="zh-TW" sz="2000" b="1" baseline="30000" dirty="0"/>
              <a:t> </a:t>
            </a:r>
            <a:r>
              <a:rPr lang="zh-TW" altLang="en-US" sz="2000" dirty="0" smtClean="0"/>
              <a:t>當 時 ， 迦 南 人 與 比 利 洗 人 在 那 地 居 住 。 亞 伯 蘭 的 牧 人 和 羅 得 的 牧 人 相 爭 。</a:t>
            </a:r>
            <a:r>
              <a:rPr lang="en-US" altLang="zh-TW" sz="2000" b="1" baseline="30000" dirty="0" smtClean="0"/>
              <a:t>8 </a:t>
            </a:r>
            <a:r>
              <a:rPr lang="zh-TW" altLang="en-US" sz="2000" dirty="0" smtClean="0"/>
              <a:t>亞 伯 蘭 就 對 羅 得 說 ： 你 我 不 可 相 爭 ， 你 的 牧 人 和 我 的 牧 人 也 不 可 相 爭 ， 因 為 我 們 是 骨 肉 </a:t>
            </a:r>
            <a:r>
              <a:rPr lang="en-US" altLang="zh-TW" sz="2000" dirty="0" smtClean="0"/>
              <a:t>( </a:t>
            </a:r>
            <a:r>
              <a:rPr lang="zh-TW" altLang="en-US" sz="2000" dirty="0" smtClean="0"/>
              <a:t>原 文 作 弟 兄 </a:t>
            </a:r>
            <a:r>
              <a:rPr lang="en-US" altLang="zh-TW" sz="2000" dirty="0" smtClean="0"/>
              <a:t>)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9 </a:t>
            </a:r>
            <a:r>
              <a:rPr lang="zh-TW" altLang="en-US" sz="2000" dirty="0" smtClean="0"/>
              <a:t>遍 地 不 都 在 你 眼 前 麼 ？ 請 你 離 開 我 ： 你 向 左 ， 我 就 向 右 ； 你 向 右 ， 我 就 向 左 。</a:t>
            </a:r>
            <a:endParaRPr lang="en-US" altLang="zh-TW" sz="2000" dirty="0" smtClean="0"/>
          </a:p>
          <a:p>
            <a:pPr>
              <a:lnSpc>
                <a:spcPct val="100000"/>
              </a:lnSpc>
            </a:pPr>
            <a:r>
              <a:rPr lang="en-US" altLang="zh-TW" sz="2400" dirty="0" smtClean="0"/>
              <a:t>Taking initiative opens doors</a:t>
            </a:r>
          </a:p>
          <a:p>
            <a:pPr lvl="1">
              <a:lnSpc>
                <a:spcPct val="100000"/>
              </a:lnSpc>
            </a:pPr>
            <a:r>
              <a:rPr lang="zh-TW" altLang="en-US" sz="2000" dirty="0" smtClean="0"/>
              <a:t>路 </a:t>
            </a:r>
            <a:r>
              <a:rPr lang="zh-TW" altLang="en-US" sz="2000" dirty="0"/>
              <a:t>得 記 </a:t>
            </a:r>
            <a:r>
              <a:rPr lang="en-US" altLang="zh-TW" sz="2000" dirty="0" smtClean="0"/>
              <a:t>2:2 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摩 押 女 子 路 得 對 拿 俄 米 說 ： 容 我 往 田 間 去 ， 我 蒙 誰 的 恩 ， 就 在 誰 的 身 後 拾 取 麥 穗 。 </a:t>
            </a:r>
            <a:r>
              <a:rPr lang="en-US" altLang="zh-TW" sz="2000" dirty="0" smtClean="0"/>
              <a:t>…..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Initiative could demonstrate the faith</a:t>
            </a:r>
          </a:p>
          <a:p>
            <a:pPr lvl="1">
              <a:lnSpc>
                <a:spcPct val="100000"/>
              </a:lnSpc>
            </a:pPr>
            <a:r>
              <a:rPr lang="zh-TW" altLang="en-US" sz="2000" b="1" dirty="0"/>
              <a:t>約 書 亞 記 </a:t>
            </a:r>
            <a:r>
              <a:rPr lang="en-US" altLang="zh-TW" sz="2000" b="1" dirty="0" smtClean="0"/>
              <a:t>3:14-16 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百 姓 離 開 帳 棚 要 過 約 但 河 的 時 候 ， 抬 約 櫃 的 祭 司 乃 在 百 姓 的 前 頭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他 們 到 了 約 但 河 ， 腳 一 入 水 （ 原 來 約 但 河 水 在 收 割 的 日 子 漲 過 兩 岸 ） </a:t>
            </a:r>
            <a:r>
              <a:rPr lang="zh-TW" altLang="en-US" sz="2000" dirty="0" smtClean="0"/>
              <a:t>，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那 從 上 往 下 流 的 水 便 在 極 遠 之 地 、 撒 拉 但 旁 的 亞 當 城 那 裡 停 住 ， 立 起 成 壘 ； 那 往 亞 拉 巴 的 海 ， 就 是 鹽 海 ， 下 流 的 水 全 然 斷 絕 。 於 是 百 姓 在 耶 利 哥 的 對 面 過 去 了 。</a:t>
            </a:r>
          </a:p>
          <a:p>
            <a:pPr>
              <a:lnSpc>
                <a:spcPct val="100000"/>
              </a:lnSpc>
            </a:pPr>
            <a:endParaRPr lang="en-US" sz="2400" dirty="0" smtClean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32084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禱</a:t>
            </a:r>
            <a:r>
              <a:rPr lang="zh-TW" altLang="en-US" sz="4000" dirty="0" smtClean="0"/>
              <a:t>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1" y="1526583"/>
            <a:ext cx="5422501" cy="4691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 smtClean="0"/>
              <a:t>禁 </a:t>
            </a:r>
            <a:r>
              <a:rPr lang="en-US" sz="3600" dirty="0"/>
              <a:t>食 祈 </a:t>
            </a:r>
            <a:r>
              <a:rPr lang="en-US" sz="3600" dirty="0" smtClean="0"/>
              <a:t>禱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 v1:4</a:t>
            </a:r>
            <a:endParaRPr lang="en-US" sz="3600" dirty="0" smtClean="0"/>
          </a:p>
          <a:p>
            <a:pPr>
              <a:lnSpc>
                <a:spcPct val="100000"/>
              </a:lnSpc>
            </a:pPr>
            <a:r>
              <a:rPr lang="en-US" sz="3600" dirty="0"/>
              <a:t>晝 夜 </a:t>
            </a:r>
            <a:r>
              <a:rPr lang="en-US" sz="3600" dirty="0" smtClean="0"/>
              <a:t>的 </a:t>
            </a:r>
            <a:r>
              <a:rPr lang="en-US" sz="3600" dirty="0"/>
              <a:t>祈 </a:t>
            </a:r>
            <a:r>
              <a:rPr lang="en-US" sz="3600" dirty="0" smtClean="0"/>
              <a:t>禱 v 1:6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默 禱 天 上 的 </a:t>
            </a:r>
            <a:r>
              <a:rPr lang="en-US" sz="3600" dirty="0" smtClean="0"/>
              <a:t>神 v2:4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>
                <a:hlinkClick r:id="rId2"/>
              </a:rPr>
              <a:t>撒 母 耳 記 上 </a:t>
            </a:r>
            <a:r>
              <a:rPr lang="en-US" altLang="zh-TW" sz="2400" dirty="0">
                <a:hlinkClick r:id="rId2"/>
              </a:rPr>
              <a:t>1:13</a:t>
            </a:r>
            <a:endParaRPr lang="zh-TW" altLang="en-US" sz="2400" dirty="0"/>
          </a:p>
          <a:p>
            <a:pPr lvl="2">
              <a:lnSpc>
                <a:spcPct val="100000"/>
              </a:lnSpc>
            </a:pPr>
            <a:r>
              <a:rPr lang="zh-TW" altLang="en-US" sz="2000" dirty="0"/>
              <a:t>（ 原 來 哈 拿 心 中 </a:t>
            </a:r>
            <a:r>
              <a:rPr lang="zh-TW" altLang="en-US" sz="2000" b="1" dirty="0"/>
              <a:t>默</a:t>
            </a:r>
            <a:r>
              <a:rPr lang="zh-TW" altLang="en-US" sz="2000" dirty="0"/>
              <a:t> </a:t>
            </a:r>
            <a:r>
              <a:rPr lang="zh-TW" altLang="en-US" sz="2000" b="1" dirty="0"/>
              <a:t>禱</a:t>
            </a:r>
            <a:r>
              <a:rPr lang="zh-TW" altLang="en-US" sz="2000" dirty="0"/>
              <a:t> ， 只 動 嘴 唇 ， 不 出 聲 音 ， 因 此 以 利 以 為 他 喝 醉 了 。 ）</a:t>
            </a:r>
          </a:p>
          <a:p>
            <a:pPr>
              <a:lnSpc>
                <a:spcPct val="100000"/>
              </a:lnSpc>
            </a:pPr>
            <a:endParaRPr lang="en-US" sz="3600" dirty="0"/>
          </a:p>
        </p:txBody>
      </p:sp>
      <p:pic>
        <p:nvPicPr>
          <p:cNvPr id="5" name="Picture 4" descr="Image result for 尼希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8563" y="1526583"/>
            <a:ext cx="3285436" cy="42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44152" y="1653999"/>
            <a:ext cx="3299848" cy="395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5632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3600" b="1" dirty="0"/>
              <a:t>約 翰 一 書 </a:t>
            </a:r>
            <a:r>
              <a:rPr lang="en-US" altLang="zh-TW" sz="3600" b="1" dirty="0" smtClean="0"/>
              <a:t>5:13-15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200" b="1" baseline="30000" dirty="0" smtClean="0"/>
              <a:t>13</a:t>
            </a:r>
            <a:r>
              <a:rPr lang="en-US" altLang="zh-TW" sz="3200" b="1" baseline="30000" dirty="0"/>
              <a:t> </a:t>
            </a:r>
            <a:r>
              <a:rPr lang="zh-TW" altLang="en-US" sz="3200" dirty="0"/>
              <a:t>我 將 這 些 話 寫 給 你 們 信 奉 神 兒 子 之 名 的 人 ， 要 叫 你 們 知 道 自 己 有 永 生 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b="1" baseline="30000" dirty="0" smtClean="0"/>
              <a:t>14</a:t>
            </a:r>
            <a:r>
              <a:rPr lang="en-US" altLang="zh-TW" sz="3200" b="1" baseline="30000" dirty="0"/>
              <a:t> </a:t>
            </a:r>
            <a:r>
              <a:rPr lang="zh-TW" altLang="en-US" sz="3200" dirty="0"/>
              <a:t>我 們 若 </a:t>
            </a:r>
            <a:r>
              <a:rPr lang="zh-TW" altLang="en-US" sz="3200" dirty="0">
                <a:solidFill>
                  <a:schemeClr val="accent3"/>
                </a:solidFill>
              </a:rPr>
              <a:t>照 他 的 旨 意 </a:t>
            </a:r>
            <a:r>
              <a:rPr lang="zh-TW" altLang="en-US" sz="3200" dirty="0"/>
              <a:t>求 甚 麼 ， 他 就 聽 我 們 ， 這 是 我 們 向 他 所 存 坦 然 無 懼 的 心 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b="1" baseline="30000" dirty="0" smtClean="0"/>
              <a:t>15</a:t>
            </a:r>
            <a:r>
              <a:rPr lang="en-US" altLang="zh-TW" sz="3200" b="1" baseline="30000" dirty="0"/>
              <a:t> </a:t>
            </a:r>
            <a:r>
              <a:rPr lang="zh-TW" altLang="en-US" sz="3200" dirty="0"/>
              <a:t>既 然 知 道 他 聽 我 們 一 切 所 求 的 ， 就 知 道 我 們 所 求 於 他 的 ， </a:t>
            </a:r>
            <a:r>
              <a:rPr lang="zh-TW" altLang="en-US" sz="3200" dirty="0">
                <a:solidFill>
                  <a:schemeClr val="accent3"/>
                </a:solidFill>
              </a:rPr>
              <a:t>無 不 得 著 </a:t>
            </a:r>
            <a:r>
              <a:rPr lang="zh-TW" altLang="en-US" sz="3200" dirty="0"/>
              <a:t>。</a:t>
            </a:r>
            <a:r>
              <a:rPr lang="en-US" altLang="zh-TW" sz="3200" dirty="0"/>
              <a:t/>
            </a:r>
            <a:br>
              <a:rPr lang="en-US" altLang="zh-TW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874710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禁 食 祈 禱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u="sng" dirty="0" smtClean="0">
                <a:hlinkClick r:id="rId2"/>
              </a:rPr>
              <a:t>以 </a:t>
            </a:r>
            <a:r>
              <a:rPr lang="en-US" sz="2800" b="1" u="sng" dirty="0">
                <a:hlinkClick r:id="rId2"/>
              </a:rPr>
              <a:t>斯 拉 記 </a:t>
            </a:r>
            <a:r>
              <a:rPr lang="en-US" sz="2800" b="1" u="sng" dirty="0" smtClean="0">
                <a:hlinkClick r:id="rId2"/>
              </a:rPr>
              <a:t>8:21</a:t>
            </a:r>
            <a:r>
              <a:rPr lang="en-US" sz="2800" b="1" u="sng" dirty="0"/>
              <a:t> </a:t>
            </a:r>
            <a:r>
              <a:rPr lang="en-US" sz="2800" b="1" u="sng" dirty="0" smtClean="0"/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 smtClean="0"/>
              <a:t>那 </a:t>
            </a:r>
            <a:r>
              <a:rPr lang="en-US" sz="2800" dirty="0"/>
              <a:t>時 ， 我 在 亞 哈 瓦 河 邊 宣 告 </a:t>
            </a:r>
            <a:r>
              <a:rPr lang="en-US" sz="2800" dirty="0">
                <a:solidFill>
                  <a:schemeClr val="accent1"/>
                </a:solidFill>
              </a:rPr>
              <a:t>禁 食</a:t>
            </a:r>
            <a:r>
              <a:rPr lang="en-US" sz="2800" dirty="0"/>
              <a:t> ， 為 要 在 我 們 神 面 前 克 苦 己 心 ， 求 他 使 我 們 和 婦 人 孩 子 ， 並 一 切 所 有 的 ， 都 得 平 坦 的 道 路 </a:t>
            </a:r>
            <a:r>
              <a:rPr lang="en-US" sz="2800" dirty="0" smtClean="0"/>
              <a:t>。  23所 </a:t>
            </a:r>
            <a:r>
              <a:rPr lang="en-US" sz="2800" dirty="0"/>
              <a:t>以 我 們 </a:t>
            </a:r>
            <a:r>
              <a:rPr lang="en-US" sz="2800" dirty="0">
                <a:solidFill>
                  <a:schemeClr val="accent1"/>
                </a:solidFill>
              </a:rPr>
              <a:t>禁 食 </a:t>
            </a:r>
            <a:r>
              <a:rPr lang="en-US" sz="2800" dirty="0"/>
              <a:t>祈 求 我 們 的 神 ， 他 就 應 允 了 我 們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>
                <a:hlinkClick r:id="rId3"/>
              </a:rPr>
              <a:t>以 </a:t>
            </a:r>
            <a:r>
              <a:rPr lang="en-US" sz="2800" b="1" dirty="0">
                <a:hlinkClick r:id="rId3"/>
              </a:rPr>
              <a:t>斯 帖 記 4:16</a:t>
            </a:r>
            <a:endParaRPr lang="en-US" sz="2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/>
              <a:t>「 你 當 去 招 聚 書 珊 城 所 有 的 猶 大 人 ， 為 我 </a:t>
            </a:r>
            <a:r>
              <a:rPr lang="en-US" sz="2800" dirty="0">
                <a:solidFill>
                  <a:schemeClr val="accent1"/>
                </a:solidFill>
              </a:rPr>
              <a:t>禁 食</a:t>
            </a:r>
            <a:r>
              <a:rPr lang="en-US" sz="2800" dirty="0"/>
              <a:t> 三 晝 三 夜 ， 不 吃 不 喝 ； 我 和 我 的 宮 女 也 要 這 樣 禁 食 。 然 後 我 違 例 進 去 見 王 ， 我 若 死 就 死 吧 ！ </a:t>
            </a:r>
            <a:r>
              <a:rPr lang="en-US" sz="2800" dirty="0" smtClean="0"/>
              <a:t>」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95690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禁 </a:t>
            </a:r>
            <a:r>
              <a:rPr lang="en-US" sz="3600" dirty="0" smtClean="0">
                <a:solidFill>
                  <a:srgbClr val="FF0000"/>
                </a:solidFill>
              </a:rPr>
              <a:t>食 + 祈 </a:t>
            </a:r>
            <a:r>
              <a:rPr lang="en-US" sz="3600" dirty="0">
                <a:solidFill>
                  <a:srgbClr val="FF0000"/>
                </a:solidFill>
              </a:rPr>
              <a:t>禱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994" y="1263663"/>
            <a:ext cx="8769246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600" dirty="0" smtClean="0"/>
              <a:t> 认</a:t>
            </a:r>
            <a:r>
              <a:rPr lang="zh-CN" altLang="en-US" sz="2600" dirty="0"/>
              <a:t>罪谦卑：（参诗３５：１３，６９：１０，撒下１２：２１－２３，但９：３，撒上７：６，</a:t>
            </a:r>
            <a:r>
              <a:rPr lang="zh-CN" altLang="en-US" sz="2600" dirty="0">
                <a:solidFill>
                  <a:srgbClr val="FFC000"/>
                </a:solidFill>
              </a:rPr>
              <a:t>尼９：１－２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>
              <a:lnSpc>
                <a:spcPct val="100000"/>
              </a:lnSpc>
            </a:pPr>
            <a:r>
              <a:rPr lang="zh-CN" altLang="en-US" sz="2600" dirty="0" smtClean="0"/>
              <a:t> 为</a:t>
            </a:r>
            <a:r>
              <a:rPr lang="zh-CN" altLang="en-US" sz="2600" dirty="0"/>
              <a:t>患难或伤心的事在神面前悲伤：（参路５：３４－３５，</a:t>
            </a:r>
            <a:r>
              <a:rPr lang="zh-CN" altLang="en-US" sz="2600" dirty="0">
                <a:solidFill>
                  <a:srgbClr val="FFC000"/>
                </a:solidFill>
              </a:rPr>
              <a:t>代上</a:t>
            </a:r>
            <a:r>
              <a:rPr lang="zh-CN" altLang="en-US" sz="2600" dirty="0" smtClean="0">
                <a:solidFill>
                  <a:srgbClr val="FFC000"/>
                </a:solidFill>
              </a:rPr>
              <a:t>１０：１２</a:t>
            </a:r>
            <a:r>
              <a:rPr lang="en-US" altLang="zh-CN" sz="2600" dirty="0"/>
              <a:t>)</a:t>
            </a:r>
            <a:endParaRPr lang="en-US" altLang="zh-CN" sz="2600" dirty="0" smtClean="0"/>
          </a:p>
          <a:p>
            <a:pPr>
              <a:lnSpc>
                <a:spcPct val="100000"/>
              </a:lnSpc>
            </a:pPr>
            <a:r>
              <a:rPr lang="zh-CN" altLang="en-US" sz="2600" dirty="0" smtClean="0"/>
              <a:t> 为</a:t>
            </a:r>
            <a:r>
              <a:rPr lang="zh-CN" altLang="en-US" sz="2600" dirty="0"/>
              <a:t>专心祈祷寻求神的帮助与指引：（参徒１３：２－３，徒１４：２３，太４：２，１７：２１，路２：３７，出３４：２８，撒 下１２：１６－２３，</a:t>
            </a:r>
            <a:r>
              <a:rPr lang="zh-CN" altLang="en-US" sz="2600" dirty="0">
                <a:solidFill>
                  <a:srgbClr val="FFC000"/>
                </a:solidFill>
              </a:rPr>
              <a:t>拉</a:t>
            </a:r>
            <a:r>
              <a:rPr lang="zh-CN" altLang="en-US" sz="2600" dirty="0" smtClean="0">
                <a:solidFill>
                  <a:srgbClr val="FFC000"/>
                </a:solidFill>
              </a:rPr>
              <a:t>８：２１－２３</a:t>
            </a:r>
            <a:r>
              <a:rPr lang="en-US" altLang="zh-CN" sz="2600" dirty="0" smtClean="0"/>
              <a:t>, </a:t>
            </a:r>
            <a:r>
              <a:rPr lang="zh-CN" altLang="en-US" sz="2600" dirty="0" smtClean="0"/>
              <a:t>斯</a:t>
            </a:r>
            <a:r>
              <a:rPr lang="zh-CN" altLang="en-US" sz="2600" dirty="0"/>
              <a:t>４：１６，但９：３，珥</a:t>
            </a:r>
            <a:r>
              <a:rPr lang="zh-CN" altLang="en-US" sz="2600" dirty="0" smtClean="0"/>
              <a:t>２：１２</a:t>
            </a:r>
            <a:r>
              <a:rPr lang="en-US" altLang="zh-CN" sz="2600" dirty="0" smtClean="0"/>
              <a:t>, </a:t>
            </a:r>
            <a:r>
              <a:rPr lang="zh-CN" altLang="en-US" sz="2600" dirty="0" smtClean="0"/>
              <a:t>太</a:t>
            </a:r>
            <a:r>
              <a:rPr lang="zh-CN" altLang="en-US" sz="2600" dirty="0"/>
              <a:t>６：１６－１８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>
              <a:lnSpc>
                <a:spcPct val="100000"/>
              </a:lnSpc>
            </a:pPr>
            <a:r>
              <a:rPr lang="zh-CN" altLang="en-US" sz="2600" dirty="0"/>
              <a:t>禁食的最大意义是，预备</a:t>
            </a:r>
            <a:r>
              <a:rPr lang="zh-CN" altLang="en-US" sz="2600" dirty="0">
                <a:latin typeface="+mn-ea"/>
              </a:rPr>
              <a:t>自己被神使用</a:t>
            </a:r>
            <a:r>
              <a:rPr lang="zh-CN" altLang="en-US" sz="2600" dirty="0" smtClean="0">
                <a:latin typeface="+mn-ea"/>
              </a:rPr>
              <a:t>，</a:t>
            </a: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要</a:t>
            </a:r>
            <a:r>
              <a:rPr lang="zh-TW" altLang="en-US" sz="2600" dirty="0">
                <a:latin typeface="SimSun" panose="02010600030101010101" pitchFamily="2" charset="-122"/>
                <a:ea typeface="SimSun" panose="02010600030101010101" pitchFamily="2" charset="-122"/>
              </a:rPr>
              <a:t>神的旨意成</a:t>
            </a: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全</a:t>
            </a:r>
            <a:r>
              <a:rPr lang="zh-CN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26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教會禁食禱告會</a:t>
            </a:r>
            <a:r>
              <a:rPr lang="en-US" altLang="zh-TW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2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第五個星期三</a:t>
            </a:r>
            <a:endParaRPr lang="en-US" altLang="zh-CN" sz="2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3096731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lnSpc>
                <a:spcPct val="150000"/>
              </a:lnSpc>
            </a:pPr>
            <a:r>
              <a:rPr lang="en-US" sz="2800" b="1" dirty="0">
                <a:hlinkClick r:id="rId2"/>
              </a:rPr>
              <a:t>撒 母 耳 記 下 12:22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大 衛 說 ： 孩 子 還 活 著 ， 我 禁 食 哭 泣 ； 因 為 我 想 ， 或 者 耶 和 華 憐 恤 我 ， 使 孩 子 不 死 也 未 可 知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20930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</a:t>
            </a:r>
            <a:r>
              <a:rPr lang="zh-CN" altLang="en-US" dirty="0" smtClean="0"/>
              <a:t>书</a:t>
            </a:r>
            <a:r>
              <a:rPr lang="en-US" altLang="zh-CN" dirty="0" smtClean="0"/>
              <a:t>58:3-7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800" dirty="0" smtClean="0"/>
              <a:t>他</a:t>
            </a:r>
            <a:r>
              <a:rPr lang="zh-CN" altLang="en-US" sz="2800" dirty="0"/>
              <a:t>们说、</a:t>
            </a:r>
            <a:r>
              <a:rPr lang="zh-CN" altLang="en-US" sz="2800" dirty="0">
                <a:solidFill>
                  <a:srgbClr val="FF0000"/>
                </a:solidFill>
              </a:rPr>
              <a:t>我们禁食、你为何不看见</a:t>
            </a:r>
            <a:r>
              <a:rPr lang="zh-CN" altLang="en-US" sz="2800" dirty="0" smtClean="0">
                <a:solidFill>
                  <a:srgbClr val="FF0000"/>
                </a:solidFill>
              </a:rPr>
              <a:t>呢</a:t>
            </a:r>
            <a:r>
              <a:rPr lang="zh-CN" altLang="en-US" sz="2800" dirty="0">
                <a:solidFill>
                  <a:srgbClr val="FF0000"/>
                </a:solidFill>
              </a:rPr>
              <a:t>。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们刻苦己心、你为何不理会呢</a:t>
            </a:r>
            <a:r>
              <a:rPr lang="en-US" altLang="zh-CN" sz="2800" dirty="0"/>
              <a:t>‧</a:t>
            </a:r>
            <a:r>
              <a:rPr lang="zh-CN" altLang="en-US" sz="2800" dirty="0"/>
              <a:t>看哪、你们禁食的日子、仍求利益、勒逼人为你们作苦工。你们禁食、却互相争竞、以凶恶的拳头打人</a:t>
            </a:r>
            <a:r>
              <a:rPr lang="en-US" altLang="zh-CN" sz="2800" dirty="0"/>
              <a:t>‧</a:t>
            </a:r>
            <a:r>
              <a:rPr lang="zh-CN" altLang="en-US" sz="2800" dirty="0"/>
              <a:t>你们今日禁食、不得使你们的声音听闻于上。这样禁食、岂是我所拣选使人刻苦己心的日子么</a:t>
            </a:r>
            <a:r>
              <a:rPr lang="en-US" altLang="zh-CN" sz="2800" dirty="0"/>
              <a:t>‧</a:t>
            </a:r>
            <a:r>
              <a:rPr lang="zh-CN" altLang="en-US" sz="2800" dirty="0"/>
              <a:t>岂是叫人垂头像苇子、用麻布和炉灰铺在他以下么</a:t>
            </a:r>
            <a:r>
              <a:rPr lang="en-US" altLang="zh-CN" sz="2800" dirty="0"/>
              <a:t>‧</a:t>
            </a:r>
            <a:r>
              <a:rPr lang="zh-CN" altLang="en-US" sz="2800" dirty="0"/>
              <a:t>你这可称为禁食为耶和华所悦纳的日子么。我所拣选的禁食、不是要松开凶恶的绳、解下轭上的索、使被欺压的得自由、折断一切的轭么。不是要把你的饼、分给饥饿的人</a:t>
            </a:r>
            <a:r>
              <a:rPr lang="en-US" altLang="zh-CN" sz="2800" dirty="0"/>
              <a:t>‧</a:t>
            </a:r>
            <a:r>
              <a:rPr lang="zh-CN" altLang="en-US" sz="2800" dirty="0"/>
              <a:t>将飘流的穷人、接到你家中</a:t>
            </a:r>
            <a:r>
              <a:rPr lang="en-US" altLang="zh-CN" sz="2800" dirty="0"/>
              <a:t>‧</a:t>
            </a:r>
            <a:r>
              <a:rPr lang="zh-CN" altLang="en-US" sz="2800" dirty="0"/>
              <a:t>见赤身的、给他衣服遮体</a:t>
            </a:r>
            <a:r>
              <a:rPr lang="en-US" altLang="zh-CN" sz="2800" dirty="0"/>
              <a:t>‧</a:t>
            </a:r>
            <a:r>
              <a:rPr lang="zh-CN" altLang="en-US" sz="2800" dirty="0"/>
              <a:t>顾恤自己的骨肉而不掩藏么</a:t>
            </a:r>
            <a:r>
              <a:rPr lang="zh-CN" altLang="en-US" sz="2800" dirty="0" smtClean="0"/>
              <a:t>。</a:t>
            </a:r>
            <a:endParaRPr lang="en-US" altLang="zh-CN" sz="2800" dirty="0"/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95250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禱告的內容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5 </a:t>
            </a:r>
            <a:r>
              <a:rPr lang="en-US" sz="2400" dirty="0"/>
              <a:t>耶 和 華 ─ 天 上 的 神 ， 大 而 可 畏 的 神 啊 ，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你 向 愛 你 、 守 你 誡 命 的 人 守 約 施 慈 愛 </a:t>
            </a:r>
            <a:r>
              <a:rPr lang="en-US" sz="2400" dirty="0" smtClean="0"/>
              <a:t>。</a:t>
            </a:r>
            <a:r>
              <a:rPr lang="en-US" sz="2400" b="1" dirty="0" smtClean="0"/>
              <a:t>6</a:t>
            </a:r>
            <a:r>
              <a:rPr lang="en-US" sz="2400" b="1" dirty="0"/>
              <a:t> </a:t>
            </a:r>
            <a:r>
              <a:rPr lang="en-US" sz="2400" dirty="0"/>
              <a:t>願 你 睜 眼 看 ， 側 耳 聽 ， 你 僕 人</a:t>
            </a:r>
            <a:r>
              <a:rPr lang="en-US" sz="2400" dirty="0">
                <a:solidFill>
                  <a:schemeClr val="bg2"/>
                </a:solidFill>
              </a:rPr>
              <a:t> 晝 夜 在 你 面 前 為 你 眾 僕 人 以 色 列 民 的 祈 禱 </a:t>
            </a:r>
            <a:r>
              <a:rPr lang="en-US" sz="2400" dirty="0"/>
              <a:t>， </a:t>
            </a:r>
            <a:r>
              <a:rPr lang="en-US" sz="2400" dirty="0">
                <a:solidFill>
                  <a:srgbClr val="FF0000"/>
                </a:solidFill>
              </a:rPr>
              <a:t>承 認 我 們 以 色 列 人 向 你 所 犯 的 罪 </a:t>
            </a:r>
            <a:r>
              <a:rPr lang="en-US" sz="2400" dirty="0"/>
              <a:t>； 我 與 我 父 家 都 有 罪 了 </a:t>
            </a:r>
            <a:r>
              <a:rPr lang="en-US" sz="2400" dirty="0" smtClean="0"/>
              <a:t>。</a:t>
            </a:r>
            <a:r>
              <a:rPr lang="en-US" sz="2400" b="1" dirty="0" smtClean="0"/>
              <a:t>7</a:t>
            </a:r>
            <a:r>
              <a:rPr lang="en-US" sz="2400" b="1" dirty="0"/>
              <a:t> </a:t>
            </a:r>
            <a:r>
              <a:rPr lang="en-US" sz="2400" dirty="0"/>
              <a:t>我 們 向 你 所 行 的 甚 是 邪 惡 ， 沒 有 遵 守 你 藉 著 僕 人 摩 西 所 吩 咐 的 誡 命 、 律 例 、 典 章 </a:t>
            </a:r>
            <a:r>
              <a:rPr lang="en-US" sz="2400" dirty="0" smtClean="0"/>
              <a:t>。</a:t>
            </a:r>
            <a:r>
              <a:rPr lang="en-US" sz="2400" b="1" dirty="0" smtClean="0"/>
              <a:t>8</a:t>
            </a:r>
            <a:r>
              <a:rPr lang="en-US" sz="2400" b="1" dirty="0"/>
              <a:t> </a:t>
            </a:r>
            <a:r>
              <a:rPr lang="en-US" sz="2400" dirty="0"/>
              <a:t>求 你 記 念 所 吩 咐 你 僕 人 摩 西 的 話 ， 說 ： </a:t>
            </a:r>
            <a:r>
              <a:rPr lang="en-US" sz="2400" dirty="0">
                <a:solidFill>
                  <a:srgbClr val="FF0000"/>
                </a:solidFill>
              </a:rPr>
              <a:t>你 們 若 犯 罪 ， 我 就 把 你 們 分 散 在 萬 民 中 </a:t>
            </a:r>
            <a:r>
              <a:rPr lang="en-US" sz="2400" dirty="0" smtClean="0">
                <a:solidFill>
                  <a:srgbClr val="FF0000"/>
                </a:solidFill>
              </a:rPr>
              <a:t>；</a:t>
            </a:r>
            <a:r>
              <a:rPr lang="en-US" sz="2400" b="1" dirty="0" smtClean="0"/>
              <a:t>9</a:t>
            </a:r>
            <a:r>
              <a:rPr lang="en-US" sz="2400" b="1" dirty="0"/>
              <a:t> 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但 你 們 若 歸 向 我 ， 謹 守 遵 行 我 的 誡 命 ， 你 們 被 趕 散 的 人 雖 在 天 涯 ， 我 也 必 從 那 裡 將 他 們 招 聚 回 來 ， 帶 到 我 所 選 擇 立 為 我 名 的 居 所 </a:t>
            </a:r>
            <a:r>
              <a:rPr lang="en-US" sz="2400" dirty="0" smtClean="0"/>
              <a:t>。</a:t>
            </a:r>
            <a:r>
              <a:rPr lang="en-US" sz="2400" b="1" dirty="0" smtClean="0"/>
              <a:t>10</a:t>
            </a:r>
            <a:r>
              <a:rPr lang="en-US" sz="2400" b="1" dirty="0"/>
              <a:t> </a:t>
            </a:r>
            <a:r>
              <a:rPr lang="en-US" sz="2400" dirty="0"/>
              <a:t>這 都 是 你 的 僕 人 、 你 的 百 姓 ， 就 是 你 用 大 力 和 大 能 的 手 所 救 贖 的 </a:t>
            </a:r>
            <a:r>
              <a:rPr lang="en-US" sz="2400" dirty="0" smtClean="0"/>
              <a:t>。</a:t>
            </a:r>
            <a:r>
              <a:rPr lang="en-US" sz="2400" b="1" dirty="0" smtClean="0"/>
              <a:t>11</a:t>
            </a:r>
            <a:r>
              <a:rPr lang="en-US" sz="2400" b="1" dirty="0"/>
              <a:t> </a:t>
            </a:r>
            <a:r>
              <a:rPr lang="en-US" sz="2400" dirty="0"/>
              <a:t>主 啊 ， 求 你 側 耳 聽 你 僕 人 的 祈 禱 ， 和 喜 愛 敬 畏 你 名 眾 僕 人 的 祈 禱 ，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使 你 僕 人 現 今 亨 通 ， 在 王 面 前 蒙 恩 。 </a:t>
            </a:r>
            <a:r>
              <a:rPr lang="en-US" sz="2400" dirty="0"/>
              <a:t>我 是 作 王 酒 政 的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02718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尼希米的禱</a:t>
            </a:r>
            <a:r>
              <a:rPr lang="zh-TW" altLang="en-US" sz="3600" dirty="0" smtClean="0"/>
              <a:t>告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/>
              <a:t>  讚</a:t>
            </a:r>
            <a:r>
              <a:rPr lang="zh-TW" altLang="en-US" sz="3200" dirty="0"/>
              <a:t>美</a:t>
            </a:r>
            <a:r>
              <a:rPr lang="zh-TW" altLang="en-US" sz="3200" dirty="0" smtClean="0"/>
              <a:t>神  </a:t>
            </a:r>
            <a:r>
              <a:rPr lang="en-US" sz="3200" dirty="0" smtClean="0"/>
              <a:t>(</a:t>
            </a:r>
            <a:r>
              <a:rPr lang="en-US" sz="3200" dirty="0"/>
              <a:t>5</a:t>
            </a:r>
            <a:r>
              <a:rPr lang="zh-TW" altLang="en-US" sz="3200" dirty="0"/>
              <a:t>節</a:t>
            </a:r>
            <a:r>
              <a:rPr lang="en-US" sz="3200" dirty="0"/>
              <a:t>) </a:t>
            </a:r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  承</a:t>
            </a:r>
            <a:r>
              <a:rPr lang="zh-TW" altLang="en-US" sz="3200" dirty="0"/>
              <a:t>認罪</a:t>
            </a:r>
            <a:r>
              <a:rPr lang="zh-TW" altLang="en-US" sz="3200" dirty="0" smtClean="0"/>
              <a:t>過  </a:t>
            </a:r>
            <a:r>
              <a:rPr lang="en-US" sz="3200" dirty="0" smtClean="0"/>
              <a:t>(</a:t>
            </a:r>
            <a:r>
              <a:rPr lang="en-US" sz="3200" dirty="0"/>
              <a:t>6-7</a:t>
            </a:r>
            <a:r>
              <a:rPr lang="zh-TW" altLang="en-US" sz="3200" dirty="0"/>
              <a:t>節</a:t>
            </a:r>
            <a:r>
              <a:rPr lang="en-US" sz="3200" dirty="0"/>
              <a:t>) </a:t>
            </a:r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  持</a:t>
            </a:r>
            <a:r>
              <a:rPr lang="zh-TW" altLang="en-US" sz="3200" dirty="0"/>
              <a:t>定神的應</a:t>
            </a:r>
            <a:r>
              <a:rPr lang="zh-TW" altLang="en-US" sz="3200" dirty="0" smtClean="0"/>
              <a:t>許  </a:t>
            </a:r>
            <a:r>
              <a:rPr lang="en-US" sz="3200" dirty="0" smtClean="0"/>
              <a:t>(</a:t>
            </a:r>
            <a:r>
              <a:rPr lang="en-US" sz="3200" dirty="0"/>
              <a:t>8-10</a:t>
            </a:r>
            <a:r>
              <a:rPr lang="zh-TW" altLang="en-US" sz="3200" dirty="0"/>
              <a:t>節</a:t>
            </a:r>
            <a:r>
              <a:rPr lang="en-US" sz="3200" dirty="0"/>
              <a:t>) </a:t>
            </a:r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  想</a:t>
            </a:r>
            <a:r>
              <a:rPr lang="zh-TW" altLang="en-US" sz="3200" dirty="0"/>
              <a:t>起自己的責</a:t>
            </a:r>
            <a:r>
              <a:rPr lang="zh-TW" altLang="en-US" sz="3200" dirty="0" smtClean="0"/>
              <a:t>任  </a:t>
            </a:r>
            <a:r>
              <a:rPr lang="en-US" sz="3200" dirty="0" smtClean="0"/>
              <a:t>(</a:t>
            </a:r>
            <a:r>
              <a:rPr lang="en-US" sz="3200" dirty="0"/>
              <a:t>11</a:t>
            </a:r>
            <a:r>
              <a:rPr lang="zh-TW" altLang="en-US" sz="3200" dirty="0"/>
              <a:t>節</a:t>
            </a:r>
            <a:r>
              <a:rPr lang="en-US" sz="3200" dirty="0"/>
              <a:t>)</a:t>
            </a:r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983174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2017986"/>
            <a:ext cx="9144000" cy="186729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b="1" dirty="0"/>
              <a:t>2</a:t>
            </a:r>
            <a:r>
              <a:rPr lang="en-US" altLang="zh-TW" sz="2800" b="1" dirty="0"/>
              <a:t>:1</a:t>
            </a:r>
            <a:r>
              <a:rPr lang="en-US" sz="2800" b="1" dirty="0"/>
              <a:t> </a:t>
            </a:r>
            <a:r>
              <a:rPr lang="en-US" sz="2800" dirty="0"/>
              <a:t>亞 達 薛 西 王 二 十 年 </a:t>
            </a:r>
            <a:r>
              <a:rPr lang="en-US" sz="2800" dirty="0">
                <a:solidFill>
                  <a:schemeClr val="bg2"/>
                </a:solidFill>
              </a:rPr>
              <a:t>尼 散 月 </a:t>
            </a:r>
            <a:r>
              <a:rPr lang="en-US" sz="2800" dirty="0"/>
              <a:t>， 在 王 面 前 擺 酒 ， 我 拿 起 酒 來 奉 給 王 。 我 素 來 在 王 面 前 沒 有 愁 容 。</a:t>
            </a:r>
            <a:br>
              <a:rPr lang="en-US" sz="2800" dirty="0"/>
            </a:br>
            <a:r>
              <a:rPr lang="en-US" sz="2800" b="1" dirty="0"/>
              <a:t>2 </a:t>
            </a:r>
            <a:r>
              <a:rPr lang="en-US" sz="2800" dirty="0"/>
              <a:t>王 對 我 說 ： 你 既 沒 有 病 ， 為 甚 麼 面 帶 愁 容 呢 ？ 這 不 是 別 的 ， 必 是 你 心 中 愁 煩 。 於 是 我 甚 </a:t>
            </a:r>
            <a:r>
              <a:rPr lang="en-US" sz="2800" dirty="0">
                <a:solidFill>
                  <a:srgbClr val="FF0000"/>
                </a:solidFill>
              </a:rPr>
              <a:t>懼 怕</a:t>
            </a:r>
            <a:r>
              <a:rPr lang="en-US" sz="2800" dirty="0"/>
              <a:t>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533160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" descr="Newsprint"/>
          <p:cNvSpPr>
            <a:spLocks noChangeArrowheads="1"/>
          </p:cNvSpPr>
          <p:nvPr/>
        </p:nvSpPr>
        <p:spPr bwMode="auto">
          <a:xfrm>
            <a:off x="11430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</a:t>
            </a:r>
          </a:p>
        </p:txBody>
      </p:sp>
      <p:sp>
        <p:nvSpPr>
          <p:cNvPr id="2051" name="Rectangle 17" descr="Newsprint"/>
          <p:cNvSpPr>
            <a:spLocks noChangeArrowheads="1"/>
          </p:cNvSpPr>
          <p:nvPr/>
        </p:nvSpPr>
        <p:spPr bwMode="auto">
          <a:xfrm>
            <a:off x="17526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2052" name="Rectangle 18" descr="Newsprint"/>
          <p:cNvSpPr>
            <a:spLocks noChangeArrowheads="1"/>
          </p:cNvSpPr>
          <p:nvPr/>
        </p:nvSpPr>
        <p:spPr bwMode="auto">
          <a:xfrm>
            <a:off x="23622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3</a:t>
            </a:r>
          </a:p>
        </p:txBody>
      </p:sp>
      <p:sp>
        <p:nvSpPr>
          <p:cNvPr id="2053" name="Rectangle 19" descr="Newsprint"/>
          <p:cNvSpPr>
            <a:spLocks noChangeArrowheads="1"/>
          </p:cNvSpPr>
          <p:nvPr/>
        </p:nvSpPr>
        <p:spPr bwMode="auto">
          <a:xfrm>
            <a:off x="29718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4</a:t>
            </a:r>
          </a:p>
        </p:txBody>
      </p:sp>
      <p:sp>
        <p:nvSpPr>
          <p:cNvPr id="2054" name="Rectangle 20" descr="Newsprint"/>
          <p:cNvSpPr>
            <a:spLocks noChangeArrowheads="1"/>
          </p:cNvSpPr>
          <p:nvPr/>
        </p:nvSpPr>
        <p:spPr bwMode="auto">
          <a:xfrm>
            <a:off x="35814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5</a:t>
            </a:r>
          </a:p>
        </p:txBody>
      </p:sp>
      <p:sp>
        <p:nvSpPr>
          <p:cNvPr id="2055" name="Rectangle 21" descr="Newsprint"/>
          <p:cNvSpPr>
            <a:spLocks noChangeArrowheads="1"/>
          </p:cNvSpPr>
          <p:nvPr/>
        </p:nvSpPr>
        <p:spPr bwMode="auto">
          <a:xfrm>
            <a:off x="41910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6</a:t>
            </a:r>
          </a:p>
        </p:txBody>
      </p:sp>
      <p:sp>
        <p:nvSpPr>
          <p:cNvPr id="2056" name="Rectangle 22" descr="Newsprint"/>
          <p:cNvSpPr>
            <a:spLocks noChangeArrowheads="1"/>
          </p:cNvSpPr>
          <p:nvPr/>
        </p:nvSpPr>
        <p:spPr bwMode="auto">
          <a:xfrm>
            <a:off x="48006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7</a:t>
            </a:r>
          </a:p>
        </p:txBody>
      </p:sp>
      <p:sp>
        <p:nvSpPr>
          <p:cNvPr id="2057" name="Rectangle 23" descr="Newsprint"/>
          <p:cNvSpPr>
            <a:spLocks noChangeArrowheads="1"/>
          </p:cNvSpPr>
          <p:nvPr/>
        </p:nvSpPr>
        <p:spPr bwMode="auto">
          <a:xfrm>
            <a:off x="54102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8</a:t>
            </a:r>
          </a:p>
        </p:txBody>
      </p:sp>
      <p:sp>
        <p:nvSpPr>
          <p:cNvPr id="2058" name="Rectangle 24" descr="Newsprint"/>
          <p:cNvSpPr>
            <a:spLocks noChangeArrowheads="1"/>
          </p:cNvSpPr>
          <p:nvPr/>
        </p:nvSpPr>
        <p:spPr bwMode="auto">
          <a:xfrm>
            <a:off x="60198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9</a:t>
            </a:r>
          </a:p>
        </p:txBody>
      </p:sp>
      <p:sp>
        <p:nvSpPr>
          <p:cNvPr id="2059" name="Rectangle 25" descr="Newsprint"/>
          <p:cNvSpPr>
            <a:spLocks noChangeArrowheads="1"/>
          </p:cNvSpPr>
          <p:nvPr/>
        </p:nvSpPr>
        <p:spPr bwMode="auto">
          <a:xfrm>
            <a:off x="66294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10</a:t>
            </a:r>
          </a:p>
        </p:txBody>
      </p:sp>
      <p:sp>
        <p:nvSpPr>
          <p:cNvPr id="2060" name="Rectangle 26" descr="Newsprint"/>
          <p:cNvSpPr>
            <a:spLocks noChangeArrowheads="1"/>
          </p:cNvSpPr>
          <p:nvPr/>
        </p:nvSpPr>
        <p:spPr bwMode="auto">
          <a:xfrm>
            <a:off x="72390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11</a:t>
            </a:r>
          </a:p>
        </p:txBody>
      </p:sp>
      <p:sp>
        <p:nvSpPr>
          <p:cNvPr id="2061" name="Rectangle 27" descr="Newsprint"/>
          <p:cNvSpPr>
            <a:spLocks noChangeArrowheads="1"/>
          </p:cNvSpPr>
          <p:nvPr/>
        </p:nvSpPr>
        <p:spPr bwMode="auto">
          <a:xfrm>
            <a:off x="7848600" y="939800"/>
            <a:ext cx="533400" cy="6858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12</a:t>
            </a:r>
          </a:p>
        </p:txBody>
      </p:sp>
      <p:sp>
        <p:nvSpPr>
          <p:cNvPr id="2062" name="Rectangle 28" descr="Recycled paper"/>
          <p:cNvSpPr>
            <a:spLocks noChangeArrowheads="1"/>
          </p:cNvSpPr>
          <p:nvPr/>
        </p:nvSpPr>
        <p:spPr bwMode="auto">
          <a:xfrm>
            <a:off x="11430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尼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散</a:t>
            </a:r>
          </a:p>
        </p:txBody>
      </p:sp>
      <p:sp>
        <p:nvSpPr>
          <p:cNvPr id="2063" name="Rectangle 29" descr="Recycled paper"/>
          <p:cNvSpPr>
            <a:spLocks noChangeArrowheads="1"/>
          </p:cNvSpPr>
          <p:nvPr/>
        </p:nvSpPr>
        <p:spPr bwMode="auto">
          <a:xfrm>
            <a:off x="17526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珥</a:t>
            </a:r>
          </a:p>
        </p:txBody>
      </p:sp>
      <p:sp>
        <p:nvSpPr>
          <p:cNvPr id="2064" name="Rectangle 30" descr="Recycled paper"/>
          <p:cNvSpPr>
            <a:spLocks noChangeArrowheads="1"/>
          </p:cNvSpPr>
          <p:nvPr/>
        </p:nvSpPr>
        <p:spPr bwMode="auto">
          <a:xfrm>
            <a:off x="23622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彎</a:t>
            </a:r>
          </a:p>
        </p:txBody>
      </p:sp>
      <p:sp>
        <p:nvSpPr>
          <p:cNvPr id="2065" name="Rectangle 31" descr="Recycled paper"/>
          <p:cNvSpPr>
            <a:spLocks noChangeArrowheads="1"/>
          </p:cNvSpPr>
          <p:nvPr/>
        </p:nvSpPr>
        <p:spPr bwMode="auto">
          <a:xfrm>
            <a:off x="29718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搭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模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2066" name="Rectangle 32" descr="Recycled paper"/>
          <p:cNvSpPr>
            <a:spLocks noChangeArrowheads="1"/>
          </p:cNvSpPr>
          <p:nvPr/>
        </p:nvSpPr>
        <p:spPr bwMode="auto">
          <a:xfrm>
            <a:off x="35814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埃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波</a:t>
            </a:r>
          </a:p>
        </p:txBody>
      </p:sp>
      <p:sp>
        <p:nvSpPr>
          <p:cNvPr id="2067" name="Rectangle 33" descr="Recycled paper"/>
          <p:cNvSpPr>
            <a:spLocks noChangeArrowheads="1"/>
          </p:cNvSpPr>
          <p:nvPr/>
        </p:nvSpPr>
        <p:spPr bwMode="auto">
          <a:xfrm>
            <a:off x="41910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祿</a:t>
            </a:r>
          </a:p>
        </p:txBody>
      </p:sp>
      <p:sp>
        <p:nvSpPr>
          <p:cNvPr id="2068" name="Rectangle 34" descr="Recycled paper"/>
          <p:cNvSpPr>
            <a:spLocks noChangeArrowheads="1"/>
          </p:cNvSpPr>
          <p:nvPr/>
        </p:nvSpPr>
        <p:spPr bwMode="auto">
          <a:xfrm>
            <a:off x="48006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hangingPunct="1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hangingPunct="1"/>
            <a:r>
              <a:rPr lang="zh-TW" altLang="en-US" sz="2400" dirty="0">
                <a:solidFill>
                  <a:schemeClr val="bg1"/>
                </a:solidFill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2069" name="Rectangle 35" descr="Recycled paper"/>
          <p:cNvSpPr>
            <a:spLocks noChangeArrowheads="1"/>
          </p:cNvSpPr>
          <p:nvPr/>
        </p:nvSpPr>
        <p:spPr bwMode="auto">
          <a:xfrm>
            <a:off x="54102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馬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班</a:t>
            </a:r>
          </a:p>
        </p:txBody>
      </p:sp>
      <p:sp>
        <p:nvSpPr>
          <p:cNvPr id="2070" name="Rectangle 36" descr="Recycled paper"/>
          <p:cNvSpPr>
            <a:spLocks noChangeArrowheads="1"/>
          </p:cNvSpPr>
          <p:nvPr/>
        </p:nvSpPr>
        <p:spPr bwMode="auto">
          <a:xfrm>
            <a:off x="60198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基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流</a:t>
            </a:r>
          </a:p>
        </p:txBody>
      </p:sp>
      <p:sp>
        <p:nvSpPr>
          <p:cNvPr id="2071" name="Rectangle 37" descr="Recycled paper"/>
          <p:cNvSpPr>
            <a:spLocks noChangeArrowheads="1"/>
          </p:cNvSpPr>
          <p:nvPr/>
        </p:nvSpPr>
        <p:spPr bwMode="auto">
          <a:xfrm>
            <a:off x="66294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別</a:t>
            </a:r>
          </a:p>
        </p:txBody>
      </p:sp>
      <p:sp>
        <p:nvSpPr>
          <p:cNvPr id="2072" name="Rectangle 38" descr="Recycled paper"/>
          <p:cNvSpPr>
            <a:spLocks noChangeArrowheads="1"/>
          </p:cNvSpPr>
          <p:nvPr/>
        </p:nvSpPr>
        <p:spPr bwMode="auto">
          <a:xfrm>
            <a:off x="72390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細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罷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特</a:t>
            </a:r>
          </a:p>
        </p:txBody>
      </p:sp>
      <p:sp>
        <p:nvSpPr>
          <p:cNvPr id="2073" name="Rectangle 39" descr="Recycled paper"/>
          <p:cNvSpPr>
            <a:spLocks noChangeArrowheads="1"/>
          </p:cNvSpPr>
          <p:nvPr/>
        </p:nvSpPr>
        <p:spPr bwMode="auto">
          <a:xfrm>
            <a:off x="7848600" y="1701800"/>
            <a:ext cx="533400" cy="1676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2074" name="Rectangle 40" descr="Parchment"/>
          <p:cNvSpPr>
            <a:spLocks noChangeArrowheads="1"/>
          </p:cNvSpPr>
          <p:nvPr/>
        </p:nvSpPr>
        <p:spPr bwMode="auto">
          <a:xfrm>
            <a:off x="11430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筆</a:t>
            </a:r>
          </a:p>
        </p:txBody>
      </p:sp>
      <p:sp>
        <p:nvSpPr>
          <p:cNvPr id="2075" name="Rectangle 41" descr="Parchment"/>
          <p:cNvSpPr>
            <a:spLocks noChangeArrowheads="1"/>
          </p:cNvSpPr>
          <p:nvPr/>
        </p:nvSpPr>
        <p:spPr bwMode="auto">
          <a:xfrm>
            <a:off x="17526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弗</a:t>
            </a:r>
          </a:p>
        </p:txBody>
      </p:sp>
      <p:sp>
        <p:nvSpPr>
          <p:cNvPr id="2076" name="Rectangle 42" descr="Parchment"/>
          <p:cNvSpPr>
            <a:spLocks noChangeArrowheads="1"/>
          </p:cNvSpPr>
          <p:nvPr/>
        </p:nvSpPr>
        <p:spPr bwMode="auto">
          <a:xfrm>
            <a:off x="23622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77" name="Rectangle 43" descr="Parchment"/>
          <p:cNvSpPr>
            <a:spLocks noChangeArrowheads="1"/>
          </p:cNvSpPr>
          <p:nvPr/>
        </p:nvSpPr>
        <p:spPr bwMode="auto">
          <a:xfrm>
            <a:off x="29718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78" name="Rectangle 44" descr="Parchment"/>
          <p:cNvSpPr>
            <a:spLocks noChangeArrowheads="1"/>
          </p:cNvSpPr>
          <p:nvPr/>
        </p:nvSpPr>
        <p:spPr bwMode="auto">
          <a:xfrm>
            <a:off x="35814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79" name="Rectangle 45" descr="Parchment"/>
          <p:cNvSpPr>
            <a:spLocks noChangeArrowheads="1"/>
          </p:cNvSpPr>
          <p:nvPr/>
        </p:nvSpPr>
        <p:spPr bwMode="auto">
          <a:xfrm>
            <a:off x="41910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80" name="Rectangle 46" descr="Parchment"/>
          <p:cNvSpPr>
            <a:spLocks noChangeArrowheads="1"/>
          </p:cNvSpPr>
          <p:nvPr/>
        </p:nvSpPr>
        <p:spPr bwMode="auto">
          <a:xfrm>
            <a:off x="48006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他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念</a:t>
            </a:r>
          </a:p>
        </p:txBody>
      </p:sp>
      <p:sp>
        <p:nvSpPr>
          <p:cNvPr id="2081" name="Rectangle 47" descr="Parchment"/>
          <p:cNvSpPr>
            <a:spLocks noChangeArrowheads="1"/>
          </p:cNvSpPr>
          <p:nvPr/>
        </p:nvSpPr>
        <p:spPr bwMode="auto">
          <a:xfrm>
            <a:off x="54102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布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勒</a:t>
            </a:r>
          </a:p>
        </p:txBody>
      </p:sp>
      <p:sp>
        <p:nvSpPr>
          <p:cNvPr id="2082" name="Rectangle 48" descr="Parchment"/>
          <p:cNvSpPr>
            <a:spLocks noChangeArrowheads="1"/>
          </p:cNvSpPr>
          <p:nvPr/>
        </p:nvSpPr>
        <p:spPr bwMode="auto">
          <a:xfrm>
            <a:off x="60198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83" name="Rectangle 49" descr="Parchment"/>
          <p:cNvSpPr>
            <a:spLocks noChangeArrowheads="1"/>
          </p:cNvSpPr>
          <p:nvPr/>
        </p:nvSpPr>
        <p:spPr bwMode="auto">
          <a:xfrm>
            <a:off x="66294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84" name="Rectangle 50" descr="Parchment"/>
          <p:cNvSpPr>
            <a:spLocks noChangeArrowheads="1"/>
          </p:cNvSpPr>
          <p:nvPr/>
        </p:nvSpPr>
        <p:spPr bwMode="auto">
          <a:xfrm>
            <a:off x="72390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85" name="Rectangle 51" descr="Parchment"/>
          <p:cNvSpPr>
            <a:spLocks noChangeArrowheads="1"/>
          </p:cNvSpPr>
          <p:nvPr/>
        </p:nvSpPr>
        <p:spPr bwMode="auto">
          <a:xfrm>
            <a:off x="7848600" y="3454400"/>
            <a:ext cx="533400" cy="167640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086" name="Rectangle 52" descr="Stationery"/>
          <p:cNvSpPr>
            <a:spLocks noChangeArrowheads="1"/>
          </p:cNvSpPr>
          <p:nvPr/>
        </p:nvSpPr>
        <p:spPr bwMode="auto">
          <a:xfrm>
            <a:off x="8458200" y="939800"/>
            <a:ext cx="533400" cy="6858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13</a:t>
            </a:r>
          </a:p>
        </p:txBody>
      </p:sp>
      <p:sp>
        <p:nvSpPr>
          <p:cNvPr id="2087" name="Rectangle 53" descr="Stationery"/>
          <p:cNvSpPr>
            <a:spLocks noChangeArrowheads="1"/>
          </p:cNvSpPr>
          <p:nvPr/>
        </p:nvSpPr>
        <p:spPr bwMode="auto">
          <a:xfrm>
            <a:off x="8458200" y="1701800"/>
            <a:ext cx="533400" cy="16764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閏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2088" name="Rectangle 54" descr="Stationery"/>
          <p:cNvSpPr>
            <a:spLocks noChangeArrowheads="1"/>
          </p:cNvSpPr>
          <p:nvPr/>
        </p:nvSpPr>
        <p:spPr bwMode="auto">
          <a:xfrm>
            <a:off x="8458200" y="3454400"/>
            <a:ext cx="533400" cy="16764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000" dirty="0">
                <a:solidFill>
                  <a:schemeClr val="bg1"/>
                </a:solidFill>
                <a:ea typeface="SimHei" panose="02010609060101010101" pitchFamily="49" charset="-122"/>
              </a:rPr>
              <a:t>19</a:t>
            </a:r>
          </a:p>
          <a:p>
            <a:pPr algn="ctr" eaLnBrk="1" hangingPunct="1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年</a:t>
            </a:r>
          </a:p>
          <a:p>
            <a:pPr algn="ctr" eaLnBrk="1" hangingPunct="1"/>
            <a:r>
              <a:rPr lang="en-US" altLang="zh-TW" sz="2000" dirty="0">
                <a:solidFill>
                  <a:schemeClr val="bg1"/>
                </a:solidFill>
                <a:ea typeface="SimHei" panose="02010609060101010101" pitchFamily="49" charset="-122"/>
              </a:rPr>
              <a:t>7</a:t>
            </a:r>
          </a:p>
          <a:p>
            <a:pPr algn="ctr" eaLnBrk="1" hangingPunct="1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閏</a:t>
            </a:r>
          </a:p>
        </p:txBody>
      </p:sp>
      <p:sp>
        <p:nvSpPr>
          <p:cNvPr id="2089" name="Rectangle 56" descr="Pink tissue paper"/>
          <p:cNvSpPr>
            <a:spLocks noChangeArrowheads="1"/>
          </p:cNvSpPr>
          <p:nvPr/>
        </p:nvSpPr>
        <p:spPr bwMode="auto">
          <a:xfrm>
            <a:off x="533400" y="1701800"/>
            <a:ext cx="533400" cy="16764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後</a:t>
            </a:r>
          </a:p>
        </p:txBody>
      </p:sp>
      <p:sp>
        <p:nvSpPr>
          <p:cNvPr id="2090" name="Rectangle 57" descr="Pink tissue paper"/>
          <p:cNvSpPr>
            <a:spLocks noChangeArrowheads="1"/>
          </p:cNvSpPr>
          <p:nvPr/>
        </p:nvSpPr>
        <p:spPr bwMode="auto">
          <a:xfrm>
            <a:off x="533400" y="3454400"/>
            <a:ext cx="533400" cy="16764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hangingPunct="1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前</a:t>
            </a:r>
          </a:p>
        </p:txBody>
      </p:sp>
      <p:sp>
        <p:nvSpPr>
          <p:cNvPr id="2091" name="Rectangle 58" descr="Blue tissue paper"/>
          <p:cNvSpPr>
            <a:spLocks noChangeArrowheads="1"/>
          </p:cNvSpPr>
          <p:nvPr/>
        </p:nvSpPr>
        <p:spPr bwMode="auto">
          <a:xfrm>
            <a:off x="69342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</a:t>
            </a:r>
          </a:p>
        </p:txBody>
      </p:sp>
      <p:sp>
        <p:nvSpPr>
          <p:cNvPr id="2092" name="Rectangle 59" descr="Blue tissue paper"/>
          <p:cNvSpPr>
            <a:spLocks noChangeArrowheads="1"/>
          </p:cNvSpPr>
          <p:nvPr/>
        </p:nvSpPr>
        <p:spPr bwMode="auto">
          <a:xfrm>
            <a:off x="75438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2093" name="Rectangle 60" descr="Blue tissue paper"/>
          <p:cNvSpPr>
            <a:spLocks noChangeArrowheads="1"/>
          </p:cNvSpPr>
          <p:nvPr/>
        </p:nvSpPr>
        <p:spPr bwMode="auto">
          <a:xfrm>
            <a:off x="8382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3</a:t>
            </a:r>
          </a:p>
        </p:txBody>
      </p:sp>
      <p:sp>
        <p:nvSpPr>
          <p:cNvPr id="2094" name="Rectangle 61" descr="Blue tissue paper"/>
          <p:cNvSpPr>
            <a:spLocks noChangeArrowheads="1"/>
          </p:cNvSpPr>
          <p:nvPr/>
        </p:nvSpPr>
        <p:spPr bwMode="auto">
          <a:xfrm>
            <a:off x="14478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4</a:t>
            </a:r>
          </a:p>
        </p:txBody>
      </p:sp>
      <p:sp>
        <p:nvSpPr>
          <p:cNvPr id="2095" name="Rectangle 62" descr="Blue tissue paper"/>
          <p:cNvSpPr>
            <a:spLocks noChangeArrowheads="1"/>
          </p:cNvSpPr>
          <p:nvPr/>
        </p:nvSpPr>
        <p:spPr bwMode="auto">
          <a:xfrm>
            <a:off x="20574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5</a:t>
            </a:r>
          </a:p>
        </p:txBody>
      </p:sp>
      <p:sp>
        <p:nvSpPr>
          <p:cNvPr id="2096" name="Rectangle 63" descr="Blue tissue paper"/>
          <p:cNvSpPr>
            <a:spLocks noChangeArrowheads="1"/>
          </p:cNvSpPr>
          <p:nvPr/>
        </p:nvSpPr>
        <p:spPr bwMode="auto">
          <a:xfrm>
            <a:off x="26670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6</a:t>
            </a:r>
          </a:p>
        </p:txBody>
      </p:sp>
      <p:sp>
        <p:nvSpPr>
          <p:cNvPr id="2097" name="Rectangle 64" descr="Blue tissue paper"/>
          <p:cNvSpPr>
            <a:spLocks noChangeArrowheads="1"/>
          </p:cNvSpPr>
          <p:nvPr/>
        </p:nvSpPr>
        <p:spPr bwMode="auto">
          <a:xfrm>
            <a:off x="32766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7</a:t>
            </a:r>
          </a:p>
        </p:txBody>
      </p:sp>
      <p:sp>
        <p:nvSpPr>
          <p:cNvPr id="2098" name="Rectangle 65" descr="Blue tissue paper"/>
          <p:cNvSpPr>
            <a:spLocks noChangeArrowheads="1"/>
          </p:cNvSpPr>
          <p:nvPr/>
        </p:nvSpPr>
        <p:spPr bwMode="auto">
          <a:xfrm>
            <a:off x="38862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8</a:t>
            </a:r>
          </a:p>
        </p:txBody>
      </p:sp>
      <p:sp>
        <p:nvSpPr>
          <p:cNvPr id="2099" name="Rectangle 66" descr="Blue tissue paper"/>
          <p:cNvSpPr>
            <a:spLocks noChangeArrowheads="1"/>
          </p:cNvSpPr>
          <p:nvPr/>
        </p:nvSpPr>
        <p:spPr bwMode="auto">
          <a:xfrm>
            <a:off x="44958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9</a:t>
            </a:r>
          </a:p>
        </p:txBody>
      </p:sp>
      <p:sp>
        <p:nvSpPr>
          <p:cNvPr id="2100" name="Rectangle 67" descr="Blue tissue paper"/>
          <p:cNvSpPr>
            <a:spLocks noChangeArrowheads="1"/>
          </p:cNvSpPr>
          <p:nvPr/>
        </p:nvSpPr>
        <p:spPr bwMode="auto">
          <a:xfrm>
            <a:off x="51054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10</a:t>
            </a:r>
          </a:p>
        </p:txBody>
      </p:sp>
      <p:sp>
        <p:nvSpPr>
          <p:cNvPr id="2101" name="Rectangle 68" descr="Blue tissue paper"/>
          <p:cNvSpPr>
            <a:spLocks noChangeArrowheads="1"/>
          </p:cNvSpPr>
          <p:nvPr/>
        </p:nvSpPr>
        <p:spPr bwMode="auto">
          <a:xfrm>
            <a:off x="57150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11</a:t>
            </a:r>
          </a:p>
        </p:txBody>
      </p:sp>
      <p:sp>
        <p:nvSpPr>
          <p:cNvPr id="2102" name="Rectangle 69" descr="Blue tissue paper"/>
          <p:cNvSpPr>
            <a:spLocks noChangeArrowheads="1"/>
          </p:cNvSpPr>
          <p:nvPr/>
        </p:nvSpPr>
        <p:spPr bwMode="auto">
          <a:xfrm>
            <a:off x="6324600" y="5207000"/>
            <a:ext cx="533400" cy="685800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chemeClr val="bg1"/>
                </a:solidFill>
                <a:ea typeface="新細明體" panose="02020500000000000000" pitchFamily="18" charset="-120"/>
              </a:rPr>
              <a:t>12</a:t>
            </a:r>
          </a:p>
        </p:txBody>
      </p:sp>
      <p:sp>
        <p:nvSpPr>
          <p:cNvPr id="2103" name="Text Box 72"/>
          <p:cNvSpPr txBox="1">
            <a:spLocks noChangeArrowheads="1"/>
          </p:cNvSpPr>
          <p:nvPr/>
        </p:nvSpPr>
        <p:spPr bwMode="auto">
          <a:xfrm>
            <a:off x="152400" y="1076325"/>
            <a:ext cx="946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猶太曆</a:t>
            </a:r>
          </a:p>
        </p:txBody>
      </p:sp>
      <p:sp>
        <p:nvSpPr>
          <p:cNvPr id="2104" name="Text Box 73"/>
          <p:cNvSpPr txBox="1">
            <a:spLocks noChangeArrowheads="1"/>
          </p:cNvSpPr>
          <p:nvPr/>
        </p:nvSpPr>
        <p:spPr bwMode="auto">
          <a:xfrm>
            <a:off x="146050" y="5343525"/>
            <a:ext cx="69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陽曆</a:t>
            </a:r>
          </a:p>
        </p:txBody>
      </p:sp>
      <p:sp>
        <p:nvSpPr>
          <p:cNvPr id="3146" name="Oval 74"/>
          <p:cNvSpPr>
            <a:spLocks noChangeArrowheads="1"/>
          </p:cNvSpPr>
          <p:nvPr/>
        </p:nvSpPr>
        <p:spPr bwMode="auto">
          <a:xfrm>
            <a:off x="6019800" y="1778000"/>
            <a:ext cx="5334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3147" name="Oval 75"/>
          <p:cNvSpPr>
            <a:spLocks noChangeArrowheads="1"/>
          </p:cNvSpPr>
          <p:nvPr/>
        </p:nvSpPr>
        <p:spPr bwMode="auto">
          <a:xfrm>
            <a:off x="1143000" y="1778000"/>
            <a:ext cx="5334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98550" y="226080"/>
            <a:ext cx="6898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1:1</a:t>
            </a:r>
            <a:r>
              <a:rPr lang="en-US" sz="2800" dirty="0"/>
              <a:t>  亞 達 薛 西 王 二 十 年 基 斯 流 月 (</a:t>
            </a:r>
            <a:r>
              <a:rPr lang="zh-TW" altLang="en-US" sz="2800" dirty="0"/>
              <a:t>九月</a:t>
            </a:r>
            <a:r>
              <a:rPr lang="en-US" altLang="zh-TW" sz="2800" dirty="0"/>
              <a:t>)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464733" y="6176433"/>
            <a:ext cx="6471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2:1  </a:t>
            </a:r>
            <a:r>
              <a:rPr lang="en-US" sz="2800" dirty="0"/>
              <a:t>亞 達 薛 西 王 二 十 年 尼 散 月</a:t>
            </a:r>
            <a:r>
              <a:rPr lang="zh-TW" altLang="en-US" sz="2800" dirty="0"/>
              <a:t> </a:t>
            </a:r>
            <a:r>
              <a:rPr lang="en-US" altLang="zh-TW" sz="2800" dirty="0"/>
              <a:t>(</a:t>
            </a:r>
            <a:r>
              <a:rPr lang="zh-TW" altLang="en-US" sz="2800" dirty="0"/>
              <a:t>一月</a:t>
            </a:r>
            <a:r>
              <a:rPr lang="en-US" altLang="zh-TW" sz="2800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 rot="19181062">
            <a:off x="6371272" y="1761092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約四個月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04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6" grpId="0" animBg="1"/>
      <p:bldP spid="3147" grpId="0" animBg="1"/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懼 怕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創 世 </a:t>
            </a:r>
            <a:r>
              <a:rPr lang="en-US" sz="2800" b="1" dirty="0" smtClean="0"/>
              <a:t>記</a:t>
            </a:r>
            <a:r>
              <a:rPr lang="zh-TW" altLang="en-US" sz="2800" b="1" dirty="0" smtClean="0"/>
              <a:t> </a:t>
            </a:r>
            <a:r>
              <a:rPr lang="en-US" altLang="zh-TW" sz="2800" b="1" dirty="0" smtClean="0"/>
              <a:t>40:</a:t>
            </a:r>
            <a:r>
              <a:rPr lang="zh-TW" altLang="en-US" sz="2800" b="1" dirty="0" smtClean="0"/>
              <a:t> </a:t>
            </a:r>
            <a:r>
              <a:rPr lang="en-US" altLang="zh-TW" sz="2800" b="1" dirty="0" smtClean="0"/>
              <a:t>1-22</a:t>
            </a:r>
            <a:endParaRPr lang="en-US" sz="28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dirty="0"/>
              <a:t>1</a:t>
            </a:r>
            <a:r>
              <a:rPr lang="en-US" sz="2800" dirty="0"/>
              <a:t> 這 事 以 後 ， 埃 及 王 的 酒 政 和 膳 長 得 罪 了 他 們 的 主 ─ 埃 及 王 </a:t>
            </a:r>
            <a:r>
              <a:rPr lang="en-US" sz="2800" dirty="0" smtClean="0"/>
              <a:t>，</a:t>
            </a:r>
            <a:r>
              <a:rPr lang="en-US" sz="2800" baseline="30000" dirty="0" smtClean="0"/>
              <a:t>2</a:t>
            </a:r>
            <a:r>
              <a:rPr lang="en-US" sz="2800" baseline="30000" dirty="0"/>
              <a:t> </a:t>
            </a:r>
            <a:r>
              <a:rPr lang="en-US" sz="2800" dirty="0"/>
              <a:t>法 老 就 惱 怒 酒 政 和 膳 長 這 二 臣 </a:t>
            </a:r>
            <a:r>
              <a:rPr lang="en-US" sz="2800" dirty="0" smtClean="0"/>
              <a:t>，</a:t>
            </a:r>
            <a:r>
              <a:rPr lang="en-US" sz="2800" baseline="30000" dirty="0" smtClean="0"/>
              <a:t>3</a:t>
            </a:r>
            <a:r>
              <a:rPr lang="en-US" sz="2800" baseline="30000" dirty="0"/>
              <a:t> </a:t>
            </a:r>
            <a:r>
              <a:rPr lang="en-US" sz="2800" dirty="0"/>
              <a:t>把 他 們 下 在 護 衛 長 府 內 的 監 裡 ， 就 是 約 瑟 被 囚 的 地 方 </a:t>
            </a:r>
            <a:r>
              <a:rPr lang="en-US" sz="2800" dirty="0" smtClean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aseline="30000" dirty="0" smtClean="0"/>
              <a:t>20</a:t>
            </a:r>
            <a:r>
              <a:rPr lang="en-US" sz="2800" baseline="30000" dirty="0"/>
              <a:t> </a:t>
            </a:r>
            <a:r>
              <a:rPr lang="en-US" sz="2800" dirty="0"/>
              <a:t>到 了 第 三 天 ， 是 法 老 的 生 日 ， 他 為 眾 臣 僕 設 擺 筵 席 ， 把 酒 政 和 膳 長 提 出 監 來 </a:t>
            </a:r>
            <a:r>
              <a:rPr lang="en-US" sz="2800" dirty="0" smtClean="0"/>
              <a:t>，</a:t>
            </a:r>
            <a:r>
              <a:rPr lang="en-US" sz="2800" baseline="30000" dirty="0" smtClean="0"/>
              <a:t>21</a:t>
            </a:r>
            <a:r>
              <a:rPr lang="en-US" sz="2800" baseline="30000" dirty="0"/>
              <a:t> </a:t>
            </a:r>
            <a:r>
              <a:rPr lang="en-US" sz="2800" dirty="0"/>
              <a:t>使 酒 政 官 復 原 職 ， 他 仍 舊 遞 杯 在 法 老 手 中 </a:t>
            </a:r>
            <a:r>
              <a:rPr lang="en-US" sz="2800" dirty="0" smtClean="0"/>
              <a:t>；</a:t>
            </a:r>
            <a:r>
              <a:rPr lang="en-US" sz="2800" baseline="30000" dirty="0" smtClean="0"/>
              <a:t>22</a:t>
            </a:r>
            <a:r>
              <a:rPr lang="en-US" sz="2800" baseline="30000" dirty="0"/>
              <a:t> </a:t>
            </a:r>
            <a:r>
              <a:rPr lang="en-US" sz="2800" dirty="0"/>
              <a:t>但 把 膳 長 掛 起 來 ， 正 如 約 瑟 向 他 們 所 解 的 話 。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822691"/>
            <a:ext cx="5218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rgbClr val="FF0000"/>
                </a:solidFill>
              </a:rPr>
              <a:t>伴君如伴虎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66690" y="5859671"/>
            <a:ext cx="2387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</a:rPr>
              <a:t>掃酒興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909851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懼 怕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/>
              <a:t>以 斯 拉 記 </a:t>
            </a:r>
            <a:r>
              <a:rPr lang="en-US" sz="2800" dirty="0" smtClean="0"/>
              <a:t>4: </a:t>
            </a:r>
            <a:r>
              <a:rPr lang="en-US" sz="2800" b="1" dirty="0" smtClean="0"/>
              <a:t>12</a:t>
            </a:r>
            <a:r>
              <a:rPr lang="en-US" sz="2800" b="1" dirty="0"/>
              <a:t> </a:t>
            </a:r>
            <a:r>
              <a:rPr lang="en-US" sz="2800" dirty="0"/>
              <a:t>王 該 知 道 ， 從 王 那 裡 上 到 我 們 這 裡 的 猶 大 人 ， 已 經 到 耶 路 撒 冷 重 建 這 反 叛 惡 劣 的 城 ， 築 立 根 基 ， </a:t>
            </a:r>
            <a:r>
              <a:rPr lang="en-US" sz="2800" dirty="0">
                <a:solidFill>
                  <a:srgbClr val="FF0000"/>
                </a:solidFill>
              </a:rPr>
              <a:t>建 造 城 牆 </a:t>
            </a:r>
            <a:r>
              <a:rPr lang="en-US" sz="2800" dirty="0"/>
              <a:t>。</a:t>
            </a:r>
            <a:r>
              <a:rPr lang="en-US" sz="2800" b="1" dirty="0"/>
              <a:t>13 </a:t>
            </a:r>
            <a:r>
              <a:rPr lang="en-US" sz="2800" dirty="0"/>
              <a:t>如 今 王 該 知 道 ， 他 們 若 建 造 這 城 ， </a:t>
            </a:r>
            <a:r>
              <a:rPr lang="en-US" sz="2800" dirty="0">
                <a:solidFill>
                  <a:srgbClr val="FF0000"/>
                </a:solidFill>
              </a:rPr>
              <a:t>城 牆 完 畢 就 不 再 與 王 進 貢 ， 交 課 ， 納 稅 ， 終 久 王 必 受 虧 損 。</a:t>
            </a:r>
            <a:r>
              <a:rPr lang="en-US" sz="2800" b="1" dirty="0"/>
              <a:t>14 </a:t>
            </a:r>
            <a:r>
              <a:rPr lang="en-US" sz="2800" dirty="0"/>
              <a:t>我 們 既 食 御 鹽 ， 不 忍 見 王 吃 虧 ， 因 此 奏 告 於 王 。</a:t>
            </a:r>
            <a:r>
              <a:rPr lang="en-US" sz="2800" b="1" dirty="0"/>
              <a:t>15 </a:t>
            </a:r>
            <a:r>
              <a:rPr lang="en-US" sz="2800" dirty="0"/>
              <a:t>請 王 考 察 先 王 的 實 錄 ， 必 在 其 上 查 知 這 城 是 反 叛 的 城 ， 與 列 王 和 各 省 有 害 ； 自 古 以 來 ， 其 中 常 有 悖 逆 的 事 ， 因 此 這 城 曾 被 拆 毀 。</a:t>
            </a:r>
            <a:r>
              <a:rPr lang="en-US" sz="2800" b="1" dirty="0"/>
              <a:t>16 </a:t>
            </a:r>
            <a:r>
              <a:rPr lang="en-US" sz="2800" dirty="0"/>
              <a:t>我 們 謹 奏 王 知 ， </a:t>
            </a:r>
            <a:r>
              <a:rPr lang="en-US" sz="2800" dirty="0">
                <a:solidFill>
                  <a:srgbClr val="FF0000"/>
                </a:solidFill>
              </a:rPr>
              <a:t>這 城 若 再 建 造 ， 城 牆 完 畢 ， 河 西 之 地 王 就 無 分 了 。 </a:t>
            </a:r>
            <a:r>
              <a:rPr lang="en-US" sz="2800" dirty="0" smtClean="0"/>
              <a:t>」</a:t>
            </a:r>
            <a:endParaRPr lang="en-US" sz="2800" dirty="0"/>
          </a:p>
          <a:p>
            <a:pPr marL="0" indent="0">
              <a:lnSpc>
                <a:spcPct val="11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9702474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懼 怕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953" y="1170618"/>
            <a:ext cx="8718330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 smtClean="0"/>
              <a:t>以 </a:t>
            </a:r>
            <a:r>
              <a:rPr lang="en-US" sz="2800" dirty="0"/>
              <a:t>斯 拉 記 </a:t>
            </a:r>
            <a:r>
              <a:rPr lang="en-US" sz="2800" dirty="0" smtClean="0"/>
              <a:t>4:</a:t>
            </a:r>
            <a:r>
              <a:rPr lang="en-US" sz="2800" b="1" dirty="0" smtClean="0"/>
              <a:t>18</a:t>
            </a:r>
            <a:r>
              <a:rPr lang="en-US" sz="2800" b="1" dirty="0"/>
              <a:t> </a:t>
            </a:r>
            <a:r>
              <a:rPr lang="en-US" sz="2800" dirty="0"/>
              <a:t>你 們 所 上 的 本 ， 已 經 明 讀 在 我 面 前 </a:t>
            </a:r>
            <a:r>
              <a:rPr lang="en-US" sz="2800" dirty="0" smtClean="0"/>
              <a:t>。</a:t>
            </a:r>
            <a:r>
              <a:rPr lang="en-US" sz="2800" b="1" dirty="0" smtClean="0"/>
              <a:t>19</a:t>
            </a:r>
            <a:r>
              <a:rPr lang="en-US" sz="2800" b="1" dirty="0"/>
              <a:t> </a:t>
            </a:r>
            <a:r>
              <a:rPr lang="en-US" sz="2800" dirty="0"/>
              <a:t>我 已 命 人 考 查 ， 得 知 此 城 古 來 果 然 背 叛 列 王 ， 其 中 常 有 反 叛 悖 逆 的 事 </a:t>
            </a:r>
            <a:r>
              <a:rPr lang="en-US" sz="2800" dirty="0" smtClean="0"/>
              <a:t>。</a:t>
            </a:r>
            <a:r>
              <a:rPr lang="en-US" sz="2800" b="1" dirty="0" smtClean="0"/>
              <a:t>20</a:t>
            </a:r>
            <a:r>
              <a:rPr lang="en-US" sz="2800" b="1" dirty="0"/>
              <a:t> </a:t>
            </a:r>
            <a:r>
              <a:rPr lang="en-US" sz="2800" dirty="0"/>
              <a:t>從 前 耶 路 撒 冷 也 有 大 君 王 統 管 河 西 全 地 ， 人 就 給 他 們 進 貢 ， 交 課 ， 納 稅 </a:t>
            </a:r>
            <a:r>
              <a:rPr lang="en-US" sz="2800" dirty="0" smtClean="0"/>
              <a:t>。</a:t>
            </a:r>
            <a:r>
              <a:rPr lang="en-US" sz="2800" b="1" dirty="0" smtClean="0"/>
              <a:t>21</a:t>
            </a:r>
            <a:r>
              <a:rPr lang="en-US" sz="2800" b="1" dirty="0"/>
              <a:t> </a:t>
            </a:r>
            <a:r>
              <a:rPr lang="en-US" sz="2800" dirty="0"/>
              <a:t>現 在 你 們 要 出 告 示 命 這 些 人 停 工 ， 使 這 城 不 得 建 造 ， </a:t>
            </a:r>
            <a:r>
              <a:rPr lang="en-US" sz="2800" dirty="0">
                <a:solidFill>
                  <a:srgbClr val="FF0000"/>
                </a:solidFill>
              </a:rPr>
              <a:t>等 我 降 旨 </a:t>
            </a:r>
            <a:r>
              <a:rPr lang="en-US" sz="2800" dirty="0" smtClean="0"/>
              <a:t>。</a:t>
            </a:r>
            <a:r>
              <a:rPr lang="en-US" sz="2800" b="1" dirty="0" smtClean="0"/>
              <a:t>22</a:t>
            </a:r>
            <a:r>
              <a:rPr lang="en-US" sz="2800" b="1" dirty="0"/>
              <a:t> </a:t>
            </a:r>
            <a:r>
              <a:rPr lang="en-US" sz="2800" dirty="0"/>
              <a:t>你 們 當 謹 慎 ， 不 可 遲 延 ， 為 何 容 害 加 重 ， 使 王 受 虧 損 呢 ？ </a:t>
            </a:r>
            <a:r>
              <a:rPr lang="en-US" sz="2800" dirty="0" smtClean="0"/>
              <a:t>」</a:t>
            </a:r>
            <a:r>
              <a:rPr lang="en-US" sz="2800" b="1" dirty="0" smtClean="0"/>
              <a:t>23</a:t>
            </a:r>
            <a:r>
              <a:rPr lang="en-US" sz="2800" b="1" dirty="0"/>
              <a:t> </a:t>
            </a:r>
            <a:r>
              <a:rPr lang="en-US" sz="2800" dirty="0"/>
              <a:t>亞 達 薛 西 王 的 上 諭 讀 在 利 宏 和 書 記 伸 帥 ， 並 他 們 的 同 黨 面 前 ， 他 們 就 急 忙 往 耶 路 撒 冷 去 見 猶 大 人 ， 用 勢 力 </a:t>
            </a:r>
            <a:r>
              <a:rPr lang="en-US" sz="2800" dirty="0">
                <a:solidFill>
                  <a:srgbClr val="FF0000"/>
                </a:solidFill>
              </a:rPr>
              <a:t>強 迫 他 們 停 工 </a:t>
            </a:r>
            <a:r>
              <a:rPr lang="en-US" sz="2800" dirty="0" smtClean="0"/>
              <a:t>。</a:t>
            </a:r>
            <a:r>
              <a:rPr lang="en-US" sz="2800" b="1" dirty="0" smtClean="0"/>
              <a:t>24</a:t>
            </a:r>
            <a:r>
              <a:rPr lang="en-US" sz="2800" b="1" dirty="0"/>
              <a:t> </a:t>
            </a:r>
            <a:r>
              <a:rPr lang="en-US" sz="2800" dirty="0"/>
              <a:t>於 是 ， 在 耶 路 撒 冷 神 殿 的 工 程 就 停 止 了 ， 直 停 到 波 斯 王 大 利 烏 第 二 年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dirty="0"/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176452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9902" y="1008993"/>
            <a:ext cx="8859187" cy="50292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b="1" dirty="0"/>
              <a:t>3 </a:t>
            </a:r>
            <a:r>
              <a:rPr lang="en-US" sz="3200" dirty="0"/>
              <a:t>我 對 王 說 ： 願 王 萬 歲 ！ </a:t>
            </a:r>
            <a:r>
              <a:rPr lang="en-US" sz="3200" dirty="0">
                <a:solidFill>
                  <a:schemeClr val="bg2"/>
                </a:solidFill>
              </a:rPr>
              <a:t>我 列 祖 墳 墓 所 在 的 那 城 荒 涼 </a:t>
            </a:r>
            <a:r>
              <a:rPr lang="en-US" sz="3200" dirty="0"/>
              <a:t>， 城 門 被 火 焚 燒 ， 我 豈 能 面 無 愁 容 麼 ？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dirty="0"/>
              <a:t>4 </a:t>
            </a:r>
            <a:r>
              <a:rPr lang="en-US" sz="3200" dirty="0"/>
              <a:t>王 問 我 說 ： 你 要 求 甚 麼 ？ 於 是 我 </a:t>
            </a:r>
            <a:r>
              <a:rPr lang="en-US" sz="3200" dirty="0">
                <a:solidFill>
                  <a:schemeClr val="accent3"/>
                </a:solidFill>
              </a:rPr>
              <a:t>默 禱</a:t>
            </a:r>
            <a:r>
              <a:rPr lang="en-US" sz="3200" dirty="0"/>
              <a:t> 天 上 的 神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dirty="0"/>
              <a:t>5 </a:t>
            </a:r>
            <a:r>
              <a:rPr lang="en-US" sz="3200" dirty="0"/>
              <a:t>我 對 王 說 ： 僕 人 若 在 王 眼 前 蒙 恩 ， 王 若 喜 歡 ， 求 王 差 遣 我 往 猶 大 ， 到 我 列 祖 墳 墓 所 在 的 那 城 去 ， 我 好 重 新 建 造 </a:t>
            </a:r>
            <a:r>
              <a:rPr lang="en-US" sz="3200" dirty="0" smtClean="0"/>
              <a:t>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342774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4893" y="2068643"/>
            <a:ext cx="7886700" cy="18166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4000" dirty="0"/>
              <a:t>箴 言 </a:t>
            </a:r>
            <a:r>
              <a:rPr lang="en-US" altLang="zh-TW" sz="4000" dirty="0" smtClean="0"/>
              <a:t>21</a:t>
            </a:r>
            <a:r>
              <a:rPr lang="en-US" sz="4000" dirty="0" smtClean="0"/>
              <a:t>:1</a:t>
            </a:r>
            <a:r>
              <a:rPr lang="en-US" sz="4000" b="1" dirty="0"/>
              <a:t> </a:t>
            </a:r>
            <a:r>
              <a:rPr lang="en-US" sz="4000" b="1" dirty="0" smtClean="0"/>
              <a:t>  </a:t>
            </a:r>
            <a:r>
              <a:rPr lang="zh-TW" altLang="en-US" sz="4000" dirty="0" smtClean="0"/>
              <a:t>王 </a:t>
            </a:r>
            <a:r>
              <a:rPr lang="zh-TW" altLang="en-US" sz="4000" dirty="0"/>
              <a:t>的 心 在 耶 和 華 手 中 ， 好 像 隴 溝 的 水 隨 意 流 轉 </a:t>
            </a:r>
            <a:r>
              <a:rPr lang="zh-TW" altLang="en-US" sz="4000" dirty="0" smtClean="0"/>
              <a:t>。</a:t>
            </a:r>
            <a:endParaRPr lang="en-US" sz="4000" dirty="0"/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77946" y="3885279"/>
            <a:ext cx="2380593" cy="29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723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793" y="419207"/>
            <a:ext cx="8589365" cy="5839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6 </a:t>
            </a:r>
            <a:r>
              <a:rPr lang="en-US" sz="2800" dirty="0"/>
              <a:t>那 時 王 后 坐 在 王 的 旁 邊 。 王 問 我 說 ： 你 去 要 多 少 日 子 ？ 幾 時 回 來 ？ 我 就 定 了 日 期 。 於 是 王 喜 歡 </a:t>
            </a:r>
            <a:r>
              <a:rPr lang="en-US" sz="2800" dirty="0">
                <a:solidFill>
                  <a:srgbClr val="FFC000"/>
                </a:solidFill>
              </a:rPr>
              <a:t>差 遣 我 </a:t>
            </a:r>
            <a:r>
              <a:rPr lang="en-US" sz="2800" dirty="0"/>
              <a:t>去 。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7 </a:t>
            </a:r>
            <a:r>
              <a:rPr lang="en-US" sz="2800" dirty="0"/>
              <a:t>我 又 對 王 說 ： 王 若 喜 歡 ， 求 王 賜 我 詔 書 ， 通 知 大 河 西 的 省 長 准 我 經 過 ， 直 到 猶 大 ；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8 </a:t>
            </a:r>
            <a:r>
              <a:rPr lang="en-US" sz="2800" dirty="0"/>
              <a:t>又 賜 詔 書 ， 通 知 管 理 王 園 林 的 亞 薩 ， 使 他 </a:t>
            </a:r>
            <a:r>
              <a:rPr lang="en-US" sz="2800" dirty="0">
                <a:solidFill>
                  <a:srgbClr val="FFC000"/>
                </a:solidFill>
              </a:rPr>
              <a:t>給 我</a:t>
            </a:r>
            <a:r>
              <a:rPr lang="en-US" sz="2800" dirty="0"/>
              <a:t> 木 料 ， 做 屬 殿 營 樓 之 門 的 橫 梁 和 城 牆 ， 與 我 自 己 房 屋 使 用 的 。 王 就 </a:t>
            </a:r>
            <a:r>
              <a:rPr lang="en-US" sz="2800" dirty="0">
                <a:solidFill>
                  <a:srgbClr val="FFC000"/>
                </a:solidFill>
              </a:rPr>
              <a:t>允 准 我 </a:t>
            </a:r>
            <a:r>
              <a:rPr lang="en-US" sz="2800" dirty="0"/>
              <a:t>， </a:t>
            </a:r>
            <a:r>
              <a:rPr lang="en-US" sz="2800" dirty="0">
                <a:solidFill>
                  <a:srgbClr val="00B050"/>
                </a:solidFill>
              </a:rPr>
              <a:t>因 我 神 施 恩 的 手 幫 助 我 。</a:t>
            </a:r>
          </a:p>
        </p:txBody>
      </p:sp>
    </p:spTree>
    <p:extLst>
      <p:ext uri="{BB962C8B-B14F-4D97-AF65-F5344CB8AC3E}">
        <p14:creationId xmlns:p14="http://schemas.microsoft.com/office/powerpoint/2010/main" xmlns="" val="359890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3360" y="2115745"/>
            <a:ext cx="7886700" cy="167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王 問 我 說 ： 你 去 要 多 少 日 子 ？ 幾 時 回 來 ？ 我 就 定 了 日 期 。 於 是 王 喜 歡 差 遣 我 去 </a:t>
            </a:r>
            <a:r>
              <a:rPr lang="en-US" sz="3200" dirty="0" smtClean="0"/>
              <a:t>。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359764" y="4350018"/>
            <a:ext cx="83944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/>
              <a:t>「機會永遠留給準備好的人」</a:t>
            </a:r>
            <a:endParaRPr lang="en-US" sz="3600" dirty="0" smtClean="0">
              <a:solidFill>
                <a:srgbClr val="FF0000"/>
              </a:solidFill>
              <a:latin typeface="Helvetica Neue"/>
            </a:endParaRP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solidFill>
                  <a:srgbClr val="FF0000"/>
                </a:solidFill>
                <a:latin typeface="Helvetica Neue"/>
              </a:rPr>
              <a:t>Opportunity </a:t>
            </a:r>
            <a:r>
              <a:rPr lang="en-US" sz="3600" dirty="0">
                <a:solidFill>
                  <a:srgbClr val="FF0000"/>
                </a:solidFill>
                <a:latin typeface="Helvetica Neue"/>
              </a:rPr>
              <a:t>favors the prepared mind。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7003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計畫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2956" y="1112077"/>
            <a:ext cx="3940444" cy="743094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出門旅</a:t>
            </a:r>
            <a:r>
              <a:rPr lang="zh-TW" altLang="en-US" sz="2800" dirty="0" smtClean="0"/>
              <a:t>行</a:t>
            </a:r>
            <a:endParaRPr lang="en-US" altLang="zh-TW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2956" y="1860432"/>
            <a:ext cx="3940444" cy="3837643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行程</a:t>
            </a:r>
            <a:endParaRPr lang="en-US" altLang="zh-TW" sz="2800" dirty="0" smtClean="0"/>
          </a:p>
          <a:p>
            <a:r>
              <a:rPr lang="zh-TW" altLang="en-US" sz="2800" dirty="0" smtClean="0"/>
              <a:t>護</a:t>
            </a:r>
            <a:r>
              <a:rPr lang="zh-TW" altLang="en-US" sz="2800" dirty="0"/>
              <a:t>照</a:t>
            </a:r>
            <a:r>
              <a:rPr lang="en-US" altLang="zh-TW" sz="2800" dirty="0"/>
              <a:t>,</a:t>
            </a:r>
            <a:r>
              <a:rPr lang="zh-TW" altLang="en-US" sz="2800" dirty="0"/>
              <a:t> 簽證</a:t>
            </a:r>
            <a:endParaRPr lang="en-US" altLang="zh-TW" sz="2800" dirty="0"/>
          </a:p>
          <a:p>
            <a:r>
              <a:rPr lang="zh-TW" altLang="en-US" sz="2800" dirty="0"/>
              <a:t>機票</a:t>
            </a:r>
            <a:endParaRPr lang="en-US" altLang="zh-TW" sz="2800" dirty="0"/>
          </a:p>
          <a:p>
            <a:r>
              <a:rPr lang="zh-TW" altLang="en-US" sz="2800" dirty="0"/>
              <a:t>旅館</a:t>
            </a:r>
            <a:endParaRPr lang="en-US" altLang="zh-TW" sz="2800" dirty="0"/>
          </a:p>
          <a:p>
            <a:r>
              <a:rPr lang="zh-TW" altLang="en-US" sz="2800" dirty="0"/>
              <a:t>錢</a:t>
            </a:r>
            <a:r>
              <a:rPr lang="en-US" altLang="zh-TW" sz="2800" dirty="0"/>
              <a:t>,</a:t>
            </a:r>
            <a:r>
              <a:rPr lang="zh-TW" altLang="en-US" sz="2800" dirty="0"/>
              <a:t> 行李</a:t>
            </a:r>
            <a:r>
              <a:rPr lang="en-US" altLang="zh-TW" sz="2800" dirty="0"/>
              <a:t>,</a:t>
            </a:r>
            <a:r>
              <a:rPr lang="zh-TW" altLang="en-US" sz="2800" dirty="0"/>
              <a:t> 用具</a:t>
            </a:r>
            <a:endParaRPr lang="en-US" altLang="zh-TW" sz="2800" dirty="0"/>
          </a:p>
          <a:p>
            <a:r>
              <a:rPr lang="en-US" altLang="zh-TW" sz="2800" dirty="0"/>
              <a:t>…..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800428" y="1112077"/>
            <a:ext cx="3901870" cy="743094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裝</a:t>
            </a:r>
            <a:r>
              <a:rPr lang="zh-TW" altLang="en-US" sz="2800" dirty="0" smtClean="0"/>
              <a:t>修</a:t>
            </a:r>
            <a:endParaRPr lang="en-US" altLang="zh-TW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1845440"/>
            <a:ext cx="3901870" cy="3837643"/>
          </a:xfrm>
        </p:spPr>
        <p:txBody>
          <a:bodyPr>
            <a:noAutofit/>
          </a:bodyPr>
          <a:lstStyle/>
          <a:p>
            <a:r>
              <a:rPr lang="zh-TW" altLang="en-US" sz="2800" dirty="0" smtClean="0"/>
              <a:t>想</a:t>
            </a:r>
            <a:endParaRPr lang="en-US" altLang="zh-TW" sz="2800" dirty="0"/>
          </a:p>
          <a:p>
            <a:r>
              <a:rPr lang="zh-TW" altLang="en-US" sz="2800" dirty="0"/>
              <a:t>預算</a:t>
            </a:r>
            <a:endParaRPr lang="en-US" altLang="zh-TW" sz="2800" dirty="0"/>
          </a:p>
          <a:p>
            <a:r>
              <a:rPr lang="zh-TW" altLang="en-US" sz="2800" dirty="0"/>
              <a:t>存錢</a:t>
            </a:r>
            <a:endParaRPr lang="en-US" altLang="zh-TW" sz="2800" dirty="0"/>
          </a:p>
          <a:p>
            <a:r>
              <a:rPr lang="zh-TW" altLang="en-US" sz="2800" dirty="0"/>
              <a:t>找師父</a:t>
            </a:r>
            <a:endParaRPr lang="en-US" altLang="zh-TW" sz="2800" dirty="0"/>
          </a:p>
          <a:p>
            <a:r>
              <a:rPr lang="zh-TW" altLang="en-US" sz="2800" dirty="0"/>
              <a:t>看材料</a:t>
            </a:r>
            <a:endParaRPr lang="en-US" altLang="zh-TW" sz="2800" dirty="0"/>
          </a:p>
          <a:p>
            <a:r>
              <a:rPr lang="zh-TW" altLang="en-US" sz="2800" dirty="0"/>
              <a:t>找時間</a:t>
            </a:r>
            <a:endParaRPr lang="en-US" altLang="zh-TW" sz="2800" dirty="0"/>
          </a:p>
          <a:p>
            <a:r>
              <a:rPr lang="zh-TW" altLang="en-US" sz="2800" dirty="0"/>
              <a:t>開工</a:t>
            </a:r>
            <a:endParaRPr lang="en-US" altLang="zh-TW" sz="2800" dirty="0"/>
          </a:p>
          <a:p>
            <a:r>
              <a:rPr lang="zh-TW" altLang="en-US" sz="2800" dirty="0"/>
              <a:t>調整計畫</a:t>
            </a:r>
            <a:endParaRPr lang="en-US" altLang="zh-TW" sz="2800" dirty="0"/>
          </a:p>
          <a:p>
            <a:r>
              <a:rPr lang="en-US" altLang="zh-TW" sz="2800" dirty="0" smtClean="0"/>
              <a:t>…..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xmlns="" val="2409259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2040467"/>
            <a:ext cx="8754533" cy="18448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/>
              <a:t>7 </a:t>
            </a:r>
            <a:r>
              <a:rPr lang="en-US" sz="2400" dirty="0"/>
              <a:t>我 又 對 王 說 ： 王 若 喜 歡 ， 求 王 賜 我 詔 書 ， 通 知 大 河 西 的 省 長 准 我 經 過 ， 直 到 猶 大 ；</a:t>
            </a:r>
            <a:br>
              <a:rPr lang="en-US" sz="2400" dirty="0"/>
            </a:br>
            <a:r>
              <a:rPr lang="en-US" sz="2400" b="1" dirty="0"/>
              <a:t>8 </a:t>
            </a:r>
            <a:r>
              <a:rPr lang="en-US" sz="2400" dirty="0"/>
              <a:t>又 賜 詔 書 ， 通 知 管 理 王 園 林 的 亞 薩 ， 使 他 給 我 木 料 ， 做 屬 殿 營 樓 之 門 的 橫 梁 和 城 牆 ， 與 我 自 己 房 屋 使 用 的 。 王 就 允 准 我 ， 因 我 神 施 恩 的 手 幫 助 我 。</a:t>
            </a:r>
          </a:p>
        </p:txBody>
      </p:sp>
    </p:spTree>
    <p:extLst>
      <p:ext uri="{BB962C8B-B14F-4D97-AF65-F5344CB8AC3E}">
        <p14:creationId xmlns:p14="http://schemas.microsoft.com/office/powerpoint/2010/main" xmlns="" val="4999036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02956" y="275675"/>
            <a:ext cx="8299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sz="4000" dirty="0" smtClean="0"/>
              <a:t>這四個月的等待中</a:t>
            </a:r>
            <a:r>
              <a:rPr lang="en-US" altLang="zh-TW" sz="4000" dirty="0" smtClean="0"/>
              <a:t>,</a:t>
            </a:r>
            <a:r>
              <a:rPr lang="zh-TW" altLang="en-US" sz="4000" dirty="0" smtClean="0"/>
              <a:t> 尼希米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4000" dirty="0" smtClean="0"/>
              <a:t>禱告</a:t>
            </a:r>
            <a:endParaRPr lang="en-US" altLang="zh-TW" sz="4000" dirty="0"/>
          </a:p>
          <a:p>
            <a:pPr>
              <a:lnSpc>
                <a:spcPct val="100000"/>
              </a:lnSpc>
            </a:pPr>
            <a:r>
              <a:rPr lang="zh-TW" altLang="en-US" sz="4000" dirty="0" smtClean="0"/>
              <a:t>制定周</a:t>
            </a:r>
            <a:r>
              <a:rPr lang="zh-TW" altLang="en-US" sz="4000" dirty="0"/>
              <a:t>詳的計畫</a:t>
            </a:r>
            <a:endParaRPr lang="en-US" altLang="zh-TW" sz="4000" dirty="0"/>
          </a:p>
          <a:p>
            <a:pPr lvl="1">
              <a:lnSpc>
                <a:spcPct val="100000"/>
              </a:lnSpc>
            </a:pPr>
            <a:r>
              <a:rPr lang="zh-TW" altLang="en-US" sz="3800" dirty="0" smtClean="0"/>
              <a:t> 行</a:t>
            </a:r>
            <a:r>
              <a:rPr lang="zh-TW" altLang="en-US" sz="3800" dirty="0"/>
              <a:t>程</a:t>
            </a:r>
            <a:endParaRPr lang="en-US" altLang="zh-TW" sz="3800" dirty="0"/>
          </a:p>
          <a:p>
            <a:pPr lvl="1">
              <a:lnSpc>
                <a:spcPct val="100000"/>
              </a:lnSpc>
            </a:pPr>
            <a:r>
              <a:rPr lang="zh-TW" altLang="en-US" sz="3800" dirty="0" smtClean="0"/>
              <a:t> 通</a:t>
            </a:r>
            <a:r>
              <a:rPr lang="zh-TW" altLang="en-US" sz="3800" dirty="0"/>
              <a:t>行證</a:t>
            </a:r>
            <a:endParaRPr lang="en-US" altLang="zh-TW" sz="3800" dirty="0"/>
          </a:p>
          <a:p>
            <a:pPr lvl="1">
              <a:lnSpc>
                <a:spcPct val="100000"/>
              </a:lnSpc>
            </a:pPr>
            <a:r>
              <a:rPr lang="zh-TW" altLang="en-US" sz="3800" dirty="0" smtClean="0"/>
              <a:t> 材料</a:t>
            </a:r>
            <a:endParaRPr lang="en-US" altLang="zh-TW" sz="3800" dirty="0" smtClean="0"/>
          </a:p>
          <a:p>
            <a:pPr lvl="1">
              <a:lnSpc>
                <a:spcPct val="100000"/>
              </a:lnSpc>
            </a:pPr>
            <a:r>
              <a:rPr lang="zh-TW" altLang="en-US" sz="3800" dirty="0" smtClean="0"/>
              <a:t> 如何建</a:t>
            </a:r>
            <a:endParaRPr lang="en-US" altLang="zh-TW" sz="3800" dirty="0" smtClean="0"/>
          </a:p>
          <a:p>
            <a:pPr lvl="1">
              <a:lnSpc>
                <a:spcPct val="100000"/>
              </a:lnSpc>
            </a:pPr>
            <a:r>
              <a:rPr lang="en-US" altLang="zh-TW" sz="3800" dirty="0" smtClean="0"/>
              <a:t>….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xmlns="" val="2952550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S-6PJ7g4yK8eUjV58Et9hsg0yS_D6Y3Cebuavh33rb_7BCOXX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4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2413416"/>
            <a:ext cx="7615003" cy="4444584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11 </a:t>
            </a:r>
            <a:r>
              <a:rPr lang="en-US" sz="2800" dirty="0"/>
              <a:t>我 到 了 耶 路 撒 冷 ， 在 那 裡 住 了 三 日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12 </a:t>
            </a:r>
            <a:r>
              <a:rPr lang="en-US" sz="2800" dirty="0"/>
              <a:t>我 夜 間 起 來 ， 有 幾 個 人 也 一 同 起 來 ； 但 神 使 我 心 裡 要 為 耶 路 撒 冷 做 甚 麼 事 ， 我 並 沒 有 告 訴 人 。 除 了 我 騎 的 牲 口 以 外 ， 也 沒 有 別 的 牲 口 在 我 那 裡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 smtClean="0"/>
              <a:t>16</a:t>
            </a:r>
            <a:r>
              <a:rPr lang="en-US" sz="2800" b="1" dirty="0"/>
              <a:t> </a:t>
            </a:r>
            <a:r>
              <a:rPr lang="en-US" sz="2800" dirty="0"/>
              <a:t>我 往 哪 裡 去 ， 我 做 甚 麼 事 ， 官 長 都 不 知 道 。 我 還 沒 有 告 訴 猶 大 平 民 、 祭 司 、 貴 冑 、 官 長 ， 和 其 餘 做 工 的 人 </a:t>
            </a:r>
            <a:r>
              <a:rPr lang="en-US" sz="2800" dirty="0" smtClean="0"/>
              <a:t>。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961744" y="149901"/>
            <a:ext cx="39723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CC"/>
                </a:solidFill>
              </a:rPr>
              <a:t>實</a:t>
            </a:r>
            <a:r>
              <a:rPr lang="zh-TW" altLang="en-US" sz="3600" b="1" dirty="0" smtClean="0">
                <a:solidFill>
                  <a:srgbClr val="0000CC"/>
                </a:solidFill>
              </a:rPr>
              <a:t>地考察</a:t>
            </a:r>
            <a:endParaRPr lang="en-US" altLang="zh-TW" sz="3600" b="1" dirty="0" smtClean="0">
              <a:solidFill>
                <a:srgbClr val="0000CC"/>
              </a:solidFill>
            </a:endParaRPr>
          </a:p>
          <a:p>
            <a:pPr algn="ctr"/>
            <a:r>
              <a:rPr lang="zh-TW" altLang="en-US" sz="3600" b="1" dirty="0">
                <a:solidFill>
                  <a:srgbClr val="0000CC"/>
                </a:solidFill>
              </a:rPr>
              <a:t>胸有成</a:t>
            </a:r>
            <a:r>
              <a:rPr lang="zh-TW" altLang="en-US" sz="3600" b="1" dirty="0" smtClean="0">
                <a:solidFill>
                  <a:srgbClr val="0000CC"/>
                </a:solidFill>
              </a:rPr>
              <a:t>竹</a:t>
            </a:r>
            <a:endParaRPr lang="en-US" altLang="zh-TW" sz="3600" b="1" dirty="0" smtClean="0">
              <a:solidFill>
                <a:srgbClr val="0000CC"/>
              </a:solidFill>
            </a:endParaRPr>
          </a:p>
          <a:p>
            <a:pPr algn="ctr"/>
            <a:r>
              <a:rPr lang="zh-TW" altLang="en-US" sz="3600" b="1" dirty="0">
                <a:solidFill>
                  <a:srgbClr val="0000CC"/>
                </a:solidFill>
              </a:rPr>
              <a:t>避</a:t>
            </a:r>
            <a:r>
              <a:rPr lang="zh-TW" altLang="en-US" sz="3600" b="1" dirty="0" smtClean="0">
                <a:solidFill>
                  <a:srgbClr val="0000CC"/>
                </a:solidFill>
              </a:rPr>
              <a:t>免不必要的干擾</a:t>
            </a:r>
            <a:endParaRPr lang="en-US" sz="36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307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85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9563"/>
            <a:ext cx="9144000" cy="629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405188" y="415925"/>
            <a:ext cx="2317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TW" altLang="en-US" sz="2800">
                <a:ea typeface="SimHei" panose="02010609060101010101" pitchFamily="49" charset="-122"/>
              </a:rPr>
              <a:t>波斯瑪代帝國</a:t>
            </a: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1887538" y="4884738"/>
            <a:ext cx="1117600" cy="423862"/>
          </a:xfrm>
          <a:prstGeom prst="wedgeRectCallout">
            <a:avLst>
              <a:gd name="adj1" fmla="val -17329"/>
              <a:gd name="adj2" fmla="val -11142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108" name="Freeform 12"/>
          <p:cNvSpPr>
            <a:spLocks/>
          </p:cNvSpPr>
          <p:nvPr/>
        </p:nvSpPr>
        <p:spPr bwMode="auto">
          <a:xfrm>
            <a:off x="2282825" y="3235325"/>
            <a:ext cx="5461000" cy="1712913"/>
          </a:xfrm>
          <a:custGeom>
            <a:avLst/>
            <a:gdLst>
              <a:gd name="T0" fmla="*/ 3440 w 3440"/>
              <a:gd name="T1" fmla="*/ 605 h 1079"/>
              <a:gd name="T2" fmla="*/ 3239 w 3440"/>
              <a:gd name="T3" fmla="*/ 712 h 1079"/>
              <a:gd name="T4" fmla="*/ 3064 w 3440"/>
              <a:gd name="T5" fmla="*/ 804 h 1079"/>
              <a:gd name="T6" fmla="*/ 2912 w 3440"/>
              <a:gd name="T7" fmla="*/ 858 h 1079"/>
              <a:gd name="T8" fmla="*/ 2847 w 3440"/>
              <a:gd name="T9" fmla="*/ 1050 h 1079"/>
              <a:gd name="T10" fmla="*/ 2773 w 3440"/>
              <a:gd name="T11" fmla="*/ 1034 h 1079"/>
              <a:gd name="T12" fmla="*/ 2733 w 3440"/>
              <a:gd name="T13" fmla="*/ 959 h 1079"/>
              <a:gd name="T14" fmla="*/ 2565 w 3440"/>
              <a:gd name="T15" fmla="*/ 690 h 1079"/>
              <a:gd name="T16" fmla="*/ 2392 w 3440"/>
              <a:gd name="T17" fmla="*/ 621 h 1079"/>
              <a:gd name="T18" fmla="*/ 2181 w 3440"/>
              <a:gd name="T19" fmla="*/ 458 h 1079"/>
              <a:gd name="T20" fmla="*/ 2058 w 3440"/>
              <a:gd name="T21" fmla="*/ 407 h 1079"/>
              <a:gd name="T22" fmla="*/ 1877 w 3440"/>
              <a:gd name="T23" fmla="*/ 288 h 1079"/>
              <a:gd name="T24" fmla="*/ 1706 w 3440"/>
              <a:gd name="T25" fmla="*/ 136 h 1079"/>
              <a:gd name="T26" fmla="*/ 1530 w 3440"/>
              <a:gd name="T27" fmla="*/ 112 h 1079"/>
              <a:gd name="T28" fmla="*/ 1436 w 3440"/>
              <a:gd name="T29" fmla="*/ 74 h 1079"/>
              <a:gd name="T30" fmla="*/ 1365 w 3440"/>
              <a:gd name="T31" fmla="*/ 21 h 1079"/>
              <a:gd name="T32" fmla="*/ 1216 w 3440"/>
              <a:gd name="T33" fmla="*/ 37 h 1079"/>
              <a:gd name="T34" fmla="*/ 1008 w 3440"/>
              <a:gd name="T35" fmla="*/ 10 h 1079"/>
              <a:gd name="T36" fmla="*/ 767 w 3440"/>
              <a:gd name="T37" fmla="*/ 18 h 1079"/>
              <a:gd name="T38" fmla="*/ 516 w 3440"/>
              <a:gd name="T39" fmla="*/ 119 h 1079"/>
              <a:gd name="T40" fmla="*/ 248 w 3440"/>
              <a:gd name="T41" fmla="*/ 362 h 1079"/>
              <a:gd name="T42" fmla="*/ 128 w 3440"/>
              <a:gd name="T43" fmla="*/ 501 h 1079"/>
              <a:gd name="T44" fmla="*/ 60 w 3440"/>
              <a:gd name="T45" fmla="*/ 580 h 1079"/>
              <a:gd name="T46" fmla="*/ 47 w 3440"/>
              <a:gd name="T47" fmla="*/ 680 h 1079"/>
              <a:gd name="T48" fmla="*/ 0 w 3440"/>
              <a:gd name="T49" fmla="*/ 837 h 107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40"/>
              <a:gd name="T76" fmla="*/ 0 h 1079"/>
              <a:gd name="T77" fmla="*/ 3440 w 3440"/>
              <a:gd name="T78" fmla="*/ 1079 h 107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40" h="1079">
                <a:moveTo>
                  <a:pt x="3440" y="605"/>
                </a:moveTo>
                <a:cubicBezTo>
                  <a:pt x="3407" y="623"/>
                  <a:pt x="3302" y="679"/>
                  <a:pt x="3239" y="712"/>
                </a:cubicBezTo>
                <a:cubicBezTo>
                  <a:pt x="3176" y="745"/>
                  <a:pt x="3119" y="780"/>
                  <a:pt x="3064" y="804"/>
                </a:cubicBezTo>
                <a:cubicBezTo>
                  <a:pt x="3009" y="828"/>
                  <a:pt x="2948" y="817"/>
                  <a:pt x="2912" y="858"/>
                </a:cubicBezTo>
                <a:cubicBezTo>
                  <a:pt x="2876" y="899"/>
                  <a:pt x="2870" y="1021"/>
                  <a:pt x="2847" y="1050"/>
                </a:cubicBezTo>
                <a:cubicBezTo>
                  <a:pt x="2824" y="1079"/>
                  <a:pt x="2792" y="1049"/>
                  <a:pt x="2773" y="1034"/>
                </a:cubicBezTo>
                <a:cubicBezTo>
                  <a:pt x="2754" y="1019"/>
                  <a:pt x="2768" y="1016"/>
                  <a:pt x="2733" y="959"/>
                </a:cubicBezTo>
                <a:cubicBezTo>
                  <a:pt x="2698" y="902"/>
                  <a:pt x="2622" y="746"/>
                  <a:pt x="2565" y="690"/>
                </a:cubicBezTo>
                <a:cubicBezTo>
                  <a:pt x="2508" y="634"/>
                  <a:pt x="2456" y="660"/>
                  <a:pt x="2392" y="621"/>
                </a:cubicBezTo>
                <a:cubicBezTo>
                  <a:pt x="2328" y="582"/>
                  <a:pt x="2237" y="494"/>
                  <a:pt x="2181" y="458"/>
                </a:cubicBezTo>
                <a:cubicBezTo>
                  <a:pt x="2125" y="422"/>
                  <a:pt x="2109" y="435"/>
                  <a:pt x="2058" y="407"/>
                </a:cubicBezTo>
                <a:cubicBezTo>
                  <a:pt x="2007" y="379"/>
                  <a:pt x="1936" y="333"/>
                  <a:pt x="1877" y="288"/>
                </a:cubicBezTo>
                <a:cubicBezTo>
                  <a:pt x="1818" y="243"/>
                  <a:pt x="1764" y="165"/>
                  <a:pt x="1706" y="136"/>
                </a:cubicBezTo>
                <a:cubicBezTo>
                  <a:pt x="1648" y="107"/>
                  <a:pt x="1575" y="122"/>
                  <a:pt x="1530" y="112"/>
                </a:cubicBezTo>
                <a:cubicBezTo>
                  <a:pt x="1485" y="102"/>
                  <a:pt x="1464" y="89"/>
                  <a:pt x="1436" y="74"/>
                </a:cubicBezTo>
                <a:cubicBezTo>
                  <a:pt x="1408" y="59"/>
                  <a:pt x="1402" y="27"/>
                  <a:pt x="1365" y="21"/>
                </a:cubicBezTo>
                <a:cubicBezTo>
                  <a:pt x="1328" y="15"/>
                  <a:pt x="1275" y="39"/>
                  <a:pt x="1216" y="37"/>
                </a:cubicBezTo>
                <a:cubicBezTo>
                  <a:pt x="1157" y="35"/>
                  <a:pt x="1083" y="13"/>
                  <a:pt x="1008" y="10"/>
                </a:cubicBezTo>
                <a:cubicBezTo>
                  <a:pt x="933" y="7"/>
                  <a:pt x="849" y="0"/>
                  <a:pt x="767" y="18"/>
                </a:cubicBezTo>
                <a:cubicBezTo>
                  <a:pt x="685" y="36"/>
                  <a:pt x="602" y="62"/>
                  <a:pt x="516" y="119"/>
                </a:cubicBezTo>
                <a:cubicBezTo>
                  <a:pt x="430" y="176"/>
                  <a:pt x="313" y="298"/>
                  <a:pt x="248" y="362"/>
                </a:cubicBezTo>
                <a:cubicBezTo>
                  <a:pt x="183" y="426"/>
                  <a:pt x="159" y="465"/>
                  <a:pt x="128" y="501"/>
                </a:cubicBezTo>
                <a:cubicBezTo>
                  <a:pt x="97" y="537"/>
                  <a:pt x="73" y="550"/>
                  <a:pt x="60" y="580"/>
                </a:cubicBezTo>
                <a:cubicBezTo>
                  <a:pt x="47" y="610"/>
                  <a:pt x="57" y="637"/>
                  <a:pt x="47" y="680"/>
                </a:cubicBezTo>
                <a:cubicBezTo>
                  <a:pt x="37" y="723"/>
                  <a:pt x="10" y="805"/>
                  <a:pt x="0" y="837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7585075" y="3505200"/>
            <a:ext cx="685800" cy="423863"/>
          </a:xfrm>
          <a:prstGeom prst="wedgeRectCallout">
            <a:avLst>
              <a:gd name="adj1" fmla="val -18981"/>
              <a:gd name="adj2" fmla="val 9531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書珊</a:t>
            </a:r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7210425" y="4575175"/>
            <a:ext cx="1487488" cy="781050"/>
          </a:xfrm>
          <a:prstGeom prst="wedgeRectCallout">
            <a:avLst>
              <a:gd name="adj1" fmla="val -31111"/>
              <a:gd name="adj2" fmla="val -7744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尼希米返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7753350" y="4141788"/>
            <a:ext cx="92075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076950" y="4068763"/>
            <a:ext cx="92075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7878763" y="2770188"/>
            <a:ext cx="92075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5911850" y="3433763"/>
            <a:ext cx="925513" cy="423862"/>
          </a:xfrm>
          <a:prstGeom prst="wedgeRectCallout">
            <a:avLst>
              <a:gd name="adj1" fmla="val -27014"/>
              <a:gd name="adj2" fmla="val 9531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8151813" y="2698750"/>
            <a:ext cx="925512" cy="423863"/>
          </a:xfrm>
          <a:prstGeom prst="wedgeRectCallout">
            <a:avLst>
              <a:gd name="adj1" fmla="val -68181"/>
              <a:gd name="adj2" fmla="val -2415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亞馬他</a:t>
            </a:r>
          </a:p>
        </p:txBody>
      </p:sp>
    </p:spTree>
    <p:extLst>
      <p:ext uri="{BB962C8B-B14F-4D97-AF65-F5344CB8AC3E}">
        <p14:creationId xmlns:p14="http://schemas.microsoft.com/office/powerpoint/2010/main" xmlns="" val="225938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8" grpId="0" animBg="1"/>
      <p:bldP spid="4109" grpId="0" animBg="1"/>
      <p:bldP spid="4110" grpId="0" animBg="1"/>
      <p:bldP spid="4111" grpId="0" animBg="1"/>
      <p:bldP spid="4112" grpId="0" animBg="1"/>
      <p:bldP spid="4113" grpId="0" animBg="1"/>
      <p:bldP spid="4114" grpId="0" animBg="1"/>
      <p:bldP spid="41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4" descr="jerusalem-in-nehemiahs-tim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0580" y="656610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5752267" y="3629997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5980867" y="6108085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7339767" y="5320685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6150" name="Text Box 30"/>
          <p:cNvSpPr txBox="1">
            <a:spLocks noChangeArrowheads="1"/>
          </p:cNvSpPr>
          <p:nvPr/>
        </p:nvSpPr>
        <p:spPr bwMode="auto">
          <a:xfrm>
            <a:off x="7600117" y="4696797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舊城牆</a:t>
            </a:r>
          </a:p>
        </p:txBody>
      </p:sp>
      <p:sp>
        <p:nvSpPr>
          <p:cNvPr id="6151" name="Line 35"/>
          <p:cNvSpPr>
            <a:spLocks noChangeShapeType="1"/>
          </p:cNvSpPr>
          <p:nvPr/>
        </p:nvSpPr>
        <p:spPr bwMode="auto">
          <a:xfrm flipH="1" flipV="1">
            <a:off x="7333417" y="4753947"/>
            <a:ext cx="320675" cy="1333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52" name="Line 36"/>
          <p:cNvSpPr>
            <a:spLocks noChangeShapeType="1"/>
          </p:cNvSpPr>
          <p:nvPr/>
        </p:nvSpPr>
        <p:spPr bwMode="auto">
          <a:xfrm flipV="1">
            <a:off x="6323767" y="3747472"/>
            <a:ext cx="384175" cy="650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53" name="Line 37"/>
          <p:cNvSpPr>
            <a:spLocks noChangeShapeType="1"/>
          </p:cNvSpPr>
          <p:nvPr/>
        </p:nvSpPr>
        <p:spPr bwMode="auto">
          <a:xfrm flipH="1" flipV="1">
            <a:off x="7001630" y="5371485"/>
            <a:ext cx="400050" cy="1254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4" name="Freeform 50"/>
          <p:cNvSpPr>
            <a:spLocks/>
          </p:cNvSpPr>
          <p:nvPr/>
        </p:nvSpPr>
        <p:spPr bwMode="auto">
          <a:xfrm>
            <a:off x="6247567" y="3782397"/>
            <a:ext cx="533400" cy="2222500"/>
          </a:xfrm>
          <a:custGeom>
            <a:avLst/>
            <a:gdLst>
              <a:gd name="T0" fmla="*/ 288 w 336"/>
              <a:gd name="T1" fmla="*/ 0 h 1400"/>
              <a:gd name="T2" fmla="*/ 96 w 336"/>
              <a:gd name="T3" fmla="*/ 144 h 1400"/>
              <a:gd name="T4" fmla="*/ 0 w 336"/>
              <a:gd name="T5" fmla="*/ 768 h 1400"/>
              <a:gd name="T6" fmla="*/ 96 w 336"/>
              <a:gd name="T7" fmla="*/ 1296 h 1400"/>
              <a:gd name="T8" fmla="*/ 336 w 336"/>
              <a:gd name="T9" fmla="*/ 1392 h 1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400"/>
              <a:gd name="T17" fmla="*/ 336 w 336"/>
              <a:gd name="T18" fmla="*/ 1400 h 14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400">
                <a:moveTo>
                  <a:pt x="288" y="0"/>
                </a:moveTo>
                <a:cubicBezTo>
                  <a:pt x="216" y="8"/>
                  <a:pt x="144" y="16"/>
                  <a:pt x="96" y="144"/>
                </a:cubicBezTo>
                <a:cubicBezTo>
                  <a:pt x="48" y="272"/>
                  <a:pt x="0" y="576"/>
                  <a:pt x="0" y="768"/>
                </a:cubicBezTo>
                <a:cubicBezTo>
                  <a:pt x="0" y="960"/>
                  <a:pt x="40" y="1192"/>
                  <a:pt x="96" y="1296"/>
                </a:cubicBezTo>
                <a:cubicBezTo>
                  <a:pt x="152" y="1400"/>
                  <a:pt x="256" y="1384"/>
                  <a:pt x="336" y="139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5" name="Freeform 51"/>
          <p:cNvSpPr>
            <a:spLocks/>
          </p:cNvSpPr>
          <p:nvPr/>
        </p:nvSpPr>
        <p:spPr bwMode="auto">
          <a:xfrm>
            <a:off x="6780967" y="5382597"/>
            <a:ext cx="457200" cy="609600"/>
          </a:xfrm>
          <a:custGeom>
            <a:avLst/>
            <a:gdLst>
              <a:gd name="T0" fmla="*/ 0 w 288"/>
              <a:gd name="T1" fmla="*/ 384 h 384"/>
              <a:gd name="T2" fmla="*/ 144 w 288"/>
              <a:gd name="T3" fmla="*/ 288 h 384"/>
              <a:gd name="T4" fmla="*/ 288 w 288"/>
              <a:gd name="T5" fmla="*/ 0 h 384"/>
              <a:gd name="T6" fmla="*/ 0 60000 65536"/>
              <a:gd name="T7" fmla="*/ 0 60000 65536"/>
              <a:gd name="T8" fmla="*/ 0 60000 65536"/>
              <a:gd name="T9" fmla="*/ 0 w 288"/>
              <a:gd name="T10" fmla="*/ 0 h 384"/>
              <a:gd name="T11" fmla="*/ 288 w 28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384">
                <a:moveTo>
                  <a:pt x="0" y="384"/>
                </a:moveTo>
                <a:cubicBezTo>
                  <a:pt x="48" y="368"/>
                  <a:pt x="96" y="352"/>
                  <a:pt x="144" y="288"/>
                </a:cubicBezTo>
                <a:cubicBezTo>
                  <a:pt x="192" y="224"/>
                  <a:pt x="264" y="48"/>
                  <a:pt x="288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56" name="Line 52"/>
          <p:cNvSpPr>
            <a:spLocks noChangeShapeType="1"/>
          </p:cNvSpPr>
          <p:nvPr/>
        </p:nvSpPr>
        <p:spPr bwMode="auto">
          <a:xfrm flipV="1">
            <a:off x="6690480" y="5915997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57" name="Text Box 55"/>
          <p:cNvSpPr txBox="1">
            <a:spLocks noChangeArrowheads="1"/>
          </p:cNvSpPr>
          <p:nvPr/>
        </p:nvSpPr>
        <p:spPr bwMode="auto">
          <a:xfrm>
            <a:off x="5723692" y="1682135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6158" name="Line 56"/>
          <p:cNvSpPr>
            <a:spLocks noChangeShapeType="1"/>
          </p:cNvSpPr>
          <p:nvPr/>
        </p:nvSpPr>
        <p:spPr bwMode="auto">
          <a:xfrm flipV="1">
            <a:off x="6323767" y="1717060"/>
            <a:ext cx="365125" cy="130175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59" name="AutoShape 58" descr="Stationery"/>
          <p:cNvSpPr>
            <a:spLocks noChangeArrowheads="1"/>
          </p:cNvSpPr>
          <p:nvPr/>
        </p:nvSpPr>
        <p:spPr bwMode="auto">
          <a:xfrm>
            <a:off x="1150288" y="116226"/>
            <a:ext cx="2298700" cy="1155700"/>
          </a:xfrm>
          <a:prstGeom prst="foldedCorner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160" name="Text Box 57"/>
          <p:cNvSpPr txBox="1">
            <a:spLocks noChangeArrowheads="1"/>
          </p:cNvSpPr>
          <p:nvPr/>
        </p:nvSpPr>
        <p:spPr bwMode="auto">
          <a:xfrm>
            <a:off x="1280463" y="214651"/>
            <a:ext cx="20129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2400">
                <a:ea typeface="SimHei" panose="02010609060101010101" pitchFamily="49" charset="-122"/>
              </a:rPr>
              <a:t>尼希米視察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 sz="2400">
                <a:ea typeface="SimHei" panose="02010609060101010101" pitchFamily="49" charset="-122"/>
              </a:rPr>
              <a:t>耶路撒冷城牆</a:t>
            </a:r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456408" y="1581150"/>
            <a:ext cx="3806824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ct val="5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當夜我出了</a:t>
            </a:r>
            <a:r>
              <a:rPr lang="zh-TW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谷門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，往野狗井去，到了</a:t>
            </a:r>
            <a:r>
              <a:rPr lang="zh-TW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糞廠門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，察看耶路撒冷的城牆，見城牆拆毀，城門被火焚燒。</a:t>
            </a:r>
          </a:p>
          <a:p>
            <a:pPr eaLnBrk="1" hangingPunct="1">
              <a:lnSpc>
                <a:spcPct val="120000"/>
              </a:lnSpc>
              <a:spcAft>
                <a:spcPct val="5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我又往前，到了</a:t>
            </a:r>
            <a:r>
              <a:rPr lang="zh-TW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和王池，但所騎的牲口沒有地方過去。</a:t>
            </a:r>
          </a:p>
          <a:p>
            <a:pPr eaLnBrk="1" hangingPunct="1">
              <a:lnSpc>
                <a:spcPct val="120000"/>
              </a:lnSpc>
              <a:spcAft>
                <a:spcPct val="5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於是夜間沿溪而上，察看城牆，又轉身進入</a:t>
            </a:r>
            <a:r>
              <a:rPr lang="zh-TW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谷門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，就回來了。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2:13-15)</a:t>
            </a:r>
            <a:endParaRPr lang="zh-TW" altLang="en-US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204" name="Freeform 60"/>
          <p:cNvSpPr>
            <a:spLocks/>
          </p:cNvSpPr>
          <p:nvPr/>
        </p:nvSpPr>
        <p:spPr bwMode="auto">
          <a:xfrm>
            <a:off x="7177842" y="4071322"/>
            <a:ext cx="128588" cy="1311275"/>
          </a:xfrm>
          <a:custGeom>
            <a:avLst/>
            <a:gdLst>
              <a:gd name="T0" fmla="*/ 32 w 81"/>
              <a:gd name="T1" fmla="*/ 826 h 826"/>
              <a:gd name="T2" fmla="*/ 76 w 81"/>
              <a:gd name="T3" fmla="*/ 493 h 826"/>
              <a:gd name="T4" fmla="*/ 0 w 81"/>
              <a:gd name="T5" fmla="*/ 0 h 826"/>
              <a:gd name="T6" fmla="*/ 0 60000 65536"/>
              <a:gd name="T7" fmla="*/ 0 60000 65536"/>
              <a:gd name="T8" fmla="*/ 0 60000 65536"/>
              <a:gd name="T9" fmla="*/ 0 w 81"/>
              <a:gd name="T10" fmla="*/ 0 h 826"/>
              <a:gd name="T11" fmla="*/ 81 w 81"/>
              <a:gd name="T12" fmla="*/ 826 h 8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826">
                <a:moveTo>
                  <a:pt x="32" y="826"/>
                </a:moveTo>
                <a:cubicBezTo>
                  <a:pt x="56" y="728"/>
                  <a:pt x="81" y="631"/>
                  <a:pt x="76" y="493"/>
                </a:cubicBezTo>
                <a:cubicBezTo>
                  <a:pt x="71" y="355"/>
                  <a:pt x="16" y="92"/>
                  <a:pt x="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63" name="Rectangle 61"/>
          <p:cNvSpPr>
            <a:spLocks noChangeArrowheads="1"/>
          </p:cNvSpPr>
          <p:nvPr/>
        </p:nvSpPr>
        <p:spPr bwMode="auto">
          <a:xfrm>
            <a:off x="6599992" y="4168160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大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衛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城</a:t>
            </a:r>
            <a:endParaRPr lang="en-US" altLang="en-US" dirty="0">
              <a:ea typeface="SimHei" panose="02010609060101010101" pitchFamily="49" charset="-122"/>
            </a:endParaRPr>
          </a:p>
        </p:txBody>
      </p:sp>
      <p:sp>
        <p:nvSpPr>
          <p:cNvPr id="6164" name="Text Box 62"/>
          <p:cNvSpPr txBox="1">
            <a:spLocks noChangeArrowheads="1"/>
          </p:cNvSpPr>
          <p:nvPr/>
        </p:nvSpPr>
        <p:spPr bwMode="auto">
          <a:xfrm>
            <a:off x="4968042" y="5464472"/>
            <a:ext cx="109855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西羅亞池</a:t>
            </a:r>
          </a:p>
          <a:p>
            <a:pPr eaLnBrk="1" hangingPunct="1"/>
            <a:r>
              <a:rPr lang="en-US" altLang="zh-TW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王池</a:t>
            </a:r>
            <a:r>
              <a:rPr lang="en-US" altLang="zh-TW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6165" name="Line 63"/>
          <p:cNvSpPr>
            <a:spLocks noChangeShapeType="1"/>
          </p:cNvSpPr>
          <p:nvPr/>
        </p:nvSpPr>
        <p:spPr bwMode="auto">
          <a:xfrm flipV="1">
            <a:off x="6011030" y="5439747"/>
            <a:ext cx="581025" cy="358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66" name="Line 64"/>
          <p:cNvSpPr>
            <a:spLocks noChangeShapeType="1"/>
          </p:cNvSpPr>
          <p:nvPr/>
        </p:nvSpPr>
        <p:spPr bwMode="auto">
          <a:xfrm flipV="1">
            <a:off x="7158792" y="4315797"/>
            <a:ext cx="581025" cy="149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67" name="Text Box 65"/>
          <p:cNvSpPr txBox="1">
            <a:spLocks noChangeArrowheads="1"/>
          </p:cNvSpPr>
          <p:nvPr/>
        </p:nvSpPr>
        <p:spPr bwMode="auto">
          <a:xfrm>
            <a:off x="7690605" y="4120535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希西家水道</a:t>
            </a:r>
          </a:p>
        </p:txBody>
      </p:sp>
      <p:pic>
        <p:nvPicPr>
          <p:cNvPr id="24" name="Picture 23" descr="nehemiah-w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6448" y="319910"/>
            <a:ext cx="5007552" cy="616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7266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4" grpId="0" animBg="1"/>
      <p:bldP spid="6195" grpId="0" animBg="1"/>
      <p:bldP spid="620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4852" y="180431"/>
            <a:ext cx="8754256" cy="451149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17 以 後 ， 我 對 他 們 說 ： </a:t>
            </a:r>
            <a:r>
              <a:rPr lang="en-US" b="1" dirty="0">
                <a:solidFill>
                  <a:srgbClr val="FF0000"/>
                </a:solidFill>
              </a:rPr>
              <a:t>我 們 </a:t>
            </a:r>
            <a:r>
              <a:rPr lang="en-US" b="1" dirty="0"/>
              <a:t>所 遭 的 難 ， 耶 路 撒 冷 怎 樣 荒 涼 ， 城 門 被 火 焚 燒 ， 你 們 都 看 見 了 。 來 罷 ， </a:t>
            </a:r>
            <a:r>
              <a:rPr lang="en-US" b="1" dirty="0">
                <a:solidFill>
                  <a:srgbClr val="FF0000"/>
                </a:solidFill>
              </a:rPr>
              <a:t>我 們</a:t>
            </a:r>
            <a:r>
              <a:rPr lang="en-US" b="1" dirty="0"/>
              <a:t> 重 建 耶 路 撒 冷 的 城 牆 ， 免 得 再 受 凌 辱 ！</a:t>
            </a:r>
            <a:br>
              <a:rPr lang="en-US" b="1" dirty="0"/>
            </a:br>
            <a:r>
              <a:rPr lang="en-US" b="1" dirty="0"/>
              <a:t>18 </a:t>
            </a:r>
            <a:r>
              <a:rPr lang="en-US" b="1" dirty="0">
                <a:solidFill>
                  <a:srgbClr val="FFC000"/>
                </a:solidFill>
              </a:rPr>
              <a:t>我 告 訴 他 們 </a:t>
            </a:r>
            <a:r>
              <a:rPr lang="en-US" b="1" dirty="0"/>
              <a:t>我 </a:t>
            </a:r>
            <a:r>
              <a:rPr lang="en-US" b="1" dirty="0">
                <a:solidFill>
                  <a:schemeClr val="accent3"/>
                </a:solidFill>
              </a:rPr>
              <a:t>神 施 恩 的 手</a:t>
            </a:r>
            <a:r>
              <a:rPr lang="en-US" b="1" dirty="0"/>
              <a:t> 怎 樣 幫 助 我 ， 並 王 對 我 所 說 的 話 。 </a:t>
            </a:r>
            <a:r>
              <a:rPr lang="en-US" b="1" dirty="0">
                <a:solidFill>
                  <a:schemeClr val="bg2"/>
                </a:solidFill>
              </a:rPr>
              <a:t>他 們 就 說 ： 我 們 起 來 建 造 罷 ！ 於 是 他 們 奮 勇 做 這 善 工 </a:t>
            </a:r>
            <a:r>
              <a:rPr lang="en-US" b="1" dirty="0" smtClean="0">
                <a:solidFill>
                  <a:schemeClr val="bg2"/>
                </a:solidFill>
              </a:rPr>
              <a:t>。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2246650" y="4988964"/>
            <a:ext cx="4948628" cy="1749113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我 們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en-US" altLang="zh-TW" sz="2800" dirty="0" smtClean="0">
                <a:solidFill>
                  <a:srgbClr val="FF0000"/>
                </a:solidFill>
              </a:rPr>
              <a:t>-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zh-TW" altLang="en-US" sz="2800" dirty="0" smtClean="0"/>
              <a:t>同理心</a:t>
            </a:r>
            <a:endParaRPr lang="en-US" altLang="zh-TW" sz="2800" dirty="0" smtClean="0"/>
          </a:p>
          <a:p>
            <a:r>
              <a:rPr lang="zh-TW" alt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我 </a:t>
            </a:r>
            <a:r>
              <a:rPr lang="en-US" sz="2800" dirty="0">
                <a:solidFill>
                  <a:srgbClr val="FFC000"/>
                </a:solidFill>
              </a:rPr>
              <a:t>告 訴 他 </a:t>
            </a:r>
            <a:r>
              <a:rPr lang="en-US" sz="2800" dirty="0" smtClean="0">
                <a:solidFill>
                  <a:srgbClr val="FFC000"/>
                </a:solidFill>
              </a:rPr>
              <a:t>們</a:t>
            </a:r>
            <a:r>
              <a:rPr lang="zh-TW" altLang="en-US" sz="2800" dirty="0" smtClean="0">
                <a:solidFill>
                  <a:srgbClr val="FFC000"/>
                </a:solidFill>
              </a:rPr>
              <a:t> </a:t>
            </a:r>
            <a:r>
              <a:rPr lang="en-US" altLang="zh-TW" sz="2800" dirty="0" smtClean="0">
                <a:solidFill>
                  <a:srgbClr val="FFC000"/>
                </a:solidFill>
              </a:rPr>
              <a:t>-</a:t>
            </a:r>
            <a:r>
              <a:rPr lang="zh-TW" altLang="en-US" sz="2800" dirty="0" smtClean="0">
                <a:solidFill>
                  <a:srgbClr val="FFC000"/>
                </a:solidFill>
              </a:rPr>
              <a:t> </a:t>
            </a:r>
            <a:r>
              <a:rPr lang="zh-TW" altLang="en-US" sz="2800" dirty="0" smtClean="0"/>
              <a:t>作見證</a:t>
            </a:r>
            <a:endParaRPr lang="en-US" altLang="zh-TW" sz="2800" dirty="0" smtClean="0"/>
          </a:p>
          <a:p>
            <a:r>
              <a:rPr lang="zh-TW" altLang="en-US" sz="2800" dirty="0" smtClean="0"/>
              <a:t> 勉勵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88598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敵人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30" y="1217916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王 派 了 軍 長 和 馬 兵 護 送 我 。 我 到 了 河 西 的 省 長 那 裡 ， 將 王 的 詔 書 交 給 他 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10 </a:t>
            </a:r>
            <a:r>
              <a:rPr lang="en-US" sz="2800" dirty="0"/>
              <a:t>和 倫 人 參 巴 拉 ， 並 為 奴 的 亞 捫 人 多 比 雅 ， 聽 見 有 人 來 為 以 色 列 人 求 好 處 ， 就 </a:t>
            </a:r>
            <a:r>
              <a:rPr lang="en-US" sz="2800" dirty="0">
                <a:solidFill>
                  <a:srgbClr val="FF0000"/>
                </a:solidFill>
              </a:rPr>
              <a:t>甚 惱 怒 </a:t>
            </a:r>
            <a:r>
              <a:rPr lang="en-US" sz="2800" dirty="0" smtClean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19 </a:t>
            </a:r>
            <a:r>
              <a:rPr lang="en-US" sz="2800" dirty="0"/>
              <a:t>但 和 倫 人 參 巴 拉 ， 並 為 奴 的 亞 捫 人 多 比 雅 和 亞 拉 伯 人 基 善 聽 見 就 </a:t>
            </a:r>
            <a:r>
              <a:rPr lang="en-US" sz="2800" dirty="0">
                <a:solidFill>
                  <a:srgbClr val="FF0000"/>
                </a:solidFill>
              </a:rPr>
              <a:t>嗤 笑</a:t>
            </a:r>
            <a:r>
              <a:rPr lang="en-US" sz="2800" dirty="0"/>
              <a:t> 我 們 ， </a:t>
            </a:r>
            <a:r>
              <a:rPr lang="en-US" sz="2800" dirty="0">
                <a:solidFill>
                  <a:srgbClr val="FF0000"/>
                </a:solidFill>
              </a:rPr>
              <a:t>藐 視</a:t>
            </a:r>
            <a:r>
              <a:rPr lang="en-US" sz="2800" dirty="0"/>
              <a:t> 我 們 ， 說 ： 你 們 做 甚 麼 呢 ？ 要 背 叛 王 麼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20 </a:t>
            </a:r>
            <a:r>
              <a:rPr lang="en-US" sz="2800" dirty="0"/>
              <a:t>我 回 答 他 們 說 ： 天 上 的 神 必 使 我 們 亨 通 。 我 們 作 他 僕 人 的 ， 要 起 來 建 造 ； 你 們 卻 在 耶 路 撒 冷 無 分 、 無 權 、 無 紀 念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363312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judah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00" y="15875"/>
            <a:ext cx="77216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Freeform 5"/>
          <p:cNvSpPr>
            <a:spLocks/>
          </p:cNvSpPr>
          <p:nvPr/>
        </p:nvSpPr>
        <p:spPr bwMode="auto">
          <a:xfrm>
            <a:off x="2892425" y="1889125"/>
            <a:ext cx="3841750" cy="3962400"/>
          </a:xfrm>
          <a:custGeom>
            <a:avLst/>
            <a:gdLst>
              <a:gd name="T0" fmla="*/ 0 w 2420"/>
              <a:gd name="T1" fmla="*/ 34 h 2496"/>
              <a:gd name="T2" fmla="*/ 31 w 2420"/>
              <a:gd name="T3" fmla="*/ 180 h 2496"/>
              <a:gd name="T4" fmla="*/ 93 w 2420"/>
              <a:gd name="T5" fmla="*/ 367 h 2496"/>
              <a:gd name="T6" fmla="*/ 208 w 2420"/>
              <a:gd name="T7" fmla="*/ 668 h 2496"/>
              <a:gd name="T8" fmla="*/ 256 w 2420"/>
              <a:gd name="T9" fmla="*/ 1028 h 2496"/>
              <a:gd name="T10" fmla="*/ 279 w 2420"/>
              <a:gd name="T11" fmla="*/ 1100 h 2496"/>
              <a:gd name="T12" fmla="*/ 290 w 2420"/>
              <a:gd name="T13" fmla="*/ 1200 h 2496"/>
              <a:gd name="T14" fmla="*/ 280 w 2420"/>
              <a:gd name="T15" fmla="*/ 1517 h 2496"/>
              <a:gd name="T16" fmla="*/ 285 w 2420"/>
              <a:gd name="T17" fmla="*/ 1647 h 2496"/>
              <a:gd name="T18" fmla="*/ 367 w 2420"/>
              <a:gd name="T19" fmla="*/ 1820 h 2496"/>
              <a:gd name="T20" fmla="*/ 487 w 2420"/>
              <a:gd name="T21" fmla="*/ 1909 h 2496"/>
              <a:gd name="T22" fmla="*/ 679 w 2420"/>
              <a:gd name="T23" fmla="*/ 1935 h 2496"/>
              <a:gd name="T24" fmla="*/ 856 w 2420"/>
              <a:gd name="T25" fmla="*/ 1930 h 2496"/>
              <a:gd name="T26" fmla="*/ 1056 w 2420"/>
              <a:gd name="T27" fmla="*/ 1952 h 2496"/>
              <a:gd name="T28" fmla="*/ 1148 w 2420"/>
              <a:gd name="T29" fmla="*/ 1997 h 2496"/>
              <a:gd name="T30" fmla="*/ 1383 w 2420"/>
              <a:gd name="T31" fmla="*/ 2122 h 2496"/>
              <a:gd name="T32" fmla="*/ 1512 w 2420"/>
              <a:gd name="T33" fmla="*/ 2199 h 2496"/>
              <a:gd name="T34" fmla="*/ 1644 w 2420"/>
              <a:gd name="T35" fmla="*/ 2309 h 2496"/>
              <a:gd name="T36" fmla="*/ 1840 w 2420"/>
              <a:gd name="T37" fmla="*/ 2496 h 2496"/>
              <a:gd name="T38" fmla="*/ 1903 w 2420"/>
              <a:gd name="T39" fmla="*/ 2352 h 2496"/>
              <a:gd name="T40" fmla="*/ 1893 w 2420"/>
              <a:gd name="T41" fmla="*/ 2040 h 2496"/>
              <a:gd name="T42" fmla="*/ 1874 w 2420"/>
              <a:gd name="T43" fmla="*/ 2016 h 2496"/>
              <a:gd name="T44" fmla="*/ 1959 w 2420"/>
              <a:gd name="T45" fmla="*/ 1900 h 2496"/>
              <a:gd name="T46" fmla="*/ 1924 w 2420"/>
              <a:gd name="T47" fmla="*/ 1799 h 2496"/>
              <a:gd name="T48" fmla="*/ 1936 w 2420"/>
              <a:gd name="T49" fmla="*/ 1711 h 2496"/>
              <a:gd name="T50" fmla="*/ 2010 w 2420"/>
              <a:gd name="T51" fmla="*/ 1586 h 2496"/>
              <a:gd name="T52" fmla="*/ 2047 w 2420"/>
              <a:gd name="T53" fmla="*/ 1484 h 2496"/>
              <a:gd name="T54" fmla="*/ 2109 w 2420"/>
              <a:gd name="T55" fmla="*/ 1274 h 2496"/>
              <a:gd name="T56" fmla="*/ 2292 w 2420"/>
              <a:gd name="T57" fmla="*/ 1071 h 2496"/>
              <a:gd name="T58" fmla="*/ 2319 w 2420"/>
              <a:gd name="T59" fmla="*/ 1060 h 2496"/>
              <a:gd name="T60" fmla="*/ 2346 w 2420"/>
              <a:gd name="T61" fmla="*/ 1066 h 2496"/>
              <a:gd name="T62" fmla="*/ 2389 w 2420"/>
              <a:gd name="T63" fmla="*/ 1072 h 2496"/>
              <a:gd name="T64" fmla="*/ 2420 w 2420"/>
              <a:gd name="T65" fmla="*/ 1093 h 2496"/>
              <a:gd name="T66" fmla="*/ 2383 w 2420"/>
              <a:gd name="T67" fmla="*/ 1012 h 2496"/>
              <a:gd name="T68" fmla="*/ 2375 w 2420"/>
              <a:gd name="T69" fmla="*/ 948 h 2496"/>
              <a:gd name="T70" fmla="*/ 2352 w 2420"/>
              <a:gd name="T71" fmla="*/ 887 h 2496"/>
              <a:gd name="T72" fmla="*/ 2378 w 2420"/>
              <a:gd name="T73" fmla="*/ 821 h 2496"/>
              <a:gd name="T74" fmla="*/ 2348 w 2420"/>
              <a:gd name="T75" fmla="*/ 730 h 2496"/>
              <a:gd name="T76" fmla="*/ 2367 w 2420"/>
              <a:gd name="T77" fmla="*/ 664 h 2496"/>
              <a:gd name="T78" fmla="*/ 2333 w 2420"/>
              <a:gd name="T79" fmla="*/ 629 h 2496"/>
              <a:gd name="T80" fmla="*/ 2316 w 2420"/>
              <a:gd name="T81" fmla="*/ 567 h 2496"/>
              <a:gd name="T82" fmla="*/ 2157 w 2420"/>
              <a:gd name="T83" fmla="*/ 453 h 2496"/>
              <a:gd name="T84" fmla="*/ 1965 w 2420"/>
              <a:gd name="T85" fmla="*/ 346 h 2496"/>
              <a:gd name="T86" fmla="*/ 1572 w 2420"/>
              <a:gd name="T87" fmla="*/ 207 h 2496"/>
              <a:gd name="T88" fmla="*/ 1471 w 2420"/>
              <a:gd name="T89" fmla="*/ 212 h 2496"/>
              <a:gd name="T90" fmla="*/ 1352 w 2420"/>
              <a:gd name="T91" fmla="*/ 183 h 2496"/>
              <a:gd name="T92" fmla="*/ 1228 w 2420"/>
              <a:gd name="T93" fmla="*/ 164 h 2496"/>
              <a:gd name="T94" fmla="*/ 967 w 2420"/>
              <a:gd name="T95" fmla="*/ 168 h 2496"/>
              <a:gd name="T96" fmla="*/ 884 w 2420"/>
              <a:gd name="T97" fmla="*/ 175 h 2496"/>
              <a:gd name="T98" fmla="*/ 789 w 2420"/>
              <a:gd name="T99" fmla="*/ 164 h 2496"/>
              <a:gd name="T100" fmla="*/ 634 w 2420"/>
              <a:gd name="T101" fmla="*/ 108 h 2496"/>
              <a:gd name="T102" fmla="*/ 525 w 2420"/>
              <a:gd name="T103" fmla="*/ 93 h 2496"/>
              <a:gd name="T104" fmla="*/ 386 w 2420"/>
              <a:gd name="T105" fmla="*/ 48 h 2496"/>
              <a:gd name="T106" fmla="*/ 338 w 2420"/>
              <a:gd name="T107" fmla="*/ 26 h 2496"/>
              <a:gd name="T108" fmla="*/ 266 w 2420"/>
              <a:gd name="T109" fmla="*/ 10 h 2496"/>
              <a:gd name="T110" fmla="*/ 103 w 2420"/>
              <a:gd name="T111" fmla="*/ 0 h 2496"/>
              <a:gd name="T112" fmla="*/ 48 w 2420"/>
              <a:gd name="T113" fmla="*/ 5 h 2496"/>
              <a:gd name="T114" fmla="*/ 0 w 2420"/>
              <a:gd name="T115" fmla="*/ 34 h 249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420"/>
              <a:gd name="T175" fmla="*/ 0 h 2496"/>
              <a:gd name="T176" fmla="*/ 2420 w 2420"/>
              <a:gd name="T177" fmla="*/ 2496 h 249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420" h="2496">
                <a:moveTo>
                  <a:pt x="0" y="34"/>
                </a:moveTo>
                <a:lnTo>
                  <a:pt x="31" y="180"/>
                </a:lnTo>
                <a:lnTo>
                  <a:pt x="93" y="367"/>
                </a:lnTo>
                <a:lnTo>
                  <a:pt x="208" y="668"/>
                </a:lnTo>
                <a:lnTo>
                  <a:pt x="256" y="1028"/>
                </a:lnTo>
                <a:lnTo>
                  <a:pt x="279" y="1100"/>
                </a:lnTo>
                <a:lnTo>
                  <a:pt x="290" y="1200"/>
                </a:lnTo>
                <a:lnTo>
                  <a:pt x="280" y="1517"/>
                </a:lnTo>
                <a:lnTo>
                  <a:pt x="285" y="1647"/>
                </a:lnTo>
                <a:lnTo>
                  <a:pt x="367" y="1820"/>
                </a:lnTo>
                <a:lnTo>
                  <a:pt x="487" y="1909"/>
                </a:lnTo>
                <a:lnTo>
                  <a:pt x="679" y="1935"/>
                </a:lnTo>
                <a:lnTo>
                  <a:pt x="856" y="1930"/>
                </a:lnTo>
                <a:lnTo>
                  <a:pt x="1056" y="1952"/>
                </a:lnTo>
                <a:lnTo>
                  <a:pt x="1148" y="1997"/>
                </a:lnTo>
                <a:lnTo>
                  <a:pt x="1383" y="2122"/>
                </a:lnTo>
                <a:lnTo>
                  <a:pt x="1512" y="2199"/>
                </a:lnTo>
                <a:lnTo>
                  <a:pt x="1644" y="2309"/>
                </a:lnTo>
                <a:lnTo>
                  <a:pt x="1840" y="2496"/>
                </a:lnTo>
                <a:lnTo>
                  <a:pt x="1903" y="2352"/>
                </a:lnTo>
                <a:lnTo>
                  <a:pt x="1893" y="2040"/>
                </a:lnTo>
                <a:lnTo>
                  <a:pt x="1874" y="2016"/>
                </a:lnTo>
                <a:lnTo>
                  <a:pt x="1959" y="1900"/>
                </a:lnTo>
                <a:lnTo>
                  <a:pt x="1924" y="1799"/>
                </a:lnTo>
                <a:lnTo>
                  <a:pt x="1936" y="1711"/>
                </a:lnTo>
                <a:lnTo>
                  <a:pt x="2010" y="1586"/>
                </a:lnTo>
                <a:lnTo>
                  <a:pt x="2047" y="1484"/>
                </a:lnTo>
                <a:lnTo>
                  <a:pt x="2109" y="1274"/>
                </a:lnTo>
                <a:lnTo>
                  <a:pt x="2292" y="1071"/>
                </a:lnTo>
                <a:lnTo>
                  <a:pt x="2319" y="1060"/>
                </a:lnTo>
                <a:lnTo>
                  <a:pt x="2346" y="1066"/>
                </a:lnTo>
                <a:lnTo>
                  <a:pt x="2389" y="1072"/>
                </a:lnTo>
                <a:lnTo>
                  <a:pt x="2420" y="1093"/>
                </a:lnTo>
                <a:lnTo>
                  <a:pt x="2383" y="1012"/>
                </a:lnTo>
                <a:lnTo>
                  <a:pt x="2375" y="948"/>
                </a:lnTo>
                <a:lnTo>
                  <a:pt x="2352" y="887"/>
                </a:lnTo>
                <a:lnTo>
                  <a:pt x="2378" y="821"/>
                </a:lnTo>
                <a:lnTo>
                  <a:pt x="2348" y="730"/>
                </a:lnTo>
                <a:lnTo>
                  <a:pt x="2367" y="664"/>
                </a:lnTo>
                <a:lnTo>
                  <a:pt x="2333" y="629"/>
                </a:lnTo>
                <a:lnTo>
                  <a:pt x="2316" y="567"/>
                </a:lnTo>
                <a:lnTo>
                  <a:pt x="2157" y="453"/>
                </a:lnTo>
                <a:lnTo>
                  <a:pt x="1965" y="346"/>
                </a:lnTo>
                <a:lnTo>
                  <a:pt x="1572" y="207"/>
                </a:lnTo>
                <a:lnTo>
                  <a:pt x="1471" y="212"/>
                </a:lnTo>
                <a:lnTo>
                  <a:pt x="1352" y="183"/>
                </a:lnTo>
                <a:lnTo>
                  <a:pt x="1228" y="164"/>
                </a:lnTo>
                <a:lnTo>
                  <a:pt x="967" y="168"/>
                </a:lnTo>
                <a:lnTo>
                  <a:pt x="884" y="175"/>
                </a:lnTo>
                <a:lnTo>
                  <a:pt x="789" y="164"/>
                </a:lnTo>
                <a:lnTo>
                  <a:pt x="634" y="108"/>
                </a:lnTo>
                <a:lnTo>
                  <a:pt x="525" y="93"/>
                </a:lnTo>
                <a:lnTo>
                  <a:pt x="386" y="48"/>
                </a:lnTo>
                <a:lnTo>
                  <a:pt x="338" y="26"/>
                </a:lnTo>
                <a:lnTo>
                  <a:pt x="266" y="10"/>
                </a:lnTo>
                <a:lnTo>
                  <a:pt x="103" y="0"/>
                </a:lnTo>
                <a:lnTo>
                  <a:pt x="48" y="5"/>
                </a:lnTo>
                <a:lnTo>
                  <a:pt x="0" y="34"/>
                </a:lnTo>
                <a:close/>
              </a:path>
            </a:pathLst>
          </a:custGeom>
          <a:solidFill>
            <a:srgbClr val="6633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4964113" y="3492500"/>
            <a:ext cx="165100" cy="1651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4827588" y="2803525"/>
            <a:ext cx="100012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197350" y="4714875"/>
            <a:ext cx="100013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724275" y="4551363"/>
            <a:ext cx="100013" cy="103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4876800" y="3756025"/>
            <a:ext cx="100013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4156075" y="3733800"/>
            <a:ext cx="704850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037013" y="3621088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伯哈基琳</a:t>
            </a: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3835400" y="4537075"/>
            <a:ext cx="315913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310063" y="4700588"/>
            <a:ext cx="361950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246563" y="4624388"/>
            <a:ext cx="53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伯夙</a:t>
            </a: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762375" y="4413250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基伊拉</a:t>
            </a: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4491038" y="2789238"/>
            <a:ext cx="315912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4168775" y="2662238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米斯巴</a:t>
            </a:r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4413250" y="3519488"/>
            <a:ext cx="530225" cy="107950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5065713" y="3433763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4251325" y="892175"/>
            <a:ext cx="1606550" cy="5191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 rot="-3756687">
            <a:off x="1547019" y="4058444"/>
            <a:ext cx="1250950" cy="5191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亞實突</a:t>
            </a: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3046413" y="5862638"/>
            <a:ext cx="1250950" cy="5191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以土買</a:t>
            </a: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7272338" y="2852738"/>
            <a:ext cx="895350" cy="5191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亞捫</a:t>
            </a: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>
            <a:off x="7272338" y="4292600"/>
            <a:ext cx="539750" cy="9461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摩</a:t>
            </a:r>
          </a:p>
          <a:p>
            <a:pPr eaLnBrk="1" hangingPunct="1"/>
            <a:r>
              <a:rPr lang="zh-TW" altLang="en-US" sz="2800" dirty="0">
                <a:solidFill>
                  <a:srgbClr val="A50021"/>
                </a:solidFill>
                <a:ea typeface="SimHei" panose="02010609060101010101" pitchFamily="49" charset="-122"/>
              </a:rPr>
              <a:t>押</a:t>
            </a:r>
          </a:p>
        </p:txBody>
      </p:sp>
    </p:spTree>
    <p:extLst>
      <p:ext uri="{BB962C8B-B14F-4D97-AF65-F5344CB8AC3E}">
        <p14:creationId xmlns:p14="http://schemas.microsoft.com/office/powerpoint/2010/main" xmlns="" val="15129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nimBg="1"/>
      <p:bldP spid="39942" grpId="0" animBg="1"/>
      <p:bldP spid="39943" grpId="0" animBg="1"/>
      <p:bldP spid="39944" grpId="0" animBg="1"/>
      <p:bldP spid="39945" grpId="0" animBg="1"/>
      <p:bldP spid="39946" grpId="0" animBg="1"/>
      <p:bldP spid="39948" grpId="0" animBg="1"/>
      <p:bldP spid="39947" grpId="0"/>
      <p:bldP spid="39949" grpId="0" animBg="1"/>
      <p:bldP spid="39950" grpId="0" animBg="1"/>
      <p:bldP spid="39951" grpId="0"/>
      <p:bldP spid="39952" grpId="0"/>
      <p:bldP spid="39954" grpId="0" animBg="1"/>
      <p:bldP spid="39953" grpId="0"/>
      <p:bldP spid="39955" grpId="0" animBg="1"/>
      <p:bldP spid="39956" grpId="0"/>
      <p:bldP spid="39957" grpId="0" animBg="1"/>
      <p:bldP spid="39958" grpId="0" animBg="1"/>
      <p:bldP spid="39959" grpId="0" animBg="1"/>
      <p:bldP spid="39960" grpId="0" animBg="1"/>
      <p:bldP spid="3996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敵人的伎倆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0000"/>
                </a:solidFill>
              </a:rPr>
              <a:t>惱 </a:t>
            </a:r>
            <a:r>
              <a:rPr lang="en-US" sz="3600" dirty="0" smtClean="0">
                <a:solidFill>
                  <a:srgbClr val="FF0000"/>
                </a:solidFill>
              </a:rPr>
              <a:t>怒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0000"/>
                </a:solidFill>
              </a:rPr>
              <a:t>嗤 笑</a:t>
            </a:r>
            <a:r>
              <a:rPr lang="en-US" sz="36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藐 視</a:t>
            </a:r>
          </a:p>
          <a:p>
            <a:pPr>
              <a:lnSpc>
                <a:spcPct val="150000"/>
              </a:lnSpc>
            </a:pPr>
            <a:r>
              <a:rPr lang="zh-TW" altLang="en-US" sz="3600" dirty="0" smtClean="0">
                <a:solidFill>
                  <a:srgbClr val="FF0000"/>
                </a:solidFill>
              </a:rPr>
              <a:t>恐嚇質問 </a:t>
            </a:r>
            <a:endParaRPr lang="en-US" altLang="zh-TW" sz="3600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要 </a:t>
            </a:r>
            <a:r>
              <a:rPr lang="en-US" sz="3200" dirty="0"/>
              <a:t>背 叛 王 麼 </a:t>
            </a:r>
            <a:r>
              <a:rPr lang="en-US" sz="3200" dirty="0" smtClean="0"/>
              <a:t>？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zh-TW" altLang="en-US" sz="3600" dirty="0" smtClean="0"/>
              <a:t> </a:t>
            </a:r>
            <a:r>
              <a:rPr lang="en-US" sz="3600" dirty="0" smtClean="0"/>
              <a:t>天 </a:t>
            </a:r>
            <a:r>
              <a:rPr lang="en-US" sz="3600" dirty="0"/>
              <a:t>上 的 神 必 使 </a:t>
            </a:r>
            <a:r>
              <a:rPr lang="zh-TW" altLang="en-US" sz="3600" dirty="0" smtClean="0"/>
              <a:t> </a:t>
            </a:r>
            <a:r>
              <a:rPr lang="en-US" sz="3600" dirty="0" smtClean="0"/>
              <a:t>我 </a:t>
            </a:r>
            <a:r>
              <a:rPr lang="en-US" sz="3600" dirty="0"/>
              <a:t>們 亨 通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797591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主動關心 </a:t>
            </a:r>
            <a:r>
              <a:rPr lang="en-US" altLang="zh-TW" sz="2800" dirty="0" smtClean="0"/>
              <a:t>(Take Initiative)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內心有負擔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聖靈感動 </a:t>
            </a:r>
            <a:r>
              <a:rPr lang="en-US" altLang="zh-TW" sz="2800" dirty="0" smtClean="0"/>
              <a:t>(Holy Spirit)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禱告讓神參與 </a:t>
            </a:r>
            <a:r>
              <a:rPr lang="en-US" altLang="zh-TW" sz="2800" dirty="0" smtClean="0"/>
              <a:t>(Prayer, if God willing)</a:t>
            </a:r>
          </a:p>
          <a:p>
            <a:pPr marL="460375" lvl="2" indent="0">
              <a:lnSpc>
                <a:spcPct val="110000"/>
              </a:lnSpc>
              <a:buNone/>
            </a:pPr>
            <a:r>
              <a:rPr lang="en-US" altLang="zh-TW" sz="2000" b="1" baseline="30000" dirty="0" smtClean="0"/>
              <a:t>14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我 們 若 照 他 的 旨 意 求 甚 麼 ， 他 就 聽 我 們 ， 這 是 我 們 向 他 所 存 坦 然 無 懼 的 心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15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既 然 知 道 他 聽 我 們 一 切 所 求 的 ， 就 知 道 我 們 所 求 於 他 的 ， 無 不 得 著 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等候神 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禱告 </a:t>
            </a:r>
            <a:r>
              <a:rPr lang="en-US" altLang="zh-TW" sz="2800" dirty="0" smtClean="0"/>
              <a:t>+</a:t>
            </a:r>
            <a:r>
              <a:rPr lang="zh-TW" altLang="en-US" sz="2800" dirty="0" smtClean="0"/>
              <a:t> 計畫 </a:t>
            </a:r>
            <a:r>
              <a:rPr lang="en-US" altLang="zh-TW" sz="2800" dirty="0" smtClean="0"/>
              <a:t>(Plan)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神開路 </a:t>
            </a:r>
            <a:r>
              <a:rPr lang="en-US" altLang="zh-TW" sz="2800" dirty="0" smtClean="0"/>
              <a:t>(God makes the way)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開始行動 </a:t>
            </a:r>
            <a:r>
              <a:rPr lang="en-US" altLang="zh-TW" sz="2800" dirty="0" smtClean="0"/>
              <a:t>(Take opportunity)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調</a:t>
            </a:r>
            <a:r>
              <a:rPr lang="zh-TW" altLang="en-US" sz="2800" dirty="0"/>
              <a:t>整計</a:t>
            </a:r>
            <a:r>
              <a:rPr lang="zh-TW" altLang="en-US" sz="2800" dirty="0" smtClean="0"/>
              <a:t>畫 </a:t>
            </a:r>
            <a:r>
              <a:rPr lang="en-US" altLang="zh-TW" sz="2800" dirty="0" smtClean="0"/>
              <a:t>(Adjust plan accordingly)</a:t>
            </a: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zh-TW" altLang="en-US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9908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537844" cy="721878"/>
          </a:xfrm>
        </p:spPr>
        <p:txBody>
          <a:bodyPr>
            <a:noAutofit/>
          </a:bodyPr>
          <a:lstStyle/>
          <a:p>
            <a:r>
              <a:rPr lang="en-US" dirty="0" err="1"/>
              <a:t>katherine</a:t>
            </a:r>
            <a:r>
              <a:rPr lang="en-US" dirty="0"/>
              <a:t> </a:t>
            </a:r>
            <a:r>
              <a:rPr lang="en-US" dirty="0" err="1" smtClean="0"/>
              <a:t>commale</a:t>
            </a:r>
            <a:r>
              <a:rPr lang="en-US" dirty="0" smtClean="0"/>
              <a:t> – </a:t>
            </a:r>
            <a:r>
              <a:rPr lang="en-US" sz="1800" dirty="0" smtClean="0"/>
              <a:t>Impact Starting from a question</a:t>
            </a:r>
            <a:endParaRPr lang="en-US" sz="1800" dirty="0"/>
          </a:p>
        </p:txBody>
      </p:sp>
      <p:pic>
        <p:nvPicPr>
          <p:cNvPr id="6146" name="Picture 2" descr="Image result for katherine commale bill gat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900" y="1552328"/>
            <a:ext cx="4796535" cy="233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3139" y="4274246"/>
            <a:ext cx="4998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/>
              <a:t>「只要蚊帐」</a:t>
            </a:r>
            <a:r>
              <a:rPr lang="en-US" sz="2800" dirty="0"/>
              <a:t>Nothing But Nets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5" y="1329972"/>
            <a:ext cx="3576715" cy="2668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6505" y="4857426"/>
            <a:ext cx="86942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2006</a:t>
            </a: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</a:t>
            </a: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她</a:t>
            </a:r>
            <a:r>
              <a:rPr lang="en-US" altLang="zh-TW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歲</a:t>
            </a:r>
            <a:r>
              <a:rPr lang="en-US" altLang="zh-TW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</a:t>
            </a: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買了第一個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蚊</a:t>
            </a: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帳捐到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非洲</a:t>
            </a:r>
            <a:endParaRPr lang="en-US" altLang="zh-TW" sz="2800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到</a:t>
            </a:r>
            <a:r>
              <a:rPr lang="en-US" altLang="zh-TW" sz="28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2008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年，她一共募集了</a:t>
            </a:r>
            <a:r>
              <a:rPr lang="en-US" altLang="zh-TW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60000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美元，足以買</a:t>
            </a:r>
            <a:r>
              <a:rPr lang="en-US" altLang="zh-TW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6000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個蚊帳，拯救</a:t>
            </a:r>
            <a:r>
              <a:rPr lang="en-US" altLang="zh-TW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20000</a:t>
            </a:r>
            <a:r>
              <a:rPr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名非洲孩子。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57996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038661"/>
            <a:ext cx="9143999" cy="18288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4400" dirty="0" smtClean="0">
                <a:solidFill>
                  <a:srgbClr val="FF0000"/>
                </a:solidFill>
              </a:rPr>
              <a:t>在我們的家</a:t>
            </a:r>
            <a:r>
              <a:rPr lang="en-US" altLang="zh-TW" sz="4400" dirty="0" smtClean="0">
                <a:solidFill>
                  <a:srgbClr val="FF0000"/>
                </a:solidFill>
              </a:rPr>
              <a:t>,</a:t>
            </a:r>
            <a:r>
              <a:rPr lang="zh-TW" altLang="en-US" sz="4400" dirty="0" smtClean="0">
                <a:solidFill>
                  <a:srgbClr val="FF0000"/>
                </a:solidFill>
              </a:rPr>
              <a:t> 在我們的教會可有</a:t>
            </a:r>
            <a:r>
              <a:rPr lang="en-US" altLang="zh-TW" sz="4400" dirty="0" smtClean="0">
                <a:solidFill>
                  <a:srgbClr val="FF0000"/>
                </a:solidFill>
              </a:rPr>
              <a:t>”</a:t>
            </a:r>
            <a:r>
              <a:rPr lang="zh-TW" altLang="en-US" sz="4400" dirty="0" smtClean="0">
                <a:solidFill>
                  <a:srgbClr val="FF0000"/>
                </a:solidFill>
              </a:rPr>
              <a:t>城牆</a:t>
            </a:r>
            <a:r>
              <a:rPr lang="en-US" altLang="zh-TW" sz="4400" dirty="0" smtClean="0">
                <a:solidFill>
                  <a:srgbClr val="FF0000"/>
                </a:solidFill>
              </a:rPr>
              <a:t>”</a:t>
            </a:r>
            <a:r>
              <a:rPr lang="zh-TW" altLang="en-US" sz="4400" dirty="0" smtClean="0">
                <a:solidFill>
                  <a:srgbClr val="FF0000"/>
                </a:solidFill>
              </a:rPr>
              <a:t>需要修建</a:t>
            </a:r>
            <a:r>
              <a:rPr lang="en-US" altLang="zh-TW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7540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95356BA-A173-4B02-AC46-C23A1CBE313C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1847</TotalTime>
  <Words>1895</Words>
  <Application>Microsoft Office PowerPoint</Application>
  <PresentationFormat>On-screen Show (4:3)</PresentationFormat>
  <Paragraphs>281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Banded</vt:lpstr>
      <vt:lpstr>尼希米記1-2章</vt:lpstr>
      <vt:lpstr>回國的過程 (1至2章)</vt:lpstr>
      <vt:lpstr>Slide 3</vt:lpstr>
      <vt:lpstr>Slide 4</vt:lpstr>
      <vt:lpstr>書 珊 城</vt:lpstr>
      <vt:lpstr>我 問 – 採取主動 (Take initiative)</vt:lpstr>
      <vt:lpstr>禱告</vt:lpstr>
      <vt:lpstr>約 翰 一 書 5:13-15</vt:lpstr>
      <vt:lpstr>禁 食 祈 禱</vt:lpstr>
      <vt:lpstr>禁 食 + 祈 禱</vt:lpstr>
      <vt:lpstr>撒 母 耳 記 下 12:22 大 衛 說 ： 孩 子 還 活 著 ， 我 禁 食 哭 泣 ； 因 為 我 想 ， 或 者 耶 和 華 憐 恤 我 ， 使 孩 子 不 死 也 未 可 知 。</vt:lpstr>
      <vt:lpstr>以赛亚书58:3-7</vt:lpstr>
      <vt:lpstr>禱告的內容</vt:lpstr>
      <vt:lpstr>尼希米的禱告</vt:lpstr>
      <vt:lpstr>2:1 亞 達 薛 西 王 二 十 年 尼 散 月 ， 在 王 面 前 擺 酒 ， 我 拿 起 酒 來 奉 給 王 。 我 素 來 在 王 面 前 沒 有 愁 容 。 2 王 對 我 說 ： 你 既 沒 有 病 ， 為 甚 麼 面 帶 愁 容 呢 ？ 這 不 是 別 的 ， 必 是 你 心 中 愁 煩 。 於 是 我 甚 懼 怕 。</vt:lpstr>
      <vt:lpstr>Slide 16</vt:lpstr>
      <vt:lpstr>懼 怕</vt:lpstr>
      <vt:lpstr>懼 怕</vt:lpstr>
      <vt:lpstr>懼 怕</vt:lpstr>
      <vt:lpstr>Slide 20</vt:lpstr>
      <vt:lpstr>箴 言 21:1   王 的 心 在 耶 和 華 手 中 ， 好 像 隴 溝 的 水 隨 意 流 轉 。</vt:lpstr>
      <vt:lpstr>Slide 22</vt:lpstr>
      <vt:lpstr>王 問 我 說 ： 你 去 要 多 少 日 子 ？ 幾 時 回 來 ？ 我 就 定 了 日 期 。 於 是 王 喜 歡 差 遣 我 去 。</vt:lpstr>
      <vt:lpstr>計畫</vt:lpstr>
      <vt:lpstr>7 我 又 對 王 說 ： 王 若 喜 歡 ， 求 王 賜 我 詔 書 ， 通 知 大 河 西 的 省 長 准 我 經 過 ， 直 到 猶 大 ； 8 又 賜 詔 書 ， 通 知 管 理 王 園 林 的 亞 薩 ， 使 他 給 我 木 料 ， 做 屬 殿 營 樓 之 門 的 橫 梁 和 城 牆 ， 與 我 自 己 房 屋 使 用 的 。 王 就 允 准 我 ， 因 我 神 施 恩 的 手 幫 助 我 。</vt:lpstr>
      <vt:lpstr>這四個月的等待中, 尼希米</vt:lpstr>
      <vt:lpstr>Slide 27</vt:lpstr>
      <vt:lpstr>Slide 28</vt:lpstr>
      <vt:lpstr>Slide 29</vt:lpstr>
      <vt:lpstr>17 以 後 ， 我 對 他 們 說 ： 我 們 所 遭 的 難 ， 耶 路 撒 冷 怎 樣 荒 涼 ， 城 門 被 火 焚 燒 ， 你 們 都 看 見 了 。 來 罷 ， 我 們 重 建 耶 路 撒 冷 的 城 牆 ， 免 得 再 受 凌 辱 ！ 18 我 告 訴 他 們 我 神 施 恩 的 手 怎 樣 幫 助 我 ， 並 王 對 我 所 說 的 話 。 他 們 就 說 ： 我 們 起 來 建 造 罷 ！ 於 是 他 們 奮 勇 做 這 善 工 。</vt:lpstr>
      <vt:lpstr>敵人</vt:lpstr>
      <vt:lpstr>Slide 32</vt:lpstr>
      <vt:lpstr>敵人的伎倆</vt:lpstr>
      <vt:lpstr>學習</vt:lpstr>
      <vt:lpstr>katherine commale – Impact Starting from a question</vt:lpstr>
      <vt:lpstr>在我們的家, 在我們的教會可有”城牆”需要修建?</vt:lpstr>
    </vt:vector>
  </TitlesOfParts>
  <Company>Lam Research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lina</cp:lastModifiedBy>
  <cp:revision>336</cp:revision>
  <dcterms:created xsi:type="dcterms:W3CDTF">2015-07-29T00:08:28Z</dcterms:created>
  <dcterms:modified xsi:type="dcterms:W3CDTF">2015-10-19T16:42:41Z</dcterms:modified>
</cp:coreProperties>
</file>