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9" r:id="rId4"/>
    <p:sldMasterId id="2147484043" r:id="rId5"/>
  </p:sldMasterIdLst>
  <p:notesMasterIdLst>
    <p:notesMasterId r:id="rId51"/>
  </p:notesMasterIdLst>
  <p:sldIdLst>
    <p:sldId id="295" r:id="rId6"/>
    <p:sldId id="615" r:id="rId7"/>
    <p:sldId id="517" r:id="rId8"/>
    <p:sldId id="522" r:id="rId9"/>
    <p:sldId id="524" r:id="rId10"/>
    <p:sldId id="525" r:id="rId11"/>
    <p:sldId id="526" r:id="rId12"/>
    <p:sldId id="527" r:id="rId13"/>
    <p:sldId id="528" r:id="rId14"/>
    <p:sldId id="529" r:id="rId15"/>
    <p:sldId id="530" r:id="rId16"/>
    <p:sldId id="531" r:id="rId17"/>
    <p:sldId id="532" r:id="rId18"/>
    <p:sldId id="533" r:id="rId19"/>
    <p:sldId id="534" r:id="rId20"/>
    <p:sldId id="535" r:id="rId21"/>
    <p:sldId id="544" r:id="rId22"/>
    <p:sldId id="557" r:id="rId23"/>
    <p:sldId id="536" r:id="rId24"/>
    <p:sldId id="540" r:id="rId25"/>
    <p:sldId id="555" r:id="rId26"/>
    <p:sldId id="559" r:id="rId27"/>
    <p:sldId id="537" r:id="rId28"/>
    <p:sldId id="560" r:id="rId29"/>
    <p:sldId id="561" r:id="rId30"/>
    <p:sldId id="562" r:id="rId31"/>
    <p:sldId id="564" r:id="rId32"/>
    <p:sldId id="565" r:id="rId33"/>
    <p:sldId id="538" r:id="rId34"/>
    <p:sldId id="586" r:id="rId35"/>
    <p:sldId id="589" r:id="rId36"/>
    <p:sldId id="539" r:id="rId37"/>
    <p:sldId id="613" r:id="rId38"/>
    <p:sldId id="541" r:id="rId39"/>
    <p:sldId id="554" r:id="rId40"/>
    <p:sldId id="566" r:id="rId41"/>
    <p:sldId id="573" r:id="rId42"/>
    <p:sldId id="574" r:id="rId43"/>
    <p:sldId id="575" r:id="rId44"/>
    <p:sldId id="590" r:id="rId45"/>
    <p:sldId id="576" r:id="rId46"/>
    <p:sldId id="594" r:id="rId47"/>
    <p:sldId id="596" r:id="rId48"/>
    <p:sldId id="591" r:id="rId49"/>
    <p:sldId id="616" r:id="rId50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2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144">
          <p15:clr>
            <a:srgbClr val="A4A3A4"/>
          </p15:clr>
        </p15:guide>
        <p15:guide id="5" pos="5616">
          <p15:clr>
            <a:srgbClr val="A4A3A4"/>
          </p15:clr>
        </p15:guide>
        <p15:guide id="6" orient="horz" pos="40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CC"/>
    <a:srgbClr val="00FF00"/>
    <a:srgbClr val="66FFFF"/>
    <a:srgbClr val="9933FF"/>
    <a:srgbClr val="FF9900"/>
    <a:srgbClr val="CC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9" autoAdjust="0"/>
    <p:restoredTop sz="91911" autoAdjust="0"/>
  </p:normalViewPr>
  <p:slideViewPr>
    <p:cSldViewPr snapToGrid="0">
      <p:cViewPr varScale="1">
        <p:scale>
          <a:sx n="90" d="100"/>
          <a:sy n="90" d="100"/>
        </p:scale>
        <p:origin x="1186" y="72"/>
      </p:cViewPr>
      <p:guideLst>
        <p:guide orient="horz" pos="672"/>
        <p:guide pos="2880"/>
        <p:guide orient="horz" pos="2160"/>
        <p:guide pos="144"/>
        <p:guide pos="5616"/>
        <p:guide orient="horz" pos="40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58" y="96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FD17D-7E79-4505-AA8C-85846DD469C9}" type="datetimeFigureOut">
              <a:rPr lang="en-US" smtClean="0"/>
              <a:pPr/>
              <a:t>10/26/2015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476248"/>
            <a:ext cx="5943600" cy="445882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5101683"/>
            <a:ext cx="594360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80306-4AEF-40BA-8E4B-6E19CDA139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53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059011"/>
            <a:ext cx="9141619" cy="16218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421493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2625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363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859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8712" y="1526583"/>
            <a:ext cx="3994685" cy="469133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526583"/>
            <a:ext cx="3901698" cy="469133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8477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956" y="1441858"/>
            <a:ext cx="3940444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956" y="2385083"/>
            <a:ext cx="3940444" cy="38376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441858"/>
            <a:ext cx="390187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385081"/>
            <a:ext cx="3901870" cy="38376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96081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3396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1002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480087"/>
            <a:ext cx="4854844" cy="485871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403" y="1480087"/>
            <a:ext cx="2997485" cy="40997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6660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2515" y="1974610"/>
            <a:ext cx="5048165" cy="4077364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42039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7230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11007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0610" y="2055137"/>
            <a:ext cx="6858000" cy="1548142"/>
          </a:xfrm>
        </p:spPr>
        <p:txBody>
          <a:bodyPr tIns="45720" anchor="b">
            <a:normAutofit/>
          </a:bodyPr>
          <a:lstStyle>
            <a:lvl1pPr algn="r"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50610" y="3792162"/>
            <a:ext cx="6858000" cy="390541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Enter Presenter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50610" y="4188769"/>
            <a:ext cx="6858000" cy="42545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b="0" baseline="0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Click to Enter Job Title and/or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7556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0610" y="2055137"/>
            <a:ext cx="6858000" cy="1548142"/>
          </a:xfrm>
        </p:spPr>
        <p:txBody>
          <a:bodyPr tIns="45720" anchor="b">
            <a:normAutofit/>
          </a:bodyPr>
          <a:lstStyle>
            <a:lvl1pPr algn="r"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50610" y="3792162"/>
            <a:ext cx="6858000" cy="390541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Enter Presenter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50610" y="4188769"/>
            <a:ext cx="6858000" cy="42545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b="0" baseline="0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Click to Enter Job Title and/or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03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C36F0B-0151-452F-828C-A76637BA0E9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898507-64A8-41E8-8F3F-647EA4EBCA3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067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E1FECD-EE4B-47A2-8133-DD0278E97B9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316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221B06-A190-46EC-B162-B97EBB0D949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3925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005E7B-1B78-482B-9609-4D0ECFE9F50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530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F0D30E-1588-4BAC-88EA-CAD80C21FAC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563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4DFC3-7E69-454F-B414-174EA46A1CF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677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EBE38-3769-4862-A22C-449E8B6718B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32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3C99C3-1427-4082-B057-C009FA7BDFF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6452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AC028A-0B18-4610-82C0-76D6532D800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694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4CE40-8029-4718-BAF9-54780F79E63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16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" y="148777"/>
            <a:ext cx="9141714" cy="965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956" y="268678"/>
            <a:ext cx="8299342" cy="721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956" y="1233682"/>
            <a:ext cx="8299342" cy="518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119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7013" indent="-227013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SzPct val="80000"/>
        <a:buFont typeface="Arial" panose="020B0604020202020204" pitchFamily="34" charset="0"/>
        <a:buChar char="►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98463" indent="-169863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7388" indent="-2301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6"/>
        </a:buClr>
        <a:buFont typeface="Trebuchet MS" panose="020B0603020202020204" pitchFamily="34" charset="0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bg1"/>
        </a:buClr>
        <a:buFont typeface="Trebuchet MS" panose="020B0603020202020204" pitchFamily="34" charset="0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DBFF38-14D9-4646-A562-56F1AA219A1B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706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ol.jw.org/cmn-Hant/wol/dx/r24/lp-ch/1001060411/8357" TargetMode="External"/><Relationship Id="rId2" Type="http://schemas.openxmlformats.org/officeDocument/2006/relationships/hyperlink" Target="http://wol.jw.org/cmn-Hant/wol/bc/r24/lp-ch/1200004344/4/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ol.jw.org/cmn-Hant/wol/dx/r24/lp-ch/1001060431/22481" TargetMode="External"/><Relationship Id="rId4" Type="http://schemas.openxmlformats.org/officeDocument/2006/relationships/hyperlink" Target="http://wol.jw.org/cmn-Hant/wol/bc/r24/lp-ch/1200004344/5/0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w.org/zh-hant/%E5%87%BA%E7%89%88%E7%89%A9/%E8%81%96%E7%B6%93/nwt/%E8%81%96%E7%B6%93%E7%B6%93%E5%8D%B7/%E7%B4%84%E6%9B%B8%E4%BA%9E%E8%A8%98/9/#v6009001-v6009027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jw.org/zh-hant/%E5%87%BA%E7%89%88%E7%89%A9/%E8%81%96%E7%B6%93/nwt/%E8%81%96%E7%B6%93%E7%B6%93%E5%8D%B7/%E7%B4%84%E6%9B%B8%E4%BA%9E%E8%A8%98/10/#v6010001-v6010005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abibletool.com/word/6005.htm" TargetMode="External"/><Relationship Id="rId2" Type="http://schemas.openxmlformats.org/officeDocument/2006/relationships/hyperlink" Target="http://abibletool.com/book/13-4.htm#17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尼希米</a:t>
            </a:r>
            <a:r>
              <a:rPr lang="zh-TW" altLang="en-US" sz="44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記</a:t>
            </a:r>
            <a:r>
              <a:rPr lang="en-US" altLang="zh-TW" sz="44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3-4</a:t>
            </a:r>
            <a:r>
              <a:rPr lang="zh-TW" altLang="en-US" sz="44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章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7" name="Picture 4" descr="Rebuilding-the-wall-of-Jerusalem-under-Nehemi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22837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3015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回國的過</a:t>
            </a:r>
            <a:r>
              <a:rPr lang="zh-TW" altLang="en-US" sz="4000" dirty="0" smtClean="0">
                <a:solidFill>
                  <a:schemeClr val="bg1"/>
                </a:solidFill>
              </a:rPr>
              <a:t>程 </a:t>
            </a:r>
            <a:r>
              <a:rPr lang="en-US" altLang="zh-TW" sz="4000" dirty="0" smtClean="0">
                <a:solidFill>
                  <a:schemeClr val="bg1"/>
                </a:solidFill>
              </a:rPr>
              <a:t>(</a:t>
            </a:r>
            <a:r>
              <a:rPr lang="en-US" altLang="zh-TW" sz="4000" dirty="0" smtClean="0">
                <a:solidFill>
                  <a:schemeClr val="bg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1-2</a:t>
            </a:r>
            <a:r>
              <a:rPr lang="zh-TW" altLang="en-US" sz="4000" dirty="0" smtClean="0">
                <a:solidFill>
                  <a:schemeClr val="bg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章</a:t>
            </a:r>
            <a:r>
              <a:rPr lang="en-US" altLang="zh-TW" sz="4000" dirty="0" smtClean="0">
                <a:solidFill>
                  <a:schemeClr val="bg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 smtClean="0"/>
              <a:t>主動關心 </a:t>
            </a:r>
            <a:r>
              <a:rPr lang="en-US" altLang="zh-TW" sz="2800" dirty="0" smtClean="0"/>
              <a:t>(Take Initiative)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內心有負擔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聖靈感動 </a:t>
            </a:r>
            <a:r>
              <a:rPr lang="en-US" altLang="zh-TW" sz="2800" dirty="0" smtClean="0"/>
              <a:t>(Holy Spirit)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禱告讓神參與 </a:t>
            </a:r>
            <a:r>
              <a:rPr lang="en-US" altLang="zh-TW" sz="2800" dirty="0" smtClean="0"/>
              <a:t>(Prayer, if God willing)</a:t>
            </a:r>
          </a:p>
          <a:p>
            <a:pPr marL="460375" lvl="2" indent="0">
              <a:lnSpc>
                <a:spcPct val="110000"/>
              </a:lnSpc>
              <a:buNone/>
            </a:pPr>
            <a:r>
              <a:rPr lang="en-US" altLang="zh-TW" sz="2000" b="1" baseline="30000" dirty="0" smtClean="0"/>
              <a:t>14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我 們 若 照 他 的 旨 意 求 甚 麼 ， 他 就 聽 我 們 ， 這 是 我 們 向 他 所 存 坦 然 無 懼 的 心 </a:t>
            </a:r>
            <a:r>
              <a:rPr lang="zh-TW" altLang="en-US" sz="2000" dirty="0" smtClean="0"/>
              <a:t>。</a:t>
            </a:r>
            <a:r>
              <a:rPr lang="en-US" altLang="zh-TW" sz="2000" b="1" baseline="30000" dirty="0" smtClean="0"/>
              <a:t>15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既 然 知 道 他 聽 我 們 一 切 所 求 的 ， 就 知 道 我 們 所 求 於 他 的 ， 無 不 得 著 </a:t>
            </a:r>
            <a:r>
              <a:rPr lang="zh-TW" altLang="en-US" sz="2000" dirty="0" smtClean="0"/>
              <a:t>。</a:t>
            </a:r>
            <a:endParaRPr lang="en-US" altLang="zh-TW" sz="2000" dirty="0" smtClean="0"/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等候神 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禱告 </a:t>
            </a:r>
            <a:r>
              <a:rPr lang="en-US" altLang="zh-TW" sz="2800" dirty="0" smtClean="0"/>
              <a:t>+</a:t>
            </a:r>
            <a:r>
              <a:rPr lang="zh-TW" altLang="en-US" sz="2800" dirty="0" smtClean="0"/>
              <a:t> 計畫 </a:t>
            </a:r>
            <a:r>
              <a:rPr lang="en-US" altLang="zh-TW" sz="2800" dirty="0" smtClean="0"/>
              <a:t>(Plan)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神開路 </a:t>
            </a:r>
            <a:r>
              <a:rPr lang="en-US" altLang="zh-TW" sz="2800" dirty="0" smtClean="0"/>
              <a:t>(God makes the way)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開始行動 </a:t>
            </a:r>
            <a:r>
              <a:rPr lang="en-US" altLang="zh-TW" sz="2800" dirty="0" smtClean="0"/>
              <a:t>(Take opportunity)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調</a:t>
            </a:r>
            <a:r>
              <a:rPr lang="zh-TW" altLang="en-US" sz="2800" dirty="0"/>
              <a:t>整計</a:t>
            </a:r>
            <a:r>
              <a:rPr lang="zh-TW" altLang="en-US" sz="2800" dirty="0" smtClean="0"/>
              <a:t>畫 </a:t>
            </a:r>
            <a:r>
              <a:rPr lang="en-US" altLang="zh-TW" sz="2800" dirty="0" smtClean="0"/>
              <a:t>(Adjust plan accordingly)</a:t>
            </a:r>
            <a:endParaRPr lang="en-US" altLang="zh-TW" sz="2800" dirty="0"/>
          </a:p>
          <a:p>
            <a:pPr>
              <a:lnSpc>
                <a:spcPct val="100000"/>
              </a:lnSpc>
            </a:pPr>
            <a:endParaRPr lang="en-US" altLang="zh-TW" sz="2800" dirty="0"/>
          </a:p>
          <a:p>
            <a:pPr>
              <a:lnSpc>
                <a:spcPct val="100000"/>
              </a:lnSpc>
            </a:pPr>
            <a:endParaRPr lang="en-US" altLang="zh-TW" sz="2800" dirty="0" smtClean="0"/>
          </a:p>
          <a:p>
            <a:pPr>
              <a:lnSpc>
                <a:spcPct val="100000"/>
              </a:lnSpc>
            </a:pPr>
            <a:endParaRPr lang="en-US" altLang="zh-TW" sz="2800" dirty="0" smtClean="0"/>
          </a:p>
          <a:p>
            <a:pPr>
              <a:lnSpc>
                <a:spcPct val="100000"/>
              </a:lnSpc>
            </a:pPr>
            <a:endParaRPr lang="en-US" altLang="zh-TW" sz="2800" dirty="0" smtClean="0"/>
          </a:p>
          <a:p>
            <a:pPr>
              <a:lnSpc>
                <a:spcPct val="100000"/>
              </a:lnSpc>
            </a:pPr>
            <a:endParaRPr lang="zh-TW" altLang="en-US" sz="2800" dirty="0"/>
          </a:p>
          <a:p>
            <a:pPr>
              <a:lnSpc>
                <a:spcPct val="100000"/>
              </a:lnSpc>
            </a:pPr>
            <a:endParaRPr lang="en-US" altLang="zh-TW" sz="2800" dirty="0" smtClean="0"/>
          </a:p>
          <a:p>
            <a:pPr>
              <a:lnSpc>
                <a:spcPct val="10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321717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重</a:t>
            </a:r>
            <a:r>
              <a:rPr lang="zh-TW" altLang="en-US" sz="4000" dirty="0">
                <a:solidFill>
                  <a:schemeClr val="bg1"/>
                </a:solidFill>
              </a:rPr>
              <a:t>建城</a:t>
            </a:r>
            <a:r>
              <a:rPr lang="zh-TW" altLang="en-US" sz="4000" dirty="0" smtClean="0">
                <a:solidFill>
                  <a:schemeClr val="bg1"/>
                </a:solidFill>
              </a:rPr>
              <a:t>牆 </a:t>
            </a:r>
            <a:r>
              <a:rPr lang="en-US" altLang="zh-TW" sz="4000" dirty="0" smtClean="0">
                <a:solidFill>
                  <a:schemeClr val="bg1"/>
                </a:solidFill>
              </a:rPr>
              <a:t>(3-4</a:t>
            </a:r>
            <a:r>
              <a:rPr lang="zh-TW" altLang="en-US" sz="4000" dirty="0" smtClean="0">
                <a:solidFill>
                  <a:schemeClr val="bg1"/>
                </a:solidFill>
              </a:rPr>
              <a:t>章</a:t>
            </a:r>
            <a:r>
              <a:rPr lang="en-US" altLang="zh-TW" sz="4000" dirty="0" smtClean="0">
                <a:solidFill>
                  <a:schemeClr val="bg1"/>
                </a:solidFill>
              </a:rPr>
              <a:t>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1</a:t>
            </a:r>
            <a:r>
              <a:rPr lang="en-US" sz="3200" dirty="0"/>
              <a:t>. </a:t>
            </a:r>
            <a:r>
              <a:rPr lang="zh-TW" altLang="en-US" sz="3200" dirty="0"/>
              <a:t>工作的分配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2. </a:t>
            </a:r>
            <a:r>
              <a:rPr lang="zh-TW" altLang="en-US" sz="3200" dirty="0"/>
              <a:t>工作的人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3. </a:t>
            </a:r>
            <a:r>
              <a:rPr lang="zh-TW" altLang="en-US" sz="3200" dirty="0"/>
              <a:t>再次面對阻力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465895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0025" y="152400"/>
            <a:ext cx="5445125" cy="6426200"/>
            <a:chOff x="200025" y="152400"/>
            <a:chExt cx="5445125" cy="6426200"/>
          </a:xfrm>
        </p:grpSpPr>
        <p:pic>
          <p:nvPicPr>
            <p:cNvPr id="20482" name="Picture 2" descr="jerusalem-in-nehemiahs-tim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300" y="912813"/>
              <a:ext cx="2705100" cy="548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3" name="Text Box 3"/>
            <p:cNvSpPr txBox="1">
              <a:spLocks noChangeArrowheads="1"/>
            </p:cNvSpPr>
            <p:nvPr/>
          </p:nvSpPr>
          <p:spPr bwMode="auto">
            <a:xfrm>
              <a:off x="2717800" y="5524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羊門</a:t>
              </a:r>
            </a:p>
          </p:txBody>
        </p:sp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1412875" y="676275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魚門</a:t>
              </a:r>
            </a:p>
          </p:txBody>
        </p:sp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539750" y="9207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古門</a:t>
              </a:r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1549400" y="40386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谷門</a:t>
              </a: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1663700" y="6211888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糞廠門</a:t>
              </a: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3136900" y="5576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泉門</a:t>
              </a: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3289300" y="4191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水門</a:t>
              </a: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3460750" y="16764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東門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3508375" y="2286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馬門</a:t>
              </a: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3397250" y="1066800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哈米弗甲門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2940050" y="6096000"/>
              <a:ext cx="2241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從大衛城下來的台階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1397000" y="3671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爐樓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492125" y="1927225"/>
              <a:ext cx="4127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寬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牆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2146300" y="152400"/>
              <a:ext cx="1098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哈米亞樓</a:t>
              </a: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1047750" y="1666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哈楠業樓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3244850" y="3846513"/>
              <a:ext cx="1555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346450" y="45720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3295650" y="33528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凸出來的大樓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3321050" y="2841625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俄斐勒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3397250" y="4953000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舊城牆</a:t>
              </a:r>
            </a:p>
          </p:txBody>
        </p:sp>
        <p:sp>
          <p:nvSpPr>
            <p:cNvPr id="20503" name="Line 23"/>
            <p:cNvSpPr>
              <a:spLocks noChangeShapeType="1"/>
            </p:cNvSpPr>
            <p:nvPr/>
          </p:nvSpPr>
          <p:spPr bwMode="auto">
            <a:xfrm flipH="1">
              <a:off x="2798763" y="4030663"/>
              <a:ext cx="4730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4" name="Line 24"/>
            <p:cNvSpPr>
              <a:spLocks noChangeShapeType="1"/>
            </p:cNvSpPr>
            <p:nvPr/>
          </p:nvSpPr>
          <p:spPr bwMode="auto">
            <a:xfrm flipH="1" flipV="1">
              <a:off x="2790825" y="4321175"/>
              <a:ext cx="549275" cy="79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5" name="Line 25"/>
            <p:cNvSpPr>
              <a:spLocks noChangeShapeType="1"/>
            </p:cNvSpPr>
            <p:nvPr/>
          </p:nvSpPr>
          <p:spPr bwMode="auto">
            <a:xfrm flipH="1" flipV="1">
              <a:off x="2803525" y="4430713"/>
              <a:ext cx="563563" cy="323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6" name="Line 26"/>
            <p:cNvSpPr>
              <a:spLocks noChangeShapeType="1"/>
            </p:cNvSpPr>
            <p:nvPr/>
          </p:nvSpPr>
          <p:spPr bwMode="auto">
            <a:xfrm flipH="1" flipV="1">
              <a:off x="3051175" y="3524250"/>
              <a:ext cx="266700" cy="15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 flipH="1" flipV="1">
              <a:off x="3130550" y="5010150"/>
              <a:ext cx="3206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 flipV="1">
              <a:off x="2155825" y="3997325"/>
              <a:ext cx="36195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flipH="1" flipV="1">
              <a:off x="2798763" y="5627688"/>
              <a:ext cx="400050" cy="125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 flipV="1">
              <a:off x="2790825" y="5665788"/>
              <a:ext cx="244475" cy="528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1" name="Line 31"/>
            <p:cNvSpPr>
              <a:spLocks noChangeShapeType="1"/>
            </p:cNvSpPr>
            <p:nvPr/>
          </p:nvSpPr>
          <p:spPr bwMode="auto">
            <a:xfrm flipV="1">
              <a:off x="2490788" y="6153150"/>
              <a:ext cx="90487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flipV="1">
              <a:off x="1979613" y="3813175"/>
              <a:ext cx="255587" cy="53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>
              <a:off x="2657475" y="533400"/>
              <a:ext cx="15875" cy="536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4" name="Line 34"/>
            <p:cNvSpPr>
              <a:spLocks noChangeShapeType="1"/>
            </p:cNvSpPr>
            <p:nvPr/>
          </p:nvSpPr>
          <p:spPr bwMode="auto">
            <a:xfrm flipH="1">
              <a:off x="2822575" y="908050"/>
              <a:ext cx="65088" cy="188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5" name="Line 35"/>
            <p:cNvSpPr>
              <a:spLocks noChangeShapeType="1"/>
            </p:cNvSpPr>
            <p:nvPr/>
          </p:nvSpPr>
          <p:spPr bwMode="auto">
            <a:xfrm>
              <a:off x="1995488" y="533400"/>
              <a:ext cx="136525" cy="582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6" name="Line 36"/>
            <p:cNvSpPr>
              <a:spLocks noChangeShapeType="1"/>
            </p:cNvSpPr>
            <p:nvPr/>
          </p:nvSpPr>
          <p:spPr bwMode="auto">
            <a:xfrm>
              <a:off x="1895475" y="1039813"/>
              <a:ext cx="71438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7" name="Line 37"/>
            <p:cNvSpPr>
              <a:spLocks noChangeShapeType="1"/>
            </p:cNvSpPr>
            <p:nvPr/>
          </p:nvSpPr>
          <p:spPr bwMode="auto">
            <a:xfrm>
              <a:off x="969963" y="1282700"/>
              <a:ext cx="46037" cy="249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5878" name="Line 38"/>
            <p:cNvSpPr>
              <a:spLocks noChangeShapeType="1"/>
            </p:cNvSpPr>
            <p:nvPr/>
          </p:nvSpPr>
          <p:spPr bwMode="auto">
            <a:xfrm flipH="1">
              <a:off x="3225800" y="1303338"/>
              <a:ext cx="204788" cy="65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9" name="Line 39"/>
            <p:cNvSpPr>
              <a:spLocks noChangeShapeType="1"/>
            </p:cNvSpPr>
            <p:nvPr/>
          </p:nvSpPr>
          <p:spPr bwMode="auto">
            <a:xfrm flipH="1" flipV="1">
              <a:off x="3287713" y="1874838"/>
              <a:ext cx="219075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0" name="Line 40"/>
            <p:cNvSpPr>
              <a:spLocks noChangeShapeType="1"/>
            </p:cNvSpPr>
            <p:nvPr/>
          </p:nvSpPr>
          <p:spPr bwMode="auto">
            <a:xfrm>
              <a:off x="3313113" y="2359025"/>
              <a:ext cx="24765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1" name="Line 41"/>
            <p:cNvSpPr>
              <a:spLocks noChangeShapeType="1"/>
            </p:cNvSpPr>
            <p:nvPr/>
          </p:nvSpPr>
          <p:spPr bwMode="auto">
            <a:xfrm flipH="1">
              <a:off x="2917825" y="3043238"/>
              <a:ext cx="463550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4" name="Text Box 44"/>
            <p:cNvSpPr txBox="1">
              <a:spLocks noChangeArrowheads="1"/>
            </p:cNvSpPr>
            <p:nvPr/>
          </p:nvSpPr>
          <p:spPr bwMode="auto">
            <a:xfrm>
              <a:off x="1543050" y="193833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聖殿</a:t>
              </a:r>
            </a:p>
          </p:txBody>
        </p:sp>
        <p:sp>
          <p:nvSpPr>
            <p:cNvPr id="20525" name="Line 45"/>
            <p:cNvSpPr>
              <a:spLocks noChangeShapeType="1"/>
            </p:cNvSpPr>
            <p:nvPr/>
          </p:nvSpPr>
          <p:spPr bwMode="auto">
            <a:xfrm flipV="1">
              <a:off x="2143125" y="1973263"/>
              <a:ext cx="365125" cy="130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6" name="Line 48"/>
            <p:cNvSpPr>
              <a:spLocks noChangeShapeType="1"/>
            </p:cNvSpPr>
            <p:nvPr/>
          </p:nvSpPr>
          <p:spPr bwMode="auto">
            <a:xfrm flipV="1">
              <a:off x="1841500" y="5695950"/>
              <a:ext cx="581025" cy="358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7" name="Text Box 49"/>
            <p:cNvSpPr txBox="1">
              <a:spLocks noChangeArrowheads="1"/>
            </p:cNvSpPr>
            <p:nvPr/>
          </p:nvSpPr>
          <p:spPr bwMode="auto">
            <a:xfrm>
              <a:off x="798513" y="5870575"/>
              <a:ext cx="1098550" cy="69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2000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西羅亞池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(</a:t>
              </a:r>
              <a:r>
                <a:rPr lang="zh-TW" altLang="en-US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王池</a:t>
              </a: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)</a:t>
              </a:r>
            </a:p>
          </p:txBody>
        </p:sp>
        <p:sp>
          <p:nvSpPr>
            <p:cNvPr id="48" name="Rectangle 64"/>
            <p:cNvSpPr>
              <a:spLocks noChangeArrowheads="1"/>
            </p:cNvSpPr>
            <p:nvPr/>
          </p:nvSpPr>
          <p:spPr bwMode="auto">
            <a:xfrm>
              <a:off x="2406650" y="4427538"/>
              <a:ext cx="412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大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衛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城</a:t>
              </a:r>
              <a:endParaRPr lang="en-US" altLang="en-US" dirty="0" smtClean="0">
                <a:solidFill>
                  <a:srgbClr val="FF0000"/>
                </a:solidFill>
                <a:ea typeface="SimHei" panose="02010609060101010101" pitchFamily="49" charset="-122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200025" y="55006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勇士的房屋</a:t>
              </a:r>
            </a:p>
          </p:txBody>
        </p:sp>
        <p:sp>
          <p:nvSpPr>
            <p:cNvPr id="50" name="Text Box 35"/>
            <p:cNvSpPr txBox="1">
              <a:spLocks noChangeArrowheads="1"/>
            </p:cNvSpPr>
            <p:nvPr/>
          </p:nvSpPr>
          <p:spPr bwMode="auto">
            <a:xfrm>
              <a:off x="200025" y="5108575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武庫的上坡</a:t>
              </a:r>
            </a:p>
          </p:txBody>
        </p:sp>
        <p:sp>
          <p:nvSpPr>
            <p:cNvPr id="51" name="Text Box 36"/>
            <p:cNvSpPr txBox="1">
              <a:spLocks noChangeArrowheads="1"/>
            </p:cNvSpPr>
            <p:nvPr/>
          </p:nvSpPr>
          <p:spPr bwMode="auto">
            <a:xfrm>
              <a:off x="200025" y="4699000"/>
              <a:ext cx="2012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大祭司以利亞實府</a:t>
              </a:r>
            </a:p>
          </p:txBody>
        </p:sp>
        <p:sp>
          <p:nvSpPr>
            <p:cNvPr id="52" name="Text Box 37"/>
            <p:cNvSpPr txBox="1">
              <a:spLocks noChangeArrowheads="1"/>
            </p:cNvSpPr>
            <p:nvPr/>
          </p:nvSpPr>
          <p:spPr bwMode="auto">
            <a:xfrm>
              <a:off x="200025" y="4322763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王上宮</a:t>
              </a:r>
            </a:p>
          </p:txBody>
        </p:sp>
        <p:sp>
          <p:nvSpPr>
            <p:cNvPr id="53" name="Line 42"/>
            <p:cNvSpPr>
              <a:spLocks noChangeShapeType="1"/>
            </p:cNvSpPr>
            <p:nvPr/>
          </p:nvSpPr>
          <p:spPr bwMode="auto">
            <a:xfrm flipV="1">
              <a:off x="1531938" y="5105400"/>
              <a:ext cx="1181100" cy="57943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4" name="Line 43"/>
            <p:cNvSpPr>
              <a:spLocks noChangeShapeType="1"/>
            </p:cNvSpPr>
            <p:nvPr/>
          </p:nvSpPr>
          <p:spPr bwMode="auto">
            <a:xfrm flipV="1">
              <a:off x="1508125" y="4921250"/>
              <a:ext cx="1168400" cy="3921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5" name="Line 44"/>
            <p:cNvSpPr>
              <a:spLocks noChangeShapeType="1"/>
            </p:cNvSpPr>
            <p:nvPr/>
          </p:nvSpPr>
          <p:spPr bwMode="auto">
            <a:xfrm flipV="1">
              <a:off x="2174875" y="4740275"/>
              <a:ext cx="488950" cy="1285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6" name="Line 45"/>
            <p:cNvSpPr>
              <a:spLocks noChangeShapeType="1"/>
            </p:cNvSpPr>
            <p:nvPr/>
          </p:nvSpPr>
          <p:spPr bwMode="auto">
            <a:xfrm>
              <a:off x="1066800" y="4533900"/>
              <a:ext cx="1557338" cy="142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 Box 38"/>
            <p:cNvSpPr txBox="1">
              <a:spLocks noChangeArrowheads="1"/>
            </p:cNvSpPr>
            <p:nvPr/>
          </p:nvSpPr>
          <p:spPr bwMode="auto">
            <a:xfrm>
              <a:off x="4318000" y="50053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挖成的池子</a:t>
              </a:r>
            </a:p>
          </p:txBody>
        </p:sp>
        <p:sp>
          <p:nvSpPr>
            <p:cNvPr id="58" name="Text Box 39"/>
            <p:cNvSpPr txBox="1">
              <a:spLocks noChangeArrowheads="1"/>
            </p:cNvSpPr>
            <p:nvPr/>
          </p:nvSpPr>
          <p:spPr bwMode="auto">
            <a:xfrm>
              <a:off x="4022725" y="55641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大衛墳地</a:t>
              </a:r>
            </a:p>
          </p:txBody>
        </p:sp>
        <p:sp>
          <p:nvSpPr>
            <p:cNvPr id="59" name="Line 40"/>
            <p:cNvSpPr>
              <a:spLocks noChangeShapeType="1"/>
            </p:cNvSpPr>
            <p:nvPr/>
          </p:nvSpPr>
          <p:spPr bwMode="auto">
            <a:xfrm flipH="1" flipV="1">
              <a:off x="3019425" y="5080000"/>
              <a:ext cx="1054100" cy="6334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60" name="Line 41"/>
            <p:cNvSpPr>
              <a:spLocks noChangeShapeType="1"/>
            </p:cNvSpPr>
            <p:nvPr/>
          </p:nvSpPr>
          <p:spPr bwMode="auto">
            <a:xfrm flipH="1" flipV="1">
              <a:off x="3000375" y="4852988"/>
              <a:ext cx="1349375" cy="33972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5426076" y="0"/>
            <a:ext cx="3717924" cy="507831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dirty="0"/>
              <a:t>那 時 ， </a:t>
            </a:r>
            <a:r>
              <a:rPr lang="en-US" sz="3000" dirty="0" smtClean="0"/>
              <a:t>大 </a:t>
            </a:r>
            <a:r>
              <a:rPr lang="en-US" sz="3000" dirty="0"/>
              <a:t>祭 司 </a:t>
            </a:r>
            <a:r>
              <a:rPr lang="en-US" sz="3000" dirty="0">
                <a:solidFill>
                  <a:srgbClr val="FF0000"/>
                </a:solidFill>
              </a:rPr>
              <a:t>以 利 亞 實 和 他 的 弟 兄 眾 祭 司 </a:t>
            </a:r>
            <a:r>
              <a:rPr lang="en-US" sz="3000" dirty="0"/>
              <a:t>起 來 建 立 </a:t>
            </a:r>
            <a:r>
              <a:rPr lang="en-US" sz="3000" dirty="0">
                <a:solidFill>
                  <a:srgbClr val="0000CC"/>
                </a:solidFill>
              </a:rPr>
              <a:t>羊 門</a:t>
            </a:r>
            <a:r>
              <a:rPr lang="en-US" sz="3000" dirty="0"/>
              <a:t> ， 分 別 為 聖 ， 安 立 門 扇 ， 又 築 城 牆 到 哈 米 亞 樓 ， 直 到 哈 楠 業 樓 ， 分 別 </a:t>
            </a:r>
            <a:r>
              <a:rPr lang="en-US" sz="3000" dirty="0" smtClean="0"/>
              <a:t>為 </a:t>
            </a:r>
            <a:r>
              <a:rPr lang="en-US" sz="3000" dirty="0"/>
              <a:t>聖 。</a:t>
            </a:r>
          </a:p>
        </p:txBody>
      </p:sp>
      <p:sp>
        <p:nvSpPr>
          <p:cNvPr id="4" name="Rectangle 3"/>
          <p:cNvSpPr/>
          <p:nvPr/>
        </p:nvSpPr>
        <p:spPr>
          <a:xfrm rot="21125191">
            <a:off x="2157035" y="1095013"/>
            <a:ext cx="700619" cy="19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1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0025" y="152400"/>
            <a:ext cx="5445125" cy="6426200"/>
            <a:chOff x="200025" y="152400"/>
            <a:chExt cx="5445125" cy="6426200"/>
          </a:xfrm>
        </p:grpSpPr>
        <p:pic>
          <p:nvPicPr>
            <p:cNvPr id="20482" name="Picture 2" descr="jerusalem-in-nehemiahs-tim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300" y="912813"/>
              <a:ext cx="2705100" cy="548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3" name="Text Box 3"/>
            <p:cNvSpPr txBox="1">
              <a:spLocks noChangeArrowheads="1"/>
            </p:cNvSpPr>
            <p:nvPr/>
          </p:nvSpPr>
          <p:spPr bwMode="auto">
            <a:xfrm>
              <a:off x="2717800" y="5524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羊門</a:t>
              </a:r>
            </a:p>
          </p:txBody>
        </p:sp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1412875" y="676275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魚門</a:t>
              </a:r>
            </a:p>
          </p:txBody>
        </p:sp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539750" y="9207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古門</a:t>
              </a:r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1549400" y="40386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谷門</a:t>
              </a: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1663700" y="6211888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糞廠門</a:t>
              </a: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3136900" y="5576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泉門</a:t>
              </a: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3289300" y="4191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水門</a:t>
              </a: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3460750" y="16764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東門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3508375" y="2286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馬門</a:t>
              </a: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3397250" y="1066800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哈米弗甲門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2940050" y="6096000"/>
              <a:ext cx="2241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從大衛城下來的台階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1397000" y="3671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爐樓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492125" y="1927225"/>
              <a:ext cx="4127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寬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牆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2146300" y="152400"/>
              <a:ext cx="1098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哈米亞樓</a:t>
              </a: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1047750" y="1666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哈楠業樓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3244850" y="3846513"/>
              <a:ext cx="1555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346450" y="45720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3295650" y="33528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凸出來的大樓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3321050" y="2841625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俄斐勒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3397250" y="4953000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舊城牆</a:t>
              </a:r>
            </a:p>
          </p:txBody>
        </p:sp>
        <p:sp>
          <p:nvSpPr>
            <p:cNvPr id="20503" name="Line 23"/>
            <p:cNvSpPr>
              <a:spLocks noChangeShapeType="1"/>
            </p:cNvSpPr>
            <p:nvPr/>
          </p:nvSpPr>
          <p:spPr bwMode="auto">
            <a:xfrm flipH="1">
              <a:off x="2798763" y="4030663"/>
              <a:ext cx="4730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4" name="Line 24"/>
            <p:cNvSpPr>
              <a:spLocks noChangeShapeType="1"/>
            </p:cNvSpPr>
            <p:nvPr/>
          </p:nvSpPr>
          <p:spPr bwMode="auto">
            <a:xfrm flipH="1" flipV="1">
              <a:off x="2790825" y="4321175"/>
              <a:ext cx="549275" cy="79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5" name="Line 25"/>
            <p:cNvSpPr>
              <a:spLocks noChangeShapeType="1"/>
            </p:cNvSpPr>
            <p:nvPr/>
          </p:nvSpPr>
          <p:spPr bwMode="auto">
            <a:xfrm flipH="1" flipV="1">
              <a:off x="2803525" y="4430713"/>
              <a:ext cx="563563" cy="323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6" name="Line 26"/>
            <p:cNvSpPr>
              <a:spLocks noChangeShapeType="1"/>
            </p:cNvSpPr>
            <p:nvPr/>
          </p:nvSpPr>
          <p:spPr bwMode="auto">
            <a:xfrm flipH="1" flipV="1">
              <a:off x="3051175" y="3524250"/>
              <a:ext cx="266700" cy="15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 flipH="1" flipV="1">
              <a:off x="3130550" y="5010150"/>
              <a:ext cx="3206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 flipV="1">
              <a:off x="2155825" y="3997325"/>
              <a:ext cx="36195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flipH="1" flipV="1">
              <a:off x="2798763" y="5627688"/>
              <a:ext cx="400050" cy="125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 flipV="1">
              <a:off x="2790825" y="5665788"/>
              <a:ext cx="244475" cy="528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1" name="Line 31"/>
            <p:cNvSpPr>
              <a:spLocks noChangeShapeType="1"/>
            </p:cNvSpPr>
            <p:nvPr/>
          </p:nvSpPr>
          <p:spPr bwMode="auto">
            <a:xfrm flipV="1">
              <a:off x="2490788" y="6153150"/>
              <a:ext cx="90487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flipV="1">
              <a:off x="1979613" y="3813175"/>
              <a:ext cx="255587" cy="53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>
              <a:off x="2657475" y="533400"/>
              <a:ext cx="15875" cy="536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4" name="Line 34"/>
            <p:cNvSpPr>
              <a:spLocks noChangeShapeType="1"/>
            </p:cNvSpPr>
            <p:nvPr/>
          </p:nvSpPr>
          <p:spPr bwMode="auto">
            <a:xfrm flipH="1">
              <a:off x="2822575" y="908050"/>
              <a:ext cx="65088" cy="188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5" name="Line 35"/>
            <p:cNvSpPr>
              <a:spLocks noChangeShapeType="1"/>
            </p:cNvSpPr>
            <p:nvPr/>
          </p:nvSpPr>
          <p:spPr bwMode="auto">
            <a:xfrm>
              <a:off x="1995488" y="533400"/>
              <a:ext cx="136525" cy="582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6" name="Line 36"/>
            <p:cNvSpPr>
              <a:spLocks noChangeShapeType="1"/>
            </p:cNvSpPr>
            <p:nvPr/>
          </p:nvSpPr>
          <p:spPr bwMode="auto">
            <a:xfrm>
              <a:off x="1895475" y="1039813"/>
              <a:ext cx="71438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7" name="Line 37"/>
            <p:cNvSpPr>
              <a:spLocks noChangeShapeType="1"/>
            </p:cNvSpPr>
            <p:nvPr/>
          </p:nvSpPr>
          <p:spPr bwMode="auto">
            <a:xfrm>
              <a:off x="969963" y="1282700"/>
              <a:ext cx="46037" cy="249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5878" name="Line 38"/>
            <p:cNvSpPr>
              <a:spLocks noChangeShapeType="1"/>
            </p:cNvSpPr>
            <p:nvPr/>
          </p:nvSpPr>
          <p:spPr bwMode="auto">
            <a:xfrm flipH="1">
              <a:off x="3225800" y="1303338"/>
              <a:ext cx="204788" cy="65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9" name="Line 39"/>
            <p:cNvSpPr>
              <a:spLocks noChangeShapeType="1"/>
            </p:cNvSpPr>
            <p:nvPr/>
          </p:nvSpPr>
          <p:spPr bwMode="auto">
            <a:xfrm flipH="1" flipV="1">
              <a:off x="3287713" y="1874838"/>
              <a:ext cx="219075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0" name="Line 40"/>
            <p:cNvSpPr>
              <a:spLocks noChangeShapeType="1"/>
            </p:cNvSpPr>
            <p:nvPr/>
          </p:nvSpPr>
          <p:spPr bwMode="auto">
            <a:xfrm>
              <a:off x="3313113" y="2359025"/>
              <a:ext cx="24765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1" name="Line 41"/>
            <p:cNvSpPr>
              <a:spLocks noChangeShapeType="1"/>
            </p:cNvSpPr>
            <p:nvPr/>
          </p:nvSpPr>
          <p:spPr bwMode="auto">
            <a:xfrm flipH="1">
              <a:off x="2917825" y="3043238"/>
              <a:ext cx="463550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4" name="Text Box 44"/>
            <p:cNvSpPr txBox="1">
              <a:spLocks noChangeArrowheads="1"/>
            </p:cNvSpPr>
            <p:nvPr/>
          </p:nvSpPr>
          <p:spPr bwMode="auto">
            <a:xfrm>
              <a:off x="1543050" y="193833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聖殿</a:t>
              </a:r>
            </a:p>
          </p:txBody>
        </p:sp>
        <p:sp>
          <p:nvSpPr>
            <p:cNvPr id="20525" name="Line 45"/>
            <p:cNvSpPr>
              <a:spLocks noChangeShapeType="1"/>
            </p:cNvSpPr>
            <p:nvPr/>
          </p:nvSpPr>
          <p:spPr bwMode="auto">
            <a:xfrm flipV="1">
              <a:off x="2143125" y="1973263"/>
              <a:ext cx="365125" cy="130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6" name="Line 48"/>
            <p:cNvSpPr>
              <a:spLocks noChangeShapeType="1"/>
            </p:cNvSpPr>
            <p:nvPr/>
          </p:nvSpPr>
          <p:spPr bwMode="auto">
            <a:xfrm flipV="1">
              <a:off x="1841500" y="5695950"/>
              <a:ext cx="581025" cy="358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7" name="Text Box 49"/>
            <p:cNvSpPr txBox="1">
              <a:spLocks noChangeArrowheads="1"/>
            </p:cNvSpPr>
            <p:nvPr/>
          </p:nvSpPr>
          <p:spPr bwMode="auto">
            <a:xfrm>
              <a:off x="798513" y="5870575"/>
              <a:ext cx="1098550" cy="69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2000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西羅亞池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(</a:t>
              </a:r>
              <a:r>
                <a:rPr lang="zh-TW" altLang="en-US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王池</a:t>
              </a: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)</a:t>
              </a:r>
            </a:p>
          </p:txBody>
        </p:sp>
        <p:sp>
          <p:nvSpPr>
            <p:cNvPr id="48" name="Rectangle 64"/>
            <p:cNvSpPr>
              <a:spLocks noChangeArrowheads="1"/>
            </p:cNvSpPr>
            <p:nvPr/>
          </p:nvSpPr>
          <p:spPr bwMode="auto">
            <a:xfrm>
              <a:off x="2406650" y="4427538"/>
              <a:ext cx="412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大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衛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城</a:t>
              </a:r>
              <a:endParaRPr lang="en-US" altLang="en-US" dirty="0" smtClean="0">
                <a:solidFill>
                  <a:srgbClr val="FF0000"/>
                </a:solidFill>
                <a:ea typeface="SimHei" panose="02010609060101010101" pitchFamily="49" charset="-122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200025" y="55006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勇士的房屋</a:t>
              </a:r>
            </a:p>
          </p:txBody>
        </p:sp>
        <p:sp>
          <p:nvSpPr>
            <p:cNvPr id="50" name="Text Box 35"/>
            <p:cNvSpPr txBox="1">
              <a:spLocks noChangeArrowheads="1"/>
            </p:cNvSpPr>
            <p:nvPr/>
          </p:nvSpPr>
          <p:spPr bwMode="auto">
            <a:xfrm>
              <a:off x="200025" y="5108575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武庫的上坡</a:t>
              </a:r>
            </a:p>
          </p:txBody>
        </p:sp>
        <p:sp>
          <p:nvSpPr>
            <p:cNvPr id="51" name="Text Box 36"/>
            <p:cNvSpPr txBox="1">
              <a:spLocks noChangeArrowheads="1"/>
            </p:cNvSpPr>
            <p:nvPr/>
          </p:nvSpPr>
          <p:spPr bwMode="auto">
            <a:xfrm>
              <a:off x="200025" y="4699000"/>
              <a:ext cx="2012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大祭司以利亞實府</a:t>
              </a:r>
            </a:p>
          </p:txBody>
        </p:sp>
        <p:sp>
          <p:nvSpPr>
            <p:cNvPr id="52" name="Text Box 37"/>
            <p:cNvSpPr txBox="1">
              <a:spLocks noChangeArrowheads="1"/>
            </p:cNvSpPr>
            <p:nvPr/>
          </p:nvSpPr>
          <p:spPr bwMode="auto">
            <a:xfrm>
              <a:off x="200025" y="4322763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王上宮</a:t>
              </a:r>
            </a:p>
          </p:txBody>
        </p:sp>
        <p:sp>
          <p:nvSpPr>
            <p:cNvPr id="53" name="Line 42"/>
            <p:cNvSpPr>
              <a:spLocks noChangeShapeType="1"/>
            </p:cNvSpPr>
            <p:nvPr/>
          </p:nvSpPr>
          <p:spPr bwMode="auto">
            <a:xfrm flipV="1">
              <a:off x="1531938" y="5105400"/>
              <a:ext cx="1181100" cy="57943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4" name="Line 43"/>
            <p:cNvSpPr>
              <a:spLocks noChangeShapeType="1"/>
            </p:cNvSpPr>
            <p:nvPr/>
          </p:nvSpPr>
          <p:spPr bwMode="auto">
            <a:xfrm flipV="1">
              <a:off x="1508125" y="4921250"/>
              <a:ext cx="1168400" cy="3921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5" name="Line 44"/>
            <p:cNvSpPr>
              <a:spLocks noChangeShapeType="1"/>
            </p:cNvSpPr>
            <p:nvPr/>
          </p:nvSpPr>
          <p:spPr bwMode="auto">
            <a:xfrm flipV="1">
              <a:off x="2174875" y="4740275"/>
              <a:ext cx="488950" cy="1285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6" name="Line 45"/>
            <p:cNvSpPr>
              <a:spLocks noChangeShapeType="1"/>
            </p:cNvSpPr>
            <p:nvPr/>
          </p:nvSpPr>
          <p:spPr bwMode="auto">
            <a:xfrm>
              <a:off x="1066800" y="4533900"/>
              <a:ext cx="1557338" cy="142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 Box 38"/>
            <p:cNvSpPr txBox="1">
              <a:spLocks noChangeArrowheads="1"/>
            </p:cNvSpPr>
            <p:nvPr/>
          </p:nvSpPr>
          <p:spPr bwMode="auto">
            <a:xfrm>
              <a:off x="4318000" y="50053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挖成的池子</a:t>
              </a:r>
            </a:p>
          </p:txBody>
        </p:sp>
        <p:sp>
          <p:nvSpPr>
            <p:cNvPr id="58" name="Text Box 39"/>
            <p:cNvSpPr txBox="1">
              <a:spLocks noChangeArrowheads="1"/>
            </p:cNvSpPr>
            <p:nvPr/>
          </p:nvSpPr>
          <p:spPr bwMode="auto">
            <a:xfrm>
              <a:off x="4022725" y="55641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大衛墳地</a:t>
              </a:r>
            </a:p>
          </p:txBody>
        </p:sp>
        <p:sp>
          <p:nvSpPr>
            <p:cNvPr id="59" name="Line 40"/>
            <p:cNvSpPr>
              <a:spLocks noChangeShapeType="1"/>
            </p:cNvSpPr>
            <p:nvPr/>
          </p:nvSpPr>
          <p:spPr bwMode="auto">
            <a:xfrm flipH="1" flipV="1">
              <a:off x="3019425" y="5080000"/>
              <a:ext cx="1054100" cy="6334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60" name="Line 41"/>
            <p:cNvSpPr>
              <a:spLocks noChangeShapeType="1"/>
            </p:cNvSpPr>
            <p:nvPr/>
          </p:nvSpPr>
          <p:spPr bwMode="auto">
            <a:xfrm flipH="1" flipV="1">
              <a:off x="3000375" y="4852988"/>
              <a:ext cx="1349375" cy="33972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 rot="21125191">
            <a:off x="2157035" y="1095013"/>
            <a:ext cx="700619" cy="19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214910" y="20507"/>
            <a:ext cx="3912016" cy="481978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 dirty="0"/>
              <a:t>2 </a:t>
            </a:r>
            <a:r>
              <a:rPr lang="en-US" sz="3200" dirty="0"/>
              <a:t>其 次 是 </a:t>
            </a:r>
            <a:r>
              <a:rPr lang="en-US" sz="3200" dirty="0">
                <a:solidFill>
                  <a:schemeClr val="bg1"/>
                </a:solidFill>
              </a:rPr>
              <a:t>耶 利 哥 人 </a:t>
            </a:r>
            <a:r>
              <a:rPr lang="en-US" sz="3200" dirty="0"/>
              <a:t>建 造 。 其 次 是 音 利 的 兒 子 </a:t>
            </a:r>
            <a:r>
              <a:rPr lang="en-US" sz="3200" dirty="0">
                <a:solidFill>
                  <a:schemeClr val="bg1"/>
                </a:solidFill>
              </a:rPr>
              <a:t>撒 刻</a:t>
            </a:r>
            <a:r>
              <a:rPr lang="en-US" sz="3200" dirty="0"/>
              <a:t> 建 造 。</a:t>
            </a:r>
          </a:p>
          <a:p>
            <a:pPr>
              <a:lnSpc>
                <a:spcPct val="120000"/>
              </a:lnSpc>
            </a:pPr>
            <a:r>
              <a:rPr lang="en-US" sz="3200" b="1" dirty="0"/>
              <a:t>3 </a:t>
            </a:r>
            <a:r>
              <a:rPr lang="en-US" sz="3200" dirty="0">
                <a:solidFill>
                  <a:schemeClr val="bg1"/>
                </a:solidFill>
              </a:rPr>
              <a:t>哈 西 拿 的 子 孫 </a:t>
            </a:r>
            <a:r>
              <a:rPr lang="en-US" sz="3200" dirty="0"/>
              <a:t>建 立 </a:t>
            </a:r>
            <a:r>
              <a:rPr lang="en-US" sz="3200" dirty="0">
                <a:solidFill>
                  <a:srgbClr val="0000CC"/>
                </a:solidFill>
              </a:rPr>
              <a:t>魚 門</a:t>
            </a:r>
            <a:r>
              <a:rPr lang="en-US" sz="3200" dirty="0"/>
              <a:t> ， 架 橫 梁 、 安 門 扇 ， 和 閂 鎖 。</a:t>
            </a:r>
          </a:p>
        </p:txBody>
      </p:sp>
      <p:sp>
        <p:nvSpPr>
          <p:cNvPr id="64" name="Rectangle 63"/>
          <p:cNvSpPr/>
          <p:nvPr/>
        </p:nvSpPr>
        <p:spPr>
          <a:xfrm rot="21125191">
            <a:off x="1952856" y="1156336"/>
            <a:ext cx="281833" cy="18793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90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0025" y="152400"/>
            <a:ext cx="5445125" cy="6426200"/>
            <a:chOff x="200025" y="152400"/>
            <a:chExt cx="5445125" cy="6426200"/>
          </a:xfrm>
        </p:grpSpPr>
        <p:pic>
          <p:nvPicPr>
            <p:cNvPr id="20482" name="Picture 2" descr="jerusalem-in-nehemiahs-tim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300" y="912813"/>
              <a:ext cx="2705100" cy="548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3" name="Text Box 3"/>
            <p:cNvSpPr txBox="1">
              <a:spLocks noChangeArrowheads="1"/>
            </p:cNvSpPr>
            <p:nvPr/>
          </p:nvSpPr>
          <p:spPr bwMode="auto">
            <a:xfrm>
              <a:off x="2717800" y="5524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羊門</a:t>
              </a:r>
            </a:p>
          </p:txBody>
        </p:sp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1412875" y="676275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魚門</a:t>
              </a:r>
            </a:p>
          </p:txBody>
        </p:sp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539750" y="9207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古門</a:t>
              </a:r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1549400" y="40386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谷門</a:t>
              </a: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1663700" y="6211888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糞廠門</a:t>
              </a: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3136900" y="5576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泉門</a:t>
              </a: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3289300" y="4191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水門</a:t>
              </a: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3460750" y="16764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東門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3508375" y="2286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馬門</a:t>
              </a: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3397250" y="1066800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哈米弗甲門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2940050" y="6096000"/>
              <a:ext cx="2241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從大衛城下來的台階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1397000" y="3671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爐樓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492125" y="1927225"/>
              <a:ext cx="4127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寬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牆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2146300" y="152400"/>
              <a:ext cx="1098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哈米亞樓</a:t>
              </a: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1047750" y="1666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哈楠業樓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3244850" y="3846513"/>
              <a:ext cx="1555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346450" y="45720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3295650" y="33528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凸出來的大樓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3321050" y="2841625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俄斐勒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3397250" y="4953000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舊城牆</a:t>
              </a:r>
            </a:p>
          </p:txBody>
        </p:sp>
        <p:sp>
          <p:nvSpPr>
            <p:cNvPr id="20503" name="Line 23"/>
            <p:cNvSpPr>
              <a:spLocks noChangeShapeType="1"/>
            </p:cNvSpPr>
            <p:nvPr/>
          </p:nvSpPr>
          <p:spPr bwMode="auto">
            <a:xfrm flipH="1">
              <a:off x="2798763" y="4030663"/>
              <a:ext cx="4730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4" name="Line 24"/>
            <p:cNvSpPr>
              <a:spLocks noChangeShapeType="1"/>
            </p:cNvSpPr>
            <p:nvPr/>
          </p:nvSpPr>
          <p:spPr bwMode="auto">
            <a:xfrm flipH="1" flipV="1">
              <a:off x="2790825" y="4321175"/>
              <a:ext cx="549275" cy="79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5" name="Line 25"/>
            <p:cNvSpPr>
              <a:spLocks noChangeShapeType="1"/>
            </p:cNvSpPr>
            <p:nvPr/>
          </p:nvSpPr>
          <p:spPr bwMode="auto">
            <a:xfrm flipH="1" flipV="1">
              <a:off x="2803525" y="4430713"/>
              <a:ext cx="563563" cy="323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6" name="Line 26"/>
            <p:cNvSpPr>
              <a:spLocks noChangeShapeType="1"/>
            </p:cNvSpPr>
            <p:nvPr/>
          </p:nvSpPr>
          <p:spPr bwMode="auto">
            <a:xfrm flipH="1" flipV="1">
              <a:off x="3051175" y="3524250"/>
              <a:ext cx="266700" cy="15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 flipH="1" flipV="1">
              <a:off x="3130550" y="5010150"/>
              <a:ext cx="3206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 flipV="1">
              <a:off x="2155825" y="3997325"/>
              <a:ext cx="36195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flipH="1" flipV="1">
              <a:off x="2798763" y="5627688"/>
              <a:ext cx="400050" cy="125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 flipV="1">
              <a:off x="2790825" y="5665788"/>
              <a:ext cx="244475" cy="528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1" name="Line 31"/>
            <p:cNvSpPr>
              <a:spLocks noChangeShapeType="1"/>
            </p:cNvSpPr>
            <p:nvPr/>
          </p:nvSpPr>
          <p:spPr bwMode="auto">
            <a:xfrm flipV="1">
              <a:off x="2490788" y="6153150"/>
              <a:ext cx="90487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flipV="1">
              <a:off x="1979613" y="3813175"/>
              <a:ext cx="255587" cy="53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>
              <a:off x="2657475" y="533400"/>
              <a:ext cx="15875" cy="536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4" name="Line 34"/>
            <p:cNvSpPr>
              <a:spLocks noChangeShapeType="1"/>
            </p:cNvSpPr>
            <p:nvPr/>
          </p:nvSpPr>
          <p:spPr bwMode="auto">
            <a:xfrm flipH="1">
              <a:off x="2822575" y="908050"/>
              <a:ext cx="65088" cy="188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5" name="Line 35"/>
            <p:cNvSpPr>
              <a:spLocks noChangeShapeType="1"/>
            </p:cNvSpPr>
            <p:nvPr/>
          </p:nvSpPr>
          <p:spPr bwMode="auto">
            <a:xfrm>
              <a:off x="1995488" y="533400"/>
              <a:ext cx="136525" cy="582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6" name="Line 36"/>
            <p:cNvSpPr>
              <a:spLocks noChangeShapeType="1"/>
            </p:cNvSpPr>
            <p:nvPr/>
          </p:nvSpPr>
          <p:spPr bwMode="auto">
            <a:xfrm>
              <a:off x="1895475" y="1039813"/>
              <a:ext cx="71438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7" name="Line 37"/>
            <p:cNvSpPr>
              <a:spLocks noChangeShapeType="1"/>
            </p:cNvSpPr>
            <p:nvPr/>
          </p:nvSpPr>
          <p:spPr bwMode="auto">
            <a:xfrm>
              <a:off x="969963" y="1282700"/>
              <a:ext cx="46037" cy="249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5878" name="Line 38"/>
            <p:cNvSpPr>
              <a:spLocks noChangeShapeType="1"/>
            </p:cNvSpPr>
            <p:nvPr/>
          </p:nvSpPr>
          <p:spPr bwMode="auto">
            <a:xfrm flipH="1">
              <a:off x="3225800" y="1303338"/>
              <a:ext cx="204788" cy="65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9" name="Line 39"/>
            <p:cNvSpPr>
              <a:spLocks noChangeShapeType="1"/>
            </p:cNvSpPr>
            <p:nvPr/>
          </p:nvSpPr>
          <p:spPr bwMode="auto">
            <a:xfrm flipH="1" flipV="1">
              <a:off x="3287713" y="1874838"/>
              <a:ext cx="219075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0" name="Line 40"/>
            <p:cNvSpPr>
              <a:spLocks noChangeShapeType="1"/>
            </p:cNvSpPr>
            <p:nvPr/>
          </p:nvSpPr>
          <p:spPr bwMode="auto">
            <a:xfrm>
              <a:off x="3313113" y="2359025"/>
              <a:ext cx="24765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1" name="Line 41"/>
            <p:cNvSpPr>
              <a:spLocks noChangeShapeType="1"/>
            </p:cNvSpPr>
            <p:nvPr/>
          </p:nvSpPr>
          <p:spPr bwMode="auto">
            <a:xfrm flipH="1">
              <a:off x="2917825" y="3043238"/>
              <a:ext cx="463550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4" name="Text Box 44"/>
            <p:cNvSpPr txBox="1">
              <a:spLocks noChangeArrowheads="1"/>
            </p:cNvSpPr>
            <p:nvPr/>
          </p:nvSpPr>
          <p:spPr bwMode="auto">
            <a:xfrm>
              <a:off x="1543050" y="193833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聖殿</a:t>
              </a:r>
            </a:p>
          </p:txBody>
        </p:sp>
        <p:sp>
          <p:nvSpPr>
            <p:cNvPr id="20525" name="Line 45"/>
            <p:cNvSpPr>
              <a:spLocks noChangeShapeType="1"/>
            </p:cNvSpPr>
            <p:nvPr/>
          </p:nvSpPr>
          <p:spPr bwMode="auto">
            <a:xfrm flipV="1">
              <a:off x="2143125" y="1973263"/>
              <a:ext cx="365125" cy="130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6" name="Line 48"/>
            <p:cNvSpPr>
              <a:spLocks noChangeShapeType="1"/>
            </p:cNvSpPr>
            <p:nvPr/>
          </p:nvSpPr>
          <p:spPr bwMode="auto">
            <a:xfrm flipV="1">
              <a:off x="1841500" y="5695950"/>
              <a:ext cx="581025" cy="358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7" name="Text Box 49"/>
            <p:cNvSpPr txBox="1">
              <a:spLocks noChangeArrowheads="1"/>
            </p:cNvSpPr>
            <p:nvPr/>
          </p:nvSpPr>
          <p:spPr bwMode="auto">
            <a:xfrm>
              <a:off x="798513" y="5870575"/>
              <a:ext cx="1098550" cy="69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2000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西羅亞池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(</a:t>
              </a:r>
              <a:r>
                <a:rPr lang="zh-TW" altLang="en-US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王池</a:t>
              </a: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)</a:t>
              </a:r>
            </a:p>
          </p:txBody>
        </p:sp>
        <p:sp>
          <p:nvSpPr>
            <p:cNvPr id="48" name="Rectangle 64"/>
            <p:cNvSpPr>
              <a:spLocks noChangeArrowheads="1"/>
            </p:cNvSpPr>
            <p:nvPr/>
          </p:nvSpPr>
          <p:spPr bwMode="auto">
            <a:xfrm>
              <a:off x="2406650" y="4427538"/>
              <a:ext cx="412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大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衛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城</a:t>
              </a:r>
              <a:endParaRPr lang="en-US" altLang="en-US" dirty="0" smtClean="0">
                <a:solidFill>
                  <a:srgbClr val="FF0000"/>
                </a:solidFill>
                <a:ea typeface="SimHei" panose="02010609060101010101" pitchFamily="49" charset="-122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200025" y="55006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勇士的房屋</a:t>
              </a:r>
            </a:p>
          </p:txBody>
        </p:sp>
        <p:sp>
          <p:nvSpPr>
            <p:cNvPr id="50" name="Text Box 35"/>
            <p:cNvSpPr txBox="1">
              <a:spLocks noChangeArrowheads="1"/>
            </p:cNvSpPr>
            <p:nvPr/>
          </p:nvSpPr>
          <p:spPr bwMode="auto">
            <a:xfrm>
              <a:off x="200025" y="5108575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武庫的上坡</a:t>
              </a:r>
            </a:p>
          </p:txBody>
        </p:sp>
        <p:sp>
          <p:nvSpPr>
            <p:cNvPr id="51" name="Text Box 36"/>
            <p:cNvSpPr txBox="1">
              <a:spLocks noChangeArrowheads="1"/>
            </p:cNvSpPr>
            <p:nvPr/>
          </p:nvSpPr>
          <p:spPr bwMode="auto">
            <a:xfrm>
              <a:off x="200025" y="4699000"/>
              <a:ext cx="2012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大祭司以利亞實府</a:t>
              </a:r>
            </a:p>
          </p:txBody>
        </p:sp>
        <p:sp>
          <p:nvSpPr>
            <p:cNvPr id="52" name="Text Box 37"/>
            <p:cNvSpPr txBox="1">
              <a:spLocks noChangeArrowheads="1"/>
            </p:cNvSpPr>
            <p:nvPr/>
          </p:nvSpPr>
          <p:spPr bwMode="auto">
            <a:xfrm>
              <a:off x="200025" y="4322763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王上宮</a:t>
              </a:r>
            </a:p>
          </p:txBody>
        </p:sp>
        <p:sp>
          <p:nvSpPr>
            <p:cNvPr id="53" name="Line 42"/>
            <p:cNvSpPr>
              <a:spLocks noChangeShapeType="1"/>
            </p:cNvSpPr>
            <p:nvPr/>
          </p:nvSpPr>
          <p:spPr bwMode="auto">
            <a:xfrm flipV="1">
              <a:off x="1531938" y="5105400"/>
              <a:ext cx="1181100" cy="57943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4" name="Line 43"/>
            <p:cNvSpPr>
              <a:spLocks noChangeShapeType="1"/>
            </p:cNvSpPr>
            <p:nvPr/>
          </p:nvSpPr>
          <p:spPr bwMode="auto">
            <a:xfrm flipV="1">
              <a:off x="1508125" y="4921250"/>
              <a:ext cx="1168400" cy="3921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5" name="Line 44"/>
            <p:cNvSpPr>
              <a:spLocks noChangeShapeType="1"/>
            </p:cNvSpPr>
            <p:nvPr/>
          </p:nvSpPr>
          <p:spPr bwMode="auto">
            <a:xfrm flipV="1">
              <a:off x="2174875" y="4740275"/>
              <a:ext cx="488950" cy="1285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6" name="Line 45"/>
            <p:cNvSpPr>
              <a:spLocks noChangeShapeType="1"/>
            </p:cNvSpPr>
            <p:nvPr/>
          </p:nvSpPr>
          <p:spPr bwMode="auto">
            <a:xfrm>
              <a:off x="1066800" y="4533900"/>
              <a:ext cx="1557338" cy="142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 Box 38"/>
            <p:cNvSpPr txBox="1">
              <a:spLocks noChangeArrowheads="1"/>
            </p:cNvSpPr>
            <p:nvPr/>
          </p:nvSpPr>
          <p:spPr bwMode="auto">
            <a:xfrm>
              <a:off x="4318000" y="50053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挖成的池子</a:t>
              </a:r>
            </a:p>
          </p:txBody>
        </p:sp>
        <p:sp>
          <p:nvSpPr>
            <p:cNvPr id="58" name="Text Box 39"/>
            <p:cNvSpPr txBox="1">
              <a:spLocks noChangeArrowheads="1"/>
            </p:cNvSpPr>
            <p:nvPr/>
          </p:nvSpPr>
          <p:spPr bwMode="auto">
            <a:xfrm>
              <a:off x="4022725" y="55641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大衛墳地</a:t>
              </a:r>
            </a:p>
          </p:txBody>
        </p:sp>
        <p:sp>
          <p:nvSpPr>
            <p:cNvPr id="59" name="Line 40"/>
            <p:cNvSpPr>
              <a:spLocks noChangeShapeType="1"/>
            </p:cNvSpPr>
            <p:nvPr/>
          </p:nvSpPr>
          <p:spPr bwMode="auto">
            <a:xfrm flipH="1" flipV="1">
              <a:off x="3019425" y="5080000"/>
              <a:ext cx="1054100" cy="6334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60" name="Line 41"/>
            <p:cNvSpPr>
              <a:spLocks noChangeShapeType="1"/>
            </p:cNvSpPr>
            <p:nvPr/>
          </p:nvSpPr>
          <p:spPr bwMode="auto">
            <a:xfrm flipH="1" flipV="1">
              <a:off x="3000375" y="4852988"/>
              <a:ext cx="1349375" cy="33972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 rot="21125191">
            <a:off x="2157035" y="1095013"/>
            <a:ext cx="700619" cy="19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 rot="21125191">
            <a:off x="1952856" y="1156336"/>
            <a:ext cx="281833" cy="18793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795837" y="-7095"/>
            <a:ext cx="4362816" cy="681417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600" b="1" dirty="0"/>
              <a:t>4 </a:t>
            </a:r>
            <a:r>
              <a:rPr lang="en-US" sz="2600" dirty="0"/>
              <a:t>其 次 是 哈 哥 斯 的 孫 子 、 烏 利 亞 的 兒 子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>
                <a:solidFill>
                  <a:schemeClr val="bg1"/>
                </a:solidFill>
              </a:rPr>
              <a:t>米 利 末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/>
              <a:t>修 造 。 其 次 是 米 示 薩 別 的 孫 子 、 比 利 迦 的 兒 子 </a:t>
            </a:r>
            <a:r>
              <a:rPr lang="en-US" sz="2600" dirty="0">
                <a:solidFill>
                  <a:schemeClr val="bg1"/>
                </a:solidFill>
              </a:rPr>
              <a:t>米 書 蘭 </a:t>
            </a:r>
            <a:r>
              <a:rPr lang="en-US" sz="2600" dirty="0"/>
              <a:t>修 造 。 其 次 是 巴 拿 的 兒 子 </a:t>
            </a:r>
            <a:r>
              <a:rPr lang="en-US" sz="2600" dirty="0">
                <a:solidFill>
                  <a:schemeClr val="bg1"/>
                </a:solidFill>
              </a:rPr>
              <a:t>撒 督 </a:t>
            </a:r>
            <a:r>
              <a:rPr lang="en-US" sz="2600" dirty="0"/>
              <a:t>修 造 。</a:t>
            </a:r>
          </a:p>
          <a:p>
            <a:pPr>
              <a:lnSpc>
                <a:spcPct val="120000"/>
              </a:lnSpc>
            </a:pPr>
            <a:r>
              <a:rPr lang="en-US" sz="2600" b="1" dirty="0"/>
              <a:t>5 </a:t>
            </a:r>
            <a:r>
              <a:rPr lang="en-US" sz="2600" dirty="0"/>
              <a:t>其 次 是 </a:t>
            </a:r>
            <a:r>
              <a:rPr lang="en-US" sz="2600" dirty="0">
                <a:solidFill>
                  <a:schemeClr val="bg1"/>
                </a:solidFill>
              </a:rPr>
              <a:t>提 哥 亞 人 </a:t>
            </a:r>
            <a:r>
              <a:rPr lang="en-US" sz="2600" dirty="0"/>
              <a:t>修 造 ； </a:t>
            </a:r>
            <a:r>
              <a:rPr lang="en-US" sz="2600" dirty="0">
                <a:solidFill>
                  <a:srgbClr val="FF0000"/>
                </a:solidFill>
              </a:rPr>
              <a:t>但 是 他 們 的 貴 冑 不 用 肩 （ 原 文 是 頸 項 ） 擔 他 們 主 的 工 作 。</a:t>
            </a:r>
          </a:p>
          <a:p>
            <a:pPr>
              <a:lnSpc>
                <a:spcPct val="120000"/>
              </a:lnSpc>
            </a:pPr>
            <a:r>
              <a:rPr lang="en-US" sz="2600" b="1" dirty="0"/>
              <a:t>6 </a:t>
            </a:r>
            <a:r>
              <a:rPr lang="en-US" sz="2600" dirty="0"/>
              <a:t>巴 西 亞 的 兒 子 </a:t>
            </a:r>
            <a:r>
              <a:rPr lang="en-US" sz="2600" dirty="0">
                <a:solidFill>
                  <a:schemeClr val="bg1"/>
                </a:solidFill>
              </a:rPr>
              <a:t>耶 何 耶 大 </a:t>
            </a:r>
            <a:r>
              <a:rPr lang="en-US" sz="2600" dirty="0"/>
              <a:t>與 比 所 玳 的 兒 子 </a:t>
            </a:r>
            <a:r>
              <a:rPr lang="en-US" sz="2600" dirty="0">
                <a:solidFill>
                  <a:schemeClr val="bg1"/>
                </a:solidFill>
              </a:rPr>
              <a:t>米 書 蘭 </a:t>
            </a:r>
            <a:r>
              <a:rPr lang="en-US" sz="2600" dirty="0"/>
              <a:t>修 造 </a:t>
            </a:r>
            <a:r>
              <a:rPr lang="en-US" sz="2600" dirty="0">
                <a:solidFill>
                  <a:srgbClr val="0000CC"/>
                </a:solidFill>
              </a:rPr>
              <a:t>古 門 </a:t>
            </a:r>
            <a:r>
              <a:rPr lang="en-US" sz="2600" dirty="0"/>
              <a:t>， 架 橫 梁 ， 安 門 扇 和 閂 鎖 。</a:t>
            </a:r>
          </a:p>
        </p:txBody>
      </p:sp>
      <p:sp>
        <p:nvSpPr>
          <p:cNvPr id="65" name="Rectangle 64"/>
          <p:cNvSpPr/>
          <p:nvPr/>
        </p:nvSpPr>
        <p:spPr>
          <a:xfrm rot="20478491">
            <a:off x="1015079" y="1351110"/>
            <a:ext cx="945011" cy="16448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25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0025" y="152400"/>
            <a:ext cx="5445125" cy="6426200"/>
            <a:chOff x="200025" y="152400"/>
            <a:chExt cx="5445125" cy="6426200"/>
          </a:xfrm>
        </p:grpSpPr>
        <p:pic>
          <p:nvPicPr>
            <p:cNvPr id="20482" name="Picture 2" descr="jerusalem-in-nehemiahs-tim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300" y="912813"/>
              <a:ext cx="2705100" cy="548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3" name="Text Box 3"/>
            <p:cNvSpPr txBox="1">
              <a:spLocks noChangeArrowheads="1"/>
            </p:cNvSpPr>
            <p:nvPr/>
          </p:nvSpPr>
          <p:spPr bwMode="auto">
            <a:xfrm>
              <a:off x="2717800" y="5524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羊門</a:t>
              </a:r>
            </a:p>
          </p:txBody>
        </p:sp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1412875" y="676275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魚門</a:t>
              </a:r>
            </a:p>
          </p:txBody>
        </p:sp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539750" y="9207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古門</a:t>
              </a:r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1549400" y="40386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谷門</a:t>
              </a: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1663700" y="6211888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糞廠門</a:t>
              </a: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3136900" y="5576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泉門</a:t>
              </a: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3289300" y="4191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水門</a:t>
              </a: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3460750" y="16764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東門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3508375" y="2286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馬門</a:t>
              </a: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3397250" y="1066800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哈米弗甲門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2940050" y="6096000"/>
              <a:ext cx="2241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從大衛城下來的台階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1397000" y="3671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爐樓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492125" y="1927225"/>
              <a:ext cx="4127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寬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牆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2146300" y="152400"/>
              <a:ext cx="1098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哈米亞樓</a:t>
              </a: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1047750" y="1666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哈楠業樓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3244850" y="3846513"/>
              <a:ext cx="1555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346450" y="45720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3295650" y="33528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凸出來的大樓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3321050" y="2841625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俄斐勒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3397250" y="4953000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舊城牆</a:t>
              </a:r>
            </a:p>
          </p:txBody>
        </p:sp>
        <p:sp>
          <p:nvSpPr>
            <p:cNvPr id="20503" name="Line 23"/>
            <p:cNvSpPr>
              <a:spLocks noChangeShapeType="1"/>
            </p:cNvSpPr>
            <p:nvPr/>
          </p:nvSpPr>
          <p:spPr bwMode="auto">
            <a:xfrm flipH="1">
              <a:off x="2798763" y="4030663"/>
              <a:ext cx="4730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4" name="Line 24"/>
            <p:cNvSpPr>
              <a:spLocks noChangeShapeType="1"/>
            </p:cNvSpPr>
            <p:nvPr/>
          </p:nvSpPr>
          <p:spPr bwMode="auto">
            <a:xfrm flipH="1" flipV="1">
              <a:off x="2790825" y="4321175"/>
              <a:ext cx="549275" cy="79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5" name="Line 25"/>
            <p:cNvSpPr>
              <a:spLocks noChangeShapeType="1"/>
            </p:cNvSpPr>
            <p:nvPr/>
          </p:nvSpPr>
          <p:spPr bwMode="auto">
            <a:xfrm flipH="1" flipV="1">
              <a:off x="2803525" y="4430713"/>
              <a:ext cx="563563" cy="323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6" name="Line 26"/>
            <p:cNvSpPr>
              <a:spLocks noChangeShapeType="1"/>
            </p:cNvSpPr>
            <p:nvPr/>
          </p:nvSpPr>
          <p:spPr bwMode="auto">
            <a:xfrm flipH="1" flipV="1">
              <a:off x="3051175" y="3524250"/>
              <a:ext cx="266700" cy="15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 flipH="1" flipV="1">
              <a:off x="3130550" y="5010150"/>
              <a:ext cx="3206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 flipV="1">
              <a:off x="2155825" y="3997325"/>
              <a:ext cx="36195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flipH="1" flipV="1">
              <a:off x="2798763" y="5627688"/>
              <a:ext cx="400050" cy="125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 flipV="1">
              <a:off x="2790825" y="5665788"/>
              <a:ext cx="244475" cy="528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1" name="Line 31"/>
            <p:cNvSpPr>
              <a:spLocks noChangeShapeType="1"/>
            </p:cNvSpPr>
            <p:nvPr/>
          </p:nvSpPr>
          <p:spPr bwMode="auto">
            <a:xfrm flipV="1">
              <a:off x="2490788" y="6153150"/>
              <a:ext cx="90487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flipV="1">
              <a:off x="1979613" y="3813175"/>
              <a:ext cx="255587" cy="53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>
              <a:off x="2657475" y="533400"/>
              <a:ext cx="15875" cy="536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4" name="Line 34"/>
            <p:cNvSpPr>
              <a:spLocks noChangeShapeType="1"/>
            </p:cNvSpPr>
            <p:nvPr/>
          </p:nvSpPr>
          <p:spPr bwMode="auto">
            <a:xfrm flipH="1">
              <a:off x="2822575" y="908050"/>
              <a:ext cx="65088" cy="188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5" name="Line 35"/>
            <p:cNvSpPr>
              <a:spLocks noChangeShapeType="1"/>
            </p:cNvSpPr>
            <p:nvPr/>
          </p:nvSpPr>
          <p:spPr bwMode="auto">
            <a:xfrm>
              <a:off x="1995488" y="533400"/>
              <a:ext cx="136525" cy="582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6" name="Line 36"/>
            <p:cNvSpPr>
              <a:spLocks noChangeShapeType="1"/>
            </p:cNvSpPr>
            <p:nvPr/>
          </p:nvSpPr>
          <p:spPr bwMode="auto">
            <a:xfrm>
              <a:off x="1895475" y="1039813"/>
              <a:ext cx="71438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7" name="Line 37"/>
            <p:cNvSpPr>
              <a:spLocks noChangeShapeType="1"/>
            </p:cNvSpPr>
            <p:nvPr/>
          </p:nvSpPr>
          <p:spPr bwMode="auto">
            <a:xfrm>
              <a:off x="969963" y="1282700"/>
              <a:ext cx="46037" cy="249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5878" name="Line 38"/>
            <p:cNvSpPr>
              <a:spLocks noChangeShapeType="1"/>
            </p:cNvSpPr>
            <p:nvPr/>
          </p:nvSpPr>
          <p:spPr bwMode="auto">
            <a:xfrm flipH="1">
              <a:off x="3225800" y="1303338"/>
              <a:ext cx="204788" cy="65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9" name="Line 39"/>
            <p:cNvSpPr>
              <a:spLocks noChangeShapeType="1"/>
            </p:cNvSpPr>
            <p:nvPr/>
          </p:nvSpPr>
          <p:spPr bwMode="auto">
            <a:xfrm flipH="1" flipV="1">
              <a:off x="3287713" y="1874838"/>
              <a:ext cx="219075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0" name="Line 40"/>
            <p:cNvSpPr>
              <a:spLocks noChangeShapeType="1"/>
            </p:cNvSpPr>
            <p:nvPr/>
          </p:nvSpPr>
          <p:spPr bwMode="auto">
            <a:xfrm>
              <a:off x="3313113" y="2359025"/>
              <a:ext cx="24765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1" name="Line 41"/>
            <p:cNvSpPr>
              <a:spLocks noChangeShapeType="1"/>
            </p:cNvSpPr>
            <p:nvPr/>
          </p:nvSpPr>
          <p:spPr bwMode="auto">
            <a:xfrm flipH="1">
              <a:off x="2917825" y="3043238"/>
              <a:ext cx="463550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4" name="Text Box 44"/>
            <p:cNvSpPr txBox="1">
              <a:spLocks noChangeArrowheads="1"/>
            </p:cNvSpPr>
            <p:nvPr/>
          </p:nvSpPr>
          <p:spPr bwMode="auto">
            <a:xfrm>
              <a:off x="1543050" y="193833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聖殿</a:t>
              </a:r>
            </a:p>
          </p:txBody>
        </p:sp>
        <p:sp>
          <p:nvSpPr>
            <p:cNvPr id="20525" name="Line 45"/>
            <p:cNvSpPr>
              <a:spLocks noChangeShapeType="1"/>
            </p:cNvSpPr>
            <p:nvPr/>
          </p:nvSpPr>
          <p:spPr bwMode="auto">
            <a:xfrm flipV="1">
              <a:off x="2143125" y="1973263"/>
              <a:ext cx="365125" cy="130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6" name="Line 48"/>
            <p:cNvSpPr>
              <a:spLocks noChangeShapeType="1"/>
            </p:cNvSpPr>
            <p:nvPr/>
          </p:nvSpPr>
          <p:spPr bwMode="auto">
            <a:xfrm flipV="1">
              <a:off x="1841500" y="5695950"/>
              <a:ext cx="581025" cy="358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7" name="Text Box 49"/>
            <p:cNvSpPr txBox="1">
              <a:spLocks noChangeArrowheads="1"/>
            </p:cNvSpPr>
            <p:nvPr/>
          </p:nvSpPr>
          <p:spPr bwMode="auto">
            <a:xfrm>
              <a:off x="798513" y="5870575"/>
              <a:ext cx="1098550" cy="69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2000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西羅亞池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(</a:t>
              </a:r>
              <a:r>
                <a:rPr lang="zh-TW" altLang="en-US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王池</a:t>
              </a: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)</a:t>
              </a:r>
            </a:p>
          </p:txBody>
        </p:sp>
        <p:sp>
          <p:nvSpPr>
            <p:cNvPr id="48" name="Rectangle 64"/>
            <p:cNvSpPr>
              <a:spLocks noChangeArrowheads="1"/>
            </p:cNvSpPr>
            <p:nvPr/>
          </p:nvSpPr>
          <p:spPr bwMode="auto">
            <a:xfrm>
              <a:off x="2406650" y="4427538"/>
              <a:ext cx="412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大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衛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城</a:t>
              </a:r>
              <a:endParaRPr lang="en-US" altLang="en-US" dirty="0" smtClean="0">
                <a:solidFill>
                  <a:srgbClr val="FF0000"/>
                </a:solidFill>
                <a:ea typeface="SimHei" panose="02010609060101010101" pitchFamily="49" charset="-122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200025" y="55006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勇士的房屋</a:t>
              </a:r>
            </a:p>
          </p:txBody>
        </p:sp>
        <p:sp>
          <p:nvSpPr>
            <p:cNvPr id="50" name="Text Box 35"/>
            <p:cNvSpPr txBox="1">
              <a:spLocks noChangeArrowheads="1"/>
            </p:cNvSpPr>
            <p:nvPr/>
          </p:nvSpPr>
          <p:spPr bwMode="auto">
            <a:xfrm>
              <a:off x="200025" y="5108575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武庫的上坡</a:t>
              </a:r>
            </a:p>
          </p:txBody>
        </p:sp>
        <p:sp>
          <p:nvSpPr>
            <p:cNvPr id="51" name="Text Box 36"/>
            <p:cNvSpPr txBox="1">
              <a:spLocks noChangeArrowheads="1"/>
            </p:cNvSpPr>
            <p:nvPr/>
          </p:nvSpPr>
          <p:spPr bwMode="auto">
            <a:xfrm>
              <a:off x="200025" y="4699000"/>
              <a:ext cx="2012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大祭司以利亞實府</a:t>
              </a:r>
            </a:p>
          </p:txBody>
        </p:sp>
        <p:sp>
          <p:nvSpPr>
            <p:cNvPr id="52" name="Text Box 37"/>
            <p:cNvSpPr txBox="1">
              <a:spLocks noChangeArrowheads="1"/>
            </p:cNvSpPr>
            <p:nvPr/>
          </p:nvSpPr>
          <p:spPr bwMode="auto">
            <a:xfrm>
              <a:off x="200025" y="4322763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王上宮</a:t>
              </a:r>
            </a:p>
          </p:txBody>
        </p:sp>
        <p:sp>
          <p:nvSpPr>
            <p:cNvPr id="53" name="Line 42"/>
            <p:cNvSpPr>
              <a:spLocks noChangeShapeType="1"/>
            </p:cNvSpPr>
            <p:nvPr/>
          </p:nvSpPr>
          <p:spPr bwMode="auto">
            <a:xfrm flipV="1">
              <a:off x="1531938" y="5105400"/>
              <a:ext cx="1181100" cy="57943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4" name="Line 43"/>
            <p:cNvSpPr>
              <a:spLocks noChangeShapeType="1"/>
            </p:cNvSpPr>
            <p:nvPr/>
          </p:nvSpPr>
          <p:spPr bwMode="auto">
            <a:xfrm flipV="1">
              <a:off x="1508125" y="4921250"/>
              <a:ext cx="1168400" cy="3921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5" name="Line 44"/>
            <p:cNvSpPr>
              <a:spLocks noChangeShapeType="1"/>
            </p:cNvSpPr>
            <p:nvPr/>
          </p:nvSpPr>
          <p:spPr bwMode="auto">
            <a:xfrm flipV="1">
              <a:off x="2174875" y="4740275"/>
              <a:ext cx="488950" cy="1285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6" name="Line 45"/>
            <p:cNvSpPr>
              <a:spLocks noChangeShapeType="1"/>
            </p:cNvSpPr>
            <p:nvPr/>
          </p:nvSpPr>
          <p:spPr bwMode="auto">
            <a:xfrm>
              <a:off x="1066800" y="4533900"/>
              <a:ext cx="1557338" cy="142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 Box 38"/>
            <p:cNvSpPr txBox="1">
              <a:spLocks noChangeArrowheads="1"/>
            </p:cNvSpPr>
            <p:nvPr/>
          </p:nvSpPr>
          <p:spPr bwMode="auto">
            <a:xfrm>
              <a:off x="4318000" y="50053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挖成的池子</a:t>
              </a:r>
            </a:p>
          </p:txBody>
        </p:sp>
        <p:sp>
          <p:nvSpPr>
            <p:cNvPr id="58" name="Text Box 39"/>
            <p:cNvSpPr txBox="1">
              <a:spLocks noChangeArrowheads="1"/>
            </p:cNvSpPr>
            <p:nvPr/>
          </p:nvSpPr>
          <p:spPr bwMode="auto">
            <a:xfrm>
              <a:off x="4022725" y="55641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大衛墳地</a:t>
              </a:r>
            </a:p>
          </p:txBody>
        </p:sp>
        <p:sp>
          <p:nvSpPr>
            <p:cNvPr id="59" name="Line 40"/>
            <p:cNvSpPr>
              <a:spLocks noChangeShapeType="1"/>
            </p:cNvSpPr>
            <p:nvPr/>
          </p:nvSpPr>
          <p:spPr bwMode="auto">
            <a:xfrm flipH="1" flipV="1">
              <a:off x="3019425" y="5080000"/>
              <a:ext cx="1054100" cy="6334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60" name="Line 41"/>
            <p:cNvSpPr>
              <a:spLocks noChangeShapeType="1"/>
            </p:cNvSpPr>
            <p:nvPr/>
          </p:nvSpPr>
          <p:spPr bwMode="auto">
            <a:xfrm flipH="1" flipV="1">
              <a:off x="3000375" y="4852988"/>
              <a:ext cx="1349375" cy="33972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 rot="21125191">
            <a:off x="2157035" y="1095013"/>
            <a:ext cx="700619" cy="19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 rot="21125191">
            <a:off x="1952856" y="1156336"/>
            <a:ext cx="281833" cy="18793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 rot="20478491">
            <a:off x="1015079" y="1351110"/>
            <a:ext cx="945011" cy="16448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981575" y="-2949"/>
            <a:ext cx="4162425" cy="6135975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000" b="1" dirty="0"/>
              <a:t>7 </a:t>
            </a:r>
            <a:r>
              <a:rPr lang="en-US" sz="3000" dirty="0"/>
              <a:t>其 次 是 </a:t>
            </a:r>
            <a:r>
              <a:rPr lang="en-US" sz="3000" dirty="0">
                <a:solidFill>
                  <a:schemeClr val="bg1"/>
                </a:solidFill>
              </a:rPr>
              <a:t>基 遍 人 </a:t>
            </a:r>
            <a:r>
              <a:rPr lang="en-US" sz="3000" dirty="0"/>
              <a:t>米 拉 提 ， </a:t>
            </a:r>
            <a:r>
              <a:rPr lang="en-US" sz="3000" dirty="0">
                <a:solidFill>
                  <a:schemeClr val="bg1"/>
                </a:solidFill>
              </a:rPr>
              <a:t>米 倫 人 </a:t>
            </a:r>
            <a:r>
              <a:rPr lang="en-US" sz="3000" dirty="0"/>
              <a:t>雅 頓 與 基 遍 人 ， 並 屬 河 西 總 督 所 管 的 </a:t>
            </a:r>
            <a:r>
              <a:rPr lang="en-US" sz="3000" dirty="0">
                <a:solidFill>
                  <a:schemeClr val="bg1"/>
                </a:solidFill>
              </a:rPr>
              <a:t>米 斯 巴 人 </a:t>
            </a:r>
            <a:r>
              <a:rPr lang="en-US" sz="3000" dirty="0"/>
              <a:t>修 造 。</a:t>
            </a:r>
          </a:p>
          <a:p>
            <a:pPr>
              <a:lnSpc>
                <a:spcPct val="120000"/>
              </a:lnSpc>
            </a:pPr>
            <a:r>
              <a:rPr lang="en-US" sz="3000" b="1" dirty="0"/>
              <a:t>8 </a:t>
            </a:r>
            <a:r>
              <a:rPr lang="en-US" sz="3000" dirty="0"/>
              <a:t>其 次 是 </a:t>
            </a:r>
            <a:r>
              <a:rPr lang="en-US" sz="3000" dirty="0">
                <a:solidFill>
                  <a:schemeClr val="bg1"/>
                </a:solidFill>
              </a:rPr>
              <a:t>銀 匠</a:t>
            </a:r>
            <a:r>
              <a:rPr lang="en-US" sz="3000" dirty="0">
                <a:solidFill>
                  <a:srgbClr val="FF0000"/>
                </a:solidFill>
              </a:rPr>
              <a:t> </a:t>
            </a:r>
            <a:r>
              <a:rPr lang="en-US" sz="3000" dirty="0"/>
              <a:t>哈 海 雅 的 兒 子 </a:t>
            </a:r>
            <a:r>
              <a:rPr lang="en-US" sz="3000" dirty="0">
                <a:solidFill>
                  <a:schemeClr val="bg1"/>
                </a:solidFill>
              </a:rPr>
              <a:t>烏 薛 </a:t>
            </a:r>
            <a:r>
              <a:rPr lang="en-US" sz="3000" dirty="0"/>
              <a:t>修 造 。 其 次 是 </a:t>
            </a:r>
            <a:r>
              <a:rPr lang="en-US" sz="3000" dirty="0">
                <a:solidFill>
                  <a:schemeClr val="bg1"/>
                </a:solidFill>
              </a:rPr>
              <a:t>做 香 的 哈 拿 尼 雅 </a:t>
            </a:r>
            <a:r>
              <a:rPr lang="en-US" sz="3000" dirty="0"/>
              <a:t>修 造 。 這 些 人 修 堅 耶 路 撒 冷 ， 直 到 </a:t>
            </a:r>
            <a:r>
              <a:rPr lang="en-US" sz="3000" dirty="0">
                <a:solidFill>
                  <a:srgbClr val="FF0000"/>
                </a:solidFill>
              </a:rPr>
              <a:t>寬 牆</a:t>
            </a:r>
            <a:r>
              <a:rPr lang="en-US" sz="3000" dirty="0"/>
              <a:t> 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934855" y="1541463"/>
            <a:ext cx="130175" cy="1111250"/>
          </a:xfrm>
          <a:prstGeom prst="rect">
            <a:avLst/>
          </a:prstGeom>
          <a:solidFill>
            <a:srgbClr val="00FF00"/>
          </a:solidFill>
          <a:scene3d>
            <a:camera prst="orthographicFront">
              <a:rot lat="0" lon="0" rev="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0025" y="152400"/>
            <a:ext cx="5445125" cy="6426200"/>
            <a:chOff x="200025" y="152400"/>
            <a:chExt cx="5445125" cy="6426200"/>
          </a:xfrm>
        </p:grpSpPr>
        <p:pic>
          <p:nvPicPr>
            <p:cNvPr id="20482" name="Picture 2" descr="jerusalem-in-nehemiahs-tim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300" y="912813"/>
              <a:ext cx="2705100" cy="548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3" name="Text Box 3"/>
            <p:cNvSpPr txBox="1">
              <a:spLocks noChangeArrowheads="1"/>
            </p:cNvSpPr>
            <p:nvPr/>
          </p:nvSpPr>
          <p:spPr bwMode="auto">
            <a:xfrm>
              <a:off x="2717800" y="5524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羊門</a:t>
              </a:r>
            </a:p>
          </p:txBody>
        </p:sp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1412875" y="676275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魚門</a:t>
              </a:r>
            </a:p>
          </p:txBody>
        </p:sp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539750" y="9207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古門</a:t>
              </a:r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1549400" y="40386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谷門</a:t>
              </a: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1663700" y="6211888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糞廠門</a:t>
              </a: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3136900" y="5576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泉門</a:t>
              </a: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3289300" y="4191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水門</a:t>
              </a: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3460750" y="16764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東門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3508375" y="2286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馬門</a:t>
              </a: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3397250" y="1066800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哈米弗甲門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2940050" y="6096000"/>
              <a:ext cx="2241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從大衛城下來的台階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1397000" y="3671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爐樓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492125" y="1927225"/>
              <a:ext cx="4127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寬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牆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2146300" y="152400"/>
              <a:ext cx="1098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哈米亞樓</a:t>
              </a: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1047750" y="1666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哈楠業樓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3244850" y="3846513"/>
              <a:ext cx="1555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346450" y="45720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3295650" y="33528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凸出來的大樓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3321050" y="2841625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俄斐勒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3397250" y="4953000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舊城牆</a:t>
              </a:r>
            </a:p>
          </p:txBody>
        </p:sp>
        <p:sp>
          <p:nvSpPr>
            <p:cNvPr id="20503" name="Line 23"/>
            <p:cNvSpPr>
              <a:spLocks noChangeShapeType="1"/>
            </p:cNvSpPr>
            <p:nvPr/>
          </p:nvSpPr>
          <p:spPr bwMode="auto">
            <a:xfrm flipH="1">
              <a:off x="2798763" y="4030663"/>
              <a:ext cx="4730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4" name="Line 24"/>
            <p:cNvSpPr>
              <a:spLocks noChangeShapeType="1"/>
            </p:cNvSpPr>
            <p:nvPr/>
          </p:nvSpPr>
          <p:spPr bwMode="auto">
            <a:xfrm flipH="1" flipV="1">
              <a:off x="2790825" y="4321175"/>
              <a:ext cx="549275" cy="79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5" name="Line 25"/>
            <p:cNvSpPr>
              <a:spLocks noChangeShapeType="1"/>
            </p:cNvSpPr>
            <p:nvPr/>
          </p:nvSpPr>
          <p:spPr bwMode="auto">
            <a:xfrm flipH="1" flipV="1">
              <a:off x="2803525" y="4430713"/>
              <a:ext cx="563563" cy="323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6" name="Line 26"/>
            <p:cNvSpPr>
              <a:spLocks noChangeShapeType="1"/>
            </p:cNvSpPr>
            <p:nvPr/>
          </p:nvSpPr>
          <p:spPr bwMode="auto">
            <a:xfrm flipH="1" flipV="1">
              <a:off x="3051175" y="3524250"/>
              <a:ext cx="266700" cy="15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 flipH="1" flipV="1">
              <a:off x="3130550" y="5010150"/>
              <a:ext cx="3206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 flipV="1">
              <a:off x="2155825" y="3997325"/>
              <a:ext cx="36195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flipH="1" flipV="1">
              <a:off x="2798763" y="5627688"/>
              <a:ext cx="400050" cy="125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 flipV="1">
              <a:off x="2790825" y="5665788"/>
              <a:ext cx="244475" cy="528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1" name="Line 31"/>
            <p:cNvSpPr>
              <a:spLocks noChangeShapeType="1"/>
            </p:cNvSpPr>
            <p:nvPr/>
          </p:nvSpPr>
          <p:spPr bwMode="auto">
            <a:xfrm flipV="1">
              <a:off x="2490788" y="6153150"/>
              <a:ext cx="90487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flipV="1">
              <a:off x="1979613" y="3813175"/>
              <a:ext cx="255587" cy="53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>
              <a:off x="2657475" y="533400"/>
              <a:ext cx="15875" cy="536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4" name="Line 34"/>
            <p:cNvSpPr>
              <a:spLocks noChangeShapeType="1"/>
            </p:cNvSpPr>
            <p:nvPr/>
          </p:nvSpPr>
          <p:spPr bwMode="auto">
            <a:xfrm flipH="1">
              <a:off x="2822575" y="908050"/>
              <a:ext cx="65088" cy="188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5" name="Line 35"/>
            <p:cNvSpPr>
              <a:spLocks noChangeShapeType="1"/>
            </p:cNvSpPr>
            <p:nvPr/>
          </p:nvSpPr>
          <p:spPr bwMode="auto">
            <a:xfrm>
              <a:off x="1995488" y="533400"/>
              <a:ext cx="136525" cy="582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6" name="Line 36"/>
            <p:cNvSpPr>
              <a:spLocks noChangeShapeType="1"/>
            </p:cNvSpPr>
            <p:nvPr/>
          </p:nvSpPr>
          <p:spPr bwMode="auto">
            <a:xfrm>
              <a:off x="1895475" y="1039813"/>
              <a:ext cx="71438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7" name="Line 37"/>
            <p:cNvSpPr>
              <a:spLocks noChangeShapeType="1"/>
            </p:cNvSpPr>
            <p:nvPr/>
          </p:nvSpPr>
          <p:spPr bwMode="auto">
            <a:xfrm>
              <a:off x="969963" y="1282700"/>
              <a:ext cx="46037" cy="249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5878" name="Line 38"/>
            <p:cNvSpPr>
              <a:spLocks noChangeShapeType="1"/>
            </p:cNvSpPr>
            <p:nvPr/>
          </p:nvSpPr>
          <p:spPr bwMode="auto">
            <a:xfrm flipH="1">
              <a:off x="3225800" y="1303338"/>
              <a:ext cx="204788" cy="65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9" name="Line 39"/>
            <p:cNvSpPr>
              <a:spLocks noChangeShapeType="1"/>
            </p:cNvSpPr>
            <p:nvPr/>
          </p:nvSpPr>
          <p:spPr bwMode="auto">
            <a:xfrm flipH="1" flipV="1">
              <a:off x="3287713" y="1874838"/>
              <a:ext cx="219075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0" name="Line 40"/>
            <p:cNvSpPr>
              <a:spLocks noChangeShapeType="1"/>
            </p:cNvSpPr>
            <p:nvPr/>
          </p:nvSpPr>
          <p:spPr bwMode="auto">
            <a:xfrm>
              <a:off x="3313113" y="2359025"/>
              <a:ext cx="24765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1" name="Line 41"/>
            <p:cNvSpPr>
              <a:spLocks noChangeShapeType="1"/>
            </p:cNvSpPr>
            <p:nvPr/>
          </p:nvSpPr>
          <p:spPr bwMode="auto">
            <a:xfrm flipH="1">
              <a:off x="2917825" y="3043238"/>
              <a:ext cx="463550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4" name="Text Box 44"/>
            <p:cNvSpPr txBox="1">
              <a:spLocks noChangeArrowheads="1"/>
            </p:cNvSpPr>
            <p:nvPr/>
          </p:nvSpPr>
          <p:spPr bwMode="auto">
            <a:xfrm>
              <a:off x="1543050" y="193833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聖殿</a:t>
              </a:r>
            </a:p>
          </p:txBody>
        </p:sp>
        <p:sp>
          <p:nvSpPr>
            <p:cNvPr id="20525" name="Line 45"/>
            <p:cNvSpPr>
              <a:spLocks noChangeShapeType="1"/>
            </p:cNvSpPr>
            <p:nvPr/>
          </p:nvSpPr>
          <p:spPr bwMode="auto">
            <a:xfrm flipV="1">
              <a:off x="2143125" y="1973263"/>
              <a:ext cx="365125" cy="130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6" name="Line 48"/>
            <p:cNvSpPr>
              <a:spLocks noChangeShapeType="1"/>
            </p:cNvSpPr>
            <p:nvPr/>
          </p:nvSpPr>
          <p:spPr bwMode="auto">
            <a:xfrm flipV="1">
              <a:off x="1841500" y="5695950"/>
              <a:ext cx="581025" cy="358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7" name="Text Box 49"/>
            <p:cNvSpPr txBox="1">
              <a:spLocks noChangeArrowheads="1"/>
            </p:cNvSpPr>
            <p:nvPr/>
          </p:nvSpPr>
          <p:spPr bwMode="auto">
            <a:xfrm>
              <a:off x="798513" y="5870575"/>
              <a:ext cx="1098550" cy="69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2000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西羅亞池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(</a:t>
              </a:r>
              <a:r>
                <a:rPr lang="zh-TW" altLang="en-US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王池</a:t>
              </a: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)</a:t>
              </a:r>
            </a:p>
          </p:txBody>
        </p:sp>
        <p:sp>
          <p:nvSpPr>
            <p:cNvPr id="48" name="Rectangle 64"/>
            <p:cNvSpPr>
              <a:spLocks noChangeArrowheads="1"/>
            </p:cNvSpPr>
            <p:nvPr/>
          </p:nvSpPr>
          <p:spPr bwMode="auto">
            <a:xfrm>
              <a:off x="2406650" y="4427538"/>
              <a:ext cx="412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大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衛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城</a:t>
              </a:r>
              <a:endParaRPr lang="en-US" altLang="en-US" dirty="0" smtClean="0">
                <a:solidFill>
                  <a:srgbClr val="FF0000"/>
                </a:solidFill>
                <a:ea typeface="SimHei" panose="02010609060101010101" pitchFamily="49" charset="-122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200025" y="55006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勇士的房屋</a:t>
              </a:r>
            </a:p>
          </p:txBody>
        </p:sp>
        <p:sp>
          <p:nvSpPr>
            <p:cNvPr id="50" name="Text Box 35"/>
            <p:cNvSpPr txBox="1">
              <a:spLocks noChangeArrowheads="1"/>
            </p:cNvSpPr>
            <p:nvPr/>
          </p:nvSpPr>
          <p:spPr bwMode="auto">
            <a:xfrm>
              <a:off x="200025" y="5108575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武庫的上坡</a:t>
              </a:r>
            </a:p>
          </p:txBody>
        </p:sp>
        <p:sp>
          <p:nvSpPr>
            <p:cNvPr id="51" name="Text Box 36"/>
            <p:cNvSpPr txBox="1">
              <a:spLocks noChangeArrowheads="1"/>
            </p:cNvSpPr>
            <p:nvPr/>
          </p:nvSpPr>
          <p:spPr bwMode="auto">
            <a:xfrm>
              <a:off x="200025" y="4699000"/>
              <a:ext cx="2012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大祭司以利亞實府</a:t>
              </a:r>
            </a:p>
          </p:txBody>
        </p:sp>
        <p:sp>
          <p:nvSpPr>
            <p:cNvPr id="52" name="Text Box 37"/>
            <p:cNvSpPr txBox="1">
              <a:spLocks noChangeArrowheads="1"/>
            </p:cNvSpPr>
            <p:nvPr/>
          </p:nvSpPr>
          <p:spPr bwMode="auto">
            <a:xfrm>
              <a:off x="200025" y="4322763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王上宮</a:t>
              </a:r>
            </a:p>
          </p:txBody>
        </p:sp>
        <p:sp>
          <p:nvSpPr>
            <p:cNvPr id="53" name="Line 42"/>
            <p:cNvSpPr>
              <a:spLocks noChangeShapeType="1"/>
            </p:cNvSpPr>
            <p:nvPr/>
          </p:nvSpPr>
          <p:spPr bwMode="auto">
            <a:xfrm flipV="1">
              <a:off x="1531938" y="5105400"/>
              <a:ext cx="1181100" cy="57943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4" name="Line 43"/>
            <p:cNvSpPr>
              <a:spLocks noChangeShapeType="1"/>
            </p:cNvSpPr>
            <p:nvPr/>
          </p:nvSpPr>
          <p:spPr bwMode="auto">
            <a:xfrm flipV="1">
              <a:off x="1508125" y="4921250"/>
              <a:ext cx="1168400" cy="3921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5" name="Line 44"/>
            <p:cNvSpPr>
              <a:spLocks noChangeShapeType="1"/>
            </p:cNvSpPr>
            <p:nvPr/>
          </p:nvSpPr>
          <p:spPr bwMode="auto">
            <a:xfrm flipV="1">
              <a:off x="2174875" y="4740275"/>
              <a:ext cx="488950" cy="1285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6" name="Line 45"/>
            <p:cNvSpPr>
              <a:spLocks noChangeShapeType="1"/>
            </p:cNvSpPr>
            <p:nvPr/>
          </p:nvSpPr>
          <p:spPr bwMode="auto">
            <a:xfrm>
              <a:off x="1066800" y="4533900"/>
              <a:ext cx="1557338" cy="142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 Box 38"/>
            <p:cNvSpPr txBox="1">
              <a:spLocks noChangeArrowheads="1"/>
            </p:cNvSpPr>
            <p:nvPr/>
          </p:nvSpPr>
          <p:spPr bwMode="auto">
            <a:xfrm>
              <a:off x="4318000" y="50053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挖成的池子</a:t>
              </a:r>
            </a:p>
          </p:txBody>
        </p:sp>
        <p:sp>
          <p:nvSpPr>
            <p:cNvPr id="58" name="Text Box 39"/>
            <p:cNvSpPr txBox="1">
              <a:spLocks noChangeArrowheads="1"/>
            </p:cNvSpPr>
            <p:nvPr/>
          </p:nvSpPr>
          <p:spPr bwMode="auto">
            <a:xfrm>
              <a:off x="4022725" y="55641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大衛墳地</a:t>
              </a:r>
            </a:p>
          </p:txBody>
        </p:sp>
        <p:sp>
          <p:nvSpPr>
            <p:cNvPr id="59" name="Line 40"/>
            <p:cNvSpPr>
              <a:spLocks noChangeShapeType="1"/>
            </p:cNvSpPr>
            <p:nvPr/>
          </p:nvSpPr>
          <p:spPr bwMode="auto">
            <a:xfrm flipH="1" flipV="1">
              <a:off x="3019425" y="5080000"/>
              <a:ext cx="1054100" cy="6334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60" name="Line 41"/>
            <p:cNvSpPr>
              <a:spLocks noChangeShapeType="1"/>
            </p:cNvSpPr>
            <p:nvPr/>
          </p:nvSpPr>
          <p:spPr bwMode="auto">
            <a:xfrm flipH="1" flipV="1">
              <a:off x="3000375" y="4852988"/>
              <a:ext cx="1349375" cy="33972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 rot="21125191">
            <a:off x="2157035" y="1095013"/>
            <a:ext cx="700619" cy="19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 rot="21125191">
            <a:off x="1952856" y="1156336"/>
            <a:ext cx="281833" cy="18793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 rot="20478491">
            <a:off x="1015079" y="1351110"/>
            <a:ext cx="945011" cy="16448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34855" y="1541463"/>
            <a:ext cx="130175" cy="1111250"/>
          </a:xfrm>
          <a:prstGeom prst="rect">
            <a:avLst/>
          </a:prstGeom>
          <a:solidFill>
            <a:srgbClr val="00FF00"/>
          </a:solidFill>
          <a:scene3d>
            <a:camera prst="orthographicFront">
              <a:rot lat="0" lon="0" rev="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071492" y="0"/>
            <a:ext cx="4072508" cy="6297108"/>
          </a:xfrm>
          <a:prstGeom prst="rect">
            <a:avLst/>
          </a:prstGeom>
          <a:solidFill>
            <a:srgbClr val="FFCC0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/>
              <a:t>9 </a:t>
            </a:r>
            <a:r>
              <a:rPr lang="en-US" sz="2800" dirty="0"/>
              <a:t>其 次 是 </a:t>
            </a:r>
            <a:r>
              <a:rPr lang="en-US" sz="2800" dirty="0">
                <a:solidFill>
                  <a:schemeClr val="bg1"/>
                </a:solidFill>
              </a:rPr>
              <a:t>管 理 耶 路 撒 冷 一 半 </a:t>
            </a:r>
            <a:r>
              <a:rPr lang="en-US" sz="2800" dirty="0"/>
              <a:t>、 戶 珥 的 兒 子 </a:t>
            </a:r>
            <a:r>
              <a:rPr lang="en-US" sz="2800" dirty="0">
                <a:solidFill>
                  <a:schemeClr val="bg1"/>
                </a:solidFill>
              </a:rPr>
              <a:t>利 法 雅 </a:t>
            </a:r>
            <a:r>
              <a:rPr lang="en-US" sz="2800" dirty="0"/>
              <a:t>修 造 。</a:t>
            </a:r>
          </a:p>
          <a:p>
            <a:pPr>
              <a:lnSpc>
                <a:spcPct val="120000"/>
              </a:lnSpc>
            </a:pPr>
            <a:r>
              <a:rPr lang="en-US" sz="2800" b="1" dirty="0"/>
              <a:t>10 </a:t>
            </a:r>
            <a:r>
              <a:rPr lang="en-US" sz="2800" dirty="0"/>
              <a:t>其 次 是 哈 路 抹 的 兒 子 </a:t>
            </a:r>
            <a:r>
              <a:rPr lang="en-US" sz="2800" dirty="0">
                <a:solidFill>
                  <a:schemeClr val="bg1"/>
                </a:solidFill>
              </a:rPr>
              <a:t>耶 大 雅 對 著 自 己 的 房 屋 修 造 </a:t>
            </a:r>
            <a:r>
              <a:rPr lang="en-US" sz="2800" dirty="0"/>
              <a:t>。 其 次 是 哈 沙 尼 的 兒 子 </a:t>
            </a:r>
            <a:r>
              <a:rPr lang="en-US" sz="2800" dirty="0">
                <a:solidFill>
                  <a:schemeClr val="bg1"/>
                </a:solidFill>
              </a:rPr>
              <a:t>哈 突</a:t>
            </a:r>
            <a:r>
              <a:rPr lang="en-US" sz="2800" dirty="0"/>
              <a:t> 修 造 。</a:t>
            </a:r>
          </a:p>
          <a:p>
            <a:pPr>
              <a:lnSpc>
                <a:spcPct val="120000"/>
              </a:lnSpc>
            </a:pPr>
            <a:r>
              <a:rPr lang="en-US" sz="2800" b="1" dirty="0"/>
              <a:t>11 </a:t>
            </a:r>
            <a:r>
              <a:rPr lang="en-US" sz="2800" dirty="0"/>
              <a:t>哈 琳 的 兒 子 </a:t>
            </a:r>
            <a:r>
              <a:rPr lang="en-US" sz="2800" dirty="0">
                <a:solidFill>
                  <a:schemeClr val="bg1"/>
                </a:solidFill>
              </a:rPr>
              <a:t>瑪 基 雅 </a:t>
            </a:r>
            <a:r>
              <a:rPr lang="en-US" sz="2800" dirty="0"/>
              <a:t>和 巴 哈 摩 押 的 兒 子 </a:t>
            </a:r>
            <a:r>
              <a:rPr lang="en-US" sz="2800" dirty="0">
                <a:solidFill>
                  <a:schemeClr val="bg1"/>
                </a:solidFill>
              </a:rPr>
              <a:t>哈 述</a:t>
            </a:r>
            <a:r>
              <a:rPr lang="en-US" sz="2800" dirty="0"/>
              <a:t> 修 造 一 段 ， 並 修 造 </a:t>
            </a:r>
            <a:r>
              <a:rPr lang="en-US" sz="2800" dirty="0">
                <a:solidFill>
                  <a:srgbClr val="FF0000"/>
                </a:solidFill>
              </a:rPr>
              <a:t>爐 樓</a:t>
            </a:r>
            <a:r>
              <a:rPr lang="en-US" sz="2800" dirty="0"/>
              <a:t> 。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626902" y="2413394"/>
            <a:ext cx="116670" cy="1483919"/>
          </a:xfrm>
          <a:prstGeom prst="rect">
            <a:avLst/>
          </a:prstGeom>
          <a:solidFill>
            <a:srgbClr val="FFCC00"/>
          </a:solidFill>
          <a:scene3d>
            <a:camera prst="orthographicFront">
              <a:rot lat="0" lon="0" rev="288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2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0025" y="152400"/>
            <a:ext cx="5445125" cy="6426200"/>
            <a:chOff x="200025" y="152400"/>
            <a:chExt cx="5445125" cy="6426200"/>
          </a:xfrm>
        </p:grpSpPr>
        <p:pic>
          <p:nvPicPr>
            <p:cNvPr id="20482" name="Picture 2" descr="jerusalem-in-nehemiahs-tim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300" y="912813"/>
              <a:ext cx="2705100" cy="548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3" name="Text Box 3"/>
            <p:cNvSpPr txBox="1">
              <a:spLocks noChangeArrowheads="1"/>
            </p:cNvSpPr>
            <p:nvPr/>
          </p:nvSpPr>
          <p:spPr bwMode="auto">
            <a:xfrm>
              <a:off x="2717800" y="5524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羊門</a:t>
              </a:r>
            </a:p>
          </p:txBody>
        </p:sp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1412875" y="676275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魚門</a:t>
              </a:r>
            </a:p>
          </p:txBody>
        </p:sp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539750" y="9207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古門</a:t>
              </a:r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1549400" y="40386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谷門</a:t>
              </a: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1663700" y="6211888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糞廠門</a:t>
              </a: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3136900" y="5576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泉門</a:t>
              </a: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3289300" y="4191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水門</a:t>
              </a: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3460750" y="16764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東門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3508375" y="2286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馬門</a:t>
              </a: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3397250" y="1066800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哈米弗甲門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2940050" y="6096000"/>
              <a:ext cx="2241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從大衛城下來的台階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1397000" y="3671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爐樓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492125" y="1927225"/>
              <a:ext cx="4127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寬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牆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2146300" y="152400"/>
              <a:ext cx="1098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哈米亞樓</a:t>
              </a: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1047750" y="1666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哈楠業樓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3244850" y="3846513"/>
              <a:ext cx="1555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346450" y="45720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3295650" y="33528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凸出來的大樓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3321050" y="2841625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俄斐勒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3397250" y="4953000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舊城牆</a:t>
              </a:r>
            </a:p>
          </p:txBody>
        </p:sp>
        <p:sp>
          <p:nvSpPr>
            <p:cNvPr id="20503" name="Line 23"/>
            <p:cNvSpPr>
              <a:spLocks noChangeShapeType="1"/>
            </p:cNvSpPr>
            <p:nvPr/>
          </p:nvSpPr>
          <p:spPr bwMode="auto">
            <a:xfrm flipH="1">
              <a:off x="2798763" y="4030663"/>
              <a:ext cx="4730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4" name="Line 24"/>
            <p:cNvSpPr>
              <a:spLocks noChangeShapeType="1"/>
            </p:cNvSpPr>
            <p:nvPr/>
          </p:nvSpPr>
          <p:spPr bwMode="auto">
            <a:xfrm flipH="1" flipV="1">
              <a:off x="2790825" y="4321175"/>
              <a:ext cx="549275" cy="79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5" name="Line 25"/>
            <p:cNvSpPr>
              <a:spLocks noChangeShapeType="1"/>
            </p:cNvSpPr>
            <p:nvPr/>
          </p:nvSpPr>
          <p:spPr bwMode="auto">
            <a:xfrm flipH="1" flipV="1">
              <a:off x="2803525" y="4430713"/>
              <a:ext cx="563563" cy="323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6" name="Line 26"/>
            <p:cNvSpPr>
              <a:spLocks noChangeShapeType="1"/>
            </p:cNvSpPr>
            <p:nvPr/>
          </p:nvSpPr>
          <p:spPr bwMode="auto">
            <a:xfrm flipH="1" flipV="1">
              <a:off x="3051175" y="3524250"/>
              <a:ext cx="266700" cy="15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 flipH="1" flipV="1">
              <a:off x="3130550" y="5010150"/>
              <a:ext cx="3206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 flipV="1">
              <a:off x="2155825" y="3997325"/>
              <a:ext cx="36195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flipH="1" flipV="1">
              <a:off x="2798763" y="5627688"/>
              <a:ext cx="400050" cy="125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 flipV="1">
              <a:off x="2790825" y="5665788"/>
              <a:ext cx="244475" cy="528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1" name="Line 31"/>
            <p:cNvSpPr>
              <a:spLocks noChangeShapeType="1"/>
            </p:cNvSpPr>
            <p:nvPr/>
          </p:nvSpPr>
          <p:spPr bwMode="auto">
            <a:xfrm flipV="1">
              <a:off x="2490788" y="6153150"/>
              <a:ext cx="90487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flipV="1">
              <a:off x="1979613" y="3813175"/>
              <a:ext cx="255587" cy="53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>
              <a:off x="2657475" y="533400"/>
              <a:ext cx="15875" cy="536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4" name="Line 34"/>
            <p:cNvSpPr>
              <a:spLocks noChangeShapeType="1"/>
            </p:cNvSpPr>
            <p:nvPr/>
          </p:nvSpPr>
          <p:spPr bwMode="auto">
            <a:xfrm flipH="1">
              <a:off x="2822575" y="908050"/>
              <a:ext cx="65088" cy="188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5" name="Line 35"/>
            <p:cNvSpPr>
              <a:spLocks noChangeShapeType="1"/>
            </p:cNvSpPr>
            <p:nvPr/>
          </p:nvSpPr>
          <p:spPr bwMode="auto">
            <a:xfrm>
              <a:off x="1995488" y="533400"/>
              <a:ext cx="136525" cy="582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6" name="Line 36"/>
            <p:cNvSpPr>
              <a:spLocks noChangeShapeType="1"/>
            </p:cNvSpPr>
            <p:nvPr/>
          </p:nvSpPr>
          <p:spPr bwMode="auto">
            <a:xfrm>
              <a:off x="1895475" y="1039813"/>
              <a:ext cx="71438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7" name="Line 37"/>
            <p:cNvSpPr>
              <a:spLocks noChangeShapeType="1"/>
            </p:cNvSpPr>
            <p:nvPr/>
          </p:nvSpPr>
          <p:spPr bwMode="auto">
            <a:xfrm>
              <a:off x="969963" y="1282700"/>
              <a:ext cx="46037" cy="249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5878" name="Line 38"/>
            <p:cNvSpPr>
              <a:spLocks noChangeShapeType="1"/>
            </p:cNvSpPr>
            <p:nvPr/>
          </p:nvSpPr>
          <p:spPr bwMode="auto">
            <a:xfrm flipH="1">
              <a:off x="3225800" y="1303338"/>
              <a:ext cx="204788" cy="65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9" name="Line 39"/>
            <p:cNvSpPr>
              <a:spLocks noChangeShapeType="1"/>
            </p:cNvSpPr>
            <p:nvPr/>
          </p:nvSpPr>
          <p:spPr bwMode="auto">
            <a:xfrm flipH="1" flipV="1">
              <a:off x="3287713" y="1874838"/>
              <a:ext cx="219075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0" name="Line 40"/>
            <p:cNvSpPr>
              <a:spLocks noChangeShapeType="1"/>
            </p:cNvSpPr>
            <p:nvPr/>
          </p:nvSpPr>
          <p:spPr bwMode="auto">
            <a:xfrm>
              <a:off x="3313113" y="2359025"/>
              <a:ext cx="24765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1" name="Line 41"/>
            <p:cNvSpPr>
              <a:spLocks noChangeShapeType="1"/>
            </p:cNvSpPr>
            <p:nvPr/>
          </p:nvSpPr>
          <p:spPr bwMode="auto">
            <a:xfrm flipH="1">
              <a:off x="2917825" y="3043238"/>
              <a:ext cx="463550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4" name="Text Box 44"/>
            <p:cNvSpPr txBox="1">
              <a:spLocks noChangeArrowheads="1"/>
            </p:cNvSpPr>
            <p:nvPr/>
          </p:nvSpPr>
          <p:spPr bwMode="auto">
            <a:xfrm>
              <a:off x="1543050" y="193833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聖殿</a:t>
              </a:r>
            </a:p>
          </p:txBody>
        </p:sp>
        <p:sp>
          <p:nvSpPr>
            <p:cNvPr id="20525" name="Line 45"/>
            <p:cNvSpPr>
              <a:spLocks noChangeShapeType="1"/>
            </p:cNvSpPr>
            <p:nvPr/>
          </p:nvSpPr>
          <p:spPr bwMode="auto">
            <a:xfrm flipV="1">
              <a:off x="2143125" y="1973263"/>
              <a:ext cx="365125" cy="130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6" name="Line 48"/>
            <p:cNvSpPr>
              <a:spLocks noChangeShapeType="1"/>
            </p:cNvSpPr>
            <p:nvPr/>
          </p:nvSpPr>
          <p:spPr bwMode="auto">
            <a:xfrm flipV="1">
              <a:off x="1841500" y="5695950"/>
              <a:ext cx="581025" cy="358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7" name="Text Box 49"/>
            <p:cNvSpPr txBox="1">
              <a:spLocks noChangeArrowheads="1"/>
            </p:cNvSpPr>
            <p:nvPr/>
          </p:nvSpPr>
          <p:spPr bwMode="auto">
            <a:xfrm>
              <a:off x="798513" y="5870575"/>
              <a:ext cx="1098550" cy="69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2000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西羅亞池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(</a:t>
              </a:r>
              <a:r>
                <a:rPr lang="zh-TW" altLang="en-US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王池</a:t>
              </a: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)</a:t>
              </a:r>
            </a:p>
          </p:txBody>
        </p:sp>
        <p:sp>
          <p:nvSpPr>
            <p:cNvPr id="48" name="Rectangle 64"/>
            <p:cNvSpPr>
              <a:spLocks noChangeArrowheads="1"/>
            </p:cNvSpPr>
            <p:nvPr/>
          </p:nvSpPr>
          <p:spPr bwMode="auto">
            <a:xfrm>
              <a:off x="2406650" y="4427538"/>
              <a:ext cx="412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大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衛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城</a:t>
              </a:r>
              <a:endParaRPr lang="en-US" altLang="en-US" dirty="0" smtClean="0">
                <a:solidFill>
                  <a:srgbClr val="FF0000"/>
                </a:solidFill>
                <a:ea typeface="SimHei" panose="02010609060101010101" pitchFamily="49" charset="-122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200025" y="55006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勇士的房屋</a:t>
              </a:r>
            </a:p>
          </p:txBody>
        </p:sp>
        <p:sp>
          <p:nvSpPr>
            <p:cNvPr id="50" name="Text Box 35"/>
            <p:cNvSpPr txBox="1">
              <a:spLocks noChangeArrowheads="1"/>
            </p:cNvSpPr>
            <p:nvPr/>
          </p:nvSpPr>
          <p:spPr bwMode="auto">
            <a:xfrm>
              <a:off x="200025" y="5108575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武庫的上坡</a:t>
              </a:r>
            </a:p>
          </p:txBody>
        </p:sp>
        <p:sp>
          <p:nvSpPr>
            <p:cNvPr id="51" name="Text Box 36"/>
            <p:cNvSpPr txBox="1">
              <a:spLocks noChangeArrowheads="1"/>
            </p:cNvSpPr>
            <p:nvPr/>
          </p:nvSpPr>
          <p:spPr bwMode="auto">
            <a:xfrm>
              <a:off x="200025" y="4699000"/>
              <a:ext cx="2012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大祭司以利亞實府</a:t>
              </a:r>
            </a:p>
          </p:txBody>
        </p:sp>
        <p:sp>
          <p:nvSpPr>
            <p:cNvPr id="52" name="Text Box 37"/>
            <p:cNvSpPr txBox="1">
              <a:spLocks noChangeArrowheads="1"/>
            </p:cNvSpPr>
            <p:nvPr/>
          </p:nvSpPr>
          <p:spPr bwMode="auto">
            <a:xfrm>
              <a:off x="200025" y="4322763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王上宮</a:t>
              </a:r>
            </a:p>
          </p:txBody>
        </p:sp>
        <p:sp>
          <p:nvSpPr>
            <p:cNvPr id="53" name="Line 42"/>
            <p:cNvSpPr>
              <a:spLocks noChangeShapeType="1"/>
            </p:cNvSpPr>
            <p:nvPr/>
          </p:nvSpPr>
          <p:spPr bwMode="auto">
            <a:xfrm flipV="1">
              <a:off x="1531938" y="5105400"/>
              <a:ext cx="1181100" cy="57943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4" name="Line 43"/>
            <p:cNvSpPr>
              <a:spLocks noChangeShapeType="1"/>
            </p:cNvSpPr>
            <p:nvPr/>
          </p:nvSpPr>
          <p:spPr bwMode="auto">
            <a:xfrm flipV="1">
              <a:off x="1508125" y="4921250"/>
              <a:ext cx="1168400" cy="3921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5" name="Line 44"/>
            <p:cNvSpPr>
              <a:spLocks noChangeShapeType="1"/>
            </p:cNvSpPr>
            <p:nvPr/>
          </p:nvSpPr>
          <p:spPr bwMode="auto">
            <a:xfrm flipV="1">
              <a:off x="2174875" y="4740275"/>
              <a:ext cx="488950" cy="1285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6" name="Line 45"/>
            <p:cNvSpPr>
              <a:spLocks noChangeShapeType="1"/>
            </p:cNvSpPr>
            <p:nvPr/>
          </p:nvSpPr>
          <p:spPr bwMode="auto">
            <a:xfrm>
              <a:off x="1066800" y="4533900"/>
              <a:ext cx="1557338" cy="142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 Box 38"/>
            <p:cNvSpPr txBox="1">
              <a:spLocks noChangeArrowheads="1"/>
            </p:cNvSpPr>
            <p:nvPr/>
          </p:nvSpPr>
          <p:spPr bwMode="auto">
            <a:xfrm>
              <a:off x="4318000" y="50053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挖成的池子</a:t>
              </a:r>
            </a:p>
          </p:txBody>
        </p:sp>
        <p:sp>
          <p:nvSpPr>
            <p:cNvPr id="58" name="Text Box 39"/>
            <p:cNvSpPr txBox="1">
              <a:spLocks noChangeArrowheads="1"/>
            </p:cNvSpPr>
            <p:nvPr/>
          </p:nvSpPr>
          <p:spPr bwMode="auto">
            <a:xfrm>
              <a:off x="4022725" y="55641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大衛墳地</a:t>
              </a:r>
            </a:p>
          </p:txBody>
        </p:sp>
        <p:sp>
          <p:nvSpPr>
            <p:cNvPr id="59" name="Line 40"/>
            <p:cNvSpPr>
              <a:spLocks noChangeShapeType="1"/>
            </p:cNvSpPr>
            <p:nvPr/>
          </p:nvSpPr>
          <p:spPr bwMode="auto">
            <a:xfrm flipH="1" flipV="1">
              <a:off x="3019425" y="5080000"/>
              <a:ext cx="1054100" cy="6334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60" name="Line 41"/>
            <p:cNvSpPr>
              <a:spLocks noChangeShapeType="1"/>
            </p:cNvSpPr>
            <p:nvPr/>
          </p:nvSpPr>
          <p:spPr bwMode="auto">
            <a:xfrm flipH="1" flipV="1">
              <a:off x="3000375" y="4852988"/>
              <a:ext cx="1349375" cy="33972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 rot="21125191">
            <a:off x="2157035" y="1095013"/>
            <a:ext cx="700619" cy="19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 rot="21125191">
            <a:off x="1952856" y="1156336"/>
            <a:ext cx="281833" cy="18793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 rot="20478491">
            <a:off x="1015079" y="1351110"/>
            <a:ext cx="945011" cy="16448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34855" y="1541463"/>
            <a:ext cx="130175" cy="1111250"/>
          </a:xfrm>
          <a:prstGeom prst="rect">
            <a:avLst/>
          </a:prstGeom>
          <a:solidFill>
            <a:srgbClr val="00FF00"/>
          </a:solidFill>
          <a:scene3d>
            <a:camera prst="orthographicFront">
              <a:rot lat="0" lon="0" rev="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626902" y="2413394"/>
            <a:ext cx="116670" cy="1483919"/>
          </a:xfrm>
          <a:prstGeom prst="rect">
            <a:avLst/>
          </a:prstGeom>
          <a:solidFill>
            <a:srgbClr val="FFCC00"/>
          </a:solidFill>
          <a:scene3d>
            <a:camera prst="orthographicFront">
              <a:rot lat="0" lon="0" rev="288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213975" y="14879"/>
            <a:ext cx="3939577" cy="6814173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/>
              <a:t>12 </a:t>
            </a:r>
            <a:r>
              <a:rPr lang="en-US" sz="2800" dirty="0"/>
              <a:t>其 次 是 </a:t>
            </a:r>
            <a:r>
              <a:rPr lang="en-US" sz="2800" dirty="0">
                <a:solidFill>
                  <a:schemeClr val="bg1"/>
                </a:solidFill>
              </a:rPr>
              <a:t>管 理 耶 路 撒 冷 那 一 半 </a:t>
            </a:r>
            <a:r>
              <a:rPr lang="en-US" sz="2800" dirty="0"/>
              <a:t>、 哈 羅 黑 的 兒 子 </a:t>
            </a:r>
            <a:r>
              <a:rPr lang="en-US" sz="2800" dirty="0">
                <a:solidFill>
                  <a:schemeClr val="bg1"/>
                </a:solidFill>
              </a:rPr>
              <a:t>沙 龍 和 他 的 </a:t>
            </a:r>
            <a:r>
              <a:rPr lang="en-US" sz="2800" dirty="0">
                <a:solidFill>
                  <a:srgbClr val="FF0000"/>
                </a:solidFill>
              </a:rPr>
              <a:t>女 兒 們 </a:t>
            </a:r>
            <a:r>
              <a:rPr lang="en-US" sz="2800" dirty="0"/>
              <a:t>修 造 。</a:t>
            </a:r>
          </a:p>
          <a:p>
            <a:pPr>
              <a:lnSpc>
                <a:spcPct val="120000"/>
              </a:lnSpc>
            </a:pPr>
            <a:r>
              <a:rPr lang="en-US" sz="2800" b="1" dirty="0"/>
              <a:t>13 </a:t>
            </a:r>
            <a:r>
              <a:rPr lang="en-US" sz="2800" dirty="0">
                <a:solidFill>
                  <a:schemeClr val="bg1"/>
                </a:solidFill>
              </a:rPr>
              <a:t>哈 嫩 和 撒 挪 亞 的 居 民</a:t>
            </a:r>
            <a:r>
              <a:rPr lang="en-US" sz="2800" dirty="0"/>
              <a:t> 修 造 </a:t>
            </a:r>
            <a:r>
              <a:rPr lang="en-US" sz="2800" dirty="0">
                <a:solidFill>
                  <a:srgbClr val="0000CC"/>
                </a:solidFill>
              </a:rPr>
              <a:t>谷 門 </a:t>
            </a:r>
            <a:r>
              <a:rPr lang="en-US" sz="2800" dirty="0"/>
              <a:t>， 立 門 ， 安 門 扇 和 閂 鎖 ， 又 建 築 城 牆 </a:t>
            </a:r>
            <a:r>
              <a:rPr lang="en-US" sz="2800" dirty="0">
                <a:solidFill>
                  <a:srgbClr val="FFC000"/>
                </a:solidFill>
              </a:rPr>
              <a:t>一 千 肘 </a:t>
            </a:r>
            <a:r>
              <a:rPr lang="en-US" sz="2800" dirty="0"/>
              <a:t>， 直 到 糞 廠 門 。</a:t>
            </a:r>
          </a:p>
          <a:p>
            <a:pPr>
              <a:lnSpc>
                <a:spcPct val="120000"/>
              </a:lnSpc>
            </a:pPr>
            <a:r>
              <a:rPr lang="en-US" sz="2800" b="1" dirty="0"/>
              <a:t>14 </a:t>
            </a:r>
            <a:r>
              <a:rPr lang="en-US" sz="2800" dirty="0">
                <a:solidFill>
                  <a:schemeClr val="bg1"/>
                </a:solidFill>
              </a:rPr>
              <a:t>管 理 伯 哈 基 琳 </a:t>
            </a:r>
            <a:r>
              <a:rPr lang="en-US" sz="2800" dirty="0"/>
              <a:t>、 利 甲 的 兒 子 </a:t>
            </a:r>
            <a:r>
              <a:rPr lang="en-US" sz="2800" dirty="0">
                <a:solidFill>
                  <a:schemeClr val="bg1"/>
                </a:solidFill>
              </a:rPr>
              <a:t>瑪 基 雅 </a:t>
            </a:r>
            <a:r>
              <a:rPr lang="en-US" sz="2800" dirty="0"/>
              <a:t>修 造 </a:t>
            </a:r>
            <a:r>
              <a:rPr lang="en-US" sz="2800" dirty="0">
                <a:solidFill>
                  <a:srgbClr val="0000CC"/>
                </a:solidFill>
              </a:rPr>
              <a:t>糞 廠 門 </a:t>
            </a:r>
            <a:r>
              <a:rPr lang="en-US" sz="2800" dirty="0"/>
              <a:t>， 立 門 ， 安 門 扇 和 閂 鎖 。</a:t>
            </a:r>
          </a:p>
        </p:txBody>
      </p:sp>
      <p:sp>
        <p:nvSpPr>
          <p:cNvPr id="8" name="L-Shape 7"/>
          <p:cNvSpPr/>
          <p:nvPr/>
        </p:nvSpPr>
        <p:spPr>
          <a:xfrm>
            <a:off x="2295580" y="3660045"/>
            <a:ext cx="282730" cy="2403475"/>
          </a:xfrm>
          <a:prstGeom prst="corner">
            <a:avLst/>
          </a:prstGeom>
          <a:solidFill>
            <a:srgbClr val="00B050"/>
          </a:solidFill>
          <a:scene3d>
            <a:camera prst="orthographicFront">
              <a:rot lat="0" lon="0" rev="107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7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0025" y="152400"/>
            <a:ext cx="5445125" cy="6426200"/>
            <a:chOff x="200025" y="152400"/>
            <a:chExt cx="5445125" cy="6426200"/>
          </a:xfrm>
        </p:grpSpPr>
        <p:pic>
          <p:nvPicPr>
            <p:cNvPr id="20482" name="Picture 2" descr="jerusalem-in-nehemiahs-tim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300" y="912813"/>
              <a:ext cx="2705100" cy="548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3" name="Text Box 3"/>
            <p:cNvSpPr txBox="1">
              <a:spLocks noChangeArrowheads="1"/>
            </p:cNvSpPr>
            <p:nvPr/>
          </p:nvSpPr>
          <p:spPr bwMode="auto">
            <a:xfrm>
              <a:off x="2717800" y="5524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羊門</a:t>
              </a:r>
            </a:p>
          </p:txBody>
        </p:sp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1412875" y="676275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魚門</a:t>
              </a:r>
            </a:p>
          </p:txBody>
        </p:sp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539750" y="9207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古門</a:t>
              </a:r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1549400" y="40386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谷門</a:t>
              </a: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1663700" y="6211888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糞廠門</a:t>
              </a: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3136900" y="5576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泉門</a:t>
              </a: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3289300" y="4191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水門</a:t>
              </a: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3460750" y="16764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東門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3508375" y="2286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馬門</a:t>
              </a: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3397250" y="1066800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哈米弗甲門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2940050" y="6096000"/>
              <a:ext cx="2241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從大衛城下來的台階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1397000" y="3671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爐樓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492125" y="1927225"/>
              <a:ext cx="4127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寬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牆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2146300" y="152400"/>
              <a:ext cx="1098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哈米亞樓</a:t>
              </a: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1047750" y="1666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哈楠業樓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3244850" y="3846513"/>
              <a:ext cx="1555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346450" y="45720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3295650" y="33528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凸出來的大樓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3321050" y="2841625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俄斐勒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3397250" y="4953000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舊城牆</a:t>
              </a:r>
            </a:p>
          </p:txBody>
        </p:sp>
        <p:sp>
          <p:nvSpPr>
            <p:cNvPr id="20503" name="Line 23"/>
            <p:cNvSpPr>
              <a:spLocks noChangeShapeType="1"/>
            </p:cNvSpPr>
            <p:nvPr/>
          </p:nvSpPr>
          <p:spPr bwMode="auto">
            <a:xfrm flipH="1">
              <a:off x="2798763" y="4030663"/>
              <a:ext cx="4730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4" name="Line 24"/>
            <p:cNvSpPr>
              <a:spLocks noChangeShapeType="1"/>
            </p:cNvSpPr>
            <p:nvPr/>
          </p:nvSpPr>
          <p:spPr bwMode="auto">
            <a:xfrm flipH="1" flipV="1">
              <a:off x="2790825" y="4321175"/>
              <a:ext cx="549275" cy="79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5" name="Line 25"/>
            <p:cNvSpPr>
              <a:spLocks noChangeShapeType="1"/>
            </p:cNvSpPr>
            <p:nvPr/>
          </p:nvSpPr>
          <p:spPr bwMode="auto">
            <a:xfrm flipH="1" flipV="1">
              <a:off x="2803525" y="4430713"/>
              <a:ext cx="563563" cy="323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6" name="Line 26"/>
            <p:cNvSpPr>
              <a:spLocks noChangeShapeType="1"/>
            </p:cNvSpPr>
            <p:nvPr/>
          </p:nvSpPr>
          <p:spPr bwMode="auto">
            <a:xfrm flipH="1" flipV="1">
              <a:off x="3051175" y="3524250"/>
              <a:ext cx="266700" cy="15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 flipH="1" flipV="1">
              <a:off x="3130550" y="5010150"/>
              <a:ext cx="3206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 flipV="1">
              <a:off x="2155825" y="3997325"/>
              <a:ext cx="36195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flipH="1" flipV="1">
              <a:off x="2798763" y="5627688"/>
              <a:ext cx="400050" cy="125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 flipV="1">
              <a:off x="2790825" y="5665788"/>
              <a:ext cx="244475" cy="528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1" name="Line 31"/>
            <p:cNvSpPr>
              <a:spLocks noChangeShapeType="1"/>
            </p:cNvSpPr>
            <p:nvPr/>
          </p:nvSpPr>
          <p:spPr bwMode="auto">
            <a:xfrm flipV="1">
              <a:off x="2490788" y="6153150"/>
              <a:ext cx="90487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flipV="1">
              <a:off x="1979613" y="3813175"/>
              <a:ext cx="255587" cy="53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>
              <a:off x="2657475" y="533400"/>
              <a:ext cx="15875" cy="536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4" name="Line 34"/>
            <p:cNvSpPr>
              <a:spLocks noChangeShapeType="1"/>
            </p:cNvSpPr>
            <p:nvPr/>
          </p:nvSpPr>
          <p:spPr bwMode="auto">
            <a:xfrm flipH="1">
              <a:off x="2822575" y="908050"/>
              <a:ext cx="65088" cy="188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5" name="Line 35"/>
            <p:cNvSpPr>
              <a:spLocks noChangeShapeType="1"/>
            </p:cNvSpPr>
            <p:nvPr/>
          </p:nvSpPr>
          <p:spPr bwMode="auto">
            <a:xfrm>
              <a:off x="1995488" y="533400"/>
              <a:ext cx="136525" cy="582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6" name="Line 36"/>
            <p:cNvSpPr>
              <a:spLocks noChangeShapeType="1"/>
            </p:cNvSpPr>
            <p:nvPr/>
          </p:nvSpPr>
          <p:spPr bwMode="auto">
            <a:xfrm>
              <a:off x="1895475" y="1039813"/>
              <a:ext cx="71438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7" name="Line 37"/>
            <p:cNvSpPr>
              <a:spLocks noChangeShapeType="1"/>
            </p:cNvSpPr>
            <p:nvPr/>
          </p:nvSpPr>
          <p:spPr bwMode="auto">
            <a:xfrm>
              <a:off x="969963" y="1282700"/>
              <a:ext cx="46037" cy="249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5878" name="Line 38"/>
            <p:cNvSpPr>
              <a:spLocks noChangeShapeType="1"/>
            </p:cNvSpPr>
            <p:nvPr/>
          </p:nvSpPr>
          <p:spPr bwMode="auto">
            <a:xfrm flipH="1">
              <a:off x="3225800" y="1303338"/>
              <a:ext cx="204788" cy="65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9" name="Line 39"/>
            <p:cNvSpPr>
              <a:spLocks noChangeShapeType="1"/>
            </p:cNvSpPr>
            <p:nvPr/>
          </p:nvSpPr>
          <p:spPr bwMode="auto">
            <a:xfrm flipH="1" flipV="1">
              <a:off x="3287713" y="1874838"/>
              <a:ext cx="219075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0" name="Line 40"/>
            <p:cNvSpPr>
              <a:spLocks noChangeShapeType="1"/>
            </p:cNvSpPr>
            <p:nvPr/>
          </p:nvSpPr>
          <p:spPr bwMode="auto">
            <a:xfrm>
              <a:off x="3313113" y="2359025"/>
              <a:ext cx="24765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1" name="Line 41"/>
            <p:cNvSpPr>
              <a:spLocks noChangeShapeType="1"/>
            </p:cNvSpPr>
            <p:nvPr/>
          </p:nvSpPr>
          <p:spPr bwMode="auto">
            <a:xfrm flipH="1">
              <a:off x="2917825" y="3043238"/>
              <a:ext cx="463550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4" name="Text Box 44"/>
            <p:cNvSpPr txBox="1">
              <a:spLocks noChangeArrowheads="1"/>
            </p:cNvSpPr>
            <p:nvPr/>
          </p:nvSpPr>
          <p:spPr bwMode="auto">
            <a:xfrm>
              <a:off x="1543050" y="193833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聖殿</a:t>
              </a:r>
            </a:p>
          </p:txBody>
        </p:sp>
        <p:sp>
          <p:nvSpPr>
            <p:cNvPr id="20525" name="Line 45"/>
            <p:cNvSpPr>
              <a:spLocks noChangeShapeType="1"/>
            </p:cNvSpPr>
            <p:nvPr/>
          </p:nvSpPr>
          <p:spPr bwMode="auto">
            <a:xfrm flipV="1">
              <a:off x="2143125" y="1973263"/>
              <a:ext cx="365125" cy="130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6" name="Line 48"/>
            <p:cNvSpPr>
              <a:spLocks noChangeShapeType="1"/>
            </p:cNvSpPr>
            <p:nvPr/>
          </p:nvSpPr>
          <p:spPr bwMode="auto">
            <a:xfrm flipV="1">
              <a:off x="1841500" y="5695950"/>
              <a:ext cx="581025" cy="358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7" name="Text Box 49"/>
            <p:cNvSpPr txBox="1">
              <a:spLocks noChangeArrowheads="1"/>
            </p:cNvSpPr>
            <p:nvPr/>
          </p:nvSpPr>
          <p:spPr bwMode="auto">
            <a:xfrm>
              <a:off x="798513" y="5870575"/>
              <a:ext cx="1098550" cy="69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2000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西羅亞池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(</a:t>
              </a:r>
              <a:r>
                <a:rPr lang="zh-TW" altLang="en-US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王池</a:t>
              </a: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)</a:t>
              </a:r>
            </a:p>
          </p:txBody>
        </p:sp>
        <p:sp>
          <p:nvSpPr>
            <p:cNvPr id="48" name="Rectangle 64"/>
            <p:cNvSpPr>
              <a:spLocks noChangeArrowheads="1"/>
            </p:cNvSpPr>
            <p:nvPr/>
          </p:nvSpPr>
          <p:spPr bwMode="auto">
            <a:xfrm>
              <a:off x="2406650" y="4427538"/>
              <a:ext cx="412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大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衛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城</a:t>
              </a:r>
              <a:endParaRPr lang="en-US" altLang="en-US" dirty="0" smtClean="0">
                <a:solidFill>
                  <a:srgbClr val="FF0000"/>
                </a:solidFill>
                <a:ea typeface="SimHei" panose="02010609060101010101" pitchFamily="49" charset="-122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200025" y="55006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勇士的房屋</a:t>
              </a:r>
            </a:p>
          </p:txBody>
        </p:sp>
        <p:sp>
          <p:nvSpPr>
            <p:cNvPr id="50" name="Text Box 35"/>
            <p:cNvSpPr txBox="1">
              <a:spLocks noChangeArrowheads="1"/>
            </p:cNvSpPr>
            <p:nvPr/>
          </p:nvSpPr>
          <p:spPr bwMode="auto">
            <a:xfrm>
              <a:off x="200025" y="5108575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武庫的上坡</a:t>
              </a:r>
            </a:p>
          </p:txBody>
        </p:sp>
        <p:sp>
          <p:nvSpPr>
            <p:cNvPr id="51" name="Text Box 36"/>
            <p:cNvSpPr txBox="1">
              <a:spLocks noChangeArrowheads="1"/>
            </p:cNvSpPr>
            <p:nvPr/>
          </p:nvSpPr>
          <p:spPr bwMode="auto">
            <a:xfrm>
              <a:off x="200025" y="4699000"/>
              <a:ext cx="2012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大祭司以利亞實府</a:t>
              </a:r>
            </a:p>
          </p:txBody>
        </p:sp>
        <p:sp>
          <p:nvSpPr>
            <p:cNvPr id="52" name="Text Box 37"/>
            <p:cNvSpPr txBox="1">
              <a:spLocks noChangeArrowheads="1"/>
            </p:cNvSpPr>
            <p:nvPr/>
          </p:nvSpPr>
          <p:spPr bwMode="auto">
            <a:xfrm>
              <a:off x="200025" y="4322763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王上宮</a:t>
              </a:r>
            </a:p>
          </p:txBody>
        </p:sp>
        <p:sp>
          <p:nvSpPr>
            <p:cNvPr id="53" name="Line 42"/>
            <p:cNvSpPr>
              <a:spLocks noChangeShapeType="1"/>
            </p:cNvSpPr>
            <p:nvPr/>
          </p:nvSpPr>
          <p:spPr bwMode="auto">
            <a:xfrm flipV="1">
              <a:off x="1531938" y="5105400"/>
              <a:ext cx="1181100" cy="57943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4" name="Line 43"/>
            <p:cNvSpPr>
              <a:spLocks noChangeShapeType="1"/>
            </p:cNvSpPr>
            <p:nvPr/>
          </p:nvSpPr>
          <p:spPr bwMode="auto">
            <a:xfrm flipV="1">
              <a:off x="1508125" y="4921250"/>
              <a:ext cx="1168400" cy="3921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5" name="Line 44"/>
            <p:cNvSpPr>
              <a:spLocks noChangeShapeType="1"/>
            </p:cNvSpPr>
            <p:nvPr/>
          </p:nvSpPr>
          <p:spPr bwMode="auto">
            <a:xfrm flipV="1">
              <a:off x="2174875" y="4740275"/>
              <a:ext cx="488950" cy="1285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6" name="Line 45"/>
            <p:cNvSpPr>
              <a:spLocks noChangeShapeType="1"/>
            </p:cNvSpPr>
            <p:nvPr/>
          </p:nvSpPr>
          <p:spPr bwMode="auto">
            <a:xfrm>
              <a:off x="1066800" y="4533900"/>
              <a:ext cx="1557338" cy="142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 Box 38"/>
            <p:cNvSpPr txBox="1">
              <a:spLocks noChangeArrowheads="1"/>
            </p:cNvSpPr>
            <p:nvPr/>
          </p:nvSpPr>
          <p:spPr bwMode="auto">
            <a:xfrm>
              <a:off x="4318000" y="50053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挖成的池子</a:t>
              </a:r>
            </a:p>
          </p:txBody>
        </p:sp>
        <p:sp>
          <p:nvSpPr>
            <p:cNvPr id="58" name="Text Box 39"/>
            <p:cNvSpPr txBox="1">
              <a:spLocks noChangeArrowheads="1"/>
            </p:cNvSpPr>
            <p:nvPr/>
          </p:nvSpPr>
          <p:spPr bwMode="auto">
            <a:xfrm>
              <a:off x="4022725" y="55641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大衛墳地</a:t>
              </a:r>
            </a:p>
          </p:txBody>
        </p:sp>
        <p:sp>
          <p:nvSpPr>
            <p:cNvPr id="59" name="Line 40"/>
            <p:cNvSpPr>
              <a:spLocks noChangeShapeType="1"/>
            </p:cNvSpPr>
            <p:nvPr/>
          </p:nvSpPr>
          <p:spPr bwMode="auto">
            <a:xfrm flipH="1" flipV="1">
              <a:off x="3019425" y="5080000"/>
              <a:ext cx="1054100" cy="6334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60" name="Line 41"/>
            <p:cNvSpPr>
              <a:spLocks noChangeShapeType="1"/>
            </p:cNvSpPr>
            <p:nvPr/>
          </p:nvSpPr>
          <p:spPr bwMode="auto">
            <a:xfrm flipH="1" flipV="1">
              <a:off x="3000375" y="4852988"/>
              <a:ext cx="1349375" cy="33972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 rot="21125191">
            <a:off x="2157035" y="1095013"/>
            <a:ext cx="700619" cy="19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 rot="21125191">
            <a:off x="1952856" y="1156336"/>
            <a:ext cx="281833" cy="18793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 rot="20478491">
            <a:off x="1015079" y="1351110"/>
            <a:ext cx="945011" cy="16448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34855" y="1541463"/>
            <a:ext cx="130175" cy="1111250"/>
          </a:xfrm>
          <a:prstGeom prst="rect">
            <a:avLst/>
          </a:prstGeom>
          <a:solidFill>
            <a:srgbClr val="00FF00"/>
          </a:solidFill>
          <a:scene3d>
            <a:camera prst="orthographicFront">
              <a:rot lat="0" lon="0" rev="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626902" y="2413394"/>
            <a:ext cx="116670" cy="1483919"/>
          </a:xfrm>
          <a:prstGeom prst="rect">
            <a:avLst/>
          </a:prstGeom>
          <a:solidFill>
            <a:srgbClr val="FFCC00"/>
          </a:solidFill>
          <a:scene3d>
            <a:camera prst="orthographicFront">
              <a:rot lat="0" lon="0" rev="288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>
            <a:off x="2295580" y="3660045"/>
            <a:ext cx="282730" cy="2403475"/>
          </a:xfrm>
          <a:prstGeom prst="corner">
            <a:avLst/>
          </a:prstGeom>
          <a:solidFill>
            <a:srgbClr val="00B050"/>
          </a:solidFill>
          <a:scene3d>
            <a:camera prst="orthographicFront">
              <a:rot lat="0" lon="0" rev="107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625603" y="14990"/>
            <a:ext cx="3518160" cy="681417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600" b="1" dirty="0"/>
              <a:t>15 </a:t>
            </a:r>
            <a:r>
              <a:rPr lang="en-US" sz="2600" dirty="0">
                <a:solidFill>
                  <a:srgbClr val="FF0000"/>
                </a:solidFill>
              </a:rPr>
              <a:t>管 理 米 斯 巴 </a:t>
            </a:r>
            <a:r>
              <a:rPr lang="en-US" sz="2600" dirty="0"/>
              <a:t>、 各 荷 西 的 兒 子 </a:t>
            </a:r>
            <a:r>
              <a:rPr lang="en-US" sz="2600" dirty="0">
                <a:solidFill>
                  <a:srgbClr val="FF0000"/>
                </a:solidFill>
              </a:rPr>
              <a:t>沙 崙 </a:t>
            </a:r>
            <a:r>
              <a:rPr lang="en-US" sz="2600" dirty="0"/>
              <a:t>修 造 </a:t>
            </a:r>
            <a:r>
              <a:rPr lang="en-US" sz="2600" dirty="0">
                <a:solidFill>
                  <a:srgbClr val="0000CC"/>
                </a:solidFill>
              </a:rPr>
              <a:t>泉 門</a:t>
            </a:r>
            <a:r>
              <a:rPr lang="en-US" sz="2600" dirty="0"/>
              <a:t> ， 立 門 ， 蓋 門 頂 ， 安 門 扇 和 閂 鎖 ， 又 修 造 靠 近 王 園 西 羅 亞 池 的 牆 垣 ， 直 到 那 從 大 衛 城 下 來 的 臺 階 。</a:t>
            </a:r>
          </a:p>
          <a:p>
            <a:pPr>
              <a:lnSpc>
                <a:spcPct val="120000"/>
              </a:lnSpc>
            </a:pPr>
            <a:r>
              <a:rPr lang="en-US" sz="2600" b="1" dirty="0"/>
              <a:t>16 </a:t>
            </a:r>
            <a:r>
              <a:rPr lang="en-US" sz="2600" dirty="0"/>
              <a:t>其 次 是 </a:t>
            </a:r>
            <a:r>
              <a:rPr lang="en-US" sz="2600" dirty="0">
                <a:solidFill>
                  <a:srgbClr val="FF0000"/>
                </a:solidFill>
              </a:rPr>
              <a:t>管 理 伯 夙 一 半</a:t>
            </a:r>
            <a:r>
              <a:rPr lang="en-US" sz="2600" dirty="0"/>
              <a:t> 、 押 卜 的 兒 子 </a:t>
            </a:r>
            <a:r>
              <a:rPr lang="en-US" sz="2600" dirty="0">
                <a:solidFill>
                  <a:srgbClr val="FF0000"/>
                </a:solidFill>
              </a:rPr>
              <a:t>尼 希 米 </a:t>
            </a:r>
            <a:r>
              <a:rPr lang="en-US" sz="2600" dirty="0"/>
              <a:t>修 造 ， 直 到 大 衛 墳 地 的 對 面 ， 又 到 挖 成 的 池 子 ， 並 勇 士 的 房 屋 。</a:t>
            </a:r>
          </a:p>
        </p:txBody>
      </p:sp>
      <p:sp>
        <p:nvSpPr>
          <p:cNvPr id="70" name="Rectangle 69"/>
          <p:cNvSpPr/>
          <p:nvPr/>
        </p:nvSpPr>
        <p:spPr>
          <a:xfrm rot="17034929" flipV="1">
            <a:off x="2193114" y="5528260"/>
            <a:ext cx="1125572" cy="1528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2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0025" y="152400"/>
            <a:ext cx="5445125" cy="6426200"/>
            <a:chOff x="200025" y="152400"/>
            <a:chExt cx="5445125" cy="6426200"/>
          </a:xfrm>
        </p:grpSpPr>
        <p:pic>
          <p:nvPicPr>
            <p:cNvPr id="20482" name="Picture 2" descr="jerusalem-in-nehemiahs-tim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300" y="912813"/>
              <a:ext cx="2705100" cy="548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3" name="Text Box 3"/>
            <p:cNvSpPr txBox="1">
              <a:spLocks noChangeArrowheads="1"/>
            </p:cNvSpPr>
            <p:nvPr/>
          </p:nvSpPr>
          <p:spPr bwMode="auto">
            <a:xfrm>
              <a:off x="2717800" y="5524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羊門</a:t>
              </a:r>
            </a:p>
          </p:txBody>
        </p:sp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1412875" y="676275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魚門</a:t>
              </a:r>
            </a:p>
          </p:txBody>
        </p:sp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539750" y="9207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古門</a:t>
              </a:r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1549400" y="40386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谷門</a:t>
              </a: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1663700" y="6211888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糞廠門</a:t>
              </a: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3136900" y="5576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泉門</a:t>
              </a: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3289300" y="4191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水門</a:t>
              </a: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3460750" y="16764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東門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3508375" y="2286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馬門</a:t>
              </a: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3397250" y="1066800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哈米弗甲門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2940050" y="6096000"/>
              <a:ext cx="2241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從大衛城下來的台階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1397000" y="3671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爐樓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492125" y="1927225"/>
              <a:ext cx="4127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寬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牆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2146300" y="152400"/>
              <a:ext cx="1098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哈米亞樓</a:t>
              </a: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1047750" y="1666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哈楠業樓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3244850" y="3846513"/>
              <a:ext cx="1555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346450" y="45720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3295650" y="33528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凸出來的大樓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3321050" y="2841625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俄斐勒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3397250" y="4953000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舊城牆</a:t>
              </a:r>
            </a:p>
          </p:txBody>
        </p:sp>
        <p:sp>
          <p:nvSpPr>
            <p:cNvPr id="20503" name="Line 23"/>
            <p:cNvSpPr>
              <a:spLocks noChangeShapeType="1"/>
            </p:cNvSpPr>
            <p:nvPr/>
          </p:nvSpPr>
          <p:spPr bwMode="auto">
            <a:xfrm flipH="1">
              <a:off x="2798763" y="4030663"/>
              <a:ext cx="4730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4" name="Line 24"/>
            <p:cNvSpPr>
              <a:spLocks noChangeShapeType="1"/>
            </p:cNvSpPr>
            <p:nvPr/>
          </p:nvSpPr>
          <p:spPr bwMode="auto">
            <a:xfrm flipH="1" flipV="1">
              <a:off x="2790825" y="4321175"/>
              <a:ext cx="549275" cy="79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5" name="Line 25"/>
            <p:cNvSpPr>
              <a:spLocks noChangeShapeType="1"/>
            </p:cNvSpPr>
            <p:nvPr/>
          </p:nvSpPr>
          <p:spPr bwMode="auto">
            <a:xfrm flipH="1" flipV="1">
              <a:off x="2803525" y="4430713"/>
              <a:ext cx="563563" cy="323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6" name="Line 26"/>
            <p:cNvSpPr>
              <a:spLocks noChangeShapeType="1"/>
            </p:cNvSpPr>
            <p:nvPr/>
          </p:nvSpPr>
          <p:spPr bwMode="auto">
            <a:xfrm flipH="1" flipV="1">
              <a:off x="3051175" y="3524250"/>
              <a:ext cx="266700" cy="15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 flipH="1" flipV="1">
              <a:off x="3130550" y="5010150"/>
              <a:ext cx="3206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 flipV="1">
              <a:off x="2155825" y="3997325"/>
              <a:ext cx="36195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flipH="1" flipV="1">
              <a:off x="2798763" y="5627688"/>
              <a:ext cx="400050" cy="125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 flipV="1">
              <a:off x="2790825" y="5665788"/>
              <a:ext cx="244475" cy="528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1" name="Line 31"/>
            <p:cNvSpPr>
              <a:spLocks noChangeShapeType="1"/>
            </p:cNvSpPr>
            <p:nvPr/>
          </p:nvSpPr>
          <p:spPr bwMode="auto">
            <a:xfrm flipV="1">
              <a:off x="2490788" y="6153150"/>
              <a:ext cx="90487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flipV="1">
              <a:off x="1979613" y="3813175"/>
              <a:ext cx="255587" cy="53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>
              <a:off x="2657475" y="533400"/>
              <a:ext cx="15875" cy="536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4" name="Line 34"/>
            <p:cNvSpPr>
              <a:spLocks noChangeShapeType="1"/>
            </p:cNvSpPr>
            <p:nvPr/>
          </p:nvSpPr>
          <p:spPr bwMode="auto">
            <a:xfrm flipH="1">
              <a:off x="2822575" y="908050"/>
              <a:ext cx="65088" cy="188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5" name="Line 35"/>
            <p:cNvSpPr>
              <a:spLocks noChangeShapeType="1"/>
            </p:cNvSpPr>
            <p:nvPr/>
          </p:nvSpPr>
          <p:spPr bwMode="auto">
            <a:xfrm>
              <a:off x="1995488" y="533400"/>
              <a:ext cx="136525" cy="582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6" name="Line 36"/>
            <p:cNvSpPr>
              <a:spLocks noChangeShapeType="1"/>
            </p:cNvSpPr>
            <p:nvPr/>
          </p:nvSpPr>
          <p:spPr bwMode="auto">
            <a:xfrm>
              <a:off x="1895475" y="1039813"/>
              <a:ext cx="71438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7" name="Line 37"/>
            <p:cNvSpPr>
              <a:spLocks noChangeShapeType="1"/>
            </p:cNvSpPr>
            <p:nvPr/>
          </p:nvSpPr>
          <p:spPr bwMode="auto">
            <a:xfrm>
              <a:off x="969963" y="1282700"/>
              <a:ext cx="46037" cy="249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5878" name="Line 38"/>
            <p:cNvSpPr>
              <a:spLocks noChangeShapeType="1"/>
            </p:cNvSpPr>
            <p:nvPr/>
          </p:nvSpPr>
          <p:spPr bwMode="auto">
            <a:xfrm flipH="1">
              <a:off x="3225800" y="1303338"/>
              <a:ext cx="204788" cy="65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9" name="Line 39"/>
            <p:cNvSpPr>
              <a:spLocks noChangeShapeType="1"/>
            </p:cNvSpPr>
            <p:nvPr/>
          </p:nvSpPr>
          <p:spPr bwMode="auto">
            <a:xfrm flipH="1" flipV="1">
              <a:off x="3287713" y="1874838"/>
              <a:ext cx="219075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0" name="Line 40"/>
            <p:cNvSpPr>
              <a:spLocks noChangeShapeType="1"/>
            </p:cNvSpPr>
            <p:nvPr/>
          </p:nvSpPr>
          <p:spPr bwMode="auto">
            <a:xfrm>
              <a:off x="3313113" y="2359025"/>
              <a:ext cx="24765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1" name="Line 41"/>
            <p:cNvSpPr>
              <a:spLocks noChangeShapeType="1"/>
            </p:cNvSpPr>
            <p:nvPr/>
          </p:nvSpPr>
          <p:spPr bwMode="auto">
            <a:xfrm flipH="1">
              <a:off x="2917825" y="3043238"/>
              <a:ext cx="463550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4" name="Text Box 44"/>
            <p:cNvSpPr txBox="1">
              <a:spLocks noChangeArrowheads="1"/>
            </p:cNvSpPr>
            <p:nvPr/>
          </p:nvSpPr>
          <p:spPr bwMode="auto">
            <a:xfrm>
              <a:off x="1543050" y="193833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聖殿</a:t>
              </a:r>
            </a:p>
          </p:txBody>
        </p:sp>
        <p:sp>
          <p:nvSpPr>
            <p:cNvPr id="20525" name="Line 45"/>
            <p:cNvSpPr>
              <a:spLocks noChangeShapeType="1"/>
            </p:cNvSpPr>
            <p:nvPr/>
          </p:nvSpPr>
          <p:spPr bwMode="auto">
            <a:xfrm flipV="1">
              <a:off x="2143125" y="1973263"/>
              <a:ext cx="365125" cy="130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6" name="Line 48"/>
            <p:cNvSpPr>
              <a:spLocks noChangeShapeType="1"/>
            </p:cNvSpPr>
            <p:nvPr/>
          </p:nvSpPr>
          <p:spPr bwMode="auto">
            <a:xfrm flipV="1">
              <a:off x="1841500" y="5695950"/>
              <a:ext cx="581025" cy="358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7" name="Text Box 49"/>
            <p:cNvSpPr txBox="1">
              <a:spLocks noChangeArrowheads="1"/>
            </p:cNvSpPr>
            <p:nvPr/>
          </p:nvSpPr>
          <p:spPr bwMode="auto">
            <a:xfrm>
              <a:off x="798513" y="5870575"/>
              <a:ext cx="1098550" cy="69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2000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西羅亞池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(</a:t>
              </a:r>
              <a:r>
                <a:rPr lang="zh-TW" altLang="en-US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王池</a:t>
              </a: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)</a:t>
              </a:r>
            </a:p>
          </p:txBody>
        </p:sp>
        <p:sp>
          <p:nvSpPr>
            <p:cNvPr id="48" name="Rectangle 64"/>
            <p:cNvSpPr>
              <a:spLocks noChangeArrowheads="1"/>
            </p:cNvSpPr>
            <p:nvPr/>
          </p:nvSpPr>
          <p:spPr bwMode="auto">
            <a:xfrm>
              <a:off x="2406650" y="4427538"/>
              <a:ext cx="412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大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衛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城</a:t>
              </a:r>
              <a:endParaRPr lang="en-US" altLang="en-US" dirty="0" smtClean="0">
                <a:solidFill>
                  <a:srgbClr val="FF0000"/>
                </a:solidFill>
                <a:ea typeface="SimHei" panose="02010609060101010101" pitchFamily="49" charset="-122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200025" y="55006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勇士的房屋</a:t>
              </a:r>
            </a:p>
          </p:txBody>
        </p:sp>
        <p:sp>
          <p:nvSpPr>
            <p:cNvPr id="50" name="Text Box 35"/>
            <p:cNvSpPr txBox="1">
              <a:spLocks noChangeArrowheads="1"/>
            </p:cNvSpPr>
            <p:nvPr/>
          </p:nvSpPr>
          <p:spPr bwMode="auto">
            <a:xfrm>
              <a:off x="200025" y="5108575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武庫的上坡</a:t>
              </a:r>
            </a:p>
          </p:txBody>
        </p:sp>
        <p:sp>
          <p:nvSpPr>
            <p:cNvPr id="51" name="Text Box 36"/>
            <p:cNvSpPr txBox="1">
              <a:spLocks noChangeArrowheads="1"/>
            </p:cNvSpPr>
            <p:nvPr/>
          </p:nvSpPr>
          <p:spPr bwMode="auto">
            <a:xfrm>
              <a:off x="200025" y="4699000"/>
              <a:ext cx="2012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大祭司以利亞實府</a:t>
              </a:r>
            </a:p>
          </p:txBody>
        </p:sp>
        <p:sp>
          <p:nvSpPr>
            <p:cNvPr id="52" name="Text Box 37"/>
            <p:cNvSpPr txBox="1">
              <a:spLocks noChangeArrowheads="1"/>
            </p:cNvSpPr>
            <p:nvPr/>
          </p:nvSpPr>
          <p:spPr bwMode="auto">
            <a:xfrm>
              <a:off x="200025" y="4322763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王上宮</a:t>
              </a:r>
            </a:p>
          </p:txBody>
        </p:sp>
        <p:sp>
          <p:nvSpPr>
            <p:cNvPr id="53" name="Line 42"/>
            <p:cNvSpPr>
              <a:spLocks noChangeShapeType="1"/>
            </p:cNvSpPr>
            <p:nvPr/>
          </p:nvSpPr>
          <p:spPr bwMode="auto">
            <a:xfrm flipV="1">
              <a:off x="1531938" y="5105400"/>
              <a:ext cx="1181100" cy="57943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4" name="Line 43"/>
            <p:cNvSpPr>
              <a:spLocks noChangeShapeType="1"/>
            </p:cNvSpPr>
            <p:nvPr/>
          </p:nvSpPr>
          <p:spPr bwMode="auto">
            <a:xfrm flipV="1">
              <a:off x="1508125" y="4921250"/>
              <a:ext cx="1168400" cy="3921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5" name="Line 44"/>
            <p:cNvSpPr>
              <a:spLocks noChangeShapeType="1"/>
            </p:cNvSpPr>
            <p:nvPr/>
          </p:nvSpPr>
          <p:spPr bwMode="auto">
            <a:xfrm flipV="1">
              <a:off x="2174875" y="4740275"/>
              <a:ext cx="488950" cy="1285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6" name="Line 45"/>
            <p:cNvSpPr>
              <a:spLocks noChangeShapeType="1"/>
            </p:cNvSpPr>
            <p:nvPr/>
          </p:nvSpPr>
          <p:spPr bwMode="auto">
            <a:xfrm>
              <a:off x="1066800" y="4533900"/>
              <a:ext cx="1557338" cy="142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 Box 38"/>
            <p:cNvSpPr txBox="1">
              <a:spLocks noChangeArrowheads="1"/>
            </p:cNvSpPr>
            <p:nvPr/>
          </p:nvSpPr>
          <p:spPr bwMode="auto">
            <a:xfrm>
              <a:off x="4318000" y="50053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挖成的池子</a:t>
              </a:r>
            </a:p>
          </p:txBody>
        </p:sp>
        <p:sp>
          <p:nvSpPr>
            <p:cNvPr id="58" name="Text Box 39"/>
            <p:cNvSpPr txBox="1">
              <a:spLocks noChangeArrowheads="1"/>
            </p:cNvSpPr>
            <p:nvPr/>
          </p:nvSpPr>
          <p:spPr bwMode="auto">
            <a:xfrm>
              <a:off x="4022725" y="55641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大衛墳地</a:t>
              </a:r>
            </a:p>
          </p:txBody>
        </p:sp>
        <p:sp>
          <p:nvSpPr>
            <p:cNvPr id="59" name="Line 40"/>
            <p:cNvSpPr>
              <a:spLocks noChangeShapeType="1"/>
            </p:cNvSpPr>
            <p:nvPr/>
          </p:nvSpPr>
          <p:spPr bwMode="auto">
            <a:xfrm flipH="1" flipV="1">
              <a:off x="3019425" y="5080000"/>
              <a:ext cx="1054100" cy="6334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60" name="Line 41"/>
            <p:cNvSpPr>
              <a:spLocks noChangeShapeType="1"/>
            </p:cNvSpPr>
            <p:nvPr/>
          </p:nvSpPr>
          <p:spPr bwMode="auto">
            <a:xfrm flipH="1" flipV="1">
              <a:off x="3000375" y="4852988"/>
              <a:ext cx="1349375" cy="33972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 rot="21125191">
            <a:off x="2157035" y="1095013"/>
            <a:ext cx="700619" cy="19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 rot="21125191">
            <a:off x="1952856" y="1156336"/>
            <a:ext cx="281833" cy="18793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 rot="20478491">
            <a:off x="1015079" y="1351110"/>
            <a:ext cx="945011" cy="16448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34855" y="1541463"/>
            <a:ext cx="130175" cy="1111250"/>
          </a:xfrm>
          <a:prstGeom prst="rect">
            <a:avLst/>
          </a:prstGeom>
          <a:solidFill>
            <a:srgbClr val="00FF00"/>
          </a:solidFill>
          <a:scene3d>
            <a:camera prst="orthographicFront">
              <a:rot lat="0" lon="0" rev="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626902" y="2413394"/>
            <a:ext cx="116670" cy="1483919"/>
          </a:xfrm>
          <a:prstGeom prst="rect">
            <a:avLst/>
          </a:prstGeom>
          <a:solidFill>
            <a:srgbClr val="FFCC00"/>
          </a:solidFill>
          <a:scene3d>
            <a:camera prst="orthographicFront">
              <a:rot lat="0" lon="0" rev="288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>
            <a:off x="2295580" y="3660045"/>
            <a:ext cx="282730" cy="2403475"/>
          </a:xfrm>
          <a:prstGeom prst="corner">
            <a:avLst/>
          </a:prstGeom>
          <a:solidFill>
            <a:srgbClr val="00B050"/>
          </a:solidFill>
          <a:scene3d>
            <a:camera prst="orthographicFront">
              <a:rot lat="0" lon="0" rev="107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 rot="17034929" flipV="1">
            <a:off x="2193114" y="5528260"/>
            <a:ext cx="1125572" cy="1528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707563" y="-2209"/>
            <a:ext cx="4436437" cy="674030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/>
              <a:t>17 </a:t>
            </a:r>
            <a:r>
              <a:rPr lang="en-US" sz="2400" dirty="0"/>
              <a:t>其 次 是 </a:t>
            </a:r>
            <a:r>
              <a:rPr lang="en-US" sz="2400" dirty="0">
                <a:solidFill>
                  <a:schemeClr val="bg1"/>
                </a:solidFill>
              </a:rPr>
              <a:t>利 未 人 </a:t>
            </a:r>
            <a:r>
              <a:rPr lang="en-US" sz="2400" dirty="0"/>
              <a:t>巴 尼 的 兒 子 </a:t>
            </a:r>
            <a:r>
              <a:rPr lang="en-US" sz="2400" dirty="0">
                <a:solidFill>
                  <a:schemeClr val="bg1"/>
                </a:solidFill>
              </a:rPr>
              <a:t>利 宏 </a:t>
            </a:r>
            <a:r>
              <a:rPr lang="en-US" sz="2400" dirty="0"/>
              <a:t>修 造 。 其 次 是 </a:t>
            </a:r>
            <a:r>
              <a:rPr lang="en-US" sz="2400" dirty="0">
                <a:solidFill>
                  <a:schemeClr val="bg1"/>
                </a:solidFill>
              </a:rPr>
              <a:t>管 理 基 伊 拉 一 半 、 哈 沙 比 雅</a:t>
            </a:r>
            <a:r>
              <a:rPr lang="en-US" sz="2400" dirty="0"/>
              <a:t> 為 他 所 管 的 本 境 修 造 。</a:t>
            </a:r>
          </a:p>
          <a:p>
            <a:pPr>
              <a:lnSpc>
                <a:spcPct val="120000"/>
              </a:lnSpc>
            </a:pPr>
            <a:r>
              <a:rPr lang="en-US" sz="2400" b="1" dirty="0"/>
              <a:t>18 </a:t>
            </a:r>
            <a:r>
              <a:rPr lang="en-US" sz="2400" dirty="0"/>
              <a:t>其 次 是 </a:t>
            </a:r>
            <a:r>
              <a:rPr lang="en-US" sz="2400" dirty="0">
                <a:solidFill>
                  <a:schemeClr val="bg1"/>
                </a:solidFill>
              </a:rPr>
              <a:t>利 未 人 </a:t>
            </a:r>
            <a:r>
              <a:rPr lang="en-US" sz="2400" dirty="0"/>
              <a:t>弟 兄 中 </a:t>
            </a:r>
            <a:r>
              <a:rPr lang="en-US" sz="2400" dirty="0">
                <a:solidFill>
                  <a:schemeClr val="bg1"/>
                </a:solidFill>
              </a:rPr>
              <a:t>管 理 基 伊 拉 那 一 半</a:t>
            </a:r>
            <a:r>
              <a:rPr lang="en-US" sz="2400" dirty="0"/>
              <a:t> 、 希 拿 達 的 兒 子 </a:t>
            </a:r>
            <a:r>
              <a:rPr lang="en-US" sz="2400" dirty="0">
                <a:solidFill>
                  <a:schemeClr val="bg1"/>
                </a:solidFill>
              </a:rPr>
              <a:t>巴 瓦 伊 </a:t>
            </a:r>
            <a:r>
              <a:rPr lang="en-US" sz="2400" dirty="0"/>
              <a:t>修 造 。</a:t>
            </a:r>
          </a:p>
          <a:p>
            <a:pPr>
              <a:lnSpc>
                <a:spcPct val="120000"/>
              </a:lnSpc>
            </a:pPr>
            <a:r>
              <a:rPr lang="en-US" sz="2400" b="1" dirty="0"/>
              <a:t>19 </a:t>
            </a:r>
            <a:r>
              <a:rPr lang="en-US" sz="2400" dirty="0"/>
              <a:t>其 次 是 </a:t>
            </a:r>
            <a:r>
              <a:rPr lang="en-US" sz="2400" dirty="0">
                <a:solidFill>
                  <a:schemeClr val="bg1"/>
                </a:solidFill>
              </a:rPr>
              <a:t>管 理 米 斯 巴 </a:t>
            </a:r>
            <a:r>
              <a:rPr lang="en-US" sz="2400" dirty="0"/>
              <a:t>、 耶 書 亞 的 兒 子 </a:t>
            </a:r>
            <a:r>
              <a:rPr lang="en-US" sz="2400" dirty="0">
                <a:solidFill>
                  <a:schemeClr val="bg1"/>
                </a:solidFill>
              </a:rPr>
              <a:t>以 謝</a:t>
            </a:r>
            <a:r>
              <a:rPr lang="en-US" sz="2400" dirty="0"/>
              <a:t> 修 造 一 段 ， 對 著 武 庫 的 上 坡 、 城 牆 轉 彎 之 處 。</a:t>
            </a:r>
          </a:p>
          <a:p>
            <a:pPr>
              <a:lnSpc>
                <a:spcPct val="120000"/>
              </a:lnSpc>
            </a:pPr>
            <a:r>
              <a:rPr lang="en-US" sz="2400" b="1" dirty="0"/>
              <a:t>20 </a:t>
            </a:r>
            <a:r>
              <a:rPr lang="en-US" sz="2400" dirty="0"/>
              <a:t>其 次 是 薩 拜 的 兒 子 </a:t>
            </a:r>
            <a:r>
              <a:rPr lang="en-US" sz="2400" dirty="0">
                <a:solidFill>
                  <a:schemeClr val="bg1"/>
                </a:solidFill>
              </a:rPr>
              <a:t>巴 錄</a:t>
            </a:r>
            <a:r>
              <a:rPr lang="en-US" sz="2400" dirty="0"/>
              <a:t> 竭 力 修 造 一 段 ， 從 城 牆 轉 彎 ， 直 到 大 祭 司 以 利 亞 實 的 府 門 。</a:t>
            </a:r>
          </a:p>
        </p:txBody>
      </p:sp>
      <p:sp>
        <p:nvSpPr>
          <p:cNvPr id="69" name="Rectangle 68"/>
          <p:cNvSpPr/>
          <p:nvPr/>
        </p:nvSpPr>
        <p:spPr>
          <a:xfrm rot="21125191">
            <a:off x="2731127" y="4787383"/>
            <a:ext cx="289927" cy="162960"/>
          </a:xfrm>
          <a:prstGeom prst="rect">
            <a:avLst/>
          </a:prstGeom>
          <a:solidFill>
            <a:srgbClr val="FF0000"/>
          </a:solidFill>
          <a:scene3d>
            <a:camera prst="orthographicFront">
              <a:rot lat="0" lon="0" rev="51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0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0025" y="152400"/>
            <a:ext cx="5445125" cy="6426200"/>
            <a:chOff x="200025" y="152400"/>
            <a:chExt cx="5445125" cy="6426200"/>
          </a:xfrm>
        </p:grpSpPr>
        <p:pic>
          <p:nvPicPr>
            <p:cNvPr id="20482" name="Picture 2" descr="jerusalem-in-nehemiahs-tim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300" y="912813"/>
              <a:ext cx="2705100" cy="548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3" name="Text Box 3"/>
            <p:cNvSpPr txBox="1">
              <a:spLocks noChangeArrowheads="1"/>
            </p:cNvSpPr>
            <p:nvPr/>
          </p:nvSpPr>
          <p:spPr bwMode="auto">
            <a:xfrm>
              <a:off x="2717800" y="5524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羊門</a:t>
              </a:r>
            </a:p>
          </p:txBody>
        </p:sp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1412875" y="676275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魚門</a:t>
              </a:r>
            </a:p>
          </p:txBody>
        </p:sp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539750" y="9207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古門</a:t>
              </a:r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1549400" y="40386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谷門</a:t>
              </a: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1663700" y="6211888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糞廠門</a:t>
              </a: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3136900" y="5576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泉門</a:t>
              </a: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3289300" y="4191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水門</a:t>
              </a: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3460750" y="16764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東門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3508375" y="2286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馬門</a:t>
              </a: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3397250" y="1066800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哈米弗甲門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2940050" y="6096000"/>
              <a:ext cx="2241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從大衛城下來的台階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1397000" y="3671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爐樓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492125" y="1927225"/>
              <a:ext cx="4127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寬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牆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2146300" y="152400"/>
              <a:ext cx="1098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哈米亞樓</a:t>
              </a: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1047750" y="1666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哈楠業樓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3244850" y="3846513"/>
              <a:ext cx="1555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346450" y="45720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3295650" y="33528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凸出來的大樓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3321050" y="2841625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俄斐勒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3397250" y="4953000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舊城牆</a:t>
              </a:r>
            </a:p>
          </p:txBody>
        </p:sp>
        <p:sp>
          <p:nvSpPr>
            <p:cNvPr id="20503" name="Line 23"/>
            <p:cNvSpPr>
              <a:spLocks noChangeShapeType="1"/>
            </p:cNvSpPr>
            <p:nvPr/>
          </p:nvSpPr>
          <p:spPr bwMode="auto">
            <a:xfrm flipH="1">
              <a:off x="2798763" y="4030663"/>
              <a:ext cx="4730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4" name="Line 24"/>
            <p:cNvSpPr>
              <a:spLocks noChangeShapeType="1"/>
            </p:cNvSpPr>
            <p:nvPr/>
          </p:nvSpPr>
          <p:spPr bwMode="auto">
            <a:xfrm flipH="1" flipV="1">
              <a:off x="2790825" y="4321175"/>
              <a:ext cx="549275" cy="79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5" name="Line 25"/>
            <p:cNvSpPr>
              <a:spLocks noChangeShapeType="1"/>
            </p:cNvSpPr>
            <p:nvPr/>
          </p:nvSpPr>
          <p:spPr bwMode="auto">
            <a:xfrm flipH="1" flipV="1">
              <a:off x="2803525" y="4430713"/>
              <a:ext cx="563563" cy="323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6" name="Line 26"/>
            <p:cNvSpPr>
              <a:spLocks noChangeShapeType="1"/>
            </p:cNvSpPr>
            <p:nvPr/>
          </p:nvSpPr>
          <p:spPr bwMode="auto">
            <a:xfrm flipH="1" flipV="1">
              <a:off x="3051175" y="3524250"/>
              <a:ext cx="266700" cy="15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 flipH="1" flipV="1">
              <a:off x="3130550" y="5010150"/>
              <a:ext cx="3206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 flipV="1">
              <a:off x="2155825" y="3997325"/>
              <a:ext cx="36195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flipH="1" flipV="1">
              <a:off x="2798763" y="5627688"/>
              <a:ext cx="400050" cy="125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 flipV="1">
              <a:off x="2790825" y="5665788"/>
              <a:ext cx="244475" cy="528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1" name="Line 31"/>
            <p:cNvSpPr>
              <a:spLocks noChangeShapeType="1"/>
            </p:cNvSpPr>
            <p:nvPr/>
          </p:nvSpPr>
          <p:spPr bwMode="auto">
            <a:xfrm flipV="1">
              <a:off x="2490788" y="6153150"/>
              <a:ext cx="90487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flipV="1">
              <a:off x="1979613" y="3813175"/>
              <a:ext cx="255587" cy="53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>
              <a:off x="2657475" y="533400"/>
              <a:ext cx="15875" cy="536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4" name="Line 34"/>
            <p:cNvSpPr>
              <a:spLocks noChangeShapeType="1"/>
            </p:cNvSpPr>
            <p:nvPr/>
          </p:nvSpPr>
          <p:spPr bwMode="auto">
            <a:xfrm flipH="1">
              <a:off x="2822575" y="908050"/>
              <a:ext cx="65088" cy="188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5" name="Line 35"/>
            <p:cNvSpPr>
              <a:spLocks noChangeShapeType="1"/>
            </p:cNvSpPr>
            <p:nvPr/>
          </p:nvSpPr>
          <p:spPr bwMode="auto">
            <a:xfrm>
              <a:off x="1995488" y="533400"/>
              <a:ext cx="136525" cy="582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6" name="Line 36"/>
            <p:cNvSpPr>
              <a:spLocks noChangeShapeType="1"/>
            </p:cNvSpPr>
            <p:nvPr/>
          </p:nvSpPr>
          <p:spPr bwMode="auto">
            <a:xfrm>
              <a:off x="1895475" y="1039813"/>
              <a:ext cx="71438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7" name="Line 37"/>
            <p:cNvSpPr>
              <a:spLocks noChangeShapeType="1"/>
            </p:cNvSpPr>
            <p:nvPr/>
          </p:nvSpPr>
          <p:spPr bwMode="auto">
            <a:xfrm>
              <a:off x="969963" y="1282700"/>
              <a:ext cx="46037" cy="249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5878" name="Line 38"/>
            <p:cNvSpPr>
              <a:spLocks noChangeShapeType="1"/>
            </p:cNvSpPr>
            <p:nvPr/>
          </p:nvSpPr>
          <p:spPr bwMode="auto">
            <a:xfrm flipH="1">
              <a:off x="3225800" y="1303338"/>
              <a:ext cx="204788" cy="65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9" name="Line 39"/>
            <p:cNvSpPr>
              <a:spLocks noChangeShapeType="1"/>
            </p:cNvSpPr>
            <p:nvPr/>
          </p:nvSpPr>
          <p:spPr bwMode="auto">
            <a:xfrm flipH="1" flipV="1">
              <a:off x="3287713" y="1874838"/>
              <a:ext cx="219075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0" name="Line 40"/>
            <p:cNvSpPr>
              <a:spLocks noChangeShapeType="1"/>
            </p:cNvSpPr>
            <p:nvPr/>
          </p:nvSpPr>
          <p:spPr bwMode="auto">
            <a:xfrm>
              <a:off x="3313113" y="2359025"/>
              <a:ext cx="24765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1" name="Line 41"/>
            <p:cNvSpPr>
              <a:spLocks noChangeShapeType="1"/>
            </p:cNvSpPr>
            <p:nvPr/>
          </p:nvSpPr>
          <p:spPr bwMode="auto">
            <a:xfrm flipH="1">
              <a:off x="2917825" y="3043238"/>
              <a:ext cx="463550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4" name="Text Box 44"/>
            <p:cNvSpPr txBox="1">
              <a:spLocks noChangeArrowheads="1"/>
            </p:cNvSpPr>
            <p:nvPr/>
          </p:nvSpPr>
          <p:spPr bwMode="auto">
            <a:xfrm>
              <a:off x="1543050" y="193833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聖殿</a:t>
              </a:r>
            </a:p>
          </p:txBody>
        </p:sp>
        <p:sp>
          <p:nvSpPr>
            <p:cNvPr id="20525" name="Line 45"/>
            <p:cNvSpPr>
              <a:spLocks noChangeShapeType="1"/>
            </p:cNvSpPr>
            <p:nvPr/>
          </p:nvSpPr>
          <p:spPr bwMode="auto">
            <a:xfrm flipV="1">
              <a:off x="2143125" y="1973263"/>
              <a:ext cx="365125" cy="130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6" name="Line 48"/>
            <p:cNvSpPr>
              <a:spLocks noChangeShapeType="1"/>
            </p:cNvSpPr>
            <p:nvPr/>
          </p:nvSpPr>
          <p:spPr bwMode="auto">
            <a:xfrm flipV="1">
              <a:off x="1841500" y="5695950"/>
              <a:ext cx="581025" cy="358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7" name="Text Box 49"/>
            <p:cNvSpPr txBox="1">
              <a:spLocks noChangeArrowheads="1"/>
            </p:cNvSpPr>
            <p:nvPr/>
          </p:nvSpPr>
          <p:spPr bwMode="auto">
            <a:xfrm>
              <a:off x="798513" y="5870575"/>
              <a:ext cx="1098550" cy="69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2000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西羅亞池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(</a:t>
              </a:r>
              <a:r>
                <a:rPr lang="zh-TW" altLang="en-US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王池</a:t>
              </a: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)</a:t>
              </a:r>
            </a:p>
          </p:txBody>
        </p:sp>
        <p:sp>
          <p:nvSpPr>
            <p:cNvPr id="48" name="Rectangle 64"/>
            <p:cNvSpPr>
              <a:spLocks noChangeArrowheads="1"/>
            </p:cNvSpPr>
            <p:nvPr/>
          </p:nvSpPr>
          <p:spPr bwMode="auto">
            <a:xfrm>
              <a:off x="2406650" y="4427538"/>
              <a:ext cx="412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大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衛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城</a:t>
              </a:r>
              <a:endParaRPr lang="en-US" altLang="en-US" dirty="0" smtClean="0">
                <a:solidFill>
                  <a:srgbClr val="FF0000"/>
                </a:solidFill>
                <a:ea typeface="SimHei" panose="02010609060101010101" pitchFamily="49" charset="-122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200025" y="55006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勇士的房屋</a:t>
              </a:r>
            </a:p>
          </p:txBody>
        </p:sp>
        <p:sp>
          <p:nvSpPr>
            <p:cNvPr id="50" name="Text Box 35"/>
            <p:cNvSpPr txBox="1">
              <a:spLocks noChangeArrowheads="1"/>
            </p:cNvSpPr>
            <p:nvPr/>
          </p:nvSpPr>
          <p:spPr bwMode="auto">
            <a:xfrm>
              <a:off x="200025" y="5108575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武庫的上坡</a:t>
              </a:r>
            </a:p>
          </p:txBody>
        </p:sp>
        <p:sp>
          <p:nvSpPr>
            <p:cNvPr id="51" name="Text Box 36"/>
            <p:cNvSpPr txBox="1">
              <a:spLocks noChangeArrowheads="1"/>
            </p:cNvSpPr>
            <p:nvPr/>
          </p:nvSpPr>
          <p:spPr bwMode="auto">
            <a:xfrm>
              <a:off x="200025" y="4699000"/>
              <a:ext cx="2012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大祭司以利亞實府</a:t>
              </a:r>
            </a:p>
          </p:txBody>
        </p:sp>
        <p:sp>
          <p:nvSpPr>
            <p:cNvPr id="52" name="Text Box 37"/>
            <p:cNvSpPr txBox="1">
              <a:spLocks noChangeArrowheads="1"/>
            </p:cNvSpPr>
            <p:nvPr/>
          </p:nvSpPr>
          <p:spPr bwMode="auto">
            <a:xfrm>
              <a:off x="200025" y="4322763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王上宮</a:t>
              </a:r>
            </a:p>
          </p:txBody>
        </p:sp>
        <p:sp>
          <p:nvSpPr>
            <p:cNvPr id="53" name="Line 42"/>
            <p:cNvSpPr>
              <a:spLocks noChangeShapeType="1"/>
            </p:cNvSpPr>
            <p:nvPr/>
          </p:nvSpPr>
          <p:spPr bwMode="auto">
            <a:xfrm flipV="1">
              <a:off x="1531938" y="5105400"/>
              <a:ext cx="1181100" cy="57943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4" name="Line 43"/>
            <p:cNvSpPr>
              <a:spLocks noChangeShapeType="1"/>
            </p:cNvSpPr>
            <p:nvPr/>
          </p:nvSpPr>
          <p:spPr bwMode="auto">
            <a:xfrm flipV="1">
              <a:off x="1508125" y="4921250"/>
              <a:ext cx="1168400" cy="3921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5" name="Line 44"/>
            <p:cNvSpPr>
              <a:spLocks noChangeShapeType="1"/>
            </p:cNvSpPr>
            <p:nvPr/>
          </p:nvSpPr>
          <p:spPr bwMode="auto">
            <a:xfrm flipV="1">
              <a:off x="2174875" y="4740275"/>
              <a:ext cx="488950" cy="1285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6" name="Line 45"/>
            <p:cNvSpPr>
              <a:spLocks noChangeShapeType="1"/>
            </p:cNvSpPr>
            <p:nvPr/>
          </p:nvSpPr>
          <p:spPr bwMode="auto">
            <a:xfrm>
              <a:off x="1066800" y="4533900"/>
              <a:ext cx="1557338" cy="142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 Box 38"/>
            <p:cNvSpPr txBox="1">
              <a:spLocks noChangeArrowheads="1"/>
            </p:cNvSpPr>
            <p:nvPr/>
          </p:nvSpPr>
          <p:spPr bwMode="auto">
            <a:xfrm>
              <a:off x="4318000" y="50053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挖成的池子</a:t>
              </a:r>
            </a:p>
          </p:txBody>
        </p:sp>
        <p:sp>
          <p:nvSpPr>
            <p:cNvPr id="58" name="Text Box 39"/>
            <p:cNvSpPr txBox="1">
              <a:spLocks noChangeArrowheads="1"/>
            </p:cNvSpPr>
            <p:nvPr/>
          </p:nvSpPr>
          <p:spPr bwMode="auto">
            <a:xfrm>
              <a:off x="4022725" y="55641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大衛墳地</a:t>
              </a:r>
            </a:p>
          </p:txBody>
        </p:sp>
        <p:sp>
          <p:nvSpPr>
            <p:cNvPr id="59" name="Line 40"/>
            <p:cNvSpPr>
              <a:spLocks noChangeShapeType="1"/>
            </p:cNvSpPr>
            <p:nvPr/>
          </p:nvSpPr>
          <p:spPr bwMode="auto">
            <a:xfrm flipH="1" flipV="1">
              <a:off x="3019425" y="5080000"/>
              <a:ext cx="1054100" cy="6334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60" name="Line 41"/>
            <p:cNvSpPr>
              <a:spLocks noChangeShapeType="1"/>
            </p:cNvSpPr>
            <p:nvPr/>
          </p:nvSpPr>
          <p:spPr bwMode="auto">
            <a:xfrm flipH="1" flipV="1">
              <a:off x="3000375" y="4852988"/>
              <a:ext cx="1349375" cy="33972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 rot="21125191">
            <a:off x="2157035" y="1095013"/>
            <a:ext cx="700619" cy="19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 rot="21125191">
            <a:off x="1952856" y="1156336"/>
            <a:ext cx="281833" cy="18793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 rot="20478491">
            <a:off x="1015079" y="1351110"/>
            <a:ext cx="945011" cy="16448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34855" y="1541463"/>
            <a:ext cx="130175" cy="1111250"/>
          </a:xfrm>
          <a:prstGeom prst="rect">
            <a:avLst/>
          </a:prstGeom>
          <a:solidFill>
            <a:srgbClr val="00FF00"/>
          </a:solidFill>
          <a:scene3d>
            <a:camera prst="orthographicFront">
              <a:rot lat="0" lon="0" rev="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626902" y="2413394"/>
            <a:ext cx="116670" cy="1483919"/>
          </a:xfrm>
          <a:prstGeom prst="rect">
            <a:avLst/>
          </a:prstGeom>
          <a:solidFill>
            <a:srgbClr val="FFCC00"/>
          </a:solidFill>
          <a:scene3d>
            <a:camera prst="orthographicFront">
              <a:rot lat="0" lon="0" rev="288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>
            <a:off x="2295580" y="3660045"/>
            <a:ext cx="282730" cy="2403475"/>
          </a:xfrm>
          <a:prstGeom prst="corner">
            <a:avLst/>
          </a:prstGeom>
          <a:solidFill>
            <a:srgbClr val="00B050"/>
          </a:solidFill>
          <a:scene3d>
            <a:camera prst="orthographicFront">
              <a:rot lat="0" lon="0" rev="107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 rot="17034929" flipV="1">
            <a:off x="2193114" y="5528260"/>
            <a:ext cx="1125572" cy="1528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 rot="21125191">
            <a:off x="2731127" y="4787383"/>
            <a:ext cx="289927" cy="162960"/>
          </a:xfrm>
          <a:prstGeom prst="rect">
            <a:avLst/>
          </a:prstGeom>
          <a:solidFill>
            <a:srgbClr val="FF0000"/>
          </a:solidFill>
          <a:scene3d>
            <a:camera prst="orthographicFront">
              <a:rot lat="0" lon="0" rev="51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514353" y="0"/>
            <a:ext cx="4653092" cy="6297108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100" dirty="0"/>
              <a:t>21 其 次 是 哈 哥 斯 的 孫 子 、 烏 利 亞 的 兒 子 </a:t>
            </a:r>
            <a:r>
              <a:rPr lang="en-US" sz="2100" dirty="0">
                <a:solidFill>
                  <a:schemeClr val="bg1"/>
                </a:solidFill>
              </a:rPr>
              <a:t>米 利 末</a:t>
            </a:r>
            <a:r>
              <a:rPr lang="en-US" sz="2100" dirty="0"/>
              <a:t> 修 造 一 段 ， 從 以 利 亞 實 的 府 門 ， 直 到 以 利 亞 實 府 的 盡 頭 。</a:t>
            </a:r>
          </a:p>
          <a:p>
            <a:pPr>
              <a:lnSpc>
                <a:spcPct val="120000"/>
              </a:lnSpc>
            </a:pPr>
            <a:r>
              <a:rPr lang="en-US" sz="2100" dirty="0"/>
              <a:t>22 其 次 是 </a:t>
            </a:r>
            <a:r>
              <a:rPr lang="en-US" sz="2100" dirty="0">
                <a:solidFill>
                  <a:schemeClr val="bg1"/>
                </a:solidFill>
              </a:rPr>
              <a:t>住 平 原 的 祭 司 </a:t>
            </a:r>
            <a:r>
              <a:rPr lang="en-US" sz="2100" dirty="0"/>
              <a:t>修 造 。</a:t>
            </a:r>
          </a:p>
          <a:p>
            <a:pPr>
              <a:lnSpc>
                <a:spcPct val="120000"/>
              </a:lnSpc>
            </a:pPr>
            <a:r>
              <a:rPr lang="en-US" sz="2100" dirty="0"/>
              <a:t>23 其 次 是 </a:t>
            </a:r>
            <a:r>
              <a:rPr lang="en-US" sz="2100" dirty="0">
                <a:solidFill>
                  <a:schemeClr val="bg1"/>
                </a:solidFill>
              </a:rPr>
              <a:t>便 雅 憫 與 哈 述 </a:t>
            </a:r>
            <a:r>
              <a:rPr lang="en-US" sz="2100" dirty="0"/>
              <a:t>對 著 自 己 的 房 屋 修 造 。 其 次 是 亞 難 尼 的 孫 子 、 瑪 西 雅 的 兒 子 </a:t>
            </a:r>
            <a:r>
              <a:rPr lang="en-US" sz="2100" dirty="0">
                <a:solidFill>
                  <a:schemeClr val="bg1"/>
                </a:solidFill>
              </a:rPr>
              <a:t>亞 撒 利 雅 </a:t>
            </a:r>
            <a:r>
              <a:rPr lang="en-US" sz="2100" dirty="0"/>
              <a:t>在 靠 近 自 己 的 房 屋 修 造 。</a:t>
            </a:r>
          </a:p>
          <a:p>
            <a:pPr>
              <a:lnSpc>
                <a:spcPct val="120000"/>
              </a:lnSpc>
            </a:pPr>
            <a:r>
              <a:rPr lang="en-US" sz="2100" dirty="0"/>
              <a:t>24 其 次 是 希 拿 達 的 兒 子 </a:t>
            </a:r>
            <a:r>
              <a:rPr lang="en-US" sz="2100" dirty="0">
                <a:solidFill>
                  <a:schemeClr val="bg1"/>
                </a:solidFill>
              </a:rPr>
              <a:t>賓 內</a:t>
            </a:r>
            <a:r>
              <a:rPr lang="en-US" sz="2100" dirty="0"/>
              <a:t> 修 造 一 段 ， 從 亞 撒 利 雅 的 房 屋 直 到 城 牆 轉 彎 ， 又 到 城 角 。</a:t>
            </a:r>
          </a:p>
          <a:p>
            <a:pPr>
              <a:lnSpc>
                <a:spcPct val="120000"/>
              </a:lnSpc>
            </a:pPr>
            <a:r>
              <a:rPr lang="en-US" sz="2100" dirty="0"/>
              <a:t>25 烏 賽 的 兒 子 </a:t>
            </a:r>
            <a:r>
              <a:rPr lang="en-US" sz="2100" dirty="0">
                <a:solidFill>
                  <a:schemeClr val="bg1"/>
                </a:solidFill>
              </a:rPr>
              <a:t>巴 拉</a:t>
            </a:r>
            <a:r>
              <a:rPr lang="en-US" sz="2100" dirty="0"/>
              <a:t> 修 造 對 著 城 牆 的 轉 彎 和 王 上 宮 </a:t>
            </a:r>
            <a:r>
              <a:rPr lang="en-US" sz="2100" dirty="0">
                <a:solidFill>
                  <a:srgbClr val="FF0000"/>
                </a:solidFill>
              </a:rPr>
              <a:t>凸 出 來 的 城 樓</a:t>
            </a:r>
            <a:r>
              <a:rPr lang="en-US" sz="2100" dirty="0"/>
              <a:t> ， 靠 近 護 衛 院 的 那 一 段 。 其 次 是 巴 錄 的 兒 子 毗 大 雅 修 造 。</a:t>
            </a:r>
          </a:p>
        </p:txBody>
      </p:sp>
      <p:sp>
        <p:nvSpPr>
          <p:cNvPr id="70" name="Rectangle 69"/>
          <p:cNvSpPr/>
          <p:nvPr/>
        </p:nvSpPr>
        <p:spPr>
          <a:xfrm rot="21125191">
            <a:off x="2688657" y="4460094"/>
            <a:ext cx="289927" cy="162960"/>
          </a:xfrm>
          <a:prstGeom prst="rect">
            <a:avLst/>
          </a:prstGeom>
          <a:solidFill>
            <a:srgbClr val="00B0F0"/>
          </a:solidFill>
          <a:scene3d>
            <a:camera prst="orthographicFront">
              <a:rot lat="0" lon="0" rev="51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43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0025" y="152400"/>
            <a:ext cx="5445125" cy="6426200"/>
            <a:chOff x="200025" y="152400"/>
            <a:chExt cx="5445125" cy="6426200"/>
          </a:xfrm>
        </p:grpSpPr>
        <p:pic>
          <p:nvPicPr>
            <p:cNvPr id="20482" name="Picture 2" descr="jerusalem-in-nehemiahs-tim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300" y="912813"/>
              <a:ext cx="2705100" cy="548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3" name="Text Box 3"/>
            <p:cNvSpPr txBox="1">
              <a:spLocks noChangeArrowheads="1"/>
            </p:cNvSpPr>
            <p:nvPr/>
          </p:nvSpPr>
          <p:spPr bwMode="auto">
            <a:xfrm>
              <a:off x="2717800" y="5524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羊門</a:t>
              </a:r>
            </a:p>
          </p:txBody>
        </p:sp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1412875" y="676275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魚門</a:t>
              </a:r>
            </a:p>
          </p:txBody>
        </p:sp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539750" y="9207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古門</a:t>
              </a:r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1549400" y="40386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谷門</a:t>
              </a: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1663700" y="6211888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糞廠門</a:t>
              </a: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3136900" y="5576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泉門</a:t>
              </a: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3289300" y="4191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水門</a:t>
              </a: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3460750" y="16764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東門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3508375" y="2286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馬門</a:t>
              </a: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3397250" y="1066800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哈米弗甲門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2940050" y="6096000"/>
              <a:ext cx="2241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從大衛城下來的台階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1397000" y="3671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爐樓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492125" y="1927225"/>
              <a:ext cx="4127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寬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牆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2146300" y="152400"/>
              <a:ext cx="1098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哈米亞樓</a:t>
              </a: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1047750" y="1666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哈楠業樓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3244850" y="3846513"/>
              <a:ext cx="1555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346450" y="45720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3295650" y="33528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凸出來的大樓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3321050" y="2841625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俄斐勒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3397250" y="4953000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舊城牆</a:t>
              </a:r>
            </a:p>
          </p:txBody>
        </p:sp>
        <p:sp>
          <p:nvSpPr>
            <p:cNvPr id="20503" name="Line 23"/>
            <p:cNvSpPr>
              <a:spLocks noChangeShapeType="1"/>
            </p:cNvSpPr>
            <p:nvPr/>
          </p:nvSpPr>
          <p:spPr bwMode="auto">
            <a:xfrm flipH="1">
              <a:off x="2798763" y="4030663"/>
              <a:ext cx="4730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4" name="Line 24"/>
            <p:cNvSpPr>
              <a:spLocks noChangeShapeType="1"/>
            </p:cNvSpPr>
            <p:nvPr/>
          </p:nvSpPr>
          <p:spPr bwMode="auto">
            <a:xfrm flipH="1" flipV="1">
              <a:off x="2790825" y="4321175"/>
              <a:ext cx="549275" cy="79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5" name="Line 25"/>
            <p:cNvSpPr>
              <a:spLocks noChangeShapeType="1"/>
            </p:cNvSpPr>
            <p:nvPr/>
          </p:nvSpPr>
          <p:spPr bwMode="auto">
            <a:xfrm flipH="1" flipV="1">
              <a:off x="2803525" y="4430713"/>
              <a:ext cx="563563" cy="323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6" name="Line 26"/>
            <p:cNvSpPr>
              <a:spLocks noChangeShapeType="1"/>
            </p:cNvSpPr>
            <p:nvPr/>
          </p:nvSpPr>
          <p:spPr bwMode="auto">
            <a:xfrm flipH="1" flipV="1">
              <a:off x="3051175" y="3524250"/>
              <a:ext cx="266700" cy="15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 flipH="1" flipV="1">
              <a:off x="3130550" y="5010150"/>
              <a:ext cx="3206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 flipV="1">
              <a:off x="2155825" y="3997325"/>
              <a:ext cx="36195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flipH="1" flipV="1">
              <a:off x="2798763" y="5627688"/>
              <a:ext cx="400050" cy="125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 flipV="1">
              <a:off x="2790825" y="5665788"/>
              <a:ext cx="244475" cy="528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1" name="Line 31"/>
            <p:cNvSpPr>
              <a:spLocks noChangeShapeType="1"/>
            </p:cNvSpPr>
            <p:nvPr/>
          </p:nvSpPr>
          <p:spPr bwMode="auto">
            <a:xfrm flipV="1">
              <a:off x="2490788" y="6153150"/>
              <a:ext cx="90487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flipV="1">
              <a:off x="1979613" y="3813175"/>
              <a:ext cx="255587" cy="53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>
              <a:off x="2657475" y="533400"/>
              <a:ext cx="15875" cy="536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4" name="Line 34"/>
            <p:cNvSpPr>
              <a:spLocks noChangeShapeType="1"/>
            </p:cNvSpPr>
            <p:nvPr/>
          </p:nvSpPr>
          <p:spPr bwMode="auto">
            <a:xfrm flipH="1">
              <a:off x="2822575" y="908050"/>
              <a:ext cx="65088" cy="188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5" name="Line 35"/>
            <p:cNvSpPr>
              <a:spLocks noChangeShapeType="1"/>
            </p:cNvSpPr>
            <p:nvPr/>
          </p:nvSpPr>
          <p:spPr bwMode="auto">
            <a:xfrm>
              <a:off x="1995488" y="533400"/>
              <a:ext cx="136525" cy="582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6" name="Line 36"/>
            <p:cNvSpPr>
              <a:spLocks noChangeShapeType="1"/>
            </p:cNvSpPr>
            <p:nvPr/>
          </p:nvSpPr>
          <p:spPr bwMode="auto">
            <a:xfrm>
              <a:off x="1895475" y="1039813"/>
              <a:ext cx="71438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7" name="Line 37"/>
            <p:cNvSpPr>
              <a:spLocks noChangeShapeType="1"/>
            </p:cNvSpPr>
            <p:nvPr/>
          </p:nvSpPr>
          <p:spPr bwMode="auto">
            <a:xfrm>
              <a:off x="969963" y="1282700"/>
              <a:ext cx="46037" cy="249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5878" name="Line 38"/>
            <p:cNvSpPr>
              <a:spLocks noChangeShapeType="1"/>
            </p:cNvSpPr>
            <p:nvPr/>
          </p:nvSpPr>
          <p:spPr bwMode="auto">
            <a:xfrm flipH="1">
              <a:off x="3225800" y="1303338"/>
              <a:ext cx="204788" cy="65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9" name="Line 39"/>
            <p:cNvSpPr>
              <a:spLocks noChangeShapeType="1"/>
            </p:cNvSpPr>
            <p:nvPr/>
          </p:nvSpPr>
          <p:spPr bwMode="auto">
            <a:xfrm flipH="1" flipV="1">
              <a:off x="3287713" y="1874838"/>
              <a:ext cx="219075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0" name="Line 40"/>
            <p:cNvSpPr>
              <a:spLocks noChangeShapeType="1"/>
            </p:cNvSpPr>
            <p:nvPr/>
          </p:nvSpPr>
          <p:spPr bwMode="auto">
            <a:xfrm>
              <a:off x="3313113" y="2359025"/>
              <a:ext cx="24765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1" name="Line 41"/>
            <p:cNvSpPr>
              <a:spLocks noChangeShapeType="1"/>
            </p:cNvSpPr>
            <p:nvPr/>
          </p:nvSpPr>
          <p:spPr bwMode="auto">
            <a:xfrm flipH="1">
              <a:off x="2917825" y="3043238"/>
              <a:ext cx="463550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4" name="Text Box 44"/>
            <p:cNvSpPr txBox="1">
              <a:spLocks noChangeArrowheads="1"/>
            </p:cNvSpPr>
            <p:nvPr/>
          </p:nvSpPr>
          <p:spPr bwMode="auto">
            <a:xfrm>
              <a:off x="1543050" y="193833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聖殿</a:t>
              </a:r>
            </a:p>
          </p:txBody>
        </p:sp>
        <p:sp>
          <p:nvSpPr>
            <p:cNvPr id="20525" name="Line 45"/>
            <p:cNvSpPr>
              <a:spLocks noChangeShapeType="1"/>
            </p:cNvSpPr>
            <p:nvPr/>
          </p:nvSpPr>
          <p:spPr bwMode="auto">
            <a:xfrm flipV="1">
              <a:off x="2143125" y="1973263"/>
              <a:ext cx="365125" cy="130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6" name="Line 48"/>
            <p:cNvSpPr>
              <a:spLocks noChangeShapeType="1"/>
            </p:cNvSpPr>
            <p:nvPr/>
          </p:nvSpPr>
          <p:spPr bwMode="auto">
            <a:xfrm flipV="1">
              <a:off x="1841500" y="5695950"/>
              <a:ext cx="581025" cy="358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7" name="Text Box 49"/>
            <p:cNvSpPr txBox="1">
              <a:spLocks noChangeArrowheads="1"/>
            </p:cNvSpPr>
            <p:nvPr/>
          </p:nvSpPr>
          <p:spPr bwMode="auto">
            <a:xfrm>
              <a:off x="798513" y="5870575"/>
              <a:ext cx="1098550" cy="69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2000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西羅亞池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(</a:t>
              </a:r>
              <a:r>
                <a:rPr lang="zh-TW" altLang="en-US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王池</a:t>
              </a: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)</a:t>
              </a:r>
            </a:p>
          </p:txBody>
        </p:sp>
        <p:sp>
          <p:nvSpPr>
            <p:cNvPr id="48" name="Rectangle 64"/>
            <p:cNvSpPr>
              <a:spLocks noChangeArrowheads="1"/>
            </p:cNvSpPr>
            <p:nvPr/>
          </p:nvSpPr>
          <p:spPr bwMode="auto">
            <a:xfrm>
              <a:off x="2406650" y="4427538"/>
              <a:ext cx="412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大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衛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城</a:t>
              </a:r>
              <a:endParaRPr lang="en-US" altLang="en-US" dirty="0" smtClean="0">
                <a:solidFill>
                  <a:srgbClr val="FF0000"/>
                </a:solidFill>
                <a:ea typeface="SimHei" panose="02010609060101010101" pitchFamily="49" charset="-122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200025" y="55006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勇士的房屋</a:t>
              </a:r>
            </a:p>
          </p:txBody>
        </p:sp>
        <p:sp>
          <p:nvSpPr>
            <p:cNvPr id="50" name="Text Box 35"/>
            <p:cNvSpPr txBox="1">
              <a:spLocks noChangeArrowheads="1"/>
            </p:cNvSpPr>
            <p:nvPr/>
          </p:nvSpPr>
          <p:spPr bwMode="auto">
            <a:xfrm>
              <a:off x="200025" y="5108575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武庫的上坡</a:t>
              </a:r>
            </a:p>
          </p:txBody>
        </p:sp>
        <p:sp>
          <p:nvSpPr>
            <p:cNvPr id="51" name="Text Box 36"/>
            <p:cNvSpPr txBox="1">
              <a:spLocks noChangeArrowheads="1"/>
            </p:cNvSpPr>
            <p:nvPr/>
          </p:nvSpPr>
          <p:spPr bwMode="auto">
            <a:xfrm>
              <a:off x="200025" y="4699000"/>
              <a:ext cx="2012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大祭司以利亞實府</a:t>
              </a:r>
            </a:p>
          </p:txBody>
        </p:sp>
        <p:sp>
          <p:nvSpPr>
            <p:cNvPr id="52" name="Text Box 37"/>
            <p:cNvSpPr txBox="1">
              <a:spLocks noChangeArrowheads="1"/>
            </p:cNvSpPr>
            <p:nvPr/>
          </p:nvSpPr>
          <p:spPr bwMode="auto">
            <a:xfrm>
              <a:off x="200025" y="4322763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王上宮</a:t>
              </a:r>
            </a:p>
          </p:txBody>
        </p:sp>
        <p:sp>
          <p:nvSpPr>
            <p:cNvPr id="53" name="Line 42"/>
            <p:cNvSpPr>
              <a:spLocks noChangeShapeType="1"/>
            </p:cNvSpPr>
            <p:nvPr/>
          </p:nvSpPr>
          <p:spPr bwMode="auto">
            <a:xfrm flipV="1">
              <a:off x="1531938" y="5105400"/>
              <a:ext cx="1181100" cy="57943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4" name="Line 43"/>
            <p:cNvSpPr>
              <a:spLocks noChangeShapeType="1"/>
            </p:cNvSpPr>
            <p:nvPr/>
          </p:nvSpPr>
          <p:spPr bwMode="auto">
            <a:xfrm flipV="1">
              <a:off x="1508125" y="4921250"/>
              <a:ext cx="1168400" cy="3921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5" name="Line 44"/>
            <p:cNvSpPr>
              <a:spLocks noChangeShapeType="1"/>
            </p:cNvSpPr>
            <p:nvPr/>
          </p:nvSpPr>
          <p:spPr bwMode="auto">
            <a:xfrm flipV="1">
              <a:off x="2174875" y="4740275"/>
              <a:ext cx="488950" cy="1285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6" name="Line 45"/>
            <p:cNvSpPr>
              <a:spLocks noChangeShapeType="1"/>
            </p:cNvSpPr>
            <p:nvPr/>
          </p:nvSpPr>
          <p:spPr bwMode="auto">
            <a:xfrm>
              <a:off x="1066800" y="4533900"/>
              <a:ext cx="1557338" cy="142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 Box 38"/>
            <p:cNvSpPr txBox="1">
              <a:spLocks noChangeArrowheads="1"/>
            </p:cNvSpPr>
            <p:nvPr/>
          </p:nvSpPr>
          <p:spPr bwMode="auto">
            <a:xfrm>
              <a:off x="4318000" y="50053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挖成的池子</a:t>
              </a:r>
            </a:p>
          </p:txBody>
        </p:sp>
        <p:sp>
          <p:nvSpPr>
            <p:cNvPr id="58" name="Text Box 39"/>
            <p:cNvSpPr txBox="1">
              <a:spLocks noChangeArrowheads="1"/>
            </p:cNvSpPr>
            <p:nvPr/>
          </p:nvSpPr>
          <p:spPr bwMode="auto">
            <a:xfrm>
              <a:off x="4022725" y="55641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大衛墳地</a:t>
              </a:r>
            </a:p>
          </p:txBody>
        </p:sp>
        <p:sp>
          <p:nvSpPr>
            <p:cNvPr id="59" name="Line 40"/>
            <p:cNvSpPr>
              <a:spLocks noChangeShapeType="1"/>
            </p:cNvSpPr>
            <p:nvPr/>
          </p:nvSpPr>
          <p:spPr bwMode="auto">
            <a:xfrm flipH="1" flipV="1">
              <a:off x="3019425" y="5080000"/>
              <a:ext cx="1054100" cy="6334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60" name="Line 41"/>
            <p:cNvSpPr>
              <a:spLocks noChangeShapeType="1"/>
            </p:cNvSpPr>
            <p:nvPr/>
          </p:nvSpPr>
          <p:spPr bwMode="auto">
            <a:xfrm flipH="1" flipV="1">
              <a:off x="3000375" y="4852988"/>
              <a:ext cx="1349375" cy="33972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 rot="21125191">
            <a:off x="2157035" y="1095013"/>
            <a:ext cx="700619" cy="19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 rot="21125191">
            <a:off x="1952856" y="1156336"/>
            <a:ext cx="281833" cy="18793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 rot="20478491">
            <a:off x="1015079" y="1351110"/>
            <a:ext cx="945011" cy="16448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34855" y="1541463"/>
            <a:ext cx="130175" cy="1111250"/>
          </a:xfrm>
          <a:prstGeom prst="rect">
            <a:avLst/>
          </a:prstGeom>
          <a:solidFill>
            <a:srgbClr val="00FF00"/>
          </a:solidFill>
          <a:scene3d>
            <a:camera prst="orthographicFront">
              <a:rot lat="0" lon="0" rev="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626902" y="2413394"/>
            <a:ext cx="116670" cy="1483919"/>
          </a:xfrm>
          <a:prstGeom prst="rect">
            <a:avLst/>
          </a:prstGeom>
          <a:solidFill>
            <a:srgbClr val="FFCC00"/>
          </a:solidFill>
          <a:scene3d>
            <a:camera prst="orthographicFront">
              <a:rot lat="0" lon="0" rev="288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>
            <a:off x="2295580" y="3660045"/>
            <a:ext cx="282730" cy="2403475"/>
          </a:xfrm>
          <a:prstGeom prst="corner">
            <a:avLst/>
          </a:prstGeom>
          <a:solidFill>
            <a:srgbClr val="00B050"/>
          </a:solidFill>
          <a:scene3d>
            <a:camera prst="orthographicFront">
              <a:rot lat="0" lon="0" rev="107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 rot="17034929" flipV="1">
            <a:off x="2193114" y="5528260"/>
            <a:ext cx="1125572" cy="1528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 rot="21125191">
            <a:off x="2731127" y="4787383"/>
            <a:ext cx="289927" cy="162960"/>
          </a:xfrm>
          <a:prstGeom prst="rect">
            <a:avLst/>
          </a:prstGeom>
          <a:solidFill>
            <a:srgbClr val="FF0000"/>
          </a:solidFill>
          <a:scene3d>
            <a:camera prst="orthographicFront">
              <a:rot lat="0" lon="0" rev="51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 rot="21125191">
            <a:off x="2638584" y="4437780"/>
            <a:ext cx="353813" cy="129761"/>
          </a:xfrm>
          <a:prstGeom prst="rect">
            <a:avLst/>
          </a:prstGeom>
          <a:solidFill>
            <a:srgbClr val="00B0F0"/>
          </a:solidFill>
          <a:scene3d>
            <a:camera prst="orthographicFront">
              <a:rot lat="0" lon="0" rev="51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749924" y="1168"/>
            <a:ext cx="3397857" cy="6592574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 dirty="0"/>
              <a:t>26 </a:t>
            </a:r>
            <a:r>
              <a:rPr lang="en-US" sz="3200" dirty="0"/>
              <a:t>（ 尼 提 寧 住 在 俄 斐 勒 ， 直 到 朝 東 水 門 的 對 面 和 凸 出 來 的 城 樓 </a:t>
            </a:r>
            <a:r>
              <a:rPr lang="en-US" sz="3200" dirty="0" smtClean="0"/>
              <a:t>。）</a:t>
            </a:r>
            <a:endParaRPr lang="en-US" sz="3200" dirty="0"/>
          </a:p>
          <a:p>
            <a:pPr>
              <a:lnSpc>
                <a:spcPct val="120000"/>
              </a:lnSpc>
            </a:pPr>
            <a:r>
              <a:rPr lang="en-US" sz="3200" b="1" dirty="0"/>
              <a:t>27 </a:t>
            </a:r>
            <a:r>
              <a:rPr lang="en-US" sz="3200" dirty="0"/>
              <a:t>其 次 是 提 哥 亞 人 又 修 一 段 ， 對 著 那 凸 出 來 的 大 樓 ， 直 到 俄 斐 勒 的 牆 。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012788" y="2413394"/>
            <a:ext cx="124112" cy="1875745"/>
          </a:xfrm>
          <a:prstGeom prst="rect">
            <a:avLst/>
          </a:prstGeom>
          <a:solidFill>
            <a:srgbClr val="00FF00"/>
          </a:solidFill>
          <a:scene3d>
            <a:camera prst="orthographicFront">
              <a:rot lat="0" lon="0" rev="206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83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0025" y="152400"/>
            <a:ext cx="5445125" cy="6426200"/>
            <a:chOff x="200025" y="152400"/>
            <a:chExt cx="5445125" cy="6426200"/>
          </a:xfrm>
        </p:grpSpPr>
        <p:pic>
          <p:nvPicPr>
            <p:cNvPr id="20482" name="Picture 2" descr="jerusalem-in-nehemiahs-tim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300" y="912813"/>
              <a:ext cx="2705100" cy="548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3" name="Text Box 3"/>
            <p:cNvSpPr txBox="1">
              <a:spLocks noChangeArrowheads="1"/>
            </p:cNvSpPr>
            <p:nvPr/>
          </p:nvSpPr>
          <p:spPr bwMode="auto">
            <a:xfrm>
              <a:off x="2717800" y="5524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羊門</a:t>
              </a:r>
            </a:p>
          </p:txBody>
        </p:sp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1412875" y="676275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魚門</a:t>
              </a:r>
            </a:p>
          </p:txBody>
        </p:sp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539750" y="9207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古門</a:t>
              </a:r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1549400" y="40386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谷門</a:t>
              </a: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1663700" y="6211888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糞廠門</a:t>
              </a: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3136900" y="5576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泉門</a:t>
              </a: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3289300" y="4191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水門</a:t>
              </a: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3460750" y="16764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東門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3508375" y="2286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馬門</a:t>
              </a: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3397250" y="1066800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哈米弗甲門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2940050" y="6096000"/>
              <a:ext cx="2241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從大衛城下來的台階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1397000" y="3671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爐樓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492125" y="1927225"/>
              <a:ext cx="4127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寬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牆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2146300" y="152400"/>
              <a:ext cx="1098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哈米亞樓</a:t>
              </a: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1047750" y="1666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哈楠業樓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3244850" y="3846513"/>
              <a:ext cx="1555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346450" y="45720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3295650" y="33528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凸出來的大樓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3321050" y="2841625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俄斐勒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3397250" y="4953000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舊城牆</a:t>
              </a:r>
            </a:p>
          </p:txBody>
        </p:sp>
        <p:sp>
          <p:nvSpPr>
            <p:cNvPr id="20503" name="Line 23"/>
            <p:cNvSpPr>
              <a:spLocks noChangeShapeType="1"/>
            </p:cNvSpPr>
            <p:nvPr/>
          </p:nvSpPr>
          <p:spPr bwMode="auto">
            <a:xfrm flipH="1">
              <a:off x="2798763" y="4030663"/>
              <a:ext cx="4730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4" name="Line 24"/>
            <p:cNvSpPr>
              <a:spLocks noChangeShapeType="1"/>
            </p:cNvSpPr>
            <p:nvPr/>
          </p:nvSpPr>
          <p:spPr bwMode="auto">
            <a:xfrm flipH="1" flipV="1">
              <a:off x="2790825" y="4321175"/>
              <a:ext cx="549275" cy="79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5" name="Line 25"/>
            <p:cNvSpPr>
              <a:spLocks noChangeShapeType="1"/>
            </p:cNvSpPr>
            <p:nvPr/>
          </p:nvSpPr>
          <p:spPr bwMode="auto">
            <a:xfrm flipH="1" flipV="1">
              <a:off x="2803525" y="4430713"/>
              <a:ext cx="563563" cy="323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6" name="Line 26"/>
            <p:cNvSpPr>
              <a:spLocks noChangeShapeType="1"/>
            </p:cNvSpPr>
            <p:nvPr/>
          </p:nvSpPr>
          <p:spPr bwMode="auto">
            <a:xfrm flipH="1" flipV="1">
              <a:off x="3051175" y="3524250"/>
              <a:ext cx="266700" cy="15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 flipH="1" flipV="1">
              <a:off x="3130550" y="5010150"/>
              <a:ext cx="3206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 flipV="1">
              <a:off x="2155825" y="3997325"/>
              <a:ext cx="36195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flipH="1" flipV="1">
              <a:off x="2798763" y="5627688"/>
              <a:ext cx="400050" cy="125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 flipV="1">
              <a:off x="2790825" y="5665788"/>
              <a:ext cx="244475" cy="528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1" name="Line 31"/>
            <p:cNvSpPr>
              <a:spLocks noChangeShapeType="1"/>
            </p:cNvSpPr>
            <p:nvPr/>
          </p:nvSpPr>
          <p:spPr bwMode="auto">
            <a:xfrm flipV="1">
              <a:off x="2490788" y="6153150"/>
              <a:ext cx="90487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flipV="1">
              <a:off x="1979613" y="3813175"/>
              <a:ext cx="255587" cy="53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>
              <a:off x="2657475" y="533400"/>
              <a:ext cx="15875" cy="536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4" name="Line 34"/>
            <p:cNvSpPr>
              <a:spLocks noChangeShapeType="1"/>
            </p:cNvSpPr>
            <p:nvPr/>
          </p:nvSpPr>
          <p:spPr bwMode="auto">
            <a:xfrm flipH="1">
              <a:off x="2822575" y="908050"/>
              <a:ext cx="65088" cy="188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5" name="Line 35"/>
            <p:cNvSpPr>
              <a:spLocks noChangeShapeType="1"/>
            </p:cNvSpPr>
            <p:nvPr/>
          </p:nvSpPr>
          <p:spPr bwMode="auto">
            <a:xfrm>
              <a:off x="1995488" y="533400"/>
              <a:ext cx="136525" cy="582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6" name="Line 36"/>
            <p:cNvSpPr>
              <a:spLocks noChangeShapeType="1"/>
            </p:cNvSpPr>
            <p:nvPr/>
          </p:nvSpPr>
          <p:spPr bwMode="auto">
            <a:xfrm>
              <a:off x="1895475" y="1039813"/>
              <a:ext cx="71438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7" name="Line 37"/>
            <p:cNvSpPr>
              <a:spLocks noChangeShapeType="1"/>
            </p:cNvSpPr>
            <p:nvPr/>
          </p:nvSpPr>
          <p:spPr bwMode="auto">
            <a:xfrm>
              <a:off x="969963" y="1282700"/>
              <a:ext cx="46037" cy="249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5878" name="Line 38"/>
            <p:cNvSpPr>
              <a:spLocks noChangeShapeType="1"/>
            </p:cNvSpPr>
            <p:nvPr/>
          </p:nvSpPr>
          <p:spPr bwMode="auto">
            <a:xfrm flipH="1">
              <a:off x="3225800" y="1303338"/>
              <a:ext cx="204788" cy="65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9" name="Line 39"/>
            <p:cNvSpPr>
              <a:spLocks noChangeShapeType="1"/>
            </p:cNvSpPr>
            <p:nvPr/>
          </p:nvSpPr>
          <p:spPr bwMode="auto">
            <a:xfrm flipH="1" flipV="1">
              <a:off x="3287713" y="1874838"/>
              <a:ext cx="219075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0" name="Line 40"/>
            <p:cNvSpPr>
              <a:spLocks noChangeShapeType="1"/>
            </p:cNvSpPr>
            <p:nvPr/>
          </p:nvSpPr>
          <p:spPr bwMode="auto">
            <a:xfrm>
              <a:off x="3313113" y="2359025"/>
              <a:ext cx="24765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1" name="Line 41"/>
            <p:cNvSpPr>
              <a:spLocks noChangeShapeType="1"/>
            </p:cNvSpPr>
            <p:nvPr/>
          </p:nvSpPr>
          <p:spPr bwMode="auto">
            <a:xfrm flipH="1">
              <a:off x="2917825" y="3043238"/>
              <a:ext cx="463550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4" name="Text Box 44"/>
            <p:cNvSpPr txBox="1">
              <a:spLocks noChangeArrowheads="1"/>
            </p:cNvSpPr>
            <p:nvPr/>
          </p:nvSpPr>
          <p:spPr bwMode="auto">
            <a:xfrm>
              <a:off x="1543050" y="193833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聖殿</a:t>
              </a:r>
            </a:p>
          </p:txBody>
        </p:sp>
        <p:sp>
          <p:nvSpPr>
            <p:cNvPr id="20525" name="Line 45"/>
            <p:cNvSpPr>
              <a:spLocks noChangeShapeType="1"/>
            </p:cNvSpPr>
            <p:nvPr/>
          </p:nvSpPr>
          <p:spPr bwMode="auto">
            <a:xfrm flipV="1">
              <a:off x="2143125" y="1973263"/>
              <a:ext cx="365125" cy="130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6" name="Line 48"/>
            <p:cNvSpPr>
              <a:spLocks noChangeShapeType="1"/>
            </p:cNvSpPr>
            <p:nvPr/>
          </p:nvSpPr>
          <p:spPr bwMode="auto">
            <a:xfrm flipV="1">
              <a:off x="1841500" y="5695950"/>
              <a:ext cx="581025" cy="358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7" name="Text Box 49"/>
            <p:cNvSpPr txBox="1">
              <a:spLocks noChangeArrowheads="1"/>
            </p:cNvSpPr>
            <p:nvPr/>
          </p:nvSpPr>
          <p:spPr bwMode="auto">
            <a:xfrm>
              <a:off x="798513" y="5870575"/>
              <a:ext cx="1098550" cy="69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2000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西羅亞池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(</a:t>
              </a:r>
              <a:r>
                <a:rPr lang="zh-TW" altLang="en-US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王池</a:t>
              </a: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)</a:t>
              </a:r>
            </a:p>
          </p:txBody>
        </p:sp>
        <p:sp>
          <p:nvSpPr>
            <p:cNvPr id="48" name="Rectangle 64"/>
            <p:cNvSpPr>
              <a:spLocks noChangeArrowheads="1"/>
            </p:cNvSpPr>
            <p:nvPr/>
          </p:nvSpPr>
          <p:spPr bwMode="auto">
            <a:xfrm>
              <a:off x="2406650" y="4427538"/>
              <a:ext cx="412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大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衛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城</a:t>
              </a:r>
              <a:endParaRPr lang="en-US" altLang="en-US" dirty="0" smtClean="0">
                <a:solidFill>
                  <a:srgbClr val="FF0000"/>
                </a:solidFill>
                <a:ea typeface="SimHei" panose="02010609060101010101" pitchFamily="49" charset="-122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200025" y="55006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勇士的房屋</a:t>
              </a:r>
            </a:p>
          </p:txBody>
        </p:sp>
        <p:sp>
          <p:nvSpPr>
            <p:cNvPr id="50" name="Text Box 35"/>
            <p:cNvSpPr txBox="1">
              <a:spLocks noChangeArrowheads="1"/>
            </p:cNvSpPr>
            <p:nvPr/>
          </p:nvSpPr>
          <p:spPr bwMode="auto">
            <a:xfrm>
              <a:off x="200025" y="5108575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武庫的上坡</a:t>
              </a:r>
            </a:p>
          </p:txBody>
        </p:sp>
        <p:sp>
          <p:nvSpPr>
            <p:cNvPr id="51" name="Text Box 36"/>
            <p:cNvSpPr txBox="1">
              <a:spLocks noChangeArrowheads="1"/>
            </p:cNvSpPr>
            <p:nvPr/>
          </p:nvSpPr>
          <p:spPr bwMode="auto">
            <a:xfrm>
              <a:off x="200025" y="4699000"/>
              <a:ext cx="2012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大祭司以利亞實府</a:t>
              </a:r>
            </a:p>
          </p:txBody>
        </p:sp>
        <p:sp>
          <p:nvSpPr>
            <p:cNvPr id="52" name="Text Box 37"/>
            <p:cNvSpPr txBox="1">
              <a:spLocks noChangeArrowheads="1"/>
            </p:cNvSpPr>
            <p:nvPr/>
          </p:nvSpPr>
          <p:spPr bwMode="auto">
            <a:xfrm>
              <a:off x="200025" y="4322763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王上宮</a:t>
              </a:r>
            </a:p>
          </p:txBody>
        </p:sp>
        <p:sp>
          <p:nvSpPr>
            <p:cNvPr id="53" name="Line 42"/>
            <p:cNvSpPr>
              <a:spLocks noChangeShapeType="1"/>
            </p:cNvSpPr>
            <p:nvPr/>
          </p:nvSpPr>
          <p:spPr bwMode="auto">
            <a:xfrm flipV="1">
              <a:off x="1531938" y="5105400"/>
              <a:ext cx="1181100" cy="57943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4" name="Line 43"/>
            <p:cNvSpPr>
              <a:spLocks noChangeShapeType="1"/>
            </p:cNvSpPr>
            <p:nvPr/>
          </p:nvSpPr>
          <p:spPr bwMode="auto">
            <a:xfrm flipV="1">
              <a:off x="1508125" y="4921250"/>
              <a:ext cx="1168400" cy="3921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5" name="Line 44"/>
            <p:cNvSpPr>
              <a:spLocks noChangeShapeType="1"/>
            </p:cNvSpPr>
            <p:nvPr/>
          </p:nvSpPr>
          <p:spPr bwMode="auto">
            <a:xfrm flipV="1">
              <a:off x="2174875" y="4740275"/>
              <a:ext cx="488950" cy="1285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6" name="Line 45"/>
            <p:cNvSpPr>
              <a:spLocks noChangeShapeType="1"/>
            </p:cNvSpPr>
            <p:nvPr/>
          </p:nvSpPr>
          <p:spPr bwMode="auto">
            <a:xfrm>
              <a:off x="1066800" y="4533900"/>
              <a:ext cx="1557338" cy="142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 Box 38"/>
            <p:cNvSpPr txBox="1">
              <a:spLocks noChangeArrowheads="1"/>
            </p:cNvSpPr>
            <p:nvPr/>
          </p:nvSpPr>
          <p:spPr bwMode="auto">
            <a:xfrm>
              <a:off x="4318000" y="50053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挖成的池子</a:t>
              </a:r>
            </a:p>
          </p:txBody>
        </p:sp>
        <p:sp>
          <p:nvSpPr>
            <p:cNvPr id="58" name="Text Box 39"/>
            <p:cNvSpPr txBox="1">
              <a:spLocks noChangeArrowheads="1"/>
            </p:cNvSpPr>
            <p:nvPr/>
          </p:nvSpPr>
          <p:spPr bwMode="auto">
            <a:xfrm>
              <a:off x="4022725" y="55641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大衛墳地</a:t>
              </a:r>
            </a:p>
          </p:txBody>
        </p:sp>
        <p:sp>
          <p:nvSpPr>
            <p:cNvPr id="59" name="Line 40"/>
            <p:cNvSpPr>
              <a:spLocks noChangeShapeType="1"/>
            </p:cNvSpPr>
            <p:nvPr/>
          </p:nvSpPr>
          <p:spPr bwMode="auto">
            <a:xfrm flipH="1" flipV="1">
              <a:off x="3019425" y="5080000"/>
              <a:ext cx="1054100" cy="6334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60" name="Line 41"/>
            <p:cNvSpPr>
              <a:spLocks noChangeShapeType="1"/>
            </p:cNvSpPr>
            <p:nvPr/>
          </p:nvSpPr>
          <p:spPr bwMode="auto">
            <a:xfrm flipH="1" flipV="1">
              <a:off x="3000375" y="4852988"/>
              <a:ext cx="1349375" cy="33972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 rot="21125191">
            <a:off x="2157035" y="1095013"/>
            <a:ext cx="700619" cy="19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 rot="21125191">
            <a:off x="1952856" y="1156336"/>
            <a:ext cx="281833" cy="18793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 rot="20478491">
            <a:off x="1015079" y="1351110"/>
            <a:ext cx="945011" cy="16448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34855" y="1541463"/>
            <a:ext cx="130175" cy="1111250"/>
          </a:xfrm>
          <a:prstGeom prst="rect">
            <a:avLst/>
          </a:prstGeom>
          <a:solidFill>
            <a:srgbClr val="00FF00"/>
          </a:solidFill>
          <a:scene3d>
            <a:camera prst="orthographicFront">
              <a:rot lat="0" lon="0" rev="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626902" y="2413394"/>
            <a:ext cx="116670" cy="1483919"/>
          </a:xfrm>
          <a:prstGeom prst="rect">
            <a:avLst/>
          </a:prstGeom>
          <a:solidFill>
            <a:srgbClr val="FFCC00"/>
          </a:solidFill>
          <a:scene3d>
            <a:camera prst="orthographicFront">
              <a:rot lat="0" lon="0" rev="288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>
            <a:off x="2295580" y="3660045"/>
            <a:ext cx="282730" cy="2403475"/>
          </a:xfrm>
          <a:prstGeom prst="corner">
            <a:avLst/>
          </a:prstGeom>
          <a:solidFill>
            <a:srgbClr val="00B050"/>
          </a:solidFill>
          <a:scene3d>
            <a:camera prst="orthographicFront">
              <a:rot lat="0" lon="0" rev="107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 rot="17034929" flipV="1">
            <a:off x="2193114" y="5528260"/>
            <a:ext cx="1125572" cy="1528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 rot="21125191">
            <a:off x="2731127" y="4787383"/>
            <a:ext cx="289927" cy="162960"/>
          </a:xfrm>
          <a:prstGeom prst="rect">
            <a:avLst/>
          </a:prstGeom>
          <a:solidFill>
            <a:srgbClr val="FF0000"/>
          </a:solidFill>
          <a:scene3d>
            <a:camera prst="orthographicFront">
              <a:rot lat="0" lon="0" rev="51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 rot="21125191">
            <a:off x="2638584" y="4437780"/>
            <a:ext cx="353813" cy="129761"/>
          </a:xfrm>
          <a:prstGeom prst="rect">
            <a:avLst/>
          </a:prstGeom>
          <a:solidFill>
            <a:srgbClr val="00B0F0"/>
          </a:solidFill>
          <a:scene3d>
            <a:camera prst="orthographicFront">
              <a:rot lat="0" lon="0" rev="51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3012788" y="2413394"/>
            <a:ext cx="124112" cy="1875745"/>
          </a:xfrm>
          <a:prstGeom prst="rect">
            <a:avLst/>
          </a:prstGeom>
          <a:solidFill>
            <a:srgbClr val="00FF00"/>
          </a:solidFill>
          <a:scene3d>
            <a:camera prst="orthographicFront">
              <a:rot lat="0" lon="0" rev="206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752688" y="10400"/>
            <a:ext cx="4406303" cy="674030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/>
              <a:t>28 </a:t>
            </a:r>
            <a:r>
              <a:rPr lang="en-US" sz="2400" dirty="0"/>
              <a:t>從 馬 門 往 上 ， 眾 </a:t>
            </a:r>
            <a:r>
              <a:rPr lang="en-US" sz="2400" dirty="0">
                <a:solidFill>
                  <a:schemeClr val="bg1"/>
                </a:solidFill>
              </a:rPr>
              <a:t>祭 司</a:t>
            </a:r>
            <a:r>
              <a:rPr lang="en-US" sz="2400" dirty="0"/>
              <a:t> 各 對 自 己 的 房 屋 修 造 。</a:t>
            </a:r>
          </a:p>
          <a:p>
            <a:pPr>
              <a:lnSpc>
                <a:spcPct val="120000"/>
              </a:lnSpc>
            </a:pPr>
            <a:r>
              <a:rPr lang="en-US" sz="2400" b="1" dirty="0"/>
              <a:t>29 </a:t>
            </a:r>
            <a:r>
              <a:rPr lang="en-US" sz="2400" dirty="0"/>
              <a:t>其 次 是 音 麥 的 兒 子 </a:t>
            </a:r>
            <a:r>
              <a:rPr lang="en-US" sz="2400" dirty="0">
                <a:solidFill>
                  <a:schemeClr val="bg1"/>
                </a:solidFill>
              </a:rPr>
              <a:t>撒 督</a:t>
            </a:r>
            <a:r>
              <a:rPr lang="en-US" sz="2400" dirty="0"/>
              <a:t> 對 著 自 己 的 房 屋 修 造 。 其 次 是 </a:t>
            </a:r>
            <a:r>
              <a:rPr lang="en-US" sz="2400" dirty="0">
                <a:solidFill>
                  <a:schemeClr val="bg1"/>
                </a:solidFill>
              </a:rPr>
              <a:t>守 東 門 </a:t>
            </a:r>
            <a:r>
              <a:rPr lang="en-US" sz="2400" dirty="0"/>
              <a:t>、 示 迦 尼 的 兒 子 </a:t>
            </a:r>
            <a:r>
              <a:rPr lang="en-US" sz="2400" dirty="0">
                <a:solidFill>
                  <a:schemeClr val="bg1"/>
                </a:solidFill>
              </a:rPr>
              <a:t>示 瑪 雅 </a:t>
            </a:r>
            <a:r>
              <a:rPr lang="en-US" sz="2400" dirty="0"/>
              <a:t>修 造 </a:t>
            </a:r>
            <a:r>
              <a:rPr lang="en-US" sz="2400" dirty="0" smtClean="0"/>
              <a:t>。</a:t>
            </a:r>
            <a:r>
              <a:rPr lang="en-US" sz="2400" b="1" dirty="0"/>
              <a:t> </a:t>
            </a:r>
            <a:endParaRPr lang="en-US" sz="2400" b="1" dirty="0" smtClean="0"/>
          </a:p>
          <a:p>
            <a:pPr>
              <a:lnSpc>
                <a:spcPct val="120000"/>
              </a:lnSpc>
            </a:pPr>
            <a:r>
              <a:rPr lang="en-US" sz="2400" b="1" dirty="0" smtClean="0"/>
              <a:t>30</a:t>
            </a:r>
            <a:r>
              <a:rPr lang="en-US" sz="2400" b="1" dirty="0"/>
              <a:t> </a:t>
            </a:r>
            <a:r>
              <a:rPr lang="en-US" sz="2400" dirty="0"/>
              <a:t>其 次 是 示 利 米 雅 的 兒 子 </a:t>
            </a:r>
            <a:r>
              <a:rPr lang="en-US" sz="2400" dirty="0">
                <a:solidFill>
                  <a:schemeClr val="bg1"/>
                </a:solidFill>
              </a:rPr>
              <a:t>哈 拿 尼 雅 </a:t>
            </a:r>
            <a:r>
              <a:rPr lang="en-US" sz="2400" dirty="0"/>
              <a:t>和 薩 拉 的 第 六 子 </a:t>
            </a:r>
            <a:r>
              <a:rPr lang="en-US" sz="2400" dirty="0">
                <a:solidFill>
                  <a:schemeClr val="bg1"/>
                </a:solidFill>
              </a:rPr>
              <a:t>哈 嫩</a:t>
            </a:r>
            <a:r>
              <a:rPr lang="en-US" sz="2400" dirty="0"/>
              <a:t> 又 修 一 段 。 其 次 是 比 利 迦 的 兒 子 </a:t>
            </a:r>
            <a:r>
              <a:rPr lang="en-US" sz="2400" dirty="0">
                <a:solidFill>
                  <a:schemeClr val="bg1"/>
                </a:solidFill>
              </a:rPr>
              <a:t>米 書 蘭 </a:t>
            </a:r>
            <a:r>
              <a:rPr lang="en-US" sz="2400" dirty="0"/>
              <a:t>對 著 自 己 的 房 屋 修 造 。</a:t>
            </a:r>
          </a:p>
          <a:p>
            <a:pPr>
              <a:lnSpc>
                <a:spcPct val="120000"/>
              </a:lnSpc>
            </a:pPr>
            <a:r>
              <a:rPr lang="en-US" sz="2400" b="1" dirty="0"/>
              <a:t>31 </a:t>
            </a:r>
            <a:r>
              <a:rPr lang="en-US" sz="2400" dirty="0"/>
              <a:t>其 次 是 </a:t>
            </a:r>
            <a:r>
              <a:rPr lang="en-US" sz="2400" dirty="0">
                <a:solidFill>
                  <a:schemeClr val="bg1"/>
                </a:solidFill>
              </a:rPr>
              <a:t>銀 匠 瑪 基 雅 </a:t>
            </a:r>
            <a:r>
              <a:rPr lang="en-US" sz="2400" dirty="0"/>
              <a:t>修 造 到 尼 提 寧 和 商 人 的 房 屋 ， 對 著 </a:t>
            </a:r>
            <a:r>
              <a:rPr lang="en-US" sz="2400" dirty="0">
                <a:solidFill>
                  <a:srgbClr val="FF0000"/>
                </a:solidFill>
              </a:rPr>
              <a:t>哈 米 弗 甲 門 </a:t>
            </a:r>
            <a:r>
              <a:rPr lang="en-US" sz="2400" dirty="0"/>
              <a:t>， 直 到 城 的 角 樓 。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174404" y="1037003"/>
            <a:ext cx="127806" cy="1376391"/>
          </a:xfrm>
          <a:prstGeom prst="rect">
            <a:avLst/>
          </a:prstGeom>
          <a:solidFill>
            <a:srgbClr val="FFCC00"/>
          </a:solidFill>
          <a:scene3d>
            <a:camera prst="orthographicFront">
              <a:rot lat="0" lon="0" rev="48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9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0025" y="152400"/>
            <a:ext cx="5445125" cy="6426200"/>
            <a:chOff x="200025" y="152400"/>
            <a:chExt cx="5445125" cy="6426200"/>
          </a:xfrm>
        </p:grpSpPr>
        <p:pic>
          <p:nvPicPr>
            <p:cNvPr id="20482" name="Picture 2" descr="jerusalem-in-nehemiahs-tim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300" y="912813"/>
              <a:ext cx="2705100" cy="548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3" name="Text Box 3"/>
            <p:cNvSpPr txBox="1">
              <a:spLocks noChangeArrowheads="1"/>
            </p:cNvSpPr>
            <p:nvPr/>
          </p:nvSpPr>
          <p:spPr bwMode="auto">
            <a:xfrm>
              <a:off x="2717800" y="5524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羊門</a:t>
              </a:r>
            </a:p>
          </p:txBody>
        </p:sp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1412875" y="676275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魚門</a:t>
              </a:r>
            </a:p>
          </p:txBody>
        </p:sp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539750" y="9207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古門</a:t>
              </a:r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1549400" y="40386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谷門</a:t>
              </a: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1663700" y="6211888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糞廠門</a:t>
              </a: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3136900" y="5576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泉門</a:t>
              </a: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3289300" y="4191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水門</a:t>
              </a: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3460750" y="16764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東門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3508375" y="2286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馬門</a:t>
              </a: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3397250" y="1066800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哈米弗甲門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2940050" y="6096000"/>
              <a:ext cx="2241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從大衛城下來的台階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1397000" y="3671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爐樓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492125" y="1927225"/>
              <a:ext cx="4127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寬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牆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2146300" y="152400"/>
              <a:ext cx="1098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哈米亞樓</a:t>
              </a: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1047750" y="1666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哈楠業樓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3244850" y="3846513"/>
              <a:ext cx="1555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346450" y="45720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3295650" y="33528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凸出來的大樓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3321050" y="2841625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俄斐勒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3397250" y="4953000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舊城牆</a:t>
              </a:r>
            </a:p>
          </p:txBody>
        </p:sp>
        <p:sp>
          <p:nvSpPr>
            <p:cNvPr id="20503" name="Line 23"/>
            <p:cNvSpPr>
              <a:spLocks noChangeShapeType="1"/>
            </p:cNvSpPr>
            <p:nvPr/>
          </p:nvSpPr>
          <p:spPr bwMode="auto">
            <a:xfrm flipH="1">
              <a:off x="2798763" y="4030663"/>
              <a:ext cx="4730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4" name="Line 24"/>
            <p:cNvSpPr>
              <a:spLocks noChangeShapeType="1"/>
            </p:cNvSpPr>
            <p:nvPr/>
          </p:nvSpPr>
          <p:spPr bwMode="auto">
            <a:xfrm flipH="1" flipV="1">
              <a:off x="2790825" y="4321175"/>
              <a:ext cx="549275" cy="79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5" name="Line 25"/>
            <p:cNvSpPr>
              <a:spLocks noChangeShapeType="1"/>
            </p:cNvSpPr>
            <p:nvPr/>
          </p:nvSpPr>
          <p:spPr bwMode="auto">
            <a:xfrm flipH="1" flipV="1">
              <a:off x="2803525" y="4430713"/>
              <a:ext cx="563563" cy="323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6" name="Line 26"/>
            <p:cNvSpPr>
              <a:spLocks noChangeShapeType="1"/>
            </p:cNvSpPr>
            <p:nvPr/>
          </p:nvSpPr>
          <p:spPr bwMode="auto">
            <a:xfrm flipH="1" flipV="1">
              <a:off x="3051175" y="3524250"/>
              <a:ext cx="266700" cy="15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 flipH="1" flipV="1">
              <a:off x="3130550" y="5010150"/>
              <a:ext cx="3206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 flipV="1">
              <a:off x="2155825" y="3997325"/>
              <a:ext cx="36195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flipH="1" flipV="1">
              <a:off x="2798763" y="5627688"/>
              <a:ext cx="400050" cy="125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 flipV="1">
              <a:off x="2790825" y="5665788"/>
              <a:ext cx="244475" cy="528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1" name="Line 31"/>
            <p:cNvSpPr>
              <a:spLocks noChangeShapeType="1"/>
            </p:cNvSpPr>
            <p:nvPr/>
          </p:nvSpPr>
          <p:spPr bwMode="auto">
            <a:xfrm flipV="1">
              <a:off x="2490788" y="6153150"/>
              <a:ext cx="90487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flipV="1">
              <a:off x="1979613" y="3813175"/>
              <a:ext cx="255587" cy="53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>
              <a:off x="2657475" y="533400"/>
              <a:ext cx="15875" cy="536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4" name="Line 34"/>
            <p:cNvSpPr>
              <a:spLocks noChangeShapeType="1"/>
            </p:cNvSpPr>
            <p:nvPr/>
          </p:nvSpPr>
          <p:spPr bwMode="auto">
            <a:xfrm flipH="1">
              <a:off x="2822575" y="908050"/>
              <a:ext cx="65088" cy="188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5" name="Line 35"/>
            <p:cNvSpPr>
              <a:spLocks noChangeShapeType="1"/>
            </p:cNvSpPr>
            <p:nvPr/>
          </p:nvSpPr>
          <p:spPr bwMode="auto">
            <a:xfrm>
              <a:off x="1995488" y="533400"/>
              <a:ext cx="136525" cy="582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6" name="Line 36"/>
            <p:cNvSpPr>
              <a:spLocks noChangeShapeType="1"/>
            </p:cNvSpPr>
            <p:nvPr/>
          </p:nvSpPr>
          <p:spPr bwMode="auto">
            <a:xfrm>
              <a:off x="1895475" y="1039813"/>
              <a:ext cx="71438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7" name="Line 37"/>
            <p:cNvSpPr>
              <a:spLocks noChangeShapeType="1"/>
            </p:cNvSpPr>
            <p:nvPr/>
          </p:nvSpPr>
          <p:spPr bwMode="auto">
            <a:xfrm>
              <a:off x="969963" y="1282700"/>
              <a:ext cx="46037" cy="249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5878" name="Line 38"/>
            <p:cNvSpPr>
              <a:spLocks noChangeShapeType="1"/>
            </p:cNvSpPr>
            <p:nvPr/>
          </p:nvSpPr>
          <p:spPr bwMode="auto">
            <a:xfrm flipH="1">
              <a:off x="3225800" y="1303338"/>
              <a:ext cx="204788" cy="65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19" name="Line 39"/>
            <p:cNvSpPr>
              <a:spLocks noChangeShapeType="1"/>
            </p:cNvSpPr>
            <p:nvPr/>
          </p:nvSpPr>
          <p:spPr bwMode="auto">
            <a:xfrm flipH="1" flipV="1">
              <a:off x="3287713" y="1874838"/>
              <a:ext cx="219075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0" name="Line 40"/>
            <p:cNvSpPr>
              <a:spLocks noChangeShapeType="1"/>
            </p:cNvSpPr>
            <p:nvPr/>
          </p:nvSpPr>
          <p:spPr bwMode="auto">
            <a:xfrm>
              <a:off x="3313113" y="2359025"/>
              <a:ext cx="24765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1" name="Line 41"/>
            <p:cNvSpPr>
              <a:spLocks noChangeShapeType="1"/>
            </p:cNvSpPr>
            <p:nvPr/>
          </p:nvSpPr>
          <p:spPr bwMode="auto">
            <a:xfrm flipH="1">
              <a:off x="2917825" y="3043238"/>
              <a:ext cx="463550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4" name="Text Box 44"/>
            <p:cNvSpPr txBox="1">
              <a:spLocks noChangeArrowheads="1"/>
            </p:cNvSpPr>
            <p:nvPr/>
          </p:nvSpPr>
          <p:spPr bwMode="auto">
            <a:xfrm>
              <a:off x="1543050" y="193833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聖殿</a:t>
              </a:r>
            </a:p>
          </p:txBody>
        </p:sp>
        <p:sp>
          <p:nvSpPr>
            <p:cNvPr id="20525" name="Line 45"/>
            <p:cNvSpPr>
              <a:spLocks noChangeShapeType="1"/>
            </p:cNvSpPr>
            <p:nvPr/>
          </p:nvSpPr>
          <p:spPr bwMode="auto">
            <a:xfrm flipV="1">
              <a:off x="2143125" y="1973263"/>
              <a:ext cx="365125" cy="130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6" name="Line 48"/>
            <p:cNvSpPr>
              <a:spLocks noChangeShapeType="1"/>
            </p:cNvSpPr>
            <p:nvPr/>
          </p:nvSpPr>
          <p:spPr bwMode="auto">
            <a:xfrm flipV="1">
              <a:off x="1841500" y="5695950"/>
              <a:ext cx="581025" cy="358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0527" name="Text Box 49"/>
            <p:cNvSpPr txBox="1">
              <a:spLocks noChangeArrowheads="1"/>
            </p:cNvSpPr>
            <p:nvPr/>
          </p:nvSpPr>
          <p:spPr bwMode="auto">
            <a:xfrm>
              <a:off x="798513" y="5870575"/>
              <a:ext cx="1098550" cy="69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2000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西羅亞池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(</a:t>
              </a:r>
              <a:r>
                <a:rPr lang="zh-TW" altLang="en-US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王池</a:t>
              </a: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)</a:t>
              </a:r>
            </a:p>
          </p:txBody>
        </p:sp>
        <p:sp>
          <p:nvSpPr>
            <p:cNvPr id="48" name="Rectangle 64"/>
            <p:cNvSpPr>
              <a:spLocks noChangeArrowheads="1"/>
            </p:cNvSpPr>
            <p:nvPr/>
          </p:nvSpPr>
          <p:spPr bwMode="auto">
            <a:xfrm>
              <a:off x="2406650" y="4427538"/>
              <a:ext cx="412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大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衛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城</a:t>
              </a:r>
              <a:endParaRPr lang="en-US" altLang="en-US" dirty="0" smtClean="0">
                <a:solidFill>
                  <a:srgbClr val="FF0000"/>
                </a:solidFill>
                <a:ea typeface="SimHei" panose="02010609060101010101" pitchFamily="49" charset="-122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200025" y="55006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勇士的房屋</a:t>
              </a:r>
            </a:p>
          </p:txBody>
        </p:sp>
        <p:sp>
          <p:nvSpPr>
            <p:cNvPr id="50" name="Text Box 35"/>
            <p:cNvSpPr txBox="1">
              <a:spLocks noChangeArrowheads="1"/>
            </p:cNvSpPr>
            <p:nvPr/>
          </p:nvSpPr>
          <p:spPr bwMode="auto">
            <a:xfrm>
              <a:off x="200025" y="5108575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武庫的上坡</a:t>
              </a:r>
            </a:p>
          </p:txBody>
        </p:sp>
        <p:sp>
          <p:nvSpPr>
            <p:cNvPr id="51" name="Text Box 36"/>
            <p:cNvSpPr txBox="1">
              <a:spLocks noChangeArrowheads="1"/>
            </p:cNvSpPr>
            <p:nvPr/>
          </p:nvSpPr>
          <p:spPr bwMode="auto">
            <a:xfrm>
              <a:off x="200025" y="4699000"/>
              <a:ext cx="2012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大祭司以利亞實府</a:t>
              </a:r>
            </a:p>
          </p:txBody>
        </p:sp>
        <p:sp>
          <p:nvSpPr>
            <p:cNvPr id="52" name="Text Box 37"/>
            <p:cNvSpPr txBox="1">
              <a:spLocks noChangeArrowheads="1"/>
            </p:cNvSpPr>
            <p:nvPr/>
          </p:nvSpPr>
          <p:spPr bwMode="auto">
            <a:xfrm>
              <a:off x="200025" y="4322763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王上宮</a:t>
              </a:r>
            </a:p>
          </p:txBody>
        </p:sp>
        <p:sp>
          <p:nvSpPr>
            <p:cNvPr id="53" name="Line 42"/>
            <p:cNvSpPr>
              <a:spLocks noChangeShapeType="1"/>
            </p:cNvSpPr>
            <p:nvPr/>
          </p:nvSpPr>
          <p:spPr bwMode="auto">
            <a:xfrm flipV="1">
              <a:off x="1531938" y="5105400"/>
              <a:ext cx="1181100" cy="57943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4" name="Line 43"/>
            <p:cNvSpPr>
              <a:spLocks noChangeShapeType="1"/>
            </p:cNvSpPr>
            <p:nvPr/>
          </p:nvSpPr>
          <p:spPr bwMode="auto">
            <a:xfrm flipV="1">
              <a:off x="1508125" y="4921250"/>
              <a:ext cx="1168400" cy="3921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5" name="Line 44"/>
            <p:cNvSpPr>
              <a:spLocks noChangeShapeType="1"/>
            </p:cNvSpPr>
            <p:nvPr/>
          </p:nvSpPr>
          <p:spPr bwMode="auto">
            <a:xfrm flipV="1">
              <a:off x="2174875" y="4740275"/>
              <a:ext cx="488950" cy="1285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6" name="Line 45"/>
            <p:cNvSpPr>
              <a:spLocks noChangeShapeType="1"/>
            </p:cNvSpPr>
            <p:nvPr/>
          </p:nvSpPr>
          <p:spPr bwMode="auto">
            <a:xfrm>
              <a:off x="1066800" y="4533900"/>
              <a:ext cx="1557338" cy="142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 Box 38"/>
            <p:cNvSpPr txBox="1">
              <a:spLocks noChangeArrowheads="1"/>
            </p:cNvSpPr>
            <p:nvPr/>
          </p:nvSpPr>
          <p:spPr bwMode="auto">
            <a:xfrm>
              <a:off x="4318000" y="50053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挖成的池子</a:t>
              </a:r>
            </a:p>
          </p:txBody>
        </p:sp>
        <p:sp>
          <p:nvSpPr>
            <p:cNvPr id="58" name="Text Box 39"/>
            <p:cNvSpPr txBox="1">
              <a:spLocks noChangeArrowheads="1"/>
            </p:cNvSpPr>
            <p:nvPr/>
          </p:nvSpPr>
          <p:spPr bwMode="auto">
            <a:xfrm>
              <a:off x="4022725" y="55641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大衛墳地</a:t>
              </a:r>
            </a:p>
          </p:txBody>
        </p:sp>
        <p:sp>
          <p:nvSpPr>
            <p:cNvPr id="59" name="Line 40"/>
            <p:cNvSpPr>
              <a:spLocks noChangeShapeType="1"/>
            </p:cNvSpPr>
            <p:nvPr/>
          </p:nvSpPr>
          <p:spPr bwMode="auto">
            <a:xfrm flipH="1" flipV="1">
              <a:off x="3019425" y="5080000"/>
              <a:ext cx="1054100" cy="6334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60" name="Line 41"/>
            <p:cNvSpPr>
              <a:spLocks noChangeShapeType="1"/>
            </p:cNvSpPr>
            <p:nvPr/>
          </p:nvSpPr>
          <p:spPr bwMode="auto">
            <a:xfrm flipH="1" flipV="1">
              <a:off x="3000375" y="4852988"/>
              <a:ext cx="1349375" cy="33972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 rot="21125191">
            <a:off x="2157035" y="1095013"/>
            <a:ext cx="700619" cy="19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 rot="21125191">
            <a:off x="1952856" y="1156336"/>
            <a:ext cx="281833" cy="18793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 rot="20478491">
            <a:off x="1015079" y="1351110"/>
            <a:ext cx="945011" cy="16448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34855" y="1541463"/>
            <a:ext cx="130175" cy="1111250"/>
          </a:xfrm>
          <a:prstGeom prst="rect">
            <a:avLst/>
          </a:prstGeom>
          <a:solidFill>
            <a:srgbClr val="00FF00"/>
          </a:solidFill>
          <a:scene3d>
            <a:camera prst="orthographicFront">
              <a:rot lat="0" lon="0" rev="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626902" y="2413394"/>
            <a:ext cx="116670" cy="1483919"/>
          </a:xfrm>
          <a:prstGeom prst="rect">
            <a:avLst/>
          </a:prstGeom>
          <a:solidFill>
            <a:srgbClr val="FFCC00"/>
          </a:solidFill>
          <a:scene3d>
            <a:camera prst="orthographicFront">
              <a:rot lat="0" lon="0" rev="288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>
            <a:off x="2295580" y="3660045"/>
            <a:ext cx="282730" cy="2403475"/>
          </a:xfrm>
          <a:prstGeom prst="corner">
            <a:avLst/>
          </a:prstGeom>
          <a:solidFill>
            <a:srgbClr val="00B050"/>
          </a:solidFill>
          <a:scene3d>
            <a:camera prst="orthographicFront">
              <a:rot lat="0" lon="0" rev="107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 rot="17034929" flipV="1">
            <a:off x="2193114" y="5528260"/>
            <a:ext cx="1125572" cy="1528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 rot="21125191">
            <a:off x="2731127" y="4787383"/>
            <a:ext cx="289927" cy="162960"/>
          </a:xfrm>
          <a:prstGeom prst="rect">
            <a:avLst/>
          </a:prstGeom>
          <a:solidFill>
            <a:srgbClr val="FF0000"/>
          </a:solidFill>
          <a:scene3d>
            <a:camera prst="orthographicFront">
              <a:rot lat="0" lon="0" rev="51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 rot="21125191">
            <a:off x="2638584" y="4437780"/>
            <a:ext cx="353813" cy="129761"/>
          </a:xfrm>
          <a:prstGeom prst="rect">
            <a:avLst/>
          </a:prstGeom>
          <a:solidFill>
            <a:srgbClr val="00B0F0"/>
          </a:solidFill>
          <a:scene3d>
            <a:camera prst="orthographicFront">
              <a:rot lat="0" lon="0" rev="51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3012788" y="2413394"/>
            <a:ext cx="124112" cy="1875745"/>
          </a:xfrm>
          <a:prstGeom prst="rect">
            <a:avLst/>
          </a:prstGeom>
          <a:solidFill>
            <a:srgbClr val="00FF00"/>
          </a:solidFill>
          <a:scene3d>
            <a:camera prst="orthographicFront">
              <a:rot lat="0" lon="0" rev="206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3174404" y="1037003"/>
            <a:ext cx="127806" cy="1376391"/>
          </a:xfrm>
          <a:prstGeom prst="rect">
            <a:avLst/>
          </a:prstGeom>
          <a:solidFill>
            <a:srgbClr val="FFCC00"/>
          </a:solidFill>
          <a:scene3d>
            <a:camera prst="orthographicFront">
              <a:rot lat="0" lon="0" rev="48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46127" y="134749"/>
            <a:ext cx="3797873" cy="245605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 dirty="0"/>
              <a:t>32 </a:t>
            </a:r>
            <a:r>
              <a:rPr lang="en-US" sz="3200" dirty="0">
                <a:solidFill>
                  <a:schemeClr val="bg1"/>
                </a:solidFill>
              </a:rPr>
              <a:t>銀 匠 與 商 人 </a:t>
            </a:r>
            <a:r>
              <a:rPr lang="en-US" sz="3200" dirty="0"/>
              <a:t>在 城 的 </a:t>
            </a:r>
            <a:r>
              <a:rPr lang="en-US" sz="3200" dirty="0">
                <a:solidFill>
                  <a:srgbClr val="FF0000"/>
                </a:solidFill>
              </a:rPr>
              <a:t>角 樓 和 羊 門 中 間</a:t>
            </a:r>
            <a:r>
              <a:rPr lang="en-US" sz="3200" dirty="0"/>
              <a:t> 修 造 。</a:t>
            </a:r>
          </a:p>
          <a:p>
            <a:pPr>
              <a:lnSpc>
                <a:spcPct val="120000"/>
              </a:lnSpc>
            </a:pP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2870110" y="1066982"/>
            <a:ext cx="242094" cy="15838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9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18009" y="6374"/>
            <a:ext cx="3911288" cy="66171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FF0000"/>
                </a:solidFill>
              </a:rPr>
              <a:t>西邊城門損壞嚴重</a:t>
            </a:r>
            <a:endParaRPr lang="en-US" altLang="zh-TW" sz="3600" dirty="0" smtClean="0">
              <a:solidFill>
                <a:srgbClr val="FF0000"/>
              </a:solidFill>
            </a:endParaRPr>
          </a:p>
          <a:p>
            <a:r>
              <a:rPr lang="zh-TW" altLang="en-US" sz="3200" dirty="0" smtClean="0"/>
              <a:t>羊門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魚門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古門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谷門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糞廠門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泉門</a:t>
            </a:r>
            <a:endParaRPr lang="en-US" altLang="zh-TW" sz="3200" dirty="0" smtClean="0"/>
          </a:p>
          <a:p>
            <a:r>
              <a:rPr lang="en-US" sz="3200" dirty="0" err="1" smtClean="0"/>
              <a:t>立門</a:t>
            </a:r>
            <a:r>
              <a:rPr lang="en-US" sz="3200" dirty="0" smtClean="0"/>
              <a:t> ，</a:t>
            </a:r>
            <a:r>
              <a:rPr lang="en-US" sz="3200" dirty="0" err="1" smtClean="0"/>
              <a:t>安門扇和閂鎖</a:t>
            </a:r>
            <a:endParaRPr lang="en-US" altLang="zh-TW" sz="3200" dirty="0" smtClean="0"/>
          </a:p>
          <a:p>
            <a:endParaRPr lang="en-US" altLang="zh-TW" sz="3200" dirty="0" smtClean="0"/>
          </a:p>
          <a:p>
            <a:r>
              <a:rPr lang="zh-TW" altLang="en-US" sz="3600" dirty="0" smtClean="0">
                <a:solidFill>
                  <a:srgbClr val="FF0000"/>
                </a:solidFill>
              </a:rPr>
              <a:t>南邊城牆</a:t>
            </a:r>
            <a:r>
              <a:rPr lang="zh-TW" altLang="en-US" sz="3600" dirty="0">
                <a:solidFill>
                  <a:srgbClr val="FF0000"/>
                </a:solidFill>
              </a:rPr>
              <a:t>損壞嚴</a:t>
            </a:r>
            <a:r>
              <a:rPr lang="zh-TW" altLang="en-US" sz="3600" dirty="0" smtClean="0">
                <a:solidFill>
                  <a:srgbClr val="FF0000"/>
                </a:solidFill>
              </a:rPr>
              <a:t>重</a:t>
            </a:r>
            <a:endParaRPr lang="en-US" altLang="zh-TW" sz="3600" dirty="0" smtClean="0">
              <a:solidFill>
                <a:srgbClr val="FF0000"/>
              </a:solidFill>
            </a:endParaRPr>
          </a:p>
          <a:p>
            <a:r>
              <a:rPr lang="en-US" sz="3200" b="1" dirty="0"/>
              <a:t>13 </a:t>
            </a:r>
            <a:r>
              <a:rPr lang="en-US" sz="3200" dirty="0"/>
              <a:t>哈 嫩 和 撒 挪 亞 的 居 民 修 造 谷 門 ， 立 門 ， 安 門 扇 和 閂 鎖 ， 又 </a:t>
            </a:r>
            <a:r>
              <a:rPr lang="en-US" sz="3200" dirty="0">
                <a:solidFill>
                  <a:srgbClr val="FF0000"/>
                </a:solidFill>
              </a:rPr>
              <a:t>建 築</a:t>
            </a:r>
            <a:r>
              <a:rPr lang="en-US" sz="3200" dirty="0"/>
              <a:t> 城 牆 一 千 肘 ， 直 到 糞 廠 門 </a:t>
            </a:r>
            <a:r>
              <a:rPr lang="en-US" sz="3200" dirty="0" smtClean="0"/>
              <a:t>。</a:t>
            </a:r>
            <a:endParaRPr lang="en-US" sz="3200" dirty="0"/>
          </a:p>
        </p:txBody>
      </p:sp>
      <p:grpSp>
        <p:nvGrpSpPr>
          <p:cNvPr id="61" name="Group 60"/>
          <p:cNvGrpSpPr/>
          <p:nvPr/>
        </p:nvGrpSpPr>
        <p:grpSpPr>
          <a:xfrm>
            <a:off x="200025" y="152400"/>
            <a:ext cx="5445125" cy="6426200"/>
            <a:chOff x="200025" y="152400"/>
            <a:chExt cx="5445125" cy="6426200"/>
          </a:xfrm>
        </p:grpSpPr>
        <p:pic>
          <p:nvPicPr>
            <p:cNvPr id="62" name="Picture 2" descr="jerusalem-in-nehemiahs-tim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300" y="912813"/>
              <a:ext cx="2705100" cy="548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Text Box 3"/>
            <p:cNvSpPr txBox="1">
              <a:spLocks noChangeArrowheads="1"/>
            </p:cNvSpPr>
            <p:nvPr/>
          </p:nvSpPr>
          <p:spPr bwMode="auto">
            <a:xfrm>
              <a:off x="2717800" y="5524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羊門</a:t>
              </a:r>
            </a:p>
          </p:txBody>
        </p:sp>
        <p:sp>
          <p:nvSpPr>
            <p:cNvPr id="64" name="Text Box 4"/>
            <p:cNvSpPr txBox="1">
              <a:spLocks noChangeArrowheads="1"/>
            </p:cNvSpPr>
            <p:nvPr/>
          </p:nvSpPr>
          <p:spPr bwMode="auto">
            <a:xfrm>
              <a:off x="1412875" y="676275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魚門</a:t>
              </a:r>
            </a:p>
          </p:txBody>
        </p:sp>
        <p:sp>
          <p:nvSpPr>
            <p:cNvPr id="65" name="Text Box 5"/>
            <p:cNvSpPr txBox="1">
              <a:spLocks noChangeArrowheads="1"/>
            </p:cNvSpPr>
            <p:nvPr/>
          </p:nvSpPr>
          <p:spPr bwMode="auto">
            <a:xfrm>
              <a:off x="539750" y="92075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古門</a:t>
              </a:r>
            </a:p>
          </p:txBody>
        </p:sp>
        <p:sp>
          <p:nvSpPr>
            <p:cNvPr id="66" name="Text Box 6"/>
            <p:cNvSpPr txBox="1">
              <a:spLocks noChangeArrowheads="1"/>
            </p:cNvSpPr>
            <p:nvPr/>
          </p:nvSpPr>
          <p:spPr bwMode="auto">
            <a:xfrm>
              <a:off x="1549400" y="40386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谷門</a:t>
              </a:r>
            </a:p>
          </p:txBody>
        </p:sp>
        <p:sp>
          <p:nvSpPr>
            <p:cNvPr id="67" name="Text Box 7"/>
            <p:cNvSpPr txBox="1">
              <a:spLocks noChangeArrowheads="1"/>
            </p:cNvSpPr>
            <p:nvPr/>
          </p:nvSpPr>
          <p:spPr bwMode="auto">
            <a:xfrm>
              <a:off x="1663700" y="6211888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FF0000"/>
                  </a:solidFill>
                  <a:ea typeface="SimHei" panose="02010609060101010101" pitchFamily="49" charset="-122"/>
                </a:rPr>
                <a:t>糞廠門</a:t>
              </a:r>
            </a:p>
          </p:txBody>
        </p:sp>
        <p:sp>
          <p:nvSpPr>
            <p:cNvPr id="68" name="Text Box 8"/>
            <p:cNvSpPr txBox="1">
              <a:spLocks noChangeArrowheads="1"/>
            </p:cNvSpPr>
            <p:nvPr/>
          </p:nvSpPr>
          <p:spPr bwMode="auto">
            <a:xfrm>
              <a:off x="3136900" y="5576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FF0000"/>
                  </a:solidFill>
                  <a:ea typeface="SimHei" panose="02010609060101010101" pitchFamily="49" charset="-122"/>
                </a:rPr>
                <a:t>泉門</a:t>
              </a:r>
            </a:p>
          </p:txBody>
        </p:sp>
        <p:sp>
          <p:nvSpPr>
            <p:cNvPr id="69" name="Text Box 9"/>
            <p:cNvSpPr txBox="1">
              <a:spLocks noChangeArrowheads="1"/>
            </p:cNvSpPr>
            <p:nvPr/>
          </p:nvSpPr>
          <p:spPr bwMode="auto">
            <a:xfrm>
              <a:off x="3289300" y="4191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ea typeface="SimHei" panose="02010609060101010101" pitchFamily="49" charset="-122"/>
                </a:rPr>
                <a:t>水門</a:t>
              </a:r>
            </a:p>
          </p:txBody>
        </p:sp>
        <p:sp>
          <p:nvSpPr>
            <p:cNvPr id="70" name="Text Box 10"/>
            <p:cNvSpPr txBox="1">
              <a:spLocks noChangeArrowheads="1"/>
            </p:cNvSpPr>
            <p:nvPr/>
          </p:nvSpPr>
          <p:spPr bwMode="auto">
            <a:xfrm>
              <a:off x="3460750" y="16764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ea typeface="SimHei" panose="02010609060101010101" pitchFamily="49" charset="-122"/>
                </a:rPr>
                <a:t>東門</a:t>
              </a:r>
            </a:p>
          </p:txBody>
        </p:sp>
        <p:sp>
          <p:nvSpPr>
            <p:cNvPr id="71" name="Text Box 11"/>
            <p:cNvSpPr txBox="1">
              <a:spLocks noChangeArrowheads="1"/>
            </p:cNvSpPr>
            <p:nvPr/>
          </p:nvSpPr>
          <p:spPr bwMode="auto">
            <a:xfrm>
              <a:off x="3508375" y="2286000"/>
              <a:ext cx="641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ea typeface="SimHei" panose="02010609060101010101" pitchFamily="49" charset="-122"/>
                </a:rPr>
                <a:t>馬門</a:t>
              </a:r>
            </a:p>
          </p:txBody>
        </p:sp>
        <p:sp>
          <p:nvSpPr>
            <p:cNvPr id="72" name="Text Box 12"/>
            <p:cNvSpPr txBox="1">
              <a:spLocks noChangeArrowheads="1"/>
            </p:cNvSpPr>
            <p:nvPr/>
          </p:nvSpPr>
          <p:spPr bwMode="auto">
            <a:xfrm>
              <a:off x="3397250" y="1066800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ea typeface="SimHei" panose="02010609060101010101" pitchFamily="49" charset="-122"/>
                </a:rPr>
                <a:t>哈米弗甲門</a:t>
              </a:r>
            </a:p>
          </p:txBody>
        </p:sp>
        <p:sp>
          <p:nvSpPr>
            <p:cNvPr id="73" name="Text Box 13"/>
            <p:cNvSpPr txBox="1">
              <a:spLocks noChangeArrowheads="1"/>
            </p:cNvSpPr>
            <p:nvPr/>
          </p:nvSpPr>
          <p:spPr bwMode="auto">
            <a:xfrm>
              <a:off x="2940050" y="6096000"/>
              <a:ext cx="2241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從大衛城下來的台階</a:t>
              </a:r>
            </a:p>
          </p:txBody>
        </p:sp>
        <p:sp>
          <p:nvSpPr>
            <p:cNvPr id="74" name="Text Box 14"/>
            <p:cNvSpPr txBox="1">
              <a:spLocks noChangeArrowheads="1"/>
            </p:cNvSpPr>
            <p:nvPr/>
          </p:nvSpPr>
          <p:spPr bwMode="auto">
            <a:xfrm>
              <a:off x="1397000" y="367188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爐樓</a:t>
              </a:r>
            </a:p>
          </p:txBody>
        </p:sp>
        <p:sp>
          <p:nvSpPr>
            <p:cNvPr id="75" name="Text Box 15"/>
            <p:cNvSpPr txBox="1">
              <a:spLocks noChangeArrowheads="1"/>
            </p:cNvSpPr>
            <p:nvPr/>
          </p:nvSpPr>
          <p:spPr bwMode="auto">
            <a:xfrm>
              <a:off x="492125" y="1927225"/>
              <a:ext cx="4127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寬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牆</a:t>
              </a:r>
            </a:p>
          </p:txBody>
        </p:sp>
        <p:sp>
          <p:nvSpPr>
            <p:cNvPr id="76" name="Text Box 16"/>
            <p:cNvSpPr txBox="1">
              <a:spLocks noChangeArrowheads="1"/>
            </p:cNvSpPr>
            <p:nvPr/>
          </p:nvSpPr>
          <p:spPr bwMode="auto">
            <a:xfrm>
              <a:off x="2146300" y="152400"/>
              <a:ext cx="1098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哈米亞樓</a:t>
              </a:r>
            </a:p>
          </p:txBody>
        </p:sp>
        <p:sp>
          <p:nvSpPr>
            <p:cNvPr id="77" name="Text Box 17"/>
            <p:cNvSpPr txBox="1">
              <a:spLocks noChangeArrowheads="1"/>
            </p:cNvSpPr>
            <p:nvPr/>
          </p:nvSpPr>
          <p:spPr bwMode="auto">
            <a:xfrm>
              <a:off x="1047750" y="1666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哈楠業樓</a:t>
              </a:r>
            </a:p>
          </p:txBody>
        </p:sp>
        <p:sp>
          <p:nvSpPr>
            <p:cNvPr id="78" name="Text Box 18"/>
            <p:cNvSpPr txBox="1">
              <a:spLocks noChangeArrowheads="1"/>
            </p:cNvSpPr>
            <p:nvPr/>
          </p:nvSpPr>
          <p:spPr bwMode="auto">
            <a:xfrm>
              <a:off x="3244850" y="3846513"/>
              <a:ext cx="1555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79" name="Text Box 19"/>
            <p:cNvSpPr txBox="1">
              <a:spLocks noChangeArrowheads="1"/>
            </p:cNvSpPr>
            <p:nvPr/>
          </p:nvSpPr>
          <p:spPr bwMode="auto">
            <a:xfrm>
              <a:off x="3346450" y="45720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凸出來的城樓</a:t>
              </a:r>
            </a:p>
          </p:txBody>
        </p:sp>
        <p:sp>
          <p:nvSpPr>
            <p:cNvPr id="80" name="Text Box 20"/>
            <p:cNvSpPr txBox="1">
              <a:spLocks noChangeArrowheads="1"/>
            </p:cNvSpPr>
            <p:nvPr/>
          </p:nvSpPr>
          <p:spPr bwMode="auto">
            <a:xfrm>
              <a:off x="3295650" y="3352800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凸出來的大樓</a:t>
              </a:r>
            </a:p>
          </p:txBody>
        </p:sp>
        <p:sp>
          <p:nvSpPr>
            <p:cNvPr id="81" name="Text Box 21"/>
            <p:cNvSpPr txBox="1">
              <a:spLocks noChangeArrowheads="1"/>
            </p:cNvSpPr>
            <p:nvPr/>
          </p:nvSpPr>
          <p:spPr bwMode="auto">
            <a:xfrm>
              <a:off x="3321050" y="2841625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俄斐勒</a:t>
              </a:r>
            </a:p>
          </p:txBody>
        </p:sp>
        <p:sp>
          <p:nvSpPr>
            <p:cNvPr id="82" name="Text Box 22"/>
            <p:cNvSpPr txBox="1">
              <a:spLocks noChangeArrowheads="1"/>
            </p:cNvSpPr>
            <p:nvPr/>
          </p:nvSpPr>
          <p:spPr bwMode="auto">
            <a:xfrm>
              <a:off x="3397250" y="4953000"/>
              <a:ext cx="869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舊城牆</a:t>
              </a:r>
            </a:p>
          </p:txBody>
        </p:sp>
        <p:sp>
          <p:nvSpPr>
            <p:cNvPr id="83" name="Line 23"/>
            <p:cNvSpPr>
              <a:spLocks noChangeShapeType="1"/>
            </p:cNvSpPr>
            <p:nvPr/>
          </p:nvSpPr>
          <p:spPr bwMode="auto">
            <a:xfrm flipH="1">
              <a:off x="2798763" y="4030663"/>
              <a:ext cx="4730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4" name="Line 24"/>
            <p:cNvSpPr>
              <a:spLocks noChangeShapeType="1"/>
            </p:cNvSpPr>
            <p:nvPr/>
          </p:nvSpPr>
          <p:spPr bwMode="auto">
            <a:xfrm flipH="1" flipV="1">
              <a:off x="2790825" y="4321175"/>
              <a:ext cx="549275" cy="79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5" name="Line 25"/>
            <p:cNvSpPr>
              <a:spLocks noChangeShapeType="1"/>
            </p:cNvSpPr>
            <p:nvPr/>
          </p:nvSpPr>
          <p:spPr bwMode="auto">
            <a:xfrm flipH="1" flipV="1">
              <a:off x="2803525" y="4430713"/>
              <a:ext cx="563563" cy="323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6" name="Line 26"/>
            <p:cNvSpPr>
              <a:spLocks noChangeShapeType="1"/>
            </p:cNvSpPr>
            <p:nvPr/>
          </p:nvSpPr>
          <p:spPr bwMode="auto">
            <a:xfrm flipH="1" flipV="1">
              <a:off x="3051175" y="3524250"/>
              <a:ext cx="266700" cy="15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7" name="Line 27"/>
            <p:cNvSpPr>
              <a:spLocks noChangeShapeType="1"/>
            </p:cNvSpPr>
            <p:nvPr/>
          </p:nvSpPr>
          <p:spPr bwMode="auto">
            <a:xfrm flipH="1" flipV="1">
              <a:off x="3130550" y="5010150"/>
              <a:ext cx="320675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8" name="Line 28"/>
            <p:cNvSpPr>
              <a:spLocks noChangeShapeType="1"/>
            </p:cNvSpPr>
            <p:nvPr/>
          </p:nvSpPr>
          <p:spPr bwMode="auto">
            <a:xfrm flipV="1">
              <a:off x="2155825" y="3997325"/>
              <a:ext cx="36195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9" name="Line 29"/>
            <p:cNvSpPr>
              <a:spLocks noChangeShapeType="1"/>
            </p:cNvSpPr>
            <p:nvPr/>
          </p:nvSpPr>
          <p:spPr bwMode="auto">
            <a:xfrm flipH="1" flipV="1">
              <a:off x="2798763" y="5627688"/>
              <a:ext cx="400050" cy="125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0" name="Line 30"/>
            <p:cNvSpPr>
              <a:spLocks noChangeShapeType="1"/>
            </p:cNvSpPr>
            <p:nvPr/>
          </p:nvSpPr>
          <p:spPr bwMode="auto">
            <a:xfrm flipH="1" flipV="1">
              <a:off x="2790825" y="5665788"/>
              <a:ext cx="244475" cy="528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1" name="Line 31"/>
            <p:cNvSpPr>
              <a:spLocks noChangeShapeType="1"/>
            </p:cNvSpPr>
            <p:nvPr/>
          </p:nvSpPr>
          <p:spPr bwMode="auto">
            <a:xfrm flipV="1">
              <a:off x="2490788" y="6153150"/>
              <a:ext cx="90487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2" name="Line 32"/>
            <p:cNvSpPr>
              <a:spLocks noChangeShapeType="1"/>
            </p:cNvSpPr>
            <p:nvPr/>
          </p:nvSpPr>
          <p:spPr bwMode="auto">
            <a:xfrm flipV="1">
              <a:off x="1979613" y="3813175"/>
              <a:ext cx="255587" cy="53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3" name="Line 33"/>
            <p:cNvSpPr>
              <a:spLocks noChangeShapeType="1"/>
            </p:cNvSpPr>
            <p:nvPr/>
          </p:nvSpPr>
          <p:spPr bwMode="auto">
            <a:xfrm>
              <a:off x="2657475" y="533400"/>
              <a:ext cx="15875" cy="536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4" name="Line 34"/>
            <p:cNvSpPr>
              <a:spLocks noChangeShapeType="1"/>
            </p:cNvSpPr>
            <p:nvPr/>
          </p:nvSpPr>
          <p:spPr bwMode="auto">
            <a:xfrm flipH="1">
              <a:off x="2822575" y="908050"/>
              <a:ext cx="65088" cy="188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5" name="Line 35"/>
            <p:cNvSpPr>
              <a:spLocks noChangeShapeType="1"/>
            </p:cNvSpPr>
            <p:nvPr/>
          </p:nvSpPr>
          <p:spPr bwMode="auto">
            <a:xfrm>
              <a:off x="1995488" y="533400"/>
              <a:ext cx="136525" cy="582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6" name="Line 36"/>
            <p:cNvSpPr>
              <a:spLocks noChangeShapeType="1"/>
            </p:cNvSpPr>
            <p:nvPr/>
          </p:nvSpPr>
          <p:spPr bwMode="auto">
            <a:xfrm>
              <a:off x="1895475" y="1039813"/>
              <a:ext cx="71438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7" name="Line 37"/>
            <p:cNvSpPr>
              <a:spLocks noChangeShapeType="1"/>
            </p:cNvSpPr>
            <p:nvPr/>
          </p:nvSpPr>
          <p:spPr bwMode="auto">
            <a:xfrm>
              <a:off x="969963" y="1282700"/>
              <a:ext cx="46037" cy="249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" name="Line 38"/>
            <p:cNvSpPr>
              <a:spLocks noChangeShapeType="1"/>
            </p:cNvSpPr>
            <p:nvPr/>
          </p:nvSpPr>
          <p:spPr bwMode="auto">
            <a:xfrm flipH="1">
              <a:off x="3225800" y="1303338"/>
              <a:ext cx="204788" cy="65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9" name="Line 39"/>
            <p:cNvSpPr>
              <a:spLocks noChangeShapeType="1"/>
            </p:cNvSpPr>
            <p:nvPr/>
          </p:nvSpPr>
          <p:spPr bwMode="auto">
            <a:xfrm flipH="1" flipV="1">
              <a:off x="3287713" y="1874838"/>
              <a:ext cx="219075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00" name="Line 40"/>
            <p:cNvSpPr>
              <a:spLocks noChangeShapeType="1"/>
            </p:cNvSpPr>
            <p:nvPr/>
          </p:nvSpPr>
          <p:spPr bwMode="auto">
            <a:xfrm>
              <a:off x="3313113" y="2359025"/>
              <a:ext cx="24765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01" name="Line 41"/>
            <p:cNvSpPr>
              <a:spLocks noChangeShapeType="1"/>
            </p:cNvSpPr>
            <p:nvPr/>
          </p:nvSpPr>
          <p:spPr bwMode="auto">
            <a:xfrm flipH="1">
              <a:off x="2917825" y="3043238"/>
              <a:ext cx="463550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02" name="Text Box 44"/>
            <p:cNvSpPr txBox="1">
              <a:spLocks noChangeArrowheads="1"/>
            </p:cNvSpPr>
            <p:nvPr/>
          </p:nvSpPr>
          <p:spPr bwMode="auto">
            <a:xfrm>
              <a:off x="1543050" y="1938338"/>
              <a:ext cx="6413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聖殿</a:t>
              </a:r>
            </a:p>
          </p:txBody>
        </p:sp>
        <p:sp>
          <p:nvSpPr>
            <p:cNvPr id="103" name="Line 45"/>
            <p:cNvSpPr>
              <a:spLocks noChangeShapeType="1"/>
            </p:cNvSpPr>
            <p:nvPr/>
          </p:nvSpPr>
          <p:spPr bwMode="auto">
            <a:xfrm flipV="1">
              <a:off x="2143125" y="1973263"/>
              <a:ext cx="365125" cy="130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04" name="Line 48"/>
            <p:cNvSpPr>
              <a:spLocks noChangeShapeType="1"/>
            </p:cNvSpPr>
            <p:nvPr/>
          </p:nvSpPr>
          <p:spPr bwMode="auto">
            <a:xfrm flipV="1">
              <a:off x="1841500" y="5695950"/>
              <a:ext cx="581025" cy="358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05" name="Text Box 49"/>
            <p:cNvSpPr txBox="1">
              <a:spLocks noChangeArrowheads="1"/>
            </p:cNvSpPr>
            <p:nvPr/>
          </p:nvSpPr>
          <p:spPr bwMode="auto">
            <a:xfrm>
              <a:off x="798513" y="5870575"/>
              <a:ext cx="1098550" cy="69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20000"/>
                </a:spcAft>
              </a:pPr>
              <a:r>
                <a:rPr lang="zh-TW" altLang="en-US" smtClean="0">
                  <a:solidFill>
                    <a:srgbClr val="000000"/>
                  </a:solidFill>
                  <a:ea typeface="SimHei" panose="02010609060101010101" pitchFamily="49" charset="-122"/>
                </a:rPr>
                <a:t>西羅亞池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(</a:t>
              </a:r>
              <a:r>
                <a:rPr lang="zh-TW" altLang="en-US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王池</a:t>
              </a:r>
              <a:r>
                <a:rPr lang="en-US" altLang="zh-TW" smtClean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)</a:t>
              </a:r>
            </a:p>
          </p:txBody>
        </p:sp>
        <p:sp>
          <p:nvSpPr>
            <p:cNvPr id="106" name="Rectangle 64"/>
            <p:cNvSpPr>
              <a:spLocks noChangeArrowheads="1"/>
            </p:cNvSpPr>
            <p:nvPr/>
          </p:nvSpPr>
          <p:spPr bwMode="auto">
            <a:xfrm>
              <a:off x="2406650" y="4427538"/>
              <a:ext cx="412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ea typeface="SimHei" panose="02010609060101010101" pitchFamily="49" charset="-122"/>
                </a:rPr>
                <a:t>大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ea typeface="SimHei" panose="02010609060101010101" pitchFamily="49" charset="-122"/>
                </a:rPr>
                <a:t>衛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ea typeface="SimHei" panose="02010609060101010101" pitchFamily="49" charset="-122"/>
                </a:rPr>
                <a:t>城</a:t>
              </a:r>
              <a:endParaRPr lang="en-US" altLang="en-US" dirty="0" smtClean="0">
                <a:ea typeface="SimHei" panose="02010609060101010101" pitchFamily="49" charset="-122"/>
              </a:endParaRPr>
            </a:p>
          </p:txBody>
        </p:sp>
        <p:sp>
          <p:nvSpPr>
            <p:cNvPr id="107" name="Text Box 34"/>
            <p:cNvSpPr txBox="1">
              <a:spLocks noChangeArrowheads="1"/>
            </p:cNvSpPr>
            <p:nvPr/>
          </p:nvSpPr>
          <p:spPr bwMode="auto">
            <a:xfrm>
              <a:off x="200025" y="55006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勇士的房屋</a:t>
              </a:r>
            </a:p>
          </p:txBody>
        </p:sp>
        <p:sp>
          <p:nvSpPr>
            <p:cNvPr id="108" name="Text Box 35"/>
            <p:cNvSpPr txBox="1">
              <a:spLocks noChangeArrowheads="1"/>
            </p:cNvSpPr>
            <p:nvPr/>
          </p:nvSpPr>
          <p:spPr bwMode="auto">
            <a:xfrm>
              <a:off x="200025" y="5108575"/>
              <a:ext cx="1327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武庫的上坡</a:t>
              </a:r>
            </a:p>
          </p:txBody>
        </p:sp>
        <p:sp>
          <p:nvSpPr>
            <p:cNvPr id="109" name="Text Box 36"/>
            <p:cNvSpPr txBox="1">
              <a:spLocks noChangeArrowheads="1"/>
            </p:cNvSpPr>
            <p:nvPr/>
          </p:nvSpPr>
          <p:spPr bwMode="auto">
            <a:xfrm>
              <a:off x="200025" y="4699000"/>
              <a:ext cx="20129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大祭司以利亞實府</a:t>
              </a:r>
            </a:p>
          </p:txBody>
        </p:sp>
        <p:sp>
          <p:nvSpPr>
            <p:cNvPr id="110" name="Text Box 37"/>
            <p:cNvSpPr txBox="1">
              <a:spLocks noChangeArrowheads="1"/>
            </p:cNvSpPr>
            <p:nvPr/>
          </p:nvSpPr>
          <p:spPr bwMode="auto">
            <a:xfrm>
              <a:off x="200025" y="4322763"/>
              <a:ext cx="869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dirty="0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王上宮</a:t>
              </a:r>
            </a:p>
          </p:txBody>
        </p:sp>
        <p:sp>
          <p:nvSpPr>
            <p:cNvPr id="111" name="Line 42"/>
            <p:cNvSpPr>
              <a:spLocks noChangeShapeType="1"/>
            </p:cNvSpPr>
            <p:nvPr/>
          </p:nvSpPr>
          <p:spPr bwMode="auto">
            <a:xfrm flipV="1">
              <a:off x="1531938" y="5105400"/>
              <a:ext cx="1181100" cy="57943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2" name="Line 43"/>
            <p:cNvSpPr>
              <a:spLocks noChangeShapeType="1"/>
            </p:cNvSpPr>
            <p:nvPr/>
          </p:nvSpPr>
          <p:spPr bwMode="auto">
            <a:xfrm flipV="1">
              <a:off x="1508125" y="4921250"/>
              <a:ext cx="1168400" cy="3921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3" name="Line 44"/>
            <p:cNvSpPr>
              <a:spLocks noChangeShapeType="1"/>
            </p:cNvSpPr>
            <p:nvPr/>
          </p:nvSpPr>
          <p:spPr bwMode="auto">
            <a:xfrm flipV="1">
              <a:off x="2174875" y="4740275"/>
              <a:ext cx="488950" cy="1285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" name="Line 45"/>
            <p:cNvSpPr>
              <a:spLocks noChangeShapeType="1"/>
            </p:cNvSpPr>
            <p:nvPr/>
          </p:nvSpPr>
          <p:spPr bwMode="auto">
            <a:xfrm>
              <a:off x="1066800" y="4533900"/>
              <a:ext cx="1557338" cy="1428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5" name="Text Box 38"/>
            <p:cNvSpPr txBox="1">
              <a:spLocks noChangeArrowheads="1"/>
            </p:cNvSpPr>
            <p:nvPr/>
          </p:nvSpPr>
          <p:spPr bwMode="auto">
            <a:xfrm>
              <a:off x="4318000" y="5005388"/>
              <a:ext cx="1327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挖成的池子</a:t>
              </a:r>
            </a:p>
          </p:txBody>
        </p:sp>
        <p:sp>
          <p:nvSpPr>
            <p:cNvPr id="116" name="Text Box 39"/>
            <p:cNvSpPr txBox="1">
              <a:spLocks noChangeArrowheads="1"/>
            </p:cNvSpPr>
            <p:nvPr/>
          </p:nvSpPr>
          <p:spPr bwMode="auto">
            <a:xfrm>
              <a:off x="4022725" y="5564188"/>
              <a:ext cx="1098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mtClean="0">
                  <a:solidFill>
                    <a:srgbClr val="333399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大衛墳地</a:t>
              </a:r>
            </a:p>
          </p:txBody>
        </p:sp>
        <p:sp>
          <p:nvSpPr>
            <p:cNvPr id="117" name="Line 40"/>
            <p:cNvSpPr>
              <a:spLocks noChangeShapeType="1"/>
            </p:cNvSpPr>
            <p:nvPr/>
          </p:nvSpPr>
          <p:spPr bwMode="auto">
            <a:xfrm flipH="1" flipV="1">
              <a:off x="3019425" y="5080000"/>
              <a:ext cx="1054100" cy="6334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8" name="Line 41"/>
            <p:cNvSpPr>
              <a:spLocks noChangeShapeType="1"/>
            </p:cNvSpPr>
            <p:nvPr/>
          </p:nvSpPr>
          <p:spPr bwMode="auto">
            <a:xfrm flipH="1" flipV="1">
              <a:off x="3000375" y="4852988"/>
              <a:ext cx="1349375" cy="33972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" name="Oval 3"/>
          <p:cNvSpPr/>
          <p:nvPr/>
        </p:nvSpPr>
        <p:spPr>
          <a:xfrm>
            <a:off x="2250555" y="3995738"/>
            <a:ext cx="815975" cy="1870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1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宗教領袖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200" dirty="0"/>
              <a:t>「</a:t>
            </a:r>
            <a:r>
              <a:rPr lang="zh-TW" altLang="en-US" sz="3200" dirty="0">
                <a:solidFill>
                  <a:srgbClr val="FF0000"/>
                </a:solidFill>
              </a:rPr>
              <a:t>大祭司</a:t>
            </a:r>
            <a:r>
              <a:rPr lang="zh-TW" altLang="en-US" sz="3200" dirty="0"/>
              <a:t>以利亞實和他的弟兄</a:t>
            </a:r>
            <a:r>
              <a:rPr lang="zh-TW" altLang="en-US" sz="3200" dirty="0">
                <a:solidFill>
                  <a:srgbClr val="FF0000"/>
                </a:solidFill>
              </a:rPr>
              <a:t>眾祭司</a:t>
            </a:r>
            <a:r>
              <a:rPr lang="zh-TW" altLang="en-US" sz="3200" dirty="0"/>
              <a:t>起來建立羊門，</a:t>
            </a:r>
            <a:r>
              <a:rPr lang="en-US" altLang="zh-TW" sz="3200" dirty="0"/>
              <a:t>……</a:t>
            </a:r>
            <a:r>
              <a:rPr lang="zh-TW" altLang="en-US" sz="3200" dirty="0"/>
              <a:t>其次是</a:t>
            </a:r>
            <a:r>
              <a:rPr lang="zh-TW" altLang="en-US" sz="3200" dirty="0">
                <a:solidFill>
                  <a:srgbClr val="FF0000"/>
                </a:solidFill>
              </a:rPr>
              <a:t>住平原的祭司</a:t>
            </a:r>
            <a:r>
              <a:rPr lang="zh-TW" altLang="en-US" sz="3200" dirty="0"/>
              <a:t>修造。</a:t>
            </a:r>
            <a:r>
              <a:rPr lang="en-US" altLang="zh-TW" sz="3200" dirty="0"/>
              <a:t>……</a:t>
            </a:r>
            <a:r>
              <a:rPr lang="zh-TW" altLang="en-US" sz="3200" dirty="0"/>
              <a:t>從馬門往上，</a:t>
            </a:r>
            <a:r>
              <a:rPr lang="zh-TW" altLang="en-US" sz="3200" dirty="0">
                <a:solidFill>
                  <a:srgbClr val="FF0000"/>
                </a:solidFill>
              </a:rPr>
              <a:t>眾祭司</a:t>
            </a:r>
            <a:r>
              <a:rPr lang="zh-TW" altLang="en-US" sz="3200" dirty="0"/>
              <a:t>各對自己的房屋修造。」（尼</a:t>
            </a:r>
            <a:r>
              <a:rPr lang="en-US" altLang="zh-TW" sz="3200" dirty="0"/>
              <a:t>3:1, 22, 28</a:t>
            </a:r>
            <a:r>
              <a:rPr lang="zh-TW" altLang="en-US" sz="3200" dirty="0" smtClean="0"/>
              <a:t>）</a:t>
            </a:r>
            <a:endParaRPr lang="en-US" altLang="zh-TW" sz="3200" dirty="0" smtClean="0"/>
          </a:p>
          <a:p>
            <a:pPr>
              <a:lnSpc>
                <a:spcPct val="15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660299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政治領袖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035" y="1139277"/>
            <a:ext cx="8621123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600" dirty="0" smtClean="0">
                <a:latin typeface="+mn-ea"/>
              </a:rPr>
              <a:t>其</a:t>
            </a:r>
            <a:r>
              <a:rPr lang="zh-TW" altLang="en-US" sz="2600" dirty="0">
                <a:latin typeface="+mn-ea"/>
              </a:rPr>
              <a:t>次是</a:t>
            </a:r>
            <a:r>
              <a:rPr lang="zh-TW" altLang="en-US" sz="2600" dirty="0">
                <a:solidFill>
                  <a:srgbClr val="FF0000"/>
                </a:solidFill>
                <a:latin typeface="+mn-ea"/>
              </a:rPr>
              <a:t>管理耶路撒冷一半</a:t>
            </a:r>
            <a:r>
              <a:rPr lang="zh-TW" altLang="en-US" sz="2600" dirty="0">
                <a:latin typeface="+mn-ea"/>
              </a:rPr>
              <a:t>、戶珥的兒子利法雅修造。</a:t>
            </a:r>
            <a:r>
              <a:rPr lang="en-US" altLang="zh-TW" sz="2600" dirty="0">
                <a:latin typeface="+mn-ea"/>
              </a:rPr>
              <a:t>……</a:t>
            </a:r>
            <a:r>
              <a:rPr lang="zh-TW" altLang="en-US" sz="2600" dirty="0">
                <a:latin typeface="+mn-ea"/>
              </a:rPr>
              <a:t>其次是</a:t>
            </a:r>
            <a:r>
              <a:rPr lang="zh-TW" altLang="en-US" sz="2600" dirty="0">
                <a:solidFill>
                  <a:srgbClr val="FF0000"/>
                </a:solidFill>
                <a:latin typeface="+mn-ea"/>
              </a:rPr>
              <a:t>管理耶路撒冷那一半</a:t>
            </a:r>
            <a:r>
              <a:rPr lang="zh-TW" altLang="en-US" sz="2600" dirty="0">
                <a:latin typeface="+mn-ea"/>
              </a:rPr>
              <a:t>、哈羅黑的兒子沙龍和他的女兒</a:t>
            </a:r>
            <a:r>
              <a:rPr lang="zh-TW" altLang="en-US" sz="2600" dirty="0" smtClean="0">
                <a:latin typeface="+mn-ea"/>
              </a:rPr>
              <a:t>們修造 。</a:t>
            </a:r>
            <a:r>
              <a:rPr lang="en-US" altLang="zh-TW" sz="2600" dirty="0" smtClean="0">
                <a:latin typeface="+mn-ea"/>
              </a:rPr>
              <a:t>……</a:t>
            </a:r>
            <a:r>
              <a:rPr lang="zh-TW" altLang="en-US" sz="2600" dirty="0">
                <a:solidFill>
                  <a:srgbClr val="FF0000"/>
                </a:solidFill>
                <a:latin typeface="+mn-ea"/>
              </a:rPr>
              <a:t>管理伯哈基琳</a:t>
            </a:r>
            <a:r>
              <a:rPr lang="zh-TW" altLang="en-US" sz="2600" dirty="0">
                <a:latin typeface="+mn-ea"/>
              </a:rPr>
              <a:t>、利甲的兒子瑪基雅修造</a:t>
            </a:r>
            <a:r>
              <a:rPr lang="en-US" altLang="zh-TW" sz="2600" dirty="0">
                <a:latin typeface="+mn-ea"/>
              </a:rPr>
              <a:t>……</a:t>
            </a:r>
            <a:r>
              <a:rPr lang="zh-TW" altLang="en-US" sz="2600" dirty="0">
                <a:latin typeface="+mn-ea"/>
              </a:rPr>
              <a:t>。</a:t>
            </a:r>
            <a:r>
              <a:rPr lang="zh-TW" altLang="en-US" sz="2600" dirty="0">
                <a:solidFill>
                  <a:srgbClr val="FF0000"/>
                </a:solidFill>
                <a:latin typeface="+mn-ea"/>
              </a:rPr>
              <a:t>管理米斯巴</a:t>
            </a:r>
            <a:r>
              <a:rPr lang="zh-TW" altLang="en-US" sz="2600" dirty="0">
                <a:latin typeface="+mn-ea"/>
              </a:rPr>
              <a:t>、各荷西的兒子沙崙修造泉門</a:t>
            </a:r>
            <a:r>
              <a:rPr lang="en-US" altLang="zh-TW" sz="2600" dirty="0">
                <a:latin typeface="+mn-ea"/>
              </a:rPr>
              <a:t>……</a:t>
            </a:r>
            <a:r>
              <a:rPr lang="zh-TW" altLang="en-US" sz="2600" dirty="0">
                <a:latin typeface="+mn-ea"/>
              </a:rPr>
              <a:t>。其次是</a:t>
            </a:r>
            <a:r>
              <a:rPr lang="zh-TW" altLang="en-US" sz="2600" dirty="0">
                <a:solidFill>
                  <a:srgbClr val="FF0000"/>
                </a:solidFill>
                <a:latin typeface="+mn-ea"/>
              </a:rPr>
              <a:t>管理伯夙一半</a:t>
            </a:r>
            <a:r>
              <a:rPr lang="zh-TW" altLang="en-US" sz="2600" dirty="0">
                <a:latin typeface="+mn-ea"/>
              </a:rPr>
              <a:t>、押卜的兒子尼希米修造</a:t>
            </a:r>
            <a:r>
              <a:rPr lang="en-US" altLang="zh-TW" sz="2600" dirty="0" smtClean="0">
                <a:latin typeface="+mn-ea"/>
              </a:rPr>
              <a:t>……</a:t>
            </a:r>
            <a:r>
              <a:rPr lang="en-US" sz="2600" dirty="0" err="1" smtClean="0">
                <a:latin typeface="+mn-ea"/>
              </a:rPr>
              <a:t>其次是</a:t>
            </a:r>
            <a:r>
              <a:rPr lang="en-US" sz="2600" dirty="0" err="1" smtClean="0">
                <a:solidFill>
                  <a:srgbClr val="FF0000"/>
                </a:solidFill>
                <a:latin typeface="+mn-ea"/>
              </a:rPr>
              <a:t>管理基伊拉</a:t>
            </a:r>
            <a:r>
              <a:rPr lang="en-US" sz="2600" dirty="0" err="1" smtClean="0">
                <a:latin typeface="+mn-ea"/>
              </a:rPr>
              <a:t>一半、哈沙比雅為他所管的本境修造</a:t>
            </a:r>
            <a:r>
              <a:rPr lang="en-US" sz="2600" dirty="0" smtClean="0">
                <a:latin typeface="+mn-ea"/>
              </a:rPr>
              <a:t>。…….</a:t>
            </a:r>
            <a:r>
              <a:rPr lang="en-US" sz="2600" b="1" dirty="0">
                <a:latin typeface="+mn-ea"/>
              </a:rPr>
              <a:t> </a:t>
            </a:r>
            <a:r>
              <a:rPr lang="en-US" sz="2600" dirty="0" err="1" smtClean="0">
                <a:solidFill>
                  <a:srgbClr val="FF0000"/>
                </a:solidFill>
                <a:latin typeface="+mn-ea"/>
              </a:rPr>
              <a:t>管理基伊拉那一半</a:t>
            </a:r>
            <a:r>
              <a:rPr lang="en-US" sz="2600" dirty="0" err="1" smtClean="0">
                <a:latin typeface="+mn-ea"/>
              </a:rPr>
              <a:t>、希拿達的兒子巴瓦伊修造</a:t>
            </a:r>
            <a:r>
              <a:rPr lang="en-US" sz="2600" dirty="0" smtClean="0">
                <a:latin typeface="+mn-ea"/>
              </a:rPr>
              <a:t> ….. </a:t>
            </a:r>
            <a:r>
              <a:rPr lang="en-US" sz="2600" dirty="0" err="1" smtClean="0">
                <a:solidFill>
                  <a:srgbClr val="FF0000"/>
                </a:solidFill>
                <a:latin typeface="+mn-ea"/>
              </a:rPr>
              <a:t>管理米斯巴</a:t>
            </a:r>
            <a:r>
              <a:rPr lang="en-US" sz="2600" dirty="0" err="1" smtClean="0">
                <a:latin typeface="+mn-ea"/>
              </a:rPr>
              <a:t>、耶書亞的兒子以謝修造一段，對著武庫的上坡、城牆轉彎之處</a:t>
            </a:r>
            <a:r>
              <a:rPr lang="en-US" sz="2600" dirty="0" smtClean="0">
                <a:latin typeface="+mn-ea"/>
              </a:rPr>
              <a:t>。</a:t>
            </a:r>
            <a:r>
              <a:rPr lang="zh-TW" altLang="en-US" sz="2600" dirty="0" smtClean="0">
                <a:latin typeface="+mn-ea"/>
              </a:rPr>
              <a:t>（</a:t>
            </a:r>
            <a:r>
              <a:rPr lang="zh-TW" altLang="en-US" sz="2600" dirty="0">
                <a:latin typeface="+mn-ea"/>
              </a:rPr>
              <a:t>尼</a:t>
            </a:r>
            <a:r>
              <a:rPr lang="en-US" altLang="zh-TW" sz="2600" dirty="0">
                <a:latin typeface="+mn-ea"/>
              </a:rPr>
              <a:t>3: 9, 12, 14, 15, </a:t>
            </a:r>
            <a:r>
              <a:rPr lang="en-US" altLang="zh-TW" sz="2600" dirty="0" smtClean="0">
                <a:latin typeface="+mn-ea"/>
              </a:rPr>
              <a:t>16, 17, 18, 19</a:t>
            </a:r>
            <a:r>
              <a:rPr lang="zh-TW" altLang="en-US" sz="2600" dirty="0" smtClean="0">
                <a:latin typeface="+mn-ea"/>
              </a:rPr>
              <a:t>）</a:t>
            </a:r>
            <a:endParaRPr lang="en-US" altLang="zh-TW" sz="2600" dirty="0" smtClean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600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965549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549400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811338" y="63261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365500" y="56372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泉門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3194050" y="38719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水門</a:t>
            </a:r>
          </a:p>
        </p:txBody>
      </p:sp>
      <p:sp>
        <p:nvSpPr>
          <p:cNvPr id="2058" name="Text Box 13"/>
          <p:cNvSpPr txBox="1">
            <a:spLocks noChangeArrowheads="1"/>
          </p:cNvSpPr>
          <p:nvPr/>
        </p:nvSpPr>
        <p:spPr bwMode="auto">
          <a:xfrm>
            <a:off x="1397000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2059" name="Text Box 14"/>
          <p:cNvSpPr txBox="1">
            <a:spLocks noChangeArrowheads="1"/>
          </p:cNvSpPr>
          <p:nvPr/>
        </p:nvSpPr>
        <p:spPr bwMode="auto">
          <a:xfrm>
            <a:off x="492125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寬</a:t>
            </a:r>
          </a:p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2060" name="Text Box 15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2061" name="Text Box 16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2062" name="Line 17"/>
          <p:cNvSpPr>
            <a:spLocks noChangeShapeType="1"/>
          </p:cNvSpPr>
          <p:nvPr/>
        </p:nvSpPr>
        <p:spPr bwMode="auto">
          <a:xfrm flipH="1">
            <a:off x="2790825" y="4111625"/>
            <a:ext cx="46990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3" name="Line 18"/>
          <p:cNvSpPr>
            <a:spLocks noChangeShapeType="1"/>
          </p:cNvSpPr>
          <p:nvPr/>
        </p:nvSpPr>
        <p:spPr bwMode="auto">
          <a:xfrm flipV="1">
            <a:off x="2155825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4" name="Line 19"/>
          <p:cNvSpPr>
            <a:spLocks noChangeShapeType="1"/>
          </p:cNvSpPr>
          <p:nvPr/>
        </p:nvSpPr>
        <p:spPr bwMode="auto">
          <a:xfrm flipH="1" flipV="1">
            <a:off x="2798763" y="5627688"/>
            <a:ext cx="620712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5" name="Line 20"/>
          <p:cNvSpPr>
            <a:spLocks noChangeShapeType="1"/>
          </p:cNvSpPr>
          <p:nvPr/>
        </p:nvSpPr>
        <p:spPr bwMode="auto">
          <a:xfrm flipV="1">
            <a:off x="2490788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6" name="Line 21"/>
          <p:cNvSpPr>
            <a:spLocks noChangeShapeType="1"/>
          </p:cNvSpPr>
          <p:nvPr/>
        </p:nvSpPr>
        <p:spPr bwMode="auto">
          <a:xfrm flipV="1">
            <a:off x="1979613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7" name="Line 22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8" name="Line 23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9" name="Line 24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0" name="Line 25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1" name="Line 26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8224" name="Picture 32" descr="map-yehu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650" y="962025"/>
            <a:ext cx="3968750" cy="4933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25" name="Line 33"/>
          <p:cNvSpPr>
            <a:spLocks noChangeShapeType="1"/>
          </p:cNvSpPr>
          <p:nvPr/>
        </p:nvSpPr>
        <p:spPr bwMode="auto">
          <a:xfrm flipV="1">
            <a:off x="2547938" y="3705225"/>
            <a:ext cx="4127500" cy="243363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6" name="Line 34"/>
          <p:cNvSpPr>
            <a:spLocks noChangeShapeType="1"/>
          </p:cNvSpPr>
          <p:nvPr/>
        </p:nvSpPr>
        <p:spPr bwMode="auto">
          <a:xfrm flipV="1">
            <a:off x="2805113" y="3025775"/>
            <a:ext cx="3967162" cy="264318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7" name="Line 35"/>
          <p:cNvSpPr>
            <a:spLocks noChangeShapeType="1"/>
          </p:cNvSpPr>
          <p:nvPr/>
        </p:nvSpPr>
        <p:spPr bwMode="auto">
          <a:xfrm flipV="1">
            <a:off x="2855913" y="4389438"/>
            <a:ext cx="3844925" cy="982662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8" name="Line 36"/>
          <p:cNvSpPr>
            <a:spLocks noChangeShapeType="1"/>
          </p:cNvSpPr>
          <p:nvPr/>
        </p:nvSpPr>
        <p:spPr bwMode="auto">
          <a:xfrm flipV="1">
            <a:off x="2862263" y="4257675"/>
            <a:ext cx="3473450" cy="84613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9" name="Line 37"/>
          <p:cNvSpPr>
            <a:spLocks noChangeShapeType="1"/>
          </p:cNvSpPr>
          <p:nvPr/>
        </p:nvSpPr>
        <p:spPr bwMode="auto">
          <a:xfrm>
            <a:off x="1260475" y="2835275"/>
            <a:ext cx="6005513" cy="6619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0" name="Line 38"/>
          <p:cNvSpPr>
            <a:spLocks noChangeShapeType="1"/>
          </p:cNvSpPr>
          <p:nvPr/>
        </p:nvSpPr>
        <p:spPr bwMode="auto">
          <a:xfrm flipV="1">
            <a:off x="2387600" y="3502025"/>
            <a:ext cx="4875213" cy="3683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1" name="Oval 39"/>
          <p:cNvSpPr>
            <a:spLocks noChangeArrowheads="1"/>
          </p:cNvSpPr>
          <p:nvPr/>
        </p:nvSpPr>
        <p:spPr bwMode="auto">
          <a:xfrm>
            <a:off x="2281238" y="3748088"/>
            <a:ext cx="228600" cy="228600"/>
          </a:xfrm>
          <a:prstGeom prst="ellipse">
            <a:avLst/>
          </a:prstGeom>
          <a:solidFill>
            <a:srgbClr val="FF0000">
              <a:alpha val="79999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8232" name="Oval 40"/>
          <p:cNvSpPr>
            <a:spLocks noChangeArrowheads="1"/>
          </p:cNvSpPr>
          <p:nvPr/>
        </p:nvSpPr>
        <p:spPr bwMode="auto">
          <a:xfrm>
            <a:off x="1154113" y="2738438"/>
            <a:ext cx="228600" cy="228600"/>
          </a:xfrm>
          <a:prstGeom prst="ellipse">
            <a:avLst/>
          </a:prstGeom>
          <a:solidFill>
            <a:srgbClr val="FF0000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8233" name="Oval 41"/>
          <p:cNvSpPr>
            <a:spLocks noChangeArrowheads="1"/>
          </p:cNvSpPr>
          <p:nvPr/>
        </p:nvSpPr>
        <p:spPr bwMode="auto">
          <a:xfrm>
            <a:off x="2740025" y="5002213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8234" name="Oval 42"/>
          <p:cNvSpPr>
            <a:spLocks noChangeArrowheads="1"/>
          </p:cNvSpPr>
          <p:nvPr/>
        </p:nvSpPr>
        <p:spPr bwMode="auto">
          <a:xfrm>
            <a:off x="2709863" y="5265738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8235" name="Oval 43"/>
          <p:cNvSpPr>
            <a:spLocks noChangeArrowheads="1"/>
          </p:cNvSpPr>
          <p:nvPr/>
        </p:nvSpPr>
        <p:spPr bwMode="auto">
          <a:xfrm>
            <a:off x="2667000" y="5562600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8236" name="Oval 44"/>
          <p:cNvSpPr>
            <a:spLocks noChangeArrowheads="1"/>
          </p:cNvSpPr>
          <p:nvPr/>
        </p:nvSpPr>
        <p:spPr bwMode="auto">
          <a:xfrm>
            <a:off x="2438400" y="6019800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8237" name="Line 45"/>
          <p:cNvSpPr>
            <a:spLocks noChangeShapeType="1"/>
          </p:cNvSpPr>
          <p:nvPr/>
        </p:nvSpPr>
        <p:spPr bwMode="auto">
          <a:xfrm flipV="1">
            <a:off x="2857500" y="4256088"/>
            <a:ext cx="3478213" cy="582612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8" name="Oval 46"/>
          <p:cNvSpPr>
            <a:spLocks noChangeArrowheads="1"/>
          </p:cNvSpPr>
          <p:nvPr/>
        </p:nvSpPr>
        <p:spPr bwMode="auto">
          <a:xfrm>
            <a:off x="2722563" y="4725988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8239" name="Line 47"/>
          <p:cNvSpPr>
            <a:spLocks noChangeShapeType="1"/>
          </p:cNvSpPr>
          <p:nvPr/>
        </p:nvSpPr>
        <p:spPr bwMode="auto">
          <a:xfrm flipV="1">
            <a:off x="2841625" y="3025775"/>
            <a:ext cx="3929063" cy="155733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40" name="Oval 48"/>
          <p:cNvSpPr>
            <a:spLocks noChangeArrowheads="1"/>
          </p:cNvSpPr>
          <p:nvPr/>
        </p:nvSpPr>
        <p:spPr bwMode="auto">
          <a:xfrm>
            <a:off x="2676525" y="4481513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8241" name="Text Box 49" descr="Recycled paper"/>
          <p:cNvSpPr txBox="1">
            <a:spLocks noChangeArrowheads="1"/>
          </p:cNvSpPr>
          <p:nvPr/>
        </p:nvSpPr>
        <p:spPr bwMode="auto">
          <a:xfrm>
            <a:off x="5610225" y="315913"/>
            <a:ext cx="2646878" cy="46166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400" dirty="0">
                <a:solidFill>
                  <a:schemeClr val="tx2"/>
                </a:solidFill>
                <a:ea typeface="SimHei" panose="02010609060101010101" pitchFamily="49" charset="-122"/>
              </a:rPr>
              <a:t>各</a:t>
            </a:r>
            <a:r>
              <a:rPr lang="zh-TW" altLang="en-US" sz="2400" dirty="0" smtClean="0">
                <a:solidFill>
                  <a:schemeClr val="tx2"/>
                </a:solidFill>
                <a:ea typeface="SimHei" panose="02010609060101010101" pitchFamily="49" charset="-122"/>
              </a:rPr>
              <a:t>區領</a:t>
            </a:r>
            <a:r>
              <a:rPr lang="zh-TW" altLang="en-US" sz="2400" dirty="0">
                <a:solidFill>
                  <a:schemeClr val="tx2"/>
                </a:solidFill>
                <a:ea typeface="SimHei" panose="02010609060101010101" pitchFamily="49" charset="-122"/>
              </a:rPr>
              <a:t>袖</a:t>
            </a:r>
            <a:r>
              <a:rPr lang="zh-TW" altLang="en-US" sz="2400" dirty="0" smtClean="0">
                <a:solidFill>
                  <a:schemeClr val="tx2"/>
                </a:solidFill>
                <a:ea typeface="SimHei" panose="02010609060101010101" pitchFamily="49" charset="-122"/>
              </a:rPr>
              <a:t>投</a:t>
            </a:r>
            <a:r>
              <a:rPr lang="zh-TW" altLang="en-US" sz="2400" dirty="0">
                <a:solidFill>
                  <a:schemeClr val="tx2"/>
                </a:solidFill>
                <a:ea typeface="SimHei" panose="02010609060101010101" pitchFamily="49" charset="-122"/>
              </a:rPr>
              <a:t>入建城</a:t>
            </a:r>
          </a:p>
        </p:txBody>
      </p:sp>
      <p:sp>
        <p:nvSpPr>
          <p:cNvPr id="2090" name="Text Box 52"/>
          <p:cNvSpPr txBox="1">
            <a:spLocks noChangeArrowheads="1"/>
          </p:cNvSpPr>
          <p:nvPr/>
        </p:nvSpPr>
        <p:spPr bwMode="auto">
          <a:xfrm>
            <a:off x="3438525" y="835025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哈米弗甲門</a:t>
            </a:r>
          </a:p>
        </p:txBody>
      </p:sp>
      <p:sp>
        <p:nvSpPr>
          <p:cNvPr id="2091" name="Line 53"/>
          <p:cNvSpPr>
            <a:spLocks noChangeShapeType="1"/>
          </p:cNvSpPr>
          <p:nvPr/>
        </p:nvSpPr>
        <p:spPr bwMode="auto">
          <a:xfrm flipH="1">
            <a:off x="3225800" y="1128713"/>
            <a:ext cx="300038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2" name="Text Box 54"/>
          <p:cNvSpPr txBox="1">
            <a:spLocks noChangeArrowheads="1"/>
          </p:cNvSpPr>
          <p:nvPr/>
        </p:nvSpPr>
        <p:spPr bwMode="auto">
          <a:xfrm>
            <a:off x="3930650" y="14747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東門</a:t>
            </a:r>
          </a:p>
        </p:txBody>
      </p:sp>
      <p:sp>
        <p:nvSpPr>
          <p:cNvPr id="2093" name="Line 55"/>
          <p:cNvSpPr>
            <a:spLocks noChangeShapeType="1"/>
          </p:cNvSpPr>
          <p:nvPr/>
        </p:nvSpPr>
        <p:spPr bwMode="auto">
          <a:xfrm flipH="1">
            <a:off x="3287713" y="1701800"/>
            <a:ext cx="706437" cy="173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4" name="Text Box 58"/>
          <p:cNvSpPr txBox="1">
            <a:spLocks noChangeArrowheads="1"/>
          </p:cNvSpPr>
          <p:nvPr/>
        </p:nvSpPr>
        <p:spPr bwMode="auto">
          <a:xfrm>
            <a:off x="1873250" y="14843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2095" name="Line 59"/>
          <p:cNvSpPr>
            <a:spLocks noChangeShapeType="1"/>
          </p:cNvSpPr>
          <p:nvPr/>
        </p:nvSpPr>
        <p:spPr bwMode="auto">
          <a:xfrm>
            <a:off x="2413000" y="1825625"/>
            <a:ext cx="95250" cy="9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6" name="Text Box 60"/>
          <p:cNvSpPr txBox="1">
            <a:spLocks noChangeArrowheads="1"/>
          </p:cNvSpPr>
          <p:nvPr/>
        </p:nvSpPr>
        <p:spPr bwMode="auto">
          <a:xfrm>
            <a:off x="3355975" y="27511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馬門</a:t>
            </a:r>
          </a:p>
        </p:txBody>
      </p:sp>
      <p:sp>
        <p:nvSpPr>
          <p:cNvPr id="2097" name="Line 61"/>
          <p:cNvSpPr>
            <a:spLocks noChangeShapeType="1"/>
          </p:cNvSpPr>
          <p:nvPr/>
        </p:nvSpPr>
        <p:spPr bwMode="auto">
          <a:xfrm>
            <a:off x="3313113" y="2359025"/>
            <a:ext cx="293687" cy="45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5979583" y="6435196"/>
            <a:ext cx="2664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6589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5" grpId="0" animBg="1"/>
      <p:bldP spid="8226" grpId="0" animBg="1"/>
      <p:bldP spid="8227" grpId="0" animBg="1"/>
      <p:bldP spid="8228" grpId="0" animBg="1"/>
      <p:bldP spid="8229" grpId="0" animBg="1"/>
      <p:bldP spid="8230" grpId="0" animBg="1"/>
      <p:bldP spid="8231" grpId="0" animBg="1"/>
      <p:bldP spid="8232" grpId="0" animBg="1"/>
      <p:bldP spid="8233" grpId="0" animBg="1"/>
      <p:bldP spid="8234" grpId="0" animBg="1"/>
      <p:bldP spid="8235" grpId="0" animBg="1"/>
      <p:bldP spid="8236" grpId="0" animBg="1"/>
      <p:bldP spid="8237" grpId="0" animBg="1"/>
      <p:bldP spid="8238" grpId="0" animBg="1"/>
      <p:bldP spid="8239" grpId="0" animBg="1"/>
      <p:bldP spid="8240" grpId="0" animBg="1"/>
      <p:bldP spid="82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政治領袖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956" y="1256760"/>
            <a:ext cx="3994685" cy="46913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 smtClean="0"/>
              <a:t>耶路撒冷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一半</a:t>
            </a:r>
            <a:r>
              <a:rPr lang="en-US" altLang="zh-TW" sz="2400" dirty="0" smtClean="0"/>
              <a:t>:</a:t>
            </a:r>
            <a:r>
              <a:rPr lang="zh-TW" altLang="en-US" sz="2400" dirty="0" smtClean="0"/>
              <a:t> </a:t>
            </a:r>
            <a:r>
              <a:rPr lang="en-US" sz="2400" dirty="0" smtClean="0"/>
              <a:t>利 </a:t>
            </a:r>
            <a:r>
              <a:rPr lang="en-US" sz="2400" dirty="0"/>
              <a:t>法 </a:t>
            </a:r>
            <a:r>
              <a:rPr lang="en-US" sz="2400" dirty="0" smtClean="0"/>
              <a:t>雅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那一半</a:t>
            </a:r>
            <a:r>
              <a:rPr lang="en-US" altLang="zh-TW" sz="2400" dirty="0" smtClean="0"/>
              <a:t>:</a:t>
            </a:r>
            <a:r>
              <a:rPr lang="zh-TW" altLang="en-US" sz="2400" dirty="0" smtClean="0"/>
              <a:t> </a:t>
            </a:r>
            <a:r>
              <a:rPr lang="en-US" sz="2400" dirty="0" smtClean="0"/>
              <a:t>沙 龍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伯 哈 基 </a:t>
            </a:r>
            <a:r>
              <a:rPr lang="en-US" sz="2800" dirty="0" smtClean="0"/>
              <a:t>琳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瑪 基 </a:t>
            </a:r>
            <a:r>
              <a:rPr lang="en-US" sz="2400" dirty="0" smtClean="0"/>
              <a:t>雅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米 </a:t>
            </a:r>
            <a:r>
              <a:rPr lang="en-US" sz="2800" dirty="0"/>
              <a:t>斯 巴 </a:t>
            </a:r>
            <a:endParaRPr lang="en-US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400" dirty="0"/>
              <a:t>一半</a:t>
            </a:r>
            <a:r>
              <a:rPr lang="en-US" altLang="zh-TW" sz="2400" dirty="0"/>
              <a:t>:</a:t>
            </a:r>
            <a:r>
              <a:rPr lang="zh-TW" altLang="en-US" sz="2400" dirty="0"/>
              <a:t> </a:t>
            </a:r>
            <a:r>
              <a:rPr lang="en-US" sz="2400" dirty="0" smtClean="0"/>
              <a:t>沙 崙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/>
              <a:t>那一半</a:t>
            </a:r>
            <a:r>
              <a:rPr lang="en-US" altLang="zh-TW" sz="2400" dirty="0"/>
              <a:t>: </a:t>
            </a:r>
            <a:r>
              <a:rPr lang="en-US" sz="2400" dirty="0" smtClean="0"/>
              <a:t>以 謝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256760"/>
            <a:ext cx="3901698" cy="469133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伯 夙 一 半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/>
              <a:t>一半</a:t>
            </a:r>
            <a:r>
              <a:rPr lang="en-US" altLang="zh-TW" sz="2400" dirty="0"/>
              <a:t>:</a:t>
            </a:r>
            <a:r>
              <a:rPr lang="zh-TW" altLang="en-US" sz="2400" dirty="0"/>
              <a:t> </a:t>
            </a:r>
            <a:r>
              <a:rPr lang="en-US" sz="2400" dirty="0"/>
              <a:t>尼 希 米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>
                <a:solidFill>
                  <a:srgbClr val="FF0000"/>
                </a:solidFill>
              </a:rPr>
              <a:t>那</a:t>
            </a:r>
            <a:r>
              <a:rPr lang="en-US" sz="2400" dirty="0">
                <a:solidFill>
                  <a:srgbClr val="FF0000"/>
                </a:solidFill>
              </a:rPr>
              <a:t>一 半</a:t>
            </a:r>
            <a:r>
              <a:rPr lang="zh-TW" altLang="en-US" sz="2400" dirty="0">
                <a:solidFill>
                  <a:srgbClr val="FF0000"/>
                </a:solidFill>
              </a:rPr>
              <a:t>沒有提到</a:t>
            </a:r>
            <a:endParaRPr lang="en-US" sz="24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800" dirty="0"/>
              <a:t>基 伊 拉 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/>
              <a:t>一半</a:t>
            </a:r>
            <a:r>
              <a:rPr lang="en-US" altLang="zh-TW" sz="2400" dirty="0"/>
              <a:t>: </a:t>
            </a:r>
            <a:r>
              <a:rPr lang="en-US" sz="2400" dirty="0"/>
              <a:t>哈 沙 比 雅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/>
              <a:t>那一半</a:t>
            </a:r>
            <a:r>
              <a:rPr lang="en-US" altLang="zh-TW" sz="2400" dirty="0"/>
              <a:t>: </a:t>
            </a:r>
            <a:r>
              <a:rPr lang="en-US" sz="2400" dirty="0"/>
              <a:t>巴 瓦 伊</a:t>
            </a:r>
            <a:endParaRPr lang="en-US" altLang="zh-TW" sz="2400" dirty="0"/>
          </a:p>
          <a:p>
            <a:pPr>
              <a:lnSpc>
                <a:spcPct val="100000"/>
              </a:lnSpc>
            </a:pPr>
            <a:endParaRPr lang="en-US" sz="2800" dirty="0"/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533364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反面人物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伯 夙 </a:t>
            </a:r>
            <a:r>
              <a:rPr lang="zh-TW" altLang="en-US" sz="3200" dirty="0" smtClean="0">
                <a:solidFill>
                  <a:srgbClr val="FF0000"/>
                </a:solidFill>
              </a:rPr>
              <a:t>那</a:t>
            </a:r>
            <a:r>
              <a:rPr lang="en-US" sz="3200" dirty="0">
                <a:solidFill>
                  <a:srgbClr val="FF0000"/>
                </a:solidFill>
              </a:rPr>
              <a:t>一 半</a:t>
            </a:r>
            <a:r>
              <a:rPr lang="zh-TW" altLang="en-US" sz="3200" dirty="0">
                <a:solidFill>
                  <a:srgbClr val="FF0000"/>
                </a:solidFill>
              </a:rPr>
              <a:t>沒有提</a:t>
            </a:r>
            <a:r>
              <a:rPr lang="zh-TW" altLang="en-US" sz="3200" dirty="0" smtClean="0">
                <a:solidFill>
                  <a:srgbClr val="FF0000"/>
                </a:solidFill>
              </a:rPr>
              <a:t>到</a:t>
            </a:r>
            <a:endParaRPr lang="en-US" altLang="zh-TW" sz="3200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3200" b="1" dirty="0"/>
              <a:t>5 </a:t>
            </a:r>
            <a:r>
              <a:rPr lang="en-US" sz="3200" dirty="0"/>
              <a:t>其 次 是 提 哥 亞 人 修 造 ； 但 是 </a:t>
            </a:r>
            <a:r>
              <a:rPr lang="en-US" sz="3200" dirty="0">
                <a:solidFill>
                  <a:srgbClr val="FF0000"/>
                </a:solidFill>
              </a:rPr>
              <a:t>他 們 的 貴 冑 不 用 肩 （ 原 文 是 頸 項 ） 擔 他 們 主 的 工 作 </a:t>
            </a:r>
            <a:r>
              <a:rPr lang="en-US" sz="3200" dirty="0" smtClean="0"/>
              <a:t>。</a:t>
            </a:r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他 </a:t>
            </a:r>
            <a:r>
              <a:rPr lang="zh-TW" altLang="en-US" sz="2800" dirty="0"/>
              <a:t>們 把 難 擔 的 重 擔 捆 起 來 ， 擱 在 人 的 肩 上 ， 但 自 己 一 個 指 頭 也 不 肯 動 </a:t>
            </a:r>
            <a:r>
              <a:rPr lang="zh-TW" altLang="en-US" sz="2800" dirty="0" smtClean="0"/>
              <a:t>。</a:t>
            </a:r>
            <a:r>
              <a:rPr lang="en-US" altLang="zh-TW" sz="2800" dirty="0" smtClean="0"/>
              <a:t>- </a:t>
            </a:r>
            <a:r>
              <a:rPr lang="zh-TW" altLang="en-US" sz="2800" dirty="0" smtClean="0"/>
              <a:t>馬 </a:t>
            </a:r>
            <a:r>
              <a:rPr lang="zh-TW" altLang="en-US" sz="2800" dirty="0"/>
              <a:t>太 福 音 </a:t>
            </a:r>
            <a:r>
              <a:rPr lang="en-US" altLang="zh-TW" sz="2800" dirty="0"/>
              <a:t>23:4</a:t>
            </a:r>
            <a:r>
              <a:rPr lang="en-US" altLang="zh-TW" sz="2800" b="1" baseline="30000" dirty="0"/>
              <a:t> </a:t>
            </a:r>
          </a:p>
          <a:p>
            <a:pPr lvl="1">
              <a:lnSpc>
                <a:spcPct val="100000"/>
              </a:lnSpc>
            </a:pPr>
            <a:endParaRPr lang="en-US" sz="2800" dirty="0"/>
          </a:p>
          <a:p>
            <a:pPr>
              <a:lnSpc>
                <a:spcPct val="100000"/>
              </a:lnSpc>
            </a:pPr>
            <a:endParaRPr lang="en-US" altLang="zh-TW" sz="3200" dirty="0" smtClean="0"/>
          </a:p>
          <a:p>
            <a:pPr>
              <a:lnSpc>
                <a:spcPct val="100000"/>
              </a:lnSpc>
            </a:pPr>
            <a:endParaRPr lang="en-US" sz="3200" dirty="0">
              <a:solidFill>
                <a:srgbClr val="FF0000"/>
              </a:solidFill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248262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對</a:t>
            </a:r>
            <a:r>
              <a:rPr lang="zh-TW" altLang="en-US" sz="4000" dirty="0" smtClean="0">
                <a:solidFill>
                  <a:schemeClr val="bg1"/>
                </a:solidFill>
              </a:rPr>
              <a:t>領袖的要求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04813" indent="-404813">
              <a:lnSpc>
                <a:spcPct val="150000"/>
              </a:lnSpc>
            </a:pPr>
            <a:r>
              <a:rPr lang="zh-TW" altLang="en-US" sz="2800" dirty="0" smtClean="0"/>
              <a:t>我</a:t>
            </a:r>
            <a:r>
              <a:rPr lang="zh-TW" altLang="en-US" sz="2800" dirty="0"/>
              <a:t>給你們作了榜樣，叫你們照著我向你們所做的去做。</a:t>
            </a:r>
            <a:r>
              <a:rPr lang="en-US" altLang="zh-TW" sz="2800" dirty="0"/>
              <a:t>- </a:t>
            </a:r>
            <a:r>
              <a:rPr lang="zh-TW" altLang="en-US" sz="2800" dirty="0"/>
              <a:t>約</a:t>
            </a:r>
            <a:r>
              <a:rPr lang="en-US" altLang="zh-TW" sz="2800" dirty="0"/>
              <a:t>13:15</a:t>
            </a:r>
          </a:p>
          <a:p>
            <a:pPr marL="344488" indent="-344488">
              <a:lnSpc>
                <a:spcPct val="150000"/>
              </a:lnSpc>
            </a:pPr>
            <a:r>
              <a:rPr lang="zh-TW" altLang="en-US" sz="2800" dirty="0"/>
              <a:t>也不是轄制所託付你們的，乃是作群羊的榜樣</a:t>
            </a:r>
            <a:r>
              <a:rPr lang="zh-TW" altLang="en-US" sz="2800" dirty="0" smtClean="0"/>
              <a:t>。</a:t>
            </a:r>
            <a:r>
              <a:rPr lang="en-US" altLang="zh-TW" sz="2800" dirty="0" smtClean="0"/>
              <a:t>- </a:t>
            </a:r>
            <a:r>
              <a:rPr lang="zh-TW" altLang="en-US" sz="2800" dirty="0"/>
              <a:t>彼前</a:t>
            </a:r>
            <a:r>
              <a:rPr lang="en-US" altLang="zh-TW" sz="2800" dirty="0"/>
              <a:t>5:3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833295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549400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811338" y="63261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3365500" y="56372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泉門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3194050" y="38719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水門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1397000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492125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寬</a:t>
            </a:r>
          </a:p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 flipH="1">
            <a:off x="2790825" y="4111625"/>
            <a:ext cx="46990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7" name="Line 15"/>
          <p:cNvSpPr>
            <a:spLocks noChangeShapeType="1"/>
          </p:cNvSpPr>
          <p:nvPr/>
        </p:nvSpPr>
        <p:spPr bwMode="auto">
          <a:xfrm flipV="1">
            <a:off x="2155825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8" name="Line 16"/>
          <p:cNvSpPr>
            <a:spLocks noChangeShapeType="1"/>
          </p:cNvSpPr>
          <p:nvPr/>
        </p:nvSpPr>
        <p:spPr bwMode="auto">
          <a:xfrm flipH="1" flipV="1">
            <a:off x="2798763" y="5627688"/>
            <a:ext cx="620712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 flipV="1">
            <a:off x="2490788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0" name="Line 18"/>
          <p:cNvSpPr>
            <a:spLocks noChangeShapeType="1"/>
          </p:cNvSpPr>
          <p:nvPr/>
        </p:nvSpPr>
        <p:spPr bwMode="auto">
          <a:xfrm flipV="1">
            <a:off x="1979613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1" name="Line 19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2" name="Line 20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3" name="Line 21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4" name="Line 22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095" name="Picture 24" descr="map-yehu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650" y="962025"/>
            <a:ext cx="3968750" cy="4933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6" name="Text Box 41" descr="Recycled paper"/>
          <p:cNvSpPr txBox="1">
            <a:spLocks noChangeArrowheads="1"/>
          </p:cNvSpPr>
          <p:nvPr/>
        </p:nvSpPr>
        <p:spPr bwMode="auto">
          <a:xfrm>
            <a:off x="5610225" y="315913"/>
            <a:ext cx="2632075" cy="4667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400">
                <a:solidFill>
                  <a:schemeClr val="tx2"/>
                </a:solidFill>
                <a:ea typeface="SimHei" panose="02010609060101010101" pitchFamily="49" charset="-122"/>
              </a:rPr>
              <a:t>各地居民投入建城</a:t>
            </a:r>
          </a:p>
        </p:txBody>
      </p:sp>
      <p:sp>
        <p:nvSpPr>
          <p:cNvPr id="3097" name="Text Box 42"/>
          <p:cNvSpPr txBox="1">
            <a:spLocks noChangeArrowheads="1"/>
          </p:cNvSpPr>
          <p:nvPr/>
        </p:nvSpPr>
        <p:spPr bwMode="auto">
          <a:xfrm>
            <a:off x="1873250" y="14843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3098" name="Line 43"/>
          <p:cNvSpPr>
            <a:spLocks noChangeShapeType="1"/>
          </p:cNvSpPr>
          <p:nvPr/>
        </p:nvSpPr>
        <p:spPr bwMode="auto">
          <a:xfrm>
            <a:off x="2413000" y="1825625"/>
            <a:ext cx="95250" cy="9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9" name="Text Box 44"/>
          <p:cNvSpPr txBox="1">
            <a:spLocks noChangeArrowheads="1"/>
          </p:cNvSpPr>
          <p:nvPr/>
        </p:nvSpPr>
        <p:spPr bwMode="auto">
          <a:xfrm>
            <a:off x="3438525" y="835025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哈米弗甲門</a:t>
            </a:r>
          </a:p>
        </p:txBody>
      </p:sp>
      <p:sp>
        <p:nvSpPr>
          <p:cNvPr id="3100" name="Line 45"/>
          <p:cNvSpPr>
            <a:spLocks noChangeShapeType="1"/>
          </p:cNvSpPr>
          <p:nvPr/>
        </p:nvSpPr>
        <p:spPr bwMode="auto">
          <a:xfrm flipH="1">
            <a:off x="3225800" y="1128713"/>
            <a:ext cx="300038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1" name="Text Box 46"/>
          <p:cNvSpPr txBox="1">
            <a:spLocks noChangeArrowheads="1"/>
          </p:cNvSpPr>
          <p:nvPr/>
        </p:nvSpPr>
        <p:spPr bwMode="auto">
          <a:xfrm>
            <a:off x="3930650" y="14747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東門</a:t>
            </a:r>
          </a:p>
        </p:txBody>
      </p:sp>
      <p:sp>
        <p:nvSpPr>
          <p:cNvPr id="3102" name="Line 47"/>
          <p:cNvSpPr>
            <a:spLocks noChangeShapeType="1"/>
          </p:cNvSpPr>
          <p:nvPr/>
        </p:nvSpPr>
        <p:spPr bwMode="auto">
          <a:xfrm flipH="1">
            <a:off x="3287713" y="1701800"/>
            <a:ext cx="706437" cy="173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4" name="Line 50"/>
          <p:cNvSpPr>
            <a:spLocks noChangeShapeType="1"/>
          </p:cNvSpPr>
          <p:nvPr/>
        </p:nvSpPr>
        <p:spPr bwMode="auto">
          <a:xfrm flipH="1" flipV="1">
            <a:off x="2155825" y="1279525"/>
            <a:ext cx="5975350" cy="176053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5" name="Line 51"/>
          <p:cNvSpPr>
            <a:spLocks noChangeShapeType="1"/>
          </p:cNvSpPr>
          <p:nvPr/>
        </p:nvSpPr>
        <p:spPr bwMode="auto">
          <a:xfrm flipH="1" flipV="1">
            <a:off x="1211263" y="1516063"/>
            <a:ext cx="5783262" cy="2586037"/>
          </a:xfrm>
          <a:prstGeom prst="lin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7" name="Line 53"/>
          <p:cNvSpPr>
            <a:spLocks noChangeShapeType="1"/>
          </p:cNvSpPr>
          <p:nvPr/>
        </p:nvSpPr>
        <p:spPr bwMode="auto">
          <a:xfrm>
            <a:off x="3116263" y="3184525"/>
            <a:ext cx="3875087" cy="922338"/>
          </a:xfrm>
          <a:prstGeom prst="lin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8" name="Line 54"/>
          <p:cNvSpPr>
            <a:spLocks noChangeShapeType="1"/>
          </p:cNvSpPr>
          <p:nvPr/>
        </p:nvSpPr>
        <p:spPr bwMode="auto">
          <a:xfrm>
            <a:off x="936625" y="1820863"/>
            <a:ext cx="5807075" cy="1143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9" name="Line 55"/>
          <p:cNvSpPr>
            <a:spLocks noChangeShapeType="1"/>
          </p:cNvSpPr>
          <p:nvPr/>
        </p:nvSpPr>
        <p:spPr bwMode="auto">
          <a:xfrm>
            <a:off x="952500" y="2073275"/>
            <a:ext cx="5905500" cy="103663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40" name="Line 56"/>
          <p:cNvSpPr>
            <a:spLocks noChangeShapeType="1"/>
          </p:cNvSpPr>
          <p:nvPr/>
        </p:nvSpPr>
        <p:spPr bwMode="auto">
          <a:xfrm flipV="1">
            <a:off x="2446338" y="3763963"/>
            <a:ext cx="3916362" cy="487362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7" name="Oval 33"/>
          <p:cNvSpPr>
            <a:spLocks noChangeArrowheads="1"/>
          </p:cNvSpPr>
          <p:nvPr/>
        </p:nvSpPr>
        <p:spPr bwMode="auto">
          <a:xfrm>
            <a:off x="850900" y="1963738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16418" name="Oval 34"/>
          <p:cNvSpPr>
            <a:spLocks noChangeArrowheads="1"/>
          </p:cNvSpPr>
          <p:nvPr/>
        </p:nvSpPr>
        <p:spPr bwMode="auto">
          <a:xfrm>
            <a:off x="811213" y="1712913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16422" name="Oval 38"/>
          <p:cNvSpPr>
            <a:spLocks noChangeArrowheads="1"/>
          </p:cNvSpPr>
          <p:nvPr/>
        </p:nvSpPr>
        <p:spPr bwMode="auto">
          <a:xfrm>
            <a:off x="2333625" y="4146550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16420" name="Oval 36"/>
          <p:cNvSpPr>
            <a:spLocks noChangeArrowheads="1"/>
          </p:cNvSpPr>
          <p:nvPr/>
        </p:nvSpPr>
        <p:spPr bwMode="auto">
          <a:xfrm>
            <a:off x="1993900" y="1135063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3113" name="Line 23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9" name="Oval 35"/>
          <p:cNvSpPr>
            <a:spLocks noChangeArrowheads="1"/>
          </p:cNvSpPr>
          <p:nvPr/>
        </p:nvSpPr>
        <p:spPr bwMode="auto">
          <a:xfrm>
            <a:off x="1081088" y="1409700"/>
            <a:ext cx="228600" cy="228600"/>
          </a:xfrm>
          <a:prstGeom prst="ellipse">
            <a:avLst/>
          </a:prstGeom>
          <a:solidFill>
            <a:srgbClr val="003300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16436" name="Oval 52"/>
          <p:cNvSpPr>
            <a:spLocks noChangeArrowheads="1"/>
          </p:cNvSpPr>
          <p:nvPr/>
        </p:nvSpPr>
        <p:spPr bwMode="auto">
          <a:xfrm>
            <a:off x="2979738" y="3059113"/>
            <a:ext cx="228600" cy="228600"/>
          </a:xfrm>
          <a:prstGeom prst="ellipse">
            <a:avLst/>
          </a:prstGeom>
          <a:solidFill>
            <a:srgbClr val="003300">
              <a:alpha val="79999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3116" name="Text Box 58"/>
          <p:cNvSpPr txBox="1">
            <a:spLocks noChangeArrowheads="1"/>
          </p:cNvSpPr>
          <p:nvPr/>
        </p:nvSpPr>
        <p:spPr bwMode="auto">
          <a:xfrm>
            <a:off x="3355975" y="27511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馬門</a:t>
            </a:r>
          </a:p>
        </p:txBody>
      </p:sp>
      <p:sp>
        <p:nvSpPr>
          <p:cNvPr id="3117" name="Line 59"/>
          <p:cNvSpPr>
            <a:spLocks noChangeShapeType="1"/>
          </p:cNvSpPr>
          <p:nvPr/>
        </p:nvSpPr>
        <p:spPr bwMode="auto">
          <a:xfrm>
            <a:off x="3313113" y="2359025"/>
            <a:ext cx="293687" cy="45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44" name="Text Box 60"/>
          <p:cNvSpPr txBox="1">
            <a:spLocks noChangeArrowheads="1"/>
          </p:cNvSpPr>
          <p:nvPr/>
        </p:nvSpPr>
        <p:spPr bwMode="auto">
          <a:xfrm>
            <a:off x="8077200" y="3586163"/>
            <a:ext cx="879475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耶利哥</a:t>
            </a:r>
          </a:p>
        </p:txBody>
      </p:sp>
      <p:sp>
        <p:nvSpPr>
          <p:cNvPr id="16445" name="Text Box 61"/>
          <p:cNvSpPr txBox="1">
            <a:spLocks noChangeArrowheads="1"/>
          </p:cNvSpPr>
          <p:nvPr/>
        </p:nvSpPr>
        <p:spPr bwMode="auto">
          <a:xfrm>
            <a:off x="8077200" y="4043363"/>
            <a:ext cx="879475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dirty="0">
                <a:ea typeface="SimHei" panose="02010609060101010101" pitchFamily="49" charset="-122"/>
              </a:rPr>
              <a:t>米斯巴</a:t>
            </a:r>
          </a:p>
        </p:txBody>
      </p:sp>
      <p:sp>
        <p:nvSpPr>
          <p:cNvPr id="16446" name="Text Box 62"/>
          <p:cNvSpPr txBox="1">
            <a:spLocks noChangeArrowheads="1"/>
          </p:cNvSpPr>
          <p:nvPr/>
        </p:nvSpPr>
        <p:spPr bwMode="auto">
          <a:xfrm>
            <a:off x="8077200" y="4500563"/>
            <a:ext cx="650875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基遍</a:t>
            </a:r>
          </a:p>
        </p:txBody>
      </p:sp>
      <p:sp>
        <p:nvSpPr>
          <p:cNvPr id="16447" name="Text Box 63"/>
          <p:cNvSpPr txBox="1">
            <a:spLocks noChangeArrowheads="1"/>
          </p:cNvSpPr>
          <p:nvPr/>
        </p:nvSpPr>
        <p:spPr bwMode="auto">
          <a:xfrm>
            <a:off x="8077200" y="4957763"/>
            <a:ext cx="879475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dirty="0">
                <a:ea typeface="SimHei" panose="02010609060101010101" pitchFamily="49" charset="-122"/>
              </a:rPr>
              <a:t>撒挪亞</a:t>
            </a:r>
          </a:p>
        </p:txBody>
      </p:sp>
      <p:sp>
        <p:nvSpPr>
          <p:cNvPr id="16448" name="Text Box 64"/>
          <p:cNvSpPr txBox="1">
            <a:spLocks noChangeArrowheads="1"/>
          </p:cNvSpPr>
          <p:nvPr/>
        </p:nvSpPr>
        <p:spPr bwMode="auto">
          <a:xfrm>
            <a:off x="8077200" y="5414963"/>
            <a:ext cx="879475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dirty="0">
                <a:ea typeface="SimHei" panose="02010609060101010101" pitchFamily="49" charset="-122"/>
              </a:rPr>
              <a:t>提哥亞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79583" y="6435196"/>
            <a:ext cx="2664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0515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34" grpId="0" animBg="1"/>
      <p:bldP spid="16435" grpId="0" animBg="1"/>
      <p:bldP spid="16437" grpId="0" animBg="1"/>
      <p:bldP spid="16438" grpId="0" animBg="1"/>
      <p:bldP spid="16439" grpId="0" animBg="1"/>
      <p:bldP spid="16440" grpId="0" animBg="1"/>
      <p:bldP spid="16417" grpId="0" animBg="1"/>
      <p:bldP spid="16418" grpId="0" animBg="1"/>
      <p:bldP spid="16422" grpId="0" animBg="1"/>
      <p:bldP spid="16420" grpId="0" animBg="1"/>
      <p:bldP spid="16419" grpId="0" animBg="1"/>
      <p:bldP spid="16436" grpId="0" animBg="1"/>
      <p:bldP spid="16444" grpId="0" animBg="1"/>
      <p:bldP spid="16445" grpId="0" animBg="1"/>
      <p:bldP spid="16446" grpId="0" animBg="1"/>
      <p:bldP spid="16447" grpId="0" animBg="1"/>
      <p:bldP spid="1644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cap="none" dirty="0" err="1">
                <a:solidFill>
                  <a:schemeClr val="bg1"/>
                </a:solidFill>
                <a:latin typeface="Arial" panose="020B0604020202020204" pitchFamily="34" charset="0"/>
                <a:ea typeface="Helvetica Neue"/>
              </a:rPr>
              <a:t>提哥亞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altLang="en-US" sz="2800" dirty="0" err="1" smtClean="0">
                <a:solidFill>
                  <a:srgbClr val="333333"/>
                </a:solidFill>
                <a:latin typeface="+mn-ea"/>
              </a:rPr>
              <a:t>提哥亞聰明的婦人</a:t>
            </a:r>
            <a:endParaRPr lang="en-US" altLang="en-US" sz="2800" dirty="0" smtClean="0">
              <a:solidFill>
                <a:srgbClr val="333333"/>
              </a:solidFill>
              <a:latin typeface="+mn-ea"/>
            </a:endParaRPr>
          </a:p>
          <a:p>
            <a:pPr marL="228600" lvl="1" indent="0">
              <a:lnSpc>
                <a:spcPct val="100000"/>
              </a:lnSpc>
              <a:buNone/>
            </a:pPr>
            <a:r>
              <a:rPr lang="en-US" altLang="en-US" sz="2600" dirty="0" smtClean="0">
                <a:solidFill>
                  <a:srgbClr val="4477A1"/>
                </a:solidFill>
                <a:latin typeface="+mn-ea"/>
                <a:hlinkClick r:id="rId2"/>
              </a:rPr>
              <a:t>撒下14：1-21</a:t>
            </a:r>
            <a:r>
              <a:rPr lang="zh-TW" altLang="en-US" sz="2600" dirty="0" smtClean="0">
                <a:solidFill>
                  <a:srgbClr val="4477A1"/>
                </a:solidFill>
                <a:latin typeface="+mn-ea"/>
              </a:rPr>
              <a:t> </a:t>
            </a:r>
            <a:r>
              <a:rPr lang="en-US" altLang="zh-TW" sz="2600" dirty="0">
                <a:latin typeface="+mn-ea"/>
                <a:hlinkClick r:id="rId3"/>
              </a:rPr>
              <a:t> </a:t>
            </a:r>
            <a:r>
              <a:rPr lang="zh-TW" altLang="en-US" sz="2600" u="sng" dirty="0">
                <a:latin typeface="+mn-ea"/>
              </a:rPr>
              <a:t>洗魯</a:t>
            </a:r>
            <a:r>
              <a:rPr lang="zh-TW" altLang="en-US" sz="2600" u="sng" dirty="0" smtClean="0">
                <a:latin typeface="+mn-ea"/>
              </a:rPr>
              <a:t>雅</a:t>
            </a:r>
            <a:r>
              <a:rPr lang="zh-TW" altLang="en-US" sz="2600" dirty="0" smtClean="0">
                <a:latin typeface="+mn-ea"/>
              </a:rPr>
              <a:t>的</a:t>
            </a:r>
            <a:r>
              <a:rPr lang="zh-TW" altLang="en-US" sz="2600" dirty="0">
                <a:latin typeface="+mn-ea"/>
              </a:rPr>
              <a:t>兒子</a:t>
            </a:r>
            <a:r>
              <a:rPr lang="zh-TW" altLang="en-US" sz="2600" u="sng" dirty="0">
                <a:latin typeface="+mn-ea"/>
              </a:rPr>
              <a:t>約</a:t>
            </a:r>
            <a:r>
              <a:rPr lang="zh-TW" altLang="en-US" sz="2600" u="sng" dirty="0" smtClean="0">
                <a:latin typeface="+mn-ea"/>
              </a:rPr>
              <a:t>押</a:t>
            </a:r>
            <a:r>
              <a:rPr lang="zh-TW" altLang="en-US" sz="2600" dirty="0" smtClean="0">
                <a:latin typeface="+mn-ea"/>
              </a:rPr>
              <a:t>知</a:t>
            </a:r>
            <a:r>
              <a:rPr lang="zh-TW" altLang="en-US" sz="2600" dirty="0">
                <a:latin typeface="+mn-ea"/>
              </a:rPr>
              <a:t>道王心裏想念</a:t>
            </a:r>
            <a:r>
              <a:rPr lang="zh-TW" altLang="en-US" sz="2600" u="sng" dirty="0">
                <a:latin typeface="+mn-ea"/>
              </a:rPr>
              <a:t>押</a:t>
            </a:r>
            <a:r>
              <a:rPr lang="zh-TW" altLang="en-US" sz="2600" u="sng" dirty="0" smtClean="0">
                <a:latin typeface="+mn-ea"/>
              </a:rPr>
              <a:t>沙龍</a:t>
            </a:r>
            <a:r>
              <a:rPr lang="zh-TW" altLang="en-US" sz="2600" dirty="0" smtClean="0">
                <a:latin typeface="+mn-ea"/>
              </a:rPr>
              <a:t>，就</a:t>
            </a:r>
            <a:r>
              <a:rPr lang="zh-TW" altLang="en-US" sz="2600" dirty="0">
                <a:latin typeface="+mn-ea"/>
              </a:rPr>
              <a:t>打發人到</a:t>
            </a:r>
            <a:r>
              <a:rPr lang="zh-TW" altLang="en-US" sz="2600" u="sng" dirty="0">
                <a:latin typeface="+mn-ea"/>
              </a:rPr>
              <a:t>提哥</a:t>
            </a:r>
            <a:r>
              <a:rPr lang="zh-TW" altLang="en-US" sz="2600" u="sng" dirty="0" smtClean="0">
                <a:latin typeface="+mn-ea"/>
              </a:rPr>
              <a:t>亞</a:t>
            </a:r>
            <a:r>
              <a:rPr lang="zh-TW" altLang="en-US" sz="2600" dirty="0" smtClean="0">
                <a:latin typeface="+mn-ea"/>
              </a:rPr>
              <a:t>，</a:t>
            </a:r>
            <a:r>
              <a:rPr lang="zh-TW" altLang="en-US" sz="2600" dirty="0">
                <a:latin typeface="+mn-ea"/>
              </a:rPr>
              <a:t>從那裏帶了一個聰明的婦人回</a:t>
            </a:r>
            <a:r>
              <a:rPr lang="zh-TW" altLang="en-US" sz="2600" dirty="0" smtClean="0">
                <a:latin typeface="+mn-ea"/>
              </a:rPr>
              <a:t>來。</a:t>
            </a:r>
            <a:r>
              <a:rPr lang="zh-TW" altLang="en-US" sz="2600" dirty="0">
                <a:latin typeface="+mn-ea"/>
              </a:rPr>
              <a:t>他對婦人説：“請你假裝舉哀，穿上哀服，不要用油抹</a:t>
            </a:r>
            <a:r>
              <a:rPr lang="zh-TW" altLang="en-US" sz="2600" dirty="0" smtClean="0">
                <a:latin typeface="+mn-ea"/>
              </a:rPr>
              <a:t>身，</a:t>
            </a:r>
            <a:r>
              <a:rPr lang="zh-TW" altLang="en-US" sz="2600" dirty="0">
                <a:latin typeface="+mn-ea"/>
              </a:rPr>
              <a:t>要裝成一個舉哀了許多天的婦</a:t>
            </a:r>
            <a:r>
              <a:rPr lang="zh-TW" altLang="en-US" sz="2600" dirty="0" smtClean="0">
                <a:latin typeface="+mn-ea"/>
              </a:rPr>
              <a:t>人。</a:t>
            </a:r>
            <a:r>
              <a:rPr lang="en-US" altLang="zh-TW" sz="2600" dirty="0">
                <a:latin typeface="+mn-ea"/>
              </a:rPr>
              <a:t>3 </a:t>
            </a:r>
            <a:r>
              <a:rPr lang="zh-TW" altLang="en-US" sz="2600" dirty="0">
                <a:latin typeface="+mn-ea"/>
              </a:rPr>
              <a:t>然後你要進見王，把以下的話告訴他。”</a:t>
            </a:r>
            <a:r>
              <a:rPr lang="zh-TW" altLang="en-US" sz="2600" u="sng" dirty="0">
                <a:latin typeface="+mn-ea"/>
              </a:rPr>
              <a:t>約押</a:t>
            </a:r>
            <a:r>
              <a:rPr lang="zh-TW" altLang="en-US" sz="2600" dirty="0">
                <a:latin typeface="+mn-ea"/>
              </a:rPr>
              <a:t>就把要説的話教了</a:t>
            </a:r>
            <a:r>
              <a:rPr lang="zh-TW" altLang="en-US" sz="2600" dirty="0" smtClean="0">
                <a:latin typeface="+mn-ea"/>
              </a:rPr>
              <a:t>她。</a:t>
            </a:r>
            <a:endParaRPr lang="en-US" altLang="en-US" sz="2600" dirty="0">
              <a:solidFill>
                <a:srgbClr val="333333"/>
              </a:solidFill>
              <a:latin typeface="+mn-ea"/>
            </a:endParaRPr>
          </a:p>
          <a:p>
            <a:pPr lvl="0">
              <a:lnSpc>
                <a:spcPct val="100000"/>
              </a:lnSpc>
            </a:pPr>
            <a:r>
              <a:rPr lang="en-US" altLang="en-US" sz="2800" dirty="0" err="1" smtClean="0">
                <a:solidFill>
                  <a:srgbClr val="333333"/>
                </a:solidFill>
                <a:latin typeface="+mn-ea"/>
              </a:rPr>
              <a:t>先知阿摩司</a:t>
            </a:r>
            <a:r>
              <a:rPr lang="zh-TW" altLang="en-US" sz="2800" dirty="0" smtClean="0">
                <a:solidFill>
                  <a:srgbClr val="333333"/>
                </a:solidFill>
                <a:latin typeface="+mn-ea"/>
              </a:rPr>
              <a:t>的故鄉</a:t>
            </a:r>
            <a:endParaRPr lang="en-US" altLang="zh-TW" sz="2800" dirty="0" smtClean="0">
              <a:solidFill>
                <a:srgbClr val="333333"/>
              </a:solidFill>
              <a:latin typeface="+mn-ea"/>
            </a:endParaRPr>
          </a:p>
          <a:p>
            <a:pPr marL="228600" lvl="1" indent="0">
              <a:lnSpc>
                <a:spcPct val="100000"/>
              </a:lnSpc>
              <a:buNone/>
            </a:pPr>
            <a:r>
              <a:rPr lang="en-US" altLang="en-US" sz="2600" dirty="0" smtClean="0">
                <a:solidFill>
                  <a:srgbClr val="4477A1"/>
                </a:solidFill>
                <a:latin typeface="+mn-ea"/>
                <a:hlinkClick r:id="rId4"/>
              </a:rPr>
              <a:t>摩1：1</a:t>
            </a:r>
            <a:r>
              <a:rPr lang="en-US" altLang="zh-TW" sz="2600" dirty="0">
                <a:latin typeface="+mn-ea"/>
                <a:hlinkClick r:id="rId5"/>
              </a:rPr>
              <a:t> </a:t>
            </a:r>
            <a:r>
              <a:rPr lang="zh-TW" altLang="en-US" sz="2600" dirty="0">
                <a:latin typeface="+mn-ea"/>
              </a:rPr>
              <a:t>以下是</a:t>
            </a:r>
            <a:r>
              <a:rPr lang="zh-TW" altLang="en-US" sz="2600" u="sng" dirty="0">
                <a:latin typeface="+mn-ea"/>
              </a:rPr>
              <a:t>阿摩司</a:t>
            </a:r>
            <a:r>
              <a:rPr lang="zh-TW" altLang="en-US" sz="2600" dirty="0">
                <a:latin typeface="+mn-ea"/>
              </a:rPr>
              <a:t>的話。</a:t>
            </a:r>
            <a:r>
              <a:rPr lang="zh-TW" altLang="en-US" sz="2600" u="sng" dirty="0">
                <a:latin typeface="+mn-ea"/>
              </a:rPr>
              <a:t>阿摩司</a:t>
            </a:r>
            <a:r>
              <a:rPr lang="zh-TW" altLang="en-US" sz="2600" dirty="0">
                <a:latin typeface="+mn-ea"/>
              </a:rPr>
              <a:t>本來在</a:t>
            </a:r>
            <a:r>
              <a:rPr lang="zh-TW" altLang="en-US" sz="2600" u="sng" dirty="0">
                <a:latin typeface="+mn-ea"/>
              </a:rPr>
              <a:t>提哥</a:t>
            </a:r>
            <a:r>
              <a:rPr lang="zh-TW" altLang="en-US" sz="2600" u="sng" dirty="0" smtClean="0">
                <a:latin typeface="+mn-ea"/>
              </a:rPr>
              <a:t>亞</a:t>
            </a:r>
            <a:r>
              <a:rPr lang="zh-TW" altLang="en-US" sz="2600" dirty="0" smtClean="0">
                <a:latin typeface="+mn-ea"/>
              </a:rPr>
              <a:t>牧</a:t>
            </a:r>
            <a:r>
              <a:rPr lang="zh-TW" altLang="en-US" sz="2600" dirty="0">
                <a:latin typeface="+mn-ea"/>
              </a:rPr>
              <a:t>羊。</a:t>
            </a:r>
            <a:r>
              <a:rPr lang="zh-TW" altLang="en-US" sz="2600" u="sng" dirty="0">
                <a:latin typeface="+mn-ea"/>
              </a:rPr>
              <a:t>猶大</a:t>
            </a:r>
            <a:r>
              <a:rPr lang="zh-TW" altLang="en-US" sz="2600" dirty="0">
                <a:latin typeface="+mn-ea"/>
              </a:rPr>
              <a:t>王</a:t>
            </a:r>
            <a:r>
              <a:rPr lang="zh-TW" altLang="en-US" sz="2600" u="sng" dirty="0">
                <a:latin typeface="+mn-ea"/>
              </a:rPr>
              <a:t>烏西</a:t>
            </a:r>
            <a:r>
              <a:rPr lang="zh-TW" altLang="en-US" sz="2600" u="sng" dirty="0" smtClean="0">
                <a:latin typeface="+mn-ea"/>
              </a:rPr>
              <a:t>雅</a:t>
            </a:r>
            <a:r>
              <a:rPr lang="zh-TW" altLang="en-US" sz="2600" dirty="0" smtClean="0">
                <a:latin typeface="+mn-ea"/>
              </a:rPr>
              <a:t>在</a:t>
            </a:r>
            <a:r>
              <a:rPr lang="zh-TW" altLang="en-US" sz="2600" dirty="0">
                <a:latin typeface="+mn-ea"/>
              </a:rPr>
              <a:t>位的日子，以及</a:t>
            </a:r>
            <a:r>
              <a:rPr lang="zh-TW" altLang="en-US" sz="2600" u="sng" dirty="0">
                <a:latin typeface="+mn-ea"/>
              </a:rPr>
              <a:t>約阿</a:t>
            </a:r>
            <a:r>
              <a:rPr lang="zh-TW" altLang="en-US" sz="2600" u="sng" dirty="0" smtClean="0">
                <a:latin typeface="+mn-ea"/>
              </a:rPr>
              <a:t>施</a:t>
            </a:r>
            <a:r>
              <a:rPr lang="zh-TW" altLang="en-US" sz="2600" dirty="0" smtClean="0">
                <a:latin typeface="+mn-ea"/>
              </a:rPr>
              <a:t>的</a:t>
            </a:r>
            <a:r>
              <a:rPr lang="zh-TW" altLang="en-US" sz="2600" dirty="0">
                <a:latin typeface="+mn-ea"/>
              </a:rPr>
              <a:t>兒子</a:t>
            </a:r>
            <a:r>
              <a:rPr lang="zh-TW" altLang="en-US" sz="2600" u="sng" dirty="0">
                <a:latin typeface="+mn-ea"/>
              </a:rPr>
              <a:t>以色列</a:t>
            </a:r>
            <a:r>
              <a:rPr lang="zh-TW" altLang="en-US" sz="2600" dirty="0">
                <a:latin typeface="+mn-ea"/>
              </a:rPr>
              <a:t>王</a:t>
            </a:r>
            <a:r>
              <a:rPr lang="zh-TW" altLang="en-US" sz="2600" u="sng" dirty="0">
                <a:latin typeface="+mn-ea"/>
              </a:rPr>
              <a:t>耶羅波</a:t>
            </a:r>
            <a:r>
              <a:rPr lang="zh-TW" altLang="en-US" sz="2600" u="sng" dirty="0" smtClean="0">
                <a:latin typeface="+mn-ea"/>
              </a:rPr>
              <a:t>安</a:t>
            </a:r>
            <a:r>
              <a:rPr lang="zh-TW" altLang="en-US" sz="2600" dirty="0" smtClean="0">
                <a:latin typeface="+mn-ea"/>
              </a:rPr>
              <a:t>在</a:t>
            </a:r>
            <a:r>
              <a:rPr lang="zh-TW" altLang="en-US" sz="2600" dirty="0">
                <a:latin typeface="+mn-ea"/>
              </a:rPr>
              <a:t>位的日子，大地</a:t>
            </a:r>
            <a:r>
              <a:rPr lang="zh-TW" altLang="en-US" sz="2600" dirty="0" smtClean="0">
                <a:latin typeface="+mn-ea"/>
              </a:rPr>
              <a:t>震前</a:t>
            </a:r>
            <a:r>
              <a:rPr lang="zh-TW" altLang="en-US" sz="2600" dirty="0">
                <a:latin typeface="+mn-ea"/>
              </a:rPr>
              <a:t>兩年，</a:t>
            </a:r>
            <a:r>
              <a:rPr lang="zh-TW" altLang="en-US" sz="2600" u="sng" dirty="0">
                <a:latin typeface="+mn-ea"/>
              </a:rPr>
              <a:t>阿摩司</a:t>
            </a:r>
            <a:r>
              <a:rPr lang="zh-TW" altLang="en-US" sz="2600" dirty="0">
                <a:latin typeface="+mn-ea"/>
              </a:rPr>
              <a:t>得了有關</a:t>
            </a:r>
            <a:r>
              <a:rPr lang="zh-TW" altLang="en-US" sz="2600" u="sng" dirty="0">
                <a:latin typeface="+mn-ea"/>
              </a:rPr>
              <a:t>以色</a:t>
            </a:r>
            <a:r>
              <a:rPr lang="zh-TW" altLang="en-US" sz="2600" u="sng" dirty="0" smtClean="0">
                <a:latin typeface="+mn-ea"/>
              </a:rPr>
              <a:t>列</a:t>
            </a:r>
            <a:r>
              <a:rPr lang="zh-TW" altLang="en-US" sz="2600" dirty="0" smtClean="0">
                <a:latin typeface="+mn-ea"/>
              </a:rPr>
              <a:t>的</a:t>
            </a:r>
            <a:r>
              <a:rPr lang="zh-TW" altLang="en-US" sz="2600" dirty="0">
                <a:latin typeface="+mn-ea"/>
              </a:rPr>
              <a:t>異象。</a:t>
            </a:r>
            <a:endParaRPr lang="en-US" sz="2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768253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</a:rPr>
              <a:t>基遍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人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s://encrypted-tbn3.gstatic.com/images?q=tbn:ANd9GcSQv5xXpUl7yVEPig3bucwh1min4IemL8Us5mkw03r2-0bbYAQ9iQ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08" y="1120509"/>
            <a:ext cx="7871973" cy="314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581436" y="1400362"/>
            <a:ext cx="2727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2F798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3"/>
              </a:rPr>
              <a:t>約書亞記</a:t>
            </a:r>
            <a:r>
              <a:rPr lang="en-US" altLang="zh-TW" dirty="0">
                <a:solidFill>
                  <a:srgbClr val="2F798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3"/>
              </a:rPr>
              <a:t>9:1-27</a:t>
            </a:r>
            <a:r>
              <a:rPr lang="zh-TW" altLang="en-US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；</a:t>
            </a:r>
            <a:r>
              <a:rPr lang="en-US" altLang="zh-TW" dirty="0" smtClean="0">
                <a:solidFill>
                  <a:srgbClr val="2F798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4"/>
              </a:rPr>
              <a:t>10:1-5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921" y="4489191"/>
            <a:ext cx="8874177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1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3 </a:t>
            </a:r>
            <a:r>
              <a:rPr lang="zh-TW" altLang="en-US" sz="2100" dirty="0">
                <a:solidFill>
                  <a:srgbClr val="000000"/>
                </a:solidFill>
                <a:latin typeface="Helvetica Neue"/>
              </a:rPr>
              <a:t>基 遍 的 居 民 聽 見 約 書 亞 向 耶 利 哥 和 艾 城 所 行 的 事 </a:t>
            </a:r>
            <a:r>
              <a:rPr lang="zh-TW" altLang="en-US" sz="2100" dirty="0" smtClean="0">
                <a:solidFill>
                  <a:srgbClr val="000000"/>
                </a:solidFill>
                <a:latin typeface="Helvetica Neue"/>
              </a:rPr>
              <a:t>，</a:t>
            </a:r>
            <a:r>
              <a:rPr lang="en-US" altLang="zh-TW" sz="21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  <a:r>
              <a:rPr lang="en-US" altLang="zh-TW" sz="21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TW" altLang="en-US" sz="2100" dirty="0">
                <a:solidFill>
                  <a:srgbClr val="000000"/>
                </a:solidFill>
                <a:latin typeface="Helvetica Neue"/>
              </a:rPr>
              <a:t>就 設 詭 計 ， 假 充 使 者 ， 拿 舊 口 袋 和 破 裂 縫 補 的 舊 皮 酒 袋 馱 在 驢 上 </a:t>
            </a:r>
            <a:r>
              <a:rPr lang="zh-TW" altLang="en-US" sz="2100" dirty="0" smtClean="0">
                <a:solidFill>
                  <a:srgbClr val="000000"/>
                </a:solidFill>
                <a:latin typeface="Helvetica Neue"/>
              </a:rPr>
              <a:t>，</a:t>
            </a:r>
            <a:r>
              <a:rPr lang="en-US" altLang="zh-TW" sz="21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  <a:r>
              <a:rPr lang="en-US" altLang="zh-TW" sz="21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TW" altLang="en-US" sz="2100" dirty="0">
                <a:solidFill>
                  <a:srgbClr val="000000"/>
                </a:solidFill>
                <a:latin typeface="Helvetica Neue"/>
              </a:rPr>
              <a:t>將 補 過 的 舊 鞋 穿 在 腳 上 ， 把 舊 衣 服 穿 在 身 上 ； 他 們 所 帶 的 餅 都 是 乾 的 ， 長 了 霉 了 </a:t>
            </a:r>
            <a:r>
              <a:rPr lang="zh-TW" altLang="en-US" sz="2100" dirty="0" smtClean="0">
                <a:solidFill>
                  <a:srgbClr val="000000"/>
                </a:solidFill>
                <a:latin typeface="Helvetica Neue"/>
              </a:rPr>
              <a:t>。</a:t>
            </a:r>
            <a:r>
              <a:rPr lang="en-US" altLang="zh-TW" sz="21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  <a:r>
              <a:rPr lang="en-US" altLang="zh-TW" sz="21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TW" altLang="en-US" sz="2100" dirty="0">
                <a:solidFill>
                  <a:srgbClr val="000000"/>
                </a:solidFill>
                <a:latin typeface="Helvetica Neue"/>
              </a:rPr>
              <a:t>他 們 到 吉 甲 營 中 見 約 書 亞 ， 對 他 和 以 色 列 人 說 ： 我 們 是 從 遠 方 來 的 ， 現 在 求 你 與 我 們 立 約 </a:t>
            </a:r>
            <a:r>
              <a:rPr lang="zh-TW" altLang="en-US" sz="2100" dirty="0" smtClean="0">
                <a:solidFill>
                  <a:srgbClr val="000000"/>
                </a:solidFill>
                <a:latin typeface="Helvetica Neue"/>
              </a:rPr>
              <a:t>。</a:t>
            </a:r>
            <a:endParaRPr lang="en-US" altLang="zh-TW" sz="2100" dirty="0" smtClean="0">
              <a:solidFill>
                <a:srgbClr val="000000"/>
              </a:solidFill>
              <a:latin typeface="Helvetica Neue"/>
            </a:endParaRPr>
          </a:p>
          <a:p>
            <a:r>
              <a:rPr lang="en-US" altLang="zh-TW" sz="2100" b="1" baseline="30000" dirty="0">
                <a:solidFill>
                  <a:srgbClr val="000000"/>
                </a:solidFill>
              </a:rPr>
              <a:t>27 </a:t>
            </a:r>
            <a:r>
              <a:rPr lang="zh-TW" altLang="en-US" sz="2100" dirty="0">
                <a:solidFill>
                  <a:srgbClr val="000000"/>
                </a:solidFill>
              </a:rPr>
              <a:t>當 日 約 書 亞 使 他 們 在 耶 和 華 所 要 選 擇 的 地 方 ， </a:t>
            </a:r>
            <a:r>
              <a:rPr lang="zh-TW" altLang="en-US" sz="2100" dirty="0">
                <a:solidFill>
                  <a:srgbClr val="FF0000"/>
                </a:solidFill>
              </a:rPr>
              <a:t>為 會 眾 和 耶 和 華 的 壇 作 劈 柴 挑 水 的 人</a:t>
            </a:r>
            <a:r>
              <a:rPr lang="zh-TW" altLang="en-US" sz="2100" dirty="0">
                <a:solidFill>
                  <a:srgbClr val="000000"/>
                </a:solidFill>
              </a:rPr>
              <a:t> ， 直 到 今 日 。</a:t>
            </a:r>
            <a:endParaRPr lang="zh-TW" altLang="en-US" sz="2100" dirty="0">
              <a:solidFill>
                <a:srgbClr val="FF0000"/>
              </a:solidFill>
              <a:latin typeface="Helvetica Neue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6620" y="4000989"/>
            <a:ext cx="7871973" cy="52906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2800" dirty="0" smtClean="0">
                <a:solidFill>
                  <a:srgbClr val="0000CC"/>
                </a:solidFill>
                <a:latin typeface="Helvetica Neue"/>
              </a:rPr>
              <a:t>我們是從遠方來的，現在求你與我們立約。</a:t>
            </a:r>
            <a:endParaRPr lang="zh-TW" altLang="en-US" sz="2800" dirty="0">
              <a:solidFill>
                <a:srgbClr val="0000CC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599191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耶利哥人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0197" y="1181807"/>
            <a:ext cx="6709123" cy="551879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54609" y="1181808"/>
            <a:ext cx="4929431" cy="551879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/>
              <a:t>約 書 亞 記 </a:t>
            </a:r>
            <a:r>
              <a:rPr lang="en-US" altLang="zh-TW" sz="2800" dirty="0"/>
              <a:t>6:20</a:t>
            </a:r>
            <a:r>
              <a:rPr lang="en-US" altLang="zh-TW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TW" altLang="en-US" sz="2800" dirty="0">
                <a:solidFill>
                  <a:srgbClr val="000000"/>
                </a:solidFill>
                <a:latin typeface="Helvetica Neue"/>
              </a:rPr>
              <a:t>於 是 百 姓 呼 喊 ， 祭 司 也 吹 角 。 百 姓 聽 見 角 聲 ， 便 大 聲 呼 喊 ， 城 牆 就 塌 陷 ， 百 姓 便 上 去 進 城 ， 各 人 往 前 直 上 ， 將 城 奪 取 </a:t>
            </a:r>
            <a:r>
              <a:rPr lang="zh-TW" altLang="en-US" sz="2800" dirty="0" smtClean="0">
                <a:solidFill>
                  <a:srgbClr val="000000"/>
                </a:solidFill>
                <a:latin typeface="Helvetica Neue"/>
              </a:rPr>
              <a:t>。</a:t>
            </a:r>
            <a:endParaRPr lang="en-US" altLang="zh-TW" sz="2800" dirty="0" smtClean="0">
              <a:solidFill>
                <a:srgbClr val="000000"/>
              </a:solidFill>
              <a:latin typeface="Helvetica Neue"/>
            </a:endParaRPr>
          </a:p>
          <a:p>
            <a:pPr>
              <a:lnSpc>
                <a:spcPct val="100000"/>
              </a:lnSpc>
            </a:pPr>
            <a:r>
              <a:rPr lang="en-US" altLang="zh-TW" sz="2800" b="1" baseline="30000" dirty="0"/>
              <a:t>23 </a:t>
            </a:r>
            <a:r>
              <a:rPr lang="zh-TW" altLang="en-US" sz="2800" dirty="0"/>
              <a:t>當 探 子 的 兩 個 少 年 人 就 進 去 ， 將 喇 合 與 他 的 父 母 、 弟 兄 ， 和 他 所 有 的 ， 並 他 一 切 的 親 眷 ， 都 帶 出 來 ， 安 置 在 以 色 列 的 營 外 。</a:t>
            </a:r>
            <a:endParaRPr lang="en-US" sz="2800" dirty="0"/>
          </a:p>
          <a:p>
            <a:pPr>
              <a:lnSpc>
                <a:spcPct val="100000"/>
              </a:lnSpc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20197" y="3165796"/>
            <a:ext cx="4034412" cy="9541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2800" dirty="0" smtClean="0"/>
              <a:t>但</a:t>
            </a:r>
            <a:r>
              <a:rPr lang="zh-TW" altLang="en-US" sz="2800" dirty="0"/>
              <a:t>我們的神使那咒詛變為祝</a:t>
            </a:r>
            <a:r>
              <a:rPr lang="zh-TW" altLang="en-US" sz="2800" dirty="0" smtClean="0"/>
              <a:t>福。</a:t>
            </a:r>
            <a:r>
              <a:rPr lang="zh-TW" altLang="en-US" dirty="0" smtClean="0"/>
              <a:t>（</a:t>
            </a:r>
            <a:r>
              <a:rPr lang="zh-TW" altLang="en-US" sz="2800" dirty="0"/>
              <a:t>尼</a:t>
            </a:r>
            <a:r>
              <a:rPr lang="en-US" altLang="zh-TW" sz="2800" dirty="0"/>
              <a:t>13:2</a:t>
            </a:r>
            <a:r>
              <a:rPr lang="zh-TW" altLang="en-US" sz="2800" dirty="0"/>
              <a:t>）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80597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撒挪亞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dirty="0"/>
              <a:t>犹</a:t>
            </a:r>
            <a:r>
              <a:rPr lang="zh-CN" altLang="en-US" sz="3200" dirty="0" smtClean="0"/>
              <a:t>大</a:t>
            </a:r>
            <a:r>
              <a:rPr lang="zh-TW" altLang="en-US" sz="3200" dirty="0" smtClean="0"/>
              <a:t>後裔</a:t>
            </a:r>
            <a:endParaRPr lang="en-US" altLang="zh-CN" sz="3200" dirty="0" smtClean="0">
              <a:hlinkClick r:id="rId2"/>
            </a:endParaRPr>
          </a:p>
          <a:p>
            <a:pPr>
              <a:lnSpc>
                <a:spcPct val="100000"/>
              </a:lnSpc>
            </a:pPr>
            <a:r>
              <a:rPr lang="zh-CN" altLang="en-US" sz="3200" dirty="0" smtClean="0">
                <a:hlinkClick r:id="rId2"/>
              </a:rPr>
              <a:t>代</a:t>
            </a:r>
            <a:r>
              <a:rPr lang="zh-CN" altLang="en-US" sz="3200" dirty="0">
                <a:hlinkClick r:id="rId2"/>
              </a:rPr>
              <a:t>上</a:t>
            </a:r>
            <a:r>
              <a:rPr lang="en-US" altLang="zh-CN" sz="3200" dirty="0">
                <a:hlinkClick r:id="rId2"/>
              </a:rPr>
              <a:t>4:17</a:t>
            </a:r>
            <a:r>
              <a:rPr lang="zh-CN" altLang="en-US" sz="3200" dirty="0"/>
              <a:t>  以斯拉的儿子是益帖、米列、以弗、雅伦．米列娶法老女儿比提雅为妻、生米利暗、沙买、和以实提摩之祖益巴．米列又娶犹大女子为妻、生基多之祖雅列、梭哥之祖希伯、和</a:t>
            </a:r>
            <a:r>
              <a:rPr lang="zh-CN" altLang="en-US" sz="3200" dirty="0">
                <a:hlinkClick r:id="rId3"/>
              </a:rPr>
              <a:t>撒挪亚</a:t>
            </a:r>
            <a:r>
              <a:rPr lang="zh-CN" altLang="en-US" sz="3200" dirty="0"/>
              <a:t> 之祖耶古铁。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532274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/>
              <a:t>米斯</a:t>
            </a:r>
            <a:r>
              <a:rPr lang="zh-TW" altLang="en-US" b="1" dirty="0" smtClean="0"/>
              <a:t>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000" dirty="0"/>
              <a:t>創世記 </a:t>
            </a:r>
            <a:r>
              <a:rPr lang="en-US" altLang="zh-TW" sz="2000" dirty="0" smtClean="0"/>
              <a:t>31:48-50</a:t>
            </a:r>
            <a:r>
              <a:rPr lang="zh-TW" altLang="en-US" sz="2000" dirty="0" smtClean="0"/>
              <a:t> 拉 </a:t>
            </a:r>
            <a:r>
              <a:rPr lang="zh-TW" altLang="en-US" sz="2000" dirty="0"/>
              <a:t>班 說 ： 今 日 這 石 堆 作 你 我 中 間 的 證 據 。 因 此 這 地 方 名 叫 迦 累 得 </a:t>
            </a:r>
            <a:r>
              <a:rPr lang="zh-TW" altLang="en-US" sz="2000" dirty="0" smtClean="0"/>
              <a:t>，又 </a:t>
            </a:r>
            <a:r>
              <a:rPr lang="zh-TW" altLang="en-US" sz="2000" dirty="0"/>
              <a:t>叫 </a:t>
            </a:r>
            <a:r>
              <a:rPr lang="zh-TW" altLang="en-US" sz="2000" dirty="0">
                <a:solidFill>
                  <a:srgbClr val="FF0000"/>
                </a:solidFill>
              </a:rPr>
              <a:t>米 斯 巴 </a:t>
            </a:r>
            <a:r>
              <a:rPr lang="zh-TW" altLang="en-US" sz="2000" dirty="0"/>
              <a:t>， 意 思 說 ： 我 們 彼 此 離 別 以 後 ， 願 耶 和 華 在 你 我 中 間 鑒 察 </a:t>
            </a:r>
            <a:r>
              <a:rPr lang="zh-TW" altLang="en-US" sz="2000" dirty="0" smtClean="0"/>
              <a:t>。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你 若 苦 待 我 的 女 兒 ， 又 在 我 的 女 兒 以 外 另 娶 妻 ， 雖 沒 有 人 知 道 ， 卻 有 神 在 你 我 中 間 作 見 證 。</a:t>
            </a:r>
          </a:p>
          <a:p>
            <a:pPr>
              <a:lnSpc>
                <a:spcPct val="100000"/>
              </a:lnSpc>
            </a:pPr>
            <a:r>
              <a:rPr lang="zh-TW" altLang="en-US" sz="2000" dirty="0" smtClean="0"/>
              <a:t>撒</a:t>
            </a:r>
            <a:r>
              <a:rPr lang="zh-TW" altLang="en-US" sz="2000" dirty="0"/>
              <a:t>上</a:t>
            </a:r>
            <a:r>
              <a:rPr lang="en-US" altLang="zh-TW" sz="2000" dirty="0" smtClean="0"/>
              <a:t>7:6</a:t>
            </a:r>
            <a:r>
              <a:rPr lang="en-US" altLang="zh-TW" sz="2000" dirty="0"/>
              <a:t> 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他 們 就 聚 集 在 </a:t>
            </a:r>
            <a:r>
              <a:rPr lang="zh-TW" altLang="en-US" sz="2000" dirty="0">
                <a:solidFill>
                  <a:srgbClr val="FF0000"/>
                </a:solidFill>
              </a:rPr>
              <a:t>米 斯 巴 </a:t>
            </a:r>
            <a:r>
              <a:rPr lang="zh-TW" altLang="en-US" sz="2000" dirty="0"/>
              <a:t>， 打 水 澆 在 耶 和 華 面 前 ， 當 日 禁 食 ， 說 ： 我 們 得 罪 了 耶 和 華 。 於 是 撒 母 耳 在 米 斯 巴 審 判 以 色 列 人 </a:t>
            </a:r>
            <a:r>
              <a:rPr lang="zh-TW" altLang="en-US" sz="2000" dirty="0" smtClean="0"/>
              <a:t>。</a:t>
            </a:r>
            <a:r>
              <a:rPr lang="en-US" altLang="zh-TW" sz="2000" b="1" baseline="30000" dirty="0" smtClean="0"/>
              <a:t>10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撒 母 耳 正 獻 燔 祭 的 時 候 ， 非 利 士 人 前 來 要 與 以 色 列 人 爭 戰 。 當 日 ， 耶 和 華 大 發 雷 聲 ， 驚 亂 非 利 士 人 ， 他 們 就 敗 在 以 色 列 人 面 前 </a:t>
            </a:r>
            <a:r>
              <a:rPr lang="zh-TW" altLang="en-US" sz="2000" dirty="0" smtClean="0"/>
              <a:t>。</a:t>
            </a:r>
            <a:r>
              <a:rPr lang="en-US" altLang="zh-TW" sz="2000" b="1" baseline="30000" dirty="0" smtClean="0"/>
              <a:t>11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以 色 列 人 從 米 斯 巴 出 來 ， 追 趕 非 利 士 人 ， 擊 殺 他 們 ， 直 到 伯 甲 的 下 邊 。</a:t>
            </a:r>
          </a:p>
          <a:p>
            <a:pPr>
              <a:lnSpc>
                <a:spcPct val="100000"/>
              </a:lnSpc>
            </a:pPr>
            <a:r>
              <a:rPr lang="zh-TW" altLang="en-US" sz="2000" dirty="0" smtClean="0"/>
              <a:t>王</a:t>
            </a:r>
            <a:r>
              <a:rPr lang="zh-TW" altLang="en-US" sz="2000" dirty="0"/>
              <a:t>下</a:t>
            </a:r>
            <a:r>
              <a:rPr lang="en-US" altLang="zh-TW" sz="2000" dirty="0" smtClean="0"/>
              <a:t>25:22-23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至 於 猶 大 國 剩 下 的 民 ， 就 是 巴 比 倫 王 尼 布 甲 尼 撒 所 剩 下 的 ， 巴 比 倫 王 立 了 沙 番 的 孫 子 、 亞 希 甘 的 兒 子 基 大 利 作 他 們 的 省 長 </a:t>
            </a:r>
            <a:r>
              <a:rPr lang="zh-TW" altLang="en-US" sz="2000" dirty="0" smtClean="0"/>
              <a:t>。</a:t>
            </a:r>
            <a:r>
              <a:rPr lang="en-US" altLang="zh-TW" sz="2000" b="1" baseline="30000" dirty="0" smtClean="0"/>
              <a:t>23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眾 軍 長 和 屬 他 們 的 人 聽 見 巴 比 倫 王 立 了 基 大 利 作 省 長 ， 於 是 軍 長 尼 探 雅 的 兒 子 以 實 瑪 利 、 加 利 亞 的 兒 子 約 哈 難 、 尼 陀 法 人 單 戶 蔑 的 兒 子 西 萊 雅 、 瑪 迦 人 的 兒 子 雅 撒 尼 亞 ， 和 屬 他 們 的 人 都 到 </a:t>
            </a:r>
            <a:r>
              <a:rPr lang="zh-TW" altLang="en-US" sz="2000" dirty="0">
                <a:solidFill>
                  <a:srgbClr val="FF0000"/>
                </a:solidFill>
              </a:rPr>
              <a:t>米 斯 巴 </a:t>
            </a:r>
            <a:r>
              <a:rPr lang="zh-TW" altLang="en-US" sz="2000" dirty="0"/>
              <a:t>見 基 大 利 。</a:t>
            </a:r>
          </a:p>
        </p:txBody>
      </p:sp>
    </p:spTree>
    <p:extLst>
      <p:ext uri="{BB962C8B-B14F-4D97-AF65-F5344CB8AC3E}">
        <p14:creationId xmlns:p14="http://schemas.microsoft.com/office/powerpoint/2010/main" val="38469066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549400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1811338" y="63261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3365500" y="56372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泉門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194050" y="38719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水門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3930650" y="14747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東門</a:t>
            </a:r>
          </a:p>
        </p:txBody>
      </p:sp>
      <p:sp>
        <p:nvSpPr>
          <p:cNvPr id="4107" name="Text Box 12"/>
          <p:cNvSpPr txBox="1">
            <a:spLocks noChangeArrowheads="1"/>
          </p:cNvSpPr>
          <p:nvPr/>
        </p:nvSpPr>
        <p:spPr bwMode="auto">
          <a:xfrm>
            <a:off x="3438525" y="835025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哈米弗甲門</a:t>
            </a:r>
          </a:p>
        </p:txBody>
      </p:sp>
      <p:sp>
        <p:nvSpPr>
          <p:cNvPr id="4108" name="Text Box 14"/>
          <p:cNvSpPr txBox="1">
            <a:spLocks noChangeArrowheads="1"/>
          </p:cNvSpPr>
          <p:nvPr/>
        </p:nvSpPr>
        <p:spPr bwMode="auto">
          <a:xfrm>
            <a:off x="1397000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4109" name="Text Box 15"/>
          <p:cNvSpPr txBox="1">
            <a:spLocks noChangeArrowheads="1"/>
          </p:cNvSpPr>
          <p:nvPr/>
        </p:nvSpPr>
        <p:spPr bwMode="auto">
          <a:xfrm>
            <a:off x="492125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寬</a:t>
            </a:r>
          </a:p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4110" name="Text Box 16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4111" name="Text Box 17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4112" name="Line 24"/>
          <p:cNvSpPr>
            <a:spLocks noChangeShapeType="1"/>
          </p:cNvSpPr>
          <p:nvPr/>
        </p:nvSpPr>
        <p:spPr bwMode="auto">
          <a:xfrm flipH="1">
            <a:off x="2790825" y="4111625"/>
            <a:ext cx="46990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3" name="Line 28"/>
          <p:cNvSpPr>
            <a:spLocks noChangeShapeType="1"/>
          </p:cNvSpPr>
          <p:nvPr/>
        </p:nvSpPr>
        <p:spPr bwMode="auto">
          <a:xfrm flipV="1">
            <a:off x="2155825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4" name="Line 29"/>
          <p:cNvSpPr>
            <a:spLocks noChangeShapeType="1"/>
          </p:cNvSpPr>
          <p:nvPr/>
        </p:nvSpPr>
        <p:spPr bwMode="auto">
          <a:xfrm flipH="1" flipV="1">
            <a:off x="2798763" y="5627688"/>
            <a:ext cx="620712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5" name="Line 31"/>
          <p:cNvSpPr>
            <a:spLocks noChangeShapeType="1"/>
          </p:cNvSpPr>
          <p:nvPr/>
        </p:nvSpPr>
        <p:spPr bwMode="auto">
          <a:xfrm flipV="1">
            <a:off x="2490788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6" name="Line 32"/>
          <p:cNvSpPr>
            <a:spLocks noChangeShapeType="1"/>
          </p:cNvSpPr>
          <p:nvPr/>
        </p:nvSpPr>
        <p:spPr bwMode="auto">
          <a:xfrm flipV="1">
            <a:off x="1979613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7" name="Line 33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8" name="Line 34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9" name="Line 35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0" name="Line 36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1" name="Line 37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2" name="Line 38"/>
          <p:cNvSpPr>
            <a:spLocks noChangeShapeType="1"/>
          </p:cNvSpPr>
          <p:nvPr/>
        </p:nvSpPr>
        <p:spPr bwMode="auto">
          <a:xfrm flipH="1">
            <a:off x="3225800" y="1128713"/>
            <a:ext cx="300038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3" name="Line 39"/>
          <p:cNvSpPr>
            <a:spLocks noChangeShapeType="1"/>
          </p:cNvSpPr>
          <p:nvPr/>
        </p:nvSpPr>
        <p:spPr bwMode="auto">
          <a:xfrm flipH="1">
            <a:off x="3287713" y="1701800"/>
            <a:ext cx="706437" cy="173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4" name="Line 40"/>
          <p:cNvSpPr>
            <a:spLocks noChangeShapeType="1"/>
          </p:cNvSpPr>
          <p:nvPr/>
        </p:nvSpPr>
        <p:spPr bwMode="auto">
          <a:xfrm>
            <a:off x="3313113" y="2359025"/>
            <a:ext cx="293687" cy="45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5" name="Text Box 65" descr="Recycled paper"/>
          <p:cNvSpPr txBox="1">
            <a:spLocks noChangeArrowheads="1"/>
          </p:cNvSpPr>
          <p:nvPr/>
        </p:nvSpPr>
        <p:spPr bwMode="auto">
          <a:xfrm>
            <a:off x="5610225" y="315913"/>
            <a:ext cx="2632075" cy="4667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400">
                <a:solidFill>
                  <a:schemeClr val="tx2"/>
                </a:solidFill>
                <a:ea typeface="SimHei" panose="02010609060101010101" pitchFamily="49" charset="-122"/>
              </a:rPr>
              <a:t>各行各業投入建城</a:t>
            </a:r>
          </a:p>
        </p:txBody>
      </p:sp>
      <p:sp>
        <p:nvSpPr>
          <p:cNvPr id="7236" name="Text Box 68"/>
          <p:cNvSpPr txBox="1">
            <a:spLocks noChangeArrowheads="1"/>
          </p:cNvSpPr>
          <p:nvPr/>
        </p:nvSpPr>
        <p:spPr bwMode="auto">
          <a:xfrm>
            <a:off x="5186363" y="1127125"/>
            <a:ext cx="3536950" cy="472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大祭司以利亞實和眾祭司</a:t>
            </a:r>
          </a:p>
          <a:p>
            <a:pPr eaLnBrk="1" hangingPunct="1"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銀匠烏薛</a:t>
            </a:r>
          </a:p>
          <a:p>
            <a:pPr eaLnBrk="1" hangingPunct="1"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做香的哈拿尼雅 </a:t>
            </a:r>
          </a:p>
          <a:p>
            <a:pPr eaLnBrk="1" hangingPunct="1"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銀匠與商人</a:t>
            </a:r>
          </a:p>
          <a:p>
            <a:pPr eaLnBrk="1" hangingPunct="1"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銀匠瑪基雅</a:t>
            </a:r>
          </a:p>
          <a:p>
            <a:pPr eaLnBrk="1" hangingPunct="1"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守東門的示瑪雅</a:t>
            </a:r>
          </a:p>
          <a:p>
            <a:pPr eaLnBrk="1" hangingPunct="1"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眾祭司</a:t>
            </a:r>
          </a:p>
          <a:p>
            <a:pPr eaLnBrk="1" hangingPunct="1"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尼提寧人</a:t>
            </a:r>
          </a:p>
          <a:p>
            <a:pPr eaLnBrk="1" hangingPunct="1"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住平原的祭司</a:t>
            </a:r>
          </a:p>
          <a:p>
            <a:pPr eaLnBrk="1" hangingPunct="1"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利未人利宏</a:t>
            </a:r>
          </a:p>
        </p:txBody>
      </p:sp>
      <p:sp>
        <p:nvSpPr>
          <p:cNvPr id="7237" name="Line 69"/>
          <p:cNvSpPr>
            <a:spLocks noChangeShapeType="1"/>
          </p:cNvSpPr>
          <p:nvPr/>
        </p:nvSpPr>
        <p:spPr bwMode="auto">
          <a:xfrm>
            <a:off x="2795588" y="4427538"/>
            <a:ext cx="2351087" cy="75882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38" name="Line 70"/>
          <p:cNvSpPr>
            <a:spLocks noChangeShapeType="1"/>
          </p:cNvSpPr>
          <p:nvPr/>
        </p:nvSpPr>
        <p:spPr bwMode="auto">
          <a:xfrm>
            <a:off x="2665413" y="1201738"/>
            <a:ext cx="2546350" cy="169862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39" name="Line 71"/>
          <p:cNvSpPr>
            <a:spLocks noChangeShapeType="1"/>
          </p:cNvSpPr>
          <p:nvPr/>
        </p:nvSpPr>
        <p:spPr bwMode="auto">
          <a:xfrm flipV="1">
            <a:off x="1019175" y="1854200"/>
            <a:ext cx="4205288" cy="392113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40" name="Line 72"/>
          <p:cNvSpPr>
            <a:spLocks noChangeShapeType="1"/>
          </p:cNvSpPr>
          <p:nvPr/>
        </p:nvSpPr>
        <p:spPr bwMode="auto">
          <a:xfrm flipV="1">
            <a:off x="1058863" y="2351088"/>
            <a:ext cx="4165600" cy="157162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41" name="Line 73"/>
          <p:cNvSpPr>
            <a:spLocks noChangeShapeType="1"/>
          </p:cNvSpPr>
          <p:nvPr/>
        </p:nvSpPr>
        <p:spPr bwMode="auto">
          <a:xfrm>
            <a:off x="2873375" y="5264150"/>
            <a:ext cx="2260600" cy="35242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42" name="Line 74"/>
          <p:cNvSpPr>
            <a:spLocks noChangeShapeType="1"/>
          </p:cNvSpPr>
          <p:nvPr/>
        </p:nvSpPr>
        <p:spPr bwMode="auto">
          <a:xfrm>
            <a:off x="2847975" y="4089400"/>
            <a:ext cx="2273300" cy="61277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43" name="Line 75"/>
          <p:cNvSpPr>
            <a:spLocks noChangeShapeType="1"/>
          </p:cNvSpPr>
          <p:nvPr/>
        </p:nvSpPr>
        <p:spPr bwMode="auto">
          <a:xfrm>
            <a:off x="3292475" y="2208213"/>
            <a:ext cx="1855788" cy="1919287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44" name="Line 76"/>
          <p:cNvSpPr>
            <a:spLocks noChangeShapeType="1"/>
          </p:cNvSpPr>
          <p:nvPr/>
        </p:nvSpPr>
        <p:spPr bwMode="auto">
          <a:xfrm>
            <a:off x="3240088" y="1881188"/>
            <a:ext cx="1917700" cy="1792287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45" name="Line 77"/>
          <p:cNvSpPr>
            <a:spLocks noChangeShapeType="1"/>
          </p:cNvSpPr>
          <p:nvPr/>
        </p:nvSpPr>
        <p:spPr bwMode="auto">
          <a:xfrm>
            <a:off x="3187700" y="1254125"/>
            <a:ext cx="1958975" cy="194627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20" name="Oval 52"/>
          <p:cNvSpPr>
            <a:spLocks noChangeArrowheads="1"/>
          </p:cNvSpPr>
          <p:nvPr/>
        </p:nvSpPr>
        <p:spPr bwMode="auto">
          <a:xfrm>
            <a:off x="3027363" y="1123950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7229" name="Oval 61"/>
          <p:cNvSpPr>
            <a:spLocks noChangeArrowheads="1"/>
          </p:cNvSpPr>
          <p:nvPr/>
        </p:nvSpPr>
        <p:spPr bwMode="auto">
          <a:xfrm>
            <a:off x="3113088" y="1760538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7218" name="Oval 50"/>
          <p:cNvSpPr>
            <a:spLocks noChangeArrowheads="1"/>
          </p:cNvSpPr>
          <p:nvPr/>
        </p:nvSpPr>
        <p:spPr bwMode="auto">
          <a:xfrm>
            <a:off x="3155950" y="2084388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7217" name="Oval 49"/>
          <p:cNvSpPr>
            <a:spLocks noChangeArrowheads="1"/>
          </p:cNvSpPr>
          <p:nvPr/>
        </p:nvSpPr>
        <p:spPr bwMode="auto">
          <a:xfrm>
            <a:off x="2738438" y="3968750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7231" name="Oval 63"/>
          <p:cNvSpPr>
            <a:spLocks noChangeArrowheads="1"/>
          </p:cNvSpPr>
          <p:nvPr/>
        </p:nvSpPr>
        <p:spPr bwMode="auto">
          <a:xfrm>
            <a:off x="2663825" y="4310063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7219" name="Oval 51"/>
          <p:cNvSpPr>
            <a:spLocks noChangeArrowheads="1"/>
          </p:cNvSpPr>
          <p:nvPr/>
        </p:nvSpPr>
        <p:spPr bwMode="auto">
          <a:xfrm>
            <a:off x="2738438" y="5151438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7225" name="Oval 57"/>
          <p:cNvSpPr>
            <a:spLocks noChangeArrowheads="1"/>
          </p:cNvSpPr>
          <p:nvPr/>
        </p:nvSpPr>
        <p:spPr bwMode="auto">
          <a:xfrm>
            <a:off x="923925" y="2390775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7226" name="Oval 58"/>
          <p:cNvSpPr>
            <a:spLocks noChangeArrowheads="1"/>
          </p:cNvSpPr>
          <p:nvPr/>
        </p:nvSpPr>
        <p:spPr bwMode="auto">
          <a:xfrm>
            <a:off x="866775" y="2125663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7235" name="Rectangle 67"/>
          <p:cNvSpPr>
            <a:spLocks noChangeArrowheads="1"/>
          </p:cNvSpPr>
          <p:nvPr/>
        </p:nvSpPr>
        <p:spPr bwMode="auto">
          <a:xfrm rot="-312129">
            <a:off x="2071688" y="1131888"/>
            <a:ext cx="809625" cy="169862"/>
          </a:xfrm>
          <a:prstGeom prst="rect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246" name="Oval 78"/>
          <p:cNvSpPr>
            <a:spLocks noChangeArrowheads="1"/>
          </p:cNvSpPr>
          <p:nvPr/>
        </p:nvSpPr>
        <p:spPr bwMode="auto">
          <a:xfrm>
            <a:off x="2851150" y="1055688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7247" name="Line 79"/>
          <p:cNvSpPr>
            <a:spLocks noChangeShapeType="1"/>
          </p:cNvSpPr>
          <p:nvPr/>
        </p:nvSpPr>
        <p:spPr bwMode="auto">
          <a:xfrm>
            <a:off x="2982913" y="1173163"/>
            <a:ext cx="2201862" cy="158115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47" name="Text Box 80"/>
          <p:cNvSpPr txBox="1">
            <a:spLocks noChangeArrowheads="1"/>
          </p:cNvSpPr>
          <p:nvPr/>
        </p:nvSpPr>
        <p:spPr bwMode="auto">
          <a:xfrm>
            <a:off x="1873250" y="14843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4148" name="Line 81"/>
          <p:cNvSpPr>
            <a:spLocks noChangeShapeType="1"/>
          </p:cNvSpPr>
          <p:nvPr/>
        </p:nvSpPr>
        <p:spPr bwMode="auto">
          <a:xfrm>
            <a:off x="2413000" y="1825625"/>
            <a:ext cx="95250" cy="9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49" name="Text Box 82"/>
          <p:cNvSpPr txBox="1">
            <a:spLocks noChangeArrowheads="1"/>
          </p:cNvSpPr>
          <p:nvPr/>
        </p:nvSpPr>
        <p:spPr bwMode="auto">
          <a:xfrm>
            <a:off x="3355975" y="27511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馬門</a:t>
            </a:r>
          </a:p>
        </p:txBody>
      </p:sp>
      <p:sp>
        <p:nvSpPr>
          <p:cNvPr id="2" name="Rectangle 1"/>
          <p:cNvSpPr/>
          <p:nvPr/>
        </p:nvSpPr>
        <p:spPr>
          <a:xfrm>
            <a:off x="5195888" y="5968376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solidFill>
                  <a:srgbClr val="FF0000"/>
                </a:solidFill>
              </a:rPr>
              <a:t>全體總動員</a:t>
            </a:r>
            <a:endParaRPr lang="en-US" altLang="zh-TW" sz="36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447232" y="6554400"/>
            <a:ext cx="2664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3190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7" grpId="0" animBg="1"/>
      <p:bldP spid="7238" grpId="0" animBg="1"/>
      <p:bldP spid="7239" grpId="0" animBg="1"/>
      <p:bldP spid="7240" grpId="0" animBg="1"/>
      <p:bldP spid="7241" grpId="0" animBg="1"/>
      <p:bldP spid="7242" grpId="0" animBg="1"/>
      <p:bldP spid="7243" grpId="0" animBg="1"/>
      <p:bldP spid="7244" grpId="0" animBg="1"/>
      <p:bldP spid="7245" grpId="0" animBg="1"/>
      <p:bldP spid="7220" grpId="0" animBg="1"/>
      <p:bldP spid="7229" grpId="0" animBg="1"/>
      <p:bldP spid="7218" grpId="0" animBg="1"/>
      <p:bldP spid="7217" grpId="0" animBg="1"/>
      <p:bldP spid="7231" grpId="0" animBg="1"/>
      <p:bldP spid="7219" grpId="0" animBg="1"/>
      <p:bldP spid="7225" grpId="0" animBg="1"/>
      <p:bldP spid="7226" grpId="0" animBg="1"/>
      <p:bldP spid="7235" grpId="0" animBg="1"/>
      <p:bldP spid="7246" grpId="0" animBg="1"/>
      <p:bldP spid="724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服事的配搭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583" y="1168025"/>
            <a:ext cx="4238469" cy="46913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3200" dirty="0"/>
              <a:t>其次</a:t>
            </a:r>
            <a:r>
              <a:rPr lang="en-US" altLang="zh-TW" sz="3200" dirty="0"/>
              <a:t>,</a:t>
            </a:r>
            <a:r>
              <a:rPr lang="zh-TW" altLang="en-US" sz="3200" dirty="0"/>
              <a:t>其</a:t>
            </a:r>
            <a:r>
              <a:rPr lang="zh-TW" altLang="en-US" sz="3200" dirty="0" smtClean="0"/>
              <a:t>次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其次</a:t>
            </a:r>
            <a:r>
              <a:rPr lang="en-US" altLang="zh-TW" sz="3200" dirty="0" smtClean="0"/>
              <a:t>…(</a:t>
            </a:r>
            <a:r>
              <a:rPr lang="en-US" altLang="zh-TW" sz="3200" dirty="0"/>
              <a:t>31X</a:t>
            </a:r>
            <a:r>
              <a:rPr lang="en-US" altLang="zh-TW" sz="3200" dirty="0" smtClean="0"/>
              <a:t>)</a:t>
            </a:r>
          </a:p>
          <a:p>
            <a:pPr>
              <a:lnSpc>
                <a:spcPct val="100000"/>
              </a:lnSpc>
            </a:pPr>
            <a:r>
              <a:rPr lang="zh-TW" altLang="en-US" sz="3200" dirty="0"/>
              <a:t>按各人的能力分段</a:t>
            </a:r>
          </a:p>
          <a:p>
            <a:pPr>
              <a:lnSpc>
                <a:spcPct val="100000"/>
              </a:lnSpc>
            </a:pPr>
            <a:r>
              <a:rPr lang="zh-TW" altLang="en-US" sz="3200" dirty="0" smtClean="0"/>
              <a:t>每</a:t>
            </a:r>
            <a:r>
              <a:rPr lang="zh-TW" altLang="en-US" sz="3200" dirty="0"/>
              <a:t>一段皆有負責</a:t>
            </a:r>
            <a:r>
              <a:rPr lang="zh-TW" altLang="en-US" sz="3200" dirty="0" smtClean="0"/>
              <a:t>人</a:t>
            </a:r>
            <a:endParaRPr lang="en-US" altLang="zh-TW" sz="3200" dirty="0"/>
          </a:p>
          <a:p>
            <a:pPr>
              <a:lnSpc>
                <a:spcPct val="100000"/>
              </a:lnSpc>
            </a:pPr>
            <a:r>
              <a:rPr lang="zh-TW" altLang="en-US" sz="3200" dirty="0"/>
              <a:t>肢體各盡其職，彼此相助（弗四</a:t>
            </a:r>
            <a:r>
              <a:rPr lang="en-US" altLang="zh-TW" sz="3200" dirty="0"/>
              <a:t>11</a:t>
            </a:r>
            <a:r>
              <a:rPr lang="zh-TW" altLang="en-US" sz="3200" dirty="0"/>
              <a:t>～</a:t>
            </a:r>
            <a:r>
              <a:rPr lang="en-US" altLang="zh-TW" sz="3200" dirty="0"/>
              <a:t>16</a:t>
            </a:r>
            <a:r>
              <a:rPr lang="zh-TW" altLang="en-US" sz="3200" dirty="0"/>
              <a:t>）</a:t>
            </a:r>
          </a:p>
          <a:p>
            <a:pPr>
              <a:lnSpc>
                <a:spcPct val="100000"/>
              </a:lnSpc>
            </a:pPr>
            <a:r>
              <a:rPr lang="zh-TW" altLang="en-US" sz="3200" dirty="0" smtClean="0"/>
              <a:t>當</a:t>
            </a:r>
            <a:r>
              <a:rPr lang="zh-TW" altLang="en-US" sz="3200" dirty="0"/>
              <a:t>你的工作與他人的相關聯如何來配</a:t>
            </a:r>
            <a:r>
              <a:rPr lang="zh-TW" altLang="en-US" sz="3200" dirty="0" smtClean="0"/>
              <a:t>搭</a:t>
            </a:r>
            <a:endParaRPr lang="en-US" altLang="zh-TW" sz="32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做好自己份內的工作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為他人著想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從別人的角度</a:t>
            </a:r>
            <a:r>
              <a:rPr lang="zh-TW" altLang="en-US" sz="2800" dirty="0"/>
              <a:t>著想</a:t>
            </a:r>
            <a:endParaRPr lang="en-US" sz="2800" dirty="0"/>
          </a:p>
        </p:txBody>
      </p:sp>
      <p:pic>
        <p:nvPicPr>
          <p:cNvPr id="7" name="Picture 2" descr="https://sp.yimg.com/xj/th?id=OIP.Mfc1869f5a5cbf8966e494e401150db0eH0&amp;pid=15.1&amp;P=0&amp;w=246&amp;h=18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6583"/>
            <a:ext cx="4800600" cy="357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1365210"/>
            <a:ext cx="9144000" cy="5262979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r>
              <a:rPr lang="en-US" altLang="zh-TW" sz="2800" b="1" baseline="30000" dirty="0"/>
              <a:t>11 </a:t>
            </a:r>
            <a:r>
              <a:rPr lang="zh-TW" altLang="en-US" sz="2800" dirty="0"/>
              <a:t>他 所 賜 的 ， 有 使 徒 ， 有 先 知 ， 有 傳 福 音 的 ， 有 牧 師 和 教 師 ，</a:t>
            </a:r>
          </a:p>
          <a:p>
            <a:r>
              <a:rPr lang="en-US" altLang="zh-TW" sz="2800" b="1" baseline="30000" dirty="0"/>
              <a:t>12 </a:t>
            </a:r>
            <a:r>
              <a:rPr lang="zh-TW" altLang="en-US" sz="2800" dirty="0"/>
              <a:t>為 要 成 全 聖 徒 ， 各 盡 其 職 ， 建 立 基 督 的 身 體 ，</a:t>
            </a:r>
          </a:p>
          <a:p>
            <a:r>
              <a:rPr lang="en-US" altLang="zh-TW" sz="2800" b="1" baseline="30000" dirty="0"/>
              <a:t>13 </a:t>
            </a:r>
            <a:r>
              <a:rPr lang="zh-TW" altLang="en-US" sz="2800" dirty="0"/>
              <a:t>直 等 到 我 們 眾 人 在 真 道 上 同 歸 於 一 ， 認 識 神 的 兒 子 ， 得 以 長 大 成 人 ， 滿 有 基 督 長 成 的 身 量 ，</a:t>
            </a:r>
          </a:p>
          <a:p>
            <a:r>
              <a:rPr lang="en-US" altLang="zh-TW" sz="2800" b="1" baseline="30000" dirty="0"/>
              <a:t>14 </a:t>
            </a:r>
            <a:r>
              <a:rPr lang="zh-TW" altLang="en-US" sz="2800" dirty="0"/>
              <a:t>使 我 們 不 再 作 小 孩 子 ， 中 了 人 的 詭 計 和 欺 騙 的 法 術 ， 被 一 切 異 教 之 風 搖 動 ， 飄 來 飄 去 ， 就 隨 從 各 樣 的 異 端 ；</a:t>
            </a:r>
          </a:p>
          <a:p>
            <a:r>
              <a:rPr lang="en-US" altLang="zh-TW" sz="2800" b="1" baseline="30000" dirty="0"/>
              <a:t>15 </a:t>
            </a:r>
            <a:r>
              <a:rPr lang="zh-TW" altLang="en-US" sz="2800" dirty="0"/>
              <a:t>惟 用 愛 心 說 誠 實 話 ， 凡 事 長 進 ， 連 於 元 首 基 督 ，</a:t>
            </a:r>
          </a:p>
          <a:p>
            <a:r>
              <a:rPr lang="en-US" altLang="zh-TW" sz="2800" b="1" baseline="30000" dirty="0"/>
              <a:t>16 </a:t>
            </a:r>
            <a:r>
              <a:rPr lang="zh-TW" altLang="en-US" sz="2800" dirty="0">
                <a:solidFill>
                  <a:srgbClr val="FF0000"/>
                </a:solidFill>
              </a:rPr>
              <a:t>全 身 都 靠 他 聯 絡 得 合 式 ， 百 節 各 按 各 職 ， 照 著 各 體 的 功 用 彼 此 相 助 ， 便 叫 身 體 漸 漸 增 長 ， 在 愛 中 建 立 自 己 。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2935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3" grpId="0" animBg="1"/>
      <p:bldP spid="3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羅 馬 書 </a:t>
            </a:r>
            <a:r>
              <a:rPr lang="en-US" altLang="zh-TW" sz="4000" dirty="0" smtClean="0">
                <a:solidFill>
                  <a:schemeClr val="bg1"/>
                </a:solidFill>
              </a:rPr>
              <a:t>12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800" b="1" baseline="30000" dirty="0" smtClean="0"/>
              <a:t>4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正 如 我 們 一 個 身 子 上 有 好 些 肢 體 ， 肢 體 也 不 都 是 一 樣 的 用 處 。</a:t>
            </a:r>
          </a:p>
          <a:p>
            <a:pPr marL="0" indent="0">
              <a:buNone/>
            </a:pPr>
            <a:r>
              <a:rPr lang="en-US" altLang="zh-TW" sz="2800" b="1" baseline="30000" dirty="0"/>
              <a:t>5 </a:t>
            </a:r>
            <a:r>
              <a:rPr lang="zh-TW" altLang="en-US" sz="2800" dirty="0"/>
              <a:t>我 們 這 許 多 人 ， 在 基 督 裡 成 為 一 身 ， 互 相 聯 絡 作 肢 體 ， 也 是 如 此 。</a:t>
            </a:r>
          </a:p>
          <a:p>
            <a:pPr marL="0" indent="0">
              <a:buNone/>
            </a:pPr>
            <a:r>
              <a:rPr lang="en-US" altLang="zh-TW" sz="2800" b="1" baseline="30000" dirty="0"/>
              <a:t>6 </a:t>
            </a:r>
            <a:r>
              <a:rPr lang="zh-TW" altLang="en-US" sz="2800" dirty="0"/>
              <a:t>按 我 們 所 得 的 恩 賜 ， 各 有 不 同 。 或 說 預 言 ， 就 當 照 著 信 心 的 程 度 說 預 言 ，</a:t>
            </a:r>
          </a:p>
          <a:p>
            <a:pPr marL="0" indent="0">
              <a:buNone/>
            </a:pPr>
            <a:r>
              <a:rPr lang="en-US" altLang="zh-TW" sz="2800" b="1" baseline="30000" dirty="0"/>
              <a:t>7 </a:t>
            </a:r>
            <a:r>
              <a:rPr lang="zh-TW" altLang="en-US" sz="2800" dirty="0"/>
              <a:t>或 作 執 事 ， 就 當 專 一 執 事 ； 或 作 教 導 的 ， 就 當 專 一 教 導 ；</a:t>
            </a:r>
          </a:p>
          <a:p>
            <a:pPr marL="0" indent="0">
              <a:buNone/>
            </a:pPr>
            <a:r>
              <a:rPr lang="en-US" altLang="zh-TW" sz="2800" b="1" baseline="30000" dirty="0"/>
              <a:t>8 </a:t>
            </a:r>
            <a:r>
              <a:rPr lang="zh-TW" altLang="en-US" sz="2800" dirty="0"/>
              <a:t>或 作 勸 化 的 ， 就 當 專 一 勸 化 ； 施 捨 的 ， 就 當 誠 實 ； 治 理 的 ， 就 當 殷 勤 ； 憐 憫 人 的 ， 就 當 甘 心 。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211659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82" name="Line 66"/>
          <p:cNvSpPr>
            <a:spLocks noChangeShapeType="1"/>
          </p:cNvSpPr>
          <p:nvPr/>
        </p:nvSpPr>
        <p:spPr bwMode="auto">
          <a:xfrm flipV="1">
            <a:off x="2390775" y="3709988"/>
            <a:ext cx="3332163" cy="157162"/>
          </a:xfrm>
          <a:prstGeom prst="line">
            <a:avLst/>
          </a:prstGeom>
          <a:noFill/>
          <a:ln w="9525">
            <a:solidFill>
              <a:srgbClr val="CC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77" name="Line 61"/>
          <p:cNvSpPr>
            <a:spLocks noChangeShapeType="1"/>
          </p:cNvSpPr>
          <p:nvPr/>
        </p:nvSpPr>
        <p:spPr bwMode="auto">
          <a:xfrm>
            <a:off x="2873375" y="4779963"/>
            <a:ext cx="2782888" cy="131762"/>
          </a:xfrm>
          <a:prstGeom prst="lin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5126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5127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5128" name="Text Box 6"/>
          <p:cNvSpPr txBox="1">
            <a:spLocks noChangeArrowheads="1"/>
          </p:cNvSpPr>
          <p:nvPr/>
        </p:nvSpPr>
        <p:spPr bwMode="auto">
          <a:xfrm>
            <a:off x="1549400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1811338" y="63261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5130" name="Text Box 8"/>
          <p:cNvSpPr txBox="1">
            <a:spLocks noChangeArrowheads="1"/>
          </p:cNvSpPr>
          <p:nvPr/>
        </p:nvSpPr>
        <p:spPr bwMode="auto">
          <a:xfrm>
            <a:off x="3365500" y="56372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泉門</a:t>
            </a:r>
          </a:p>
        </p:txBody>
      </p:sp>
      <p:sp>
        <p:nvSpPr>
          <p:cNvPr id="5131" name="Text Box 9"/>
          <p:cNvSpPr txBox="1">
            <a:spLocks noChangeArrowheads="1"/>
          </p:cNvSpPr>
          <p:nvPr/>
        </p:nvSpPr>
        <p:spPr bwMode="auto">
          <a:xfrm>
            <a:off x="3194050" y="38719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水門</a:t>
            </a:r>
          </a:p>
        </p:txBody>
      </p:sp>
      <p:sp>
        <p:nvSpPr>
          <p:cNvPr id="5132" name="Text Box 10"/>
          <p:cNvSpPr txBox="1">
            <a:spLocks noChangeArrowheads="1"/>
          </p:cNvSpPr>
          <p:nvPr/>
        </p:nvSpPr>
        <p:spPr bwMode="auto">
          <a:xfrm>
            <a:off x="3930650" y="14747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東門</a:t>
            </a:r>
          </a:p>
        </p:txBody>
      </p:sp>
      <p:sp>
        <p:nvSpPr>
          <p:cNvPr id="5133" name="Text Box 12"/>
          <p:cNvSpPr txBox="1">
            <a:spLocks noChangeArrowheads="1"/>
          </p:cNvSpPr>
          <p:nvPr/>
        </p:nvSpPr>
        <p:spPr bwMode="auto">
          <a:xfrm>
            <a:off x="3438525" y="835025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哈米弗甲門</a:t>
            </a:r>
          </a:p>
        </p:txBody>
      </p:sp>
      <p:sp>
        <p:nvSpPr>
          <p:cNvPr id="5134" name="Text Box 13"/>
          <p:cNvSpPr txBox="1">
            <a:spLocks noChangeArrowheads="1"/>
          </p:cNvSpPr>
          <p:nvPr/>
        </p:nvSpPr>
        <p:spPr bwMode="auto">
          <a:xfrm>
            <a:off x="1397000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5135" name="Text Box 14"/>
          <p:cNvSpPr txBox="1">
            <a:spLocks noChangeArrowheads="1"/>
          </p:cNvSpPr>
          <p:nvPr/>
        </p:nvSpPr>
        <p:spPr bwMode="auto">
          <a:xfrm>
            <a:off x="492125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寬</a:t>
            </a:r>
          </a:p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5136" name="Text Box 15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5137" name="Text Box 16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5138" name="Line 17"/>
          <p:cNvSpPr>
            <a:spLocks noChangeShapeType="1"/>
          </p:cNvSpPr>
          <p:nvPr/>
        </p:nvSpPr>
        <p:spPr bwMode="auto">
          <a:xfrm flipH="1">
            <a:off x="2790825" y="4111625"/>
            <a:ext cx="46990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9" name="Line 18"/>
          <p:cNvSpPr>
            <a:spLocks noChangeShapeType="1"/>
          </p:cNvSpPr>
          <p:nvPr/>
        </p:nvSpPr>
        <p:spPr bwMode="auto">
          <a:xfrm flipV="1">
            <a:off x="2155825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0" name="Line 19"/>
          <p:cNvSpPr>
            <a:spLocks noChangeShapeType="1"/>
          </p:cNvSpPr>
          <p:nvPr/>
        </p:nvSpPr>
        <p:spPr bwMode="auto">
          <a:xfrm flipH="1" flipV="1">
            <a:off x="2798763" y="5627688"/>
            <a:ext cx="620712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1" name="Line 20"/>
          <p:cNvSpPr>
            <a:spLocks noChangeShapeType="1"/>
          </p:cNvSpPr>
          <p:nvPr/>
        </p:nvSpPr>
        <p:spPr bwMode="auto">
          <a:xfrm flipV="1">
            <a:off x="2490788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2" name="Line 21"/>
          <p:cNvSpPr>
            <a:spLocks noChangeShapeType="1"/>
          </p:cNvSpPr>
          <p:nvPr/>
        </p:nvSpPr>
        <p:spPr bwMode="auto">
          <a:xfrm flipV="1">
            <a:off x="1979613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3" name="Line 22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4" name="Line 23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5" name="Line 24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6" name="Line 25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7" name="Line 26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8" name="Line 27"/>
          <p:cNvSpPr>
            <a:spLocks noChangeShapeType="1"/>
          </p:cNvSpPr>
          <p:nvPr/>
        </p:nvSpPr>
        <p:spPr bwMode="auto">
          <a:xfrm flipH="1">
            <a:off x="3225800" y="1128713"/>
            <a:ext cx="300038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9" name="Line 28"/>
          <p:cNvSpPr>
            <a:spLocks noChangeShapeType="1"/>
          </p:cNvSpPr>
          <p:nvPr/>
        </p:nvSpPr>
        <p:spPr bwMode="auto">
          <a:xfrm flipH="1">
            <a:off x="3287713" y="1701800"/>
            <a:ext cx="706437" cy="173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8" name="Text Box 32" descr="Recycled paper"/>
          <p:cNvSpPr txBox="1">
            <a:spLocks noChangeArrowheads="1"/>
          </p:cNvSpPr>
          <p:nvPr/>
        </p:nvSpPr>
        <p:spPr bwMode="auto">
          <a:xfrm>
            <a:off x="5610225" y="1128713"/>
            <a:ext cx="2632075" cy="4667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400" dirty="0">
                <a:solidFill>
                  <a:schemeClr val="tx2"/>
                </a:solidFill>
                <a:ea typeface="SimHei" panose="02010609060101010101" pitchFamily="49" charset="-122"/>
              </a:rPr>
              <a:t>對著自己房屋修造</a:t>
            </a:r>
          </a:p>
        </p:txBody>
      </p:sp>
      <p:sp>
        <p:nvSpPr>
          <p:cNvPr id="9262" name="Oval 46"/>
          <p:cNvSpPr>
            <a:spLocks noChangeArrowheads="1"/>
          </p:cNvSpPr>
          <p:nvPr/>
        </p:nvSpPr>
        <p:spPr bwMode="auto">
          <a:xfrm>
            <a:off x="2636838" y="4171950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9263" name="Oval 47"/>
          <p:cNvSpPr>
            <a:spLocks noChangeArrowheads="1"/>
          </p:cNvSpPr>
          <p:nvPr/>
        </p:nvSpPr>
        <p:spPr bwMode="auto">
          <a:xfrm>
            <a:off x="2651125" y="4424363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9265" name="Oval 49"/>
          <p:cNvSpPr>
            <a:spLocks noChangeArrowheads="1"/>
          </p:cNvSpPr>
          <p:nvPr/>
        </p:nvSpPr>
        <p:spPr bwMode="auto">
          <a:xfrm>
            <a:off x="1328738" y="2860675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9268" name="Oval 52"/>
          <p:cNvSpPr>
            <a:spLocks noChangeArrowheads="1"/>
          </p:cNvSpPr>
          <p:nvPr/>
        </p:nvSpPr>
        <p:spPr bwMode="auto">
          <a:xfrm>
            <a:off x="3136900" y="1565275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9270" name="Oval 54"/>
          <p:cNvSpPr>
            <a:spLocks noChangeArrowheads="1"/>
          </p:cNvSpPr>
          <p:nvPr/>
        </p:nvSpPr>
        <p:spPr bwMode="auto">
          <a:xfrm>
            <a:off x="3155950" y="2097088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9271" name="Oval 55"/>
          <p:cNvSpPr>
            <a:spLocks noChangeArrowheads="1"/>
          </p:cNvSpPr>
          <p:nvPr/>
        </p:nvSpPr>
        <p:spPr bwMode="auto">
          <a:xfrm>
            <a:off x="3138488" y="1857375"/>
            <a:ext cx="228600" cy="228600"/>
          </a:xfrm>
          <a:prstGeom prst="ellipse">
            <a:avLst/>
          </a:prstGeom>
          <a:solidFill>
            <a:srgbClr val="333399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9275" name="Text Box 59" descr="Recycled paper"/>
          <p:cNvSpPr txBox="1">
            <a:spLocks noChangeArrowheads="1"/>
          </p:cNvSpPr>
          <p:nvPr/>
        </p:nvSpPr>
        <p:spPr bwMode="auto">
          <a:xfrm>
            <a:off x="5610225" y="4684713"/>
            <a:ext cx="2632075" cy="4667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400">
                <a:solidFill>
                  <a:schemeClr val="tx2"/>
                </a:solidFill>
                <a:ea typeface="SimHei" panose="02010609060101010101" pitchFamily="49" charset="-122"/>
              </a:rPr>
              <a:t>巴錄竭力修造一段</a:t>
            </a:r>
          </a:p>
        </p:txBody>
      </p:sp>
      <p:sp>
        <p:nvSpPr>
          <p:cNvPr id="9276" name="Oval 60"/>
          <p:cNvSpPr>
            <a:spLocks noChangeArrowheads="1"/>
          </p:cNvSpPr>
          <p:nvPr/>
        </p:nvSpPr>
        <p:spPr bwMode="auto">
          <a:xfrm>
            <a:off x="2714625" y="4689475"/>
            <a:ext cx="228600" cy="228600"/>
          </a:xfrm>
          <a:prstGeom prst="ellipse">
            <a:avLst/>
          </a:prstGeom>
          <a:solidFill>
            <a:srgbClr val="003300">
              <a:alpha val="79999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9280" name="Oval 64"/>
          <p:cNvSpPr>
            <a:spLocks noChangeArrowheads="1"/>
          </p:cNvSpPr>
          <p:nvPr/>
        </p:nvSpPr>
        <p:spPr bwMode="auto">
          <a:xfrm>
            <a:off x="2284413" y="3733800"/>
            <a:ext cx="228600" cy="228600"/>
          </a:xfrm>
          <a:prstGeom prst="ellipse">
            <a:avLst/>
          </a:prstGeom>
          <a:solidFill>
            <a:srgbClr val="CC0099">
              <a:alpha val="79999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9281" name="Text Box 65" descr="Recycled paper"/>
          <p:cNvSpPr txBox="1">
            <a:spLocks noChangeArrowheads="1"/>
          </p:cNvSpPr>
          <p:nvPr/>
        </p:nvSpPr>
        <p:spPr bwMode="auto">
          <a:xfrm>
            <a:off x="5610225" y="3503613"/>
            <a:ext cx="2632075" cy="4667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400">
                <a:solidFill>
                  <a:schemeClr val="tx2"/>
                </a:solidFill>
                <a:ea typeface="SimHei" panose="02010609060101010101" pitchFamily="49" charset="-122"/>
              </a:rPr>
              <a:t>沙龍的女兒們修造</a:t>
            </a:r>
          </a:p>
        </p:txBody>
      </p:sp>
      <p:sp>
        <p:nvSpPr>
          <p:cNvPr id="5161" name="Text Box 67"/>
          <p:cNvSpPr txBox="1">
            <a:spLocks noChangeArrowheads="1"/>
          </p:cNvSpPr>
          <p:nvPr/>
        </p:nvSpPr>
        <p:spPr bwMode="auto">
          <a:xfrm>
            <a:off x="1873250" y="14843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5162" name="Line 68"/>
          <p:cNvSpPr>
            <a:spLocks noChangeShapeType="1"/>
          </p:cNvSpPr>
          <p:nvPr/>
        </p:nvSpPr>
        <p:spPr bwMode="auto">
          <a:xfrm>
            <a:off x="2413000" y="1825625"/>
            <a:ext cx="95250" cy="9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63" name="Text Box 69"/>
          <p:cNvSpPr txBox="1">
            <a:spLocks noChangeArrowheads="1"/>
          </p:cNvSpPr>
          <p:nvPr/>
        </p:nvSpPr>
        <p:spPr bwMode="auto">
          <a:xfrm>
            <a:off x="3355975" y="27511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馬門</a:t>
            </a:r>
          </a:p>
        </p:txBody>
      </p:sp>
      <p:sp>
        <p:nvSpPr>
          <p:cNvPr id="5164" name="Line 70"/>
          <p:cNvSpPr>
            <a:spLocks noChangeShapeType="1"/>
          </p:cNvSpPr>
          <p:nvPr/>
        </p:nvSpPr>
        <p:spPr bwMode="auto">
          <a:xfrm>
            <a:off x="3313113" y="2359025"/>
            <a:ext cx="293687" cy="45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479117" y="6581001"/>
            <a:ext cx="2664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5558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2" grpId="0" animBg="1"/>
      <p:bldP spid="9277" grpId="0" animBg="1"/>
      <p:bldP spid="9248" grpId="0" animBg="1"/>
      <p:bldP spid="9262" grpId="0" animBg="1"/>
      <p:bldP spid="9263" grpId="0" animBg="1"/>
      <p:bldP spid="9265" grpId="0" animBg="1"/>
      <p:bldP spid="9268" grpId="0" animBg="1"/>
      <p:bldP spid="9270" grpId="0" animBg="1"/>
      <p:bldP spid="9271" grpId="0" animBg="1"/>
      <p:bldP spid="9275" grpId="0" animBg="1"/>
      <p:bldP spid="9276" grpId="0" animBg="1"/>
      <p:bldP spid="9280" grpId="0" animBg="1"/>
      <p:bldP spid="928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ea typeface="SimHei" panose="02010609060101010101" pitchFamily="49" charset="-122"/>
              </a:rPr>
              <a:t>對著自己房屋修</a:t>
            </a:r>
            <a:r>
              <a:rPr lang="zh-TW" altLang="en-US" sz="4000" dirty="0" smtClean="0">
                <a:solidFill>
                  <a:schemeClr val="bg1"/>
                </a:solidFill>
                <a:ea typeface="SimHei" panose="02010609060101010101" pitchFamily="49" charset="-122"/>
              </a:rPr>
              <a:t>造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zh-TW" altLang="en-US" sz="3200" dirty="0" smtClean="0"/>
              <a:t>錢多事少</a:t>
            </a:r>
            <a:r>
              <a:rPr lang="zh-TW" altLang="en-US" sz="3200" dirty="0" smtClean="0">
                <a:solidFill>
                  <a:srgbClr val="FF0000"/>
                </a:solidFill>
              </a:rPr>
              <a:t>離家近</a:t>
            </a:r>
            <a:endParaRPr lang="en-US" altLang="zh-TW" sz="3200" dirty="0" smtClean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</a:pPr>
            <a:r>
              <a:rPr lang="zh-TW" altLang="en-US" sz="3200" dirty="0" smtClean="0"/>
              <a:t>好處</a:t>
            </a:r>
            <a:endParaRPr lang="en-US" altLang="zh-TW" sz="3200" dirty="0" smtClean="0"/>
          </a:p>
          <a:p>
            <a:pPr lvl="1">
              <a:lnSpc>
                <a:spcPct val="110000"/>
              </a:lnSpc>
            </a:pPr>
            <a:r>
              <a:rPr lang="zh-TW" altLang="en-US" sz="2800" dirty="0" smtClean="0"/>
              <a:t>交</a:t>
            </a:r>
            <a:r>
              <a:rPr lang="zh-TW" altLang="en-US" sz="2800" dirty="0"/>
              <a:t>通便</a:t>
            </a:r>
            <a:r>
              <a:rPr lang="zh-TW" altLang="en-US" sz="2800" dirty="0" smtClean="0"/>
              <a:t>利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花在路上的時間少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提高效率</a:t>
            </a:r>
            <a:endParaRPr lang="en-US" altLang="zh-TW" sz="2800" dirty="0" smtClean="0"/>
          </a:p>
          <a:p>
            <a:pPr lvl="1">
              <a:lnSpc>
                <a:spcPct val="110000"/>
              </a:lnSpc>
            </a:pPr>
            <a:r>
              <a:rPr lang="zh-TW" altLang="en-US" sz="2800" dirty="0" smtClean="0"/>
              <a:t>與</a:t>
            </a:r>
            <a:r>
              <a:rPr lang="zh-TW" altLang="en-US" sz="2800" dirty="0"/>
              <a:t>自</a:t>
            </a:r>
            <a:r>
              <a:rPr lang="zh-TW" altLang="en-US" sz="2800" dirty="0" smtClean="0"/>
              <a:t>己有密切的關係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自然盡心盡力</a:t>
            </a:r>
            <a:r>
              <a:rPr lang="zh-TW" altLang="en-US" sz="3200" dirty="0" smtClean="0"/>
              <a:t>做</a:t>
            </a:r>
            <a:r>
              <a:rPr lang="zh-TW" altLang="en-US" sz="3200" dirty="0"/>
              <a:t>工</a:t>
            </a:r>
            <a:endParaRPr lang="en-US" altLang="zh-TW" sz="3200" dirty="0"/>
          </a:p>
          <a:p>
            <a:pPr lvl="2">
              <a:lnSpc>
                <a:spcPct val="110000"/>
              </a:lnSpc>
            </a:pPr>
            <a:r>
              <a:rPr lang="zh-TW" altLang="en-US" sz="2400" dirty="0" smtClean="0"/>
              <a:t>絕對不</a:t>
            </a:r>
            <a:r>
              <a:rPr lang="zh-TW" altLang="en-US" sz="2400" dirty="0"/>
              <a:t>會偷工減</a:t>
            </a:r>
            <a:r>
              <a:rPr lang="zh-TW" altLang="en-US" sz="2400" dirty="0" smtClean="0"/>
              <a:t>料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 反而加工加料</a:t>
            </a:r>
            <a:endParaRPr lang="en-US" altLang="zh-TW" sz="2400" dirty="0" smtClean="0"/>
          </a:p>
          <a:p>
            <a:pPr>
              <a:lnSpc>
                <a:spcPct val="110000"/>
              </a:lnSpc>
            </a:pPr>
            <a:r>
              <a:rPr lang="zh-TW" altLang="en-US" sz="3200" dirty="0" smtClean="0"/>
              <a:t>教會的</a:t>
            </a:r>
            <a:r>
              <a:rPr lang="zh-TW" altLang="en-US" sz="3200" dirty="0"/>
              <a:t>服事</a:t>
            </a:r>
            <a:endParaRPr lang="en-US" altLang="zh-TW" sz="3200" dirty="0"/>
          </a:p>
          <a:p>
            <a:pPr lvl="1">
              <a:lnSpc>
                <a:spcPct val="110000"/>
              </a:lnSpc>
            </a:pPr>
            <a:r>
              <a:rPr lang="zh-TW" altLang="en-US" sz="2800" dirty="0" smtClean="0"/>
              <a:t>與</a:t>
            </a:r>
            <a:r>
              <a:rPr lang="zh-TW" altLang="en-US" sz="2800" dirty="0"/>
              <a:t>興</a:t>
            </a:r>
            <a:r>
              <a:rPr lang="zh-TW" altLang="en-US" sz="2800" dirty="0" smtClean="0"/>
              <a:t>趣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專長相關</a:t>
            </a:r>
            <a:endParaRPr lang="en-US" altLang="zh-TW" sz="2800" dirty="0"/>
          </a:p>
          <a:p>
            <a:pPr lvl="1">
              <a:lnSpc>
                <a:spcPct val="110000"/>
              </a:lnSpc>
            </a:pPr>
            <a:r>
              <a:rPr lang="zh-TW" altLang="en-US" sz="2800" dirty="0" smtClean="0"/>
              <a:t>與關心的對象相關</a:t>
            </a:r>
            <a:endParaRPr lang="en-US" altLang="zh-TW" sz="2800" dirty="0" smtClean="0"/>
          </a:p>
          <a:p>
            <a:pPr lvl="2">
              <a:lnSpc>
                <a:spcPct val="110000"/>
              </a:lnSpc>
            </a:pPr>
            <a:r>
              <a:rPr lang="zh-TW" altLang="en-US" sz="2400" dirty="0" smtClean="0"/>
              <a:t>父母參與兒童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 青少年的服事</a:t>
            </a:r>
            <a:endParaRPr lang="en-US" altLang="zh-TW" sz="2400" dirty="0" smtClean="0"/>
          </a:p>
          <a:p>
            <a:pPr lvl="1">
              <a:lnSpc>
                <a:spcPct val="110000"/>
              </a:lnSpc>
            </a:pPr>
            <a:r>
              <a:rPr lang="zh-TW" altLang="en-US" sz="2800" dirty="0"/>
              <a:t>各人要照所得的恩賜彼此服事（彼前四</a:t>
            </a:r>
            <a:r>
              <a:rPr lang="en-US" altLang="zh-TW" sz="2800" dirty="0"/>
              <a:t>10</a:t>
            </a:r>
            <a:r>
              <a:rPr lang="zh-TW" altLang="en-US" sz="2800" dirty="0"/>
              <a:t>～</a:t>
            </a:r>
            <a:r>
              <a:rPr lang="en-US" altLang="zh-TW" sz="2800" dirty="0"/>
              <a:t>11</a:t>
            </a:r>
            <a:r>
              <a:rPr lang="zh-TW" altLang="en-US" sz="2800" dirty="0" smtClean="0"/>
              <a:t>）</a:t>
            </a:r>
            <a:endParaRPr lang="zh-TW" alt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-19373" y="4180344"/>
            <a:ext cx="9144000" cy="2677656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r>
              <a:rPr lang="en-US" altLang="zh-TW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10 </a:t>
            </a:r>
            <a:r>
              <a:rPr lang="zh-TW" altLang="en-US" sz="2800" dirty="0">
                <a:solidFill>
                  <a:srgbClr val="000000"/>
                </a:solidFill>
                <a:latin typeface="Helvetica Neue"/>
              </a:rPr>
              <a:t>各 人 要 照 所 得 的 恩 賜 彼 此 服 事 ， 作 神 百 般 恩 賜 的 好 管 家 。</a:t>
            </a:r>
          </a:p>
          <a:p>
            <a:r>
              <a:rPr lang="en-US" altLang="zh-TW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11 </a:t>
            </a:r>
            <a:r>
              <a:rPr lang="zh-TW" altLang="en-US" sz="2800" dirty="0">
                <a:solidFill>
                  <a:srgbClr val="000000"/>
                </a:solidFill>
                <a:latin typeface="Helvetica Neue"/>
              </a:rPr>
              <a:t>若 有 講 道 的 ， 要 按 著 神 的 聖 言 講 ； 若 有 服 事 人 的 ， 要 按 著 神 所 賜 的 力 量 服 事 ， 叫 神 在 凡 事 上 因 耶 穌 基 督 得 榮 耀 。 原 來 榮 耀 、 權 能 都 是 他 的 ， 直 到 永 永 遠 遠 。 阿 們 ！</a:t>
            </a:r>
          </a:p>
        </p:txBody>
      </p:sp>
    </p:spTree>
    <p:extLst>
      <p:ext uri="{BB962C8B-B14F-4D97-AF65-F5344CB8AC3E}">
        <p14:creationId xmlns:p14="http://schemas.microsoft.com/office/powerpoint/2010/main" val="23701287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Honorable mention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smtClean="0"/>
              <a:t>3:12</a:t>
            </a:r>
            <a:r>
              <a:rPr lang="en-US" sz="3200" b="1" dirty="0"/>
              <a:t> </a:t>
            </a:r>
            <a:r>
              <a:rPr lang="en-US" sz="3200" dirty="0"/>
              <a:t>其 次 是 管 理 耶 路 撒 冷 那 一 半 、 哈 羅 黑 的 兒 子 沙 龍 和 他 的 </a:t>
            </a:r>
            <a:r>
              <a:rPr lang="en-US" sz="3200" dirty="0">
                <a:solidFill>
                  <a:srgbClr val="FF0000"/>
                </a:solidFill>
              </a:rPr>
              <a:t>女 兒 們 </a:t>
            </a:r>
            <a:r>
              <a:rPr lang="en-US" sz="3200" dirty="0"/>
              <a:t>修 造 。</a:t>
            </a:r>
          </a:p>
          <a:p>
            <a:pPr>
              <a:lnSpc>
                <a:spcPct val="150000"/>
              </a:lnSpc>
            </a:pPr>
            <a:r>
              <a:rPr lang="en-US" sz="3200" b="1" dirty="0" smtClean="0"/>
              <a:t>3:20</a:t>
            </a:r>
            <a:r>
              <a:rPr lang="en-US" sz="3200" b="1" dirty="0"/>
              <a:t> </a:t>
            </a:r>
            <a:r>
              <a:rPr lang="en-US" sz="3200" dirty="0"/>
              <a:t>其 次 是 薩 拜 的 兒 子 巴 錄 </a:t>
            </a:r>
            <a:r>
              <a:rPr lang="en-US" sz="3200" dirty="0">
                <a:solidFill>
                  <a:srgbClr val="92D050"/>
                </a:solidFill>
              </a:rPr>
              <a:t>竭 力</a:t>
            </a:r>
            <a:r>
              <a:rPr lang="en-US" sz="3200" dirty="0"/>
              <a:t> 修 造 一 段 ， 從 城 牆 轉 彎 ， 直 到 大 祭 司 以 利 亞 實 的 府 門 。</a:t>
            </a:r>
          </a:p>
          <a:p>
            <a:pPr>
              <a:lnSpc>
                <a:spcPct val="15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943016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Extra Mile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/>
              <a:t>「其次是</a:t>
            </a:r>
            <a:r>
              <a:rPr lang="zh-TW" altLang="en-US" sz="2800" dirty="0">
                <a:solidFill>
                  <a:srgbClr val="FF9900"/>
                </a:solidFill>
              </a:rPr>
              <a:t>提哥亞</a:t>
            </a:r>
            <a:r>
              <a:rPr lang="zh-TW" altLang="en-US" sz="2800" dirty="0" smtClean="0">
                <a:solidFill>
                  <a:srgbClr val="FF9900"/>
                </a:solidFill>
              </a:rPr>
              <a:t>人</a:t>
            </a:r>
            <a:r>
              <a:rPr lang="en-US" sz="2800" dirty="0"/>
              <a:t>修 造 </a:t>
            </a:r>
            <a:r>
              <a:rPr lang="zh-TW" altLang="en-US" sz="2800" dirty="0" smtClean="0"/>
              <a:t>；</a:t>
            </a:r>
            <a:r>
              <a:rPr lang="zh-TW" altLang="en-US" sz="2800" dirty="0"/>
              <a:t>但他們的貴冑不肯用頸項負擔他們主人的工作。</a:t>
            </a:r>
            <a:r>
              <a:rPr lang="en-US" altLang="zh-TW" sz="2800" dirty="0"/>
              <a:t>……</a:t>
            </a:r>
            <a:r>
              <a:rPr lang="zh-TW" altLang="en-US" sz="2800" dirty="0"/>
              <a:t>其次是</a:t>
            </a:r>
            <a:r>
              <a:rPr lang="zh-TW" altLang="en-US" sz="2800" dirty="0">
                <a:solidFill>
                  <a:srgbClr val="FF9900"/>
                </a:solidFill>
              </a:rPr>
              <a:t>提哥亞人</a:t>
            </a:r>
            <a:r>
              <a:rPr lang="zh-TW" altLang="en-US" sz="2800" dirty="0"/>
              <a:t>又修一段</a:t>
            </a:r>
            <a:r>
              <a:rPr lang="en-US" altLang="zh-TW" sz="2800" dirty="0"/>
              <a:t>……</a:t>
            </a:r>
            <a:r>
              <a:rPr lang="zh-TW" altLang="en-US" sz="2800" dirty="0"/>
              <a:t>」（尼</a:t>
            </a:r>
            <a:r>
              <a:rPr lang="en-US" altLang="zh-TW" sz="2800" dirty="0"/>
              <a:t>3:4, 27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「</a:t>
            </a:r>
            <a:r>
              <a:rPr lang="zh-TW" altLang="en-US" sz="2800" dirty="0"/>
              <a:t>其次是哈哥斯的孫子、烏利亞的兒子</a:t>
            </a:r>
            <a:r>
              <a:rPr lang="zh-TW" altLang="en-US" sz="2800" dirty="0">
                <a:solidFill>
                  <a:srgbClr val="FF9900"/>
                </a:solidFill>
              </a:rPr>
              <a:t>米利末</a:t>
            </a:r>
            <a:r>
              <a:rPr lang="zh-TW" altLang="en-US" sz="2800" dirty="0"/>
              <a:t>修造。</a:t>
            </a:r>
            <a:r>
              <a:rPr lang="en-US" altLang="zh-TW" sz="2800" dirty="0"/>
              <a:t>……</a:t>
            </a:r>
            <a:r>
              <a:rPr lang="zh-TW" altLang="en-US" sz="2800" dirty="0"/>
              <a:t>其次是哈哥斯的孫子、烏利亞的兒子</a:t>
            </a:r>
            <a:r>
              <a:rPr lang="zh-TW" altLang="en-US" sz="2800" dirty="0">
                <a:solidFill>
                  <a:srgbClr val="FF9900"/>
                </a:solidFill>
              </a:rPr>
              <a:t>米利末</a:t>
            </a:r>
            <a:r>
              <a:rPr lang="zh-TW" altLang="en-US" sz="2800" dirty="0"/>
              <a:t>修造一段」（尼</a:t>
            </a:r>
            <a:r>
              <a:rPr lang="en-US" altLang="zh-TW" sz="2800" dirty="0"/>
              <a:t>3: 4, 21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「</a:t>
            </a:r>
            <a:r>
              <a:rPr lang="zh-TW" altLang="en-US" sz="2800" dirty="0"/>
              <a:t>其次是米示薩別的孫子、比利迦的兒子</a:t>
            </a:r>
            <a:r>
              <a:rPr lang="zh-TW" altLang="en-US" sz="2800" dirty="0">
                <a:solidFill>
                  <a:srgbClr val="FF9900"/>
                </a:solidFill>
              </a:rPr>
              <a:t>米書蘭</a:t>
            </a:r>
            <a:r>
              <a:rPr lang="zh-TW" altLang="en-US" sz="2800" dirty="0"/>
              <a:t>修造。</a:t>
            </a:r>
            <a:r>
              <a:rPr lang="en-US" altLang="zh-TW" sz="2800" dirty="0"/>
              <a:t>……</a:t>
            </a:r>
            <a:r>
              <a:rPr lang="zh-TW" altLang="en-US" sz="2800" dirty="0"/>
              <a:t>其次是比利迦的兒子</a:t>
            </a:r>
            <a:r>
              <a:rPr lang="zh-TW" altLang="en-US" sz="2800" dirty="0">
                <a:solidFill>
                  <a:srgbClr val="FF9900"/>
                </a:solidFill>
              </a:rPr>
              <a:t>米書蘭</a:t>
            </a:r>
            <a:r>
              <a:rPr lang="zh-TW" altLang="en-US" sz="2800" dirty="0"/>
              <a:t>對著自己的房屋修造。」（尼</a:t>
            </a:r>
            <a:r>
              <a:rPr lang="en-US" altLang="zh-TW" sz="2800" dirty="0"/>
              <a:t>3:4, 30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「</a:t>
            </a:r>
            <a:r>
              <a:rPr lang="zh-TW" altLang="en-US" sz="2800" dirty="0">
                <a:solidFill>
                  <a:srgbClr val="FF9900"/>
                </a:solidFill>
              </a:rPr>
              <a:t>哈嫩</a:t>
            </a:r>
            <a:r>
              <a:rPr lang="zh-TW" altLang="en-US" sz="2800" dirty="0"/>
              <a:t>和撒挪亞的居民修造谷門</a:t>
            </a:r>
            <a:r>
              <a:rPr lang="en-US" altLang="zh-TW" sz="2800" dirty="0"/>
              <a:t>……</a:t>
            </a:r>
            <a:r>
              <a:rPr lang="zh-TW" altLang="en-US" sz="2800" dirty="0"/>
              <a:t>薩拉的第六子</a:t>
            </a:r>
            <a:r>
              <a:rPr lang="zh-TW" altLang="en-US" sz="2800" dirty="0">
                <a:solidFill>
                  <a:srgbClr val="FF9900"/>
                </a:solidFill>
              </a:rPr>
              <a:t>哈嫩</a:t>
            </a:r>
            <a:r>
              <a:rPr lang="zh-TW" altLang="en-US" sz="2800" dirty="0"/>
              <a:t>又修一段。」（尼</a:t>
            </a:r>
            <a:r>
              <a:rPr lang="en-US" altLang="zh-TW" sz="2800" dirty="0"/>
              <a:t>3:13, 30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38154853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Extra Mile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3200" dirty="0" smtClean="0"/>
              <a:t>馬 太 福 音 </a:t>
            </a:r>
            <a:r>
              <a:rPr lang="en-US" altLang="zh-TW" sz="3200" dirty="0" smtClean="0"/>
              <a:t>5:41  </a:t>
            </a:r>
            <a:r>
              <a:rPr lang="zh-TW" altLang="en-US" sz="3200" dirty="0" smtClean="0"/>
              <a:t>有 人 強 逼 你 走 一 里 路 ， 你 就 同 他 走 二 里 </a:t>
            </a:r>
            <a:r>
              <a:rPr lang="en-US" altLang="zh-TW" sz="3200" dirty="0" smtClean="0"/>
              <a:t>….</a:t>
            </a:r>
          </a:p>
          <a:p>
            <a:pPr>
              <a:lnSpc>
                <a:spcPct val="100000"/>
              </a:lnSpc>
            </a:pPr>
            <a:r>
              <a:rPr lang="zh-TW" altLang="en-US" sz="3200" dirty="0" smtClean="0"/>
              <a:t>受祝福的</a:t>
            </a:r>
            <a:r>
              <a:rPr lang="en-US" altLang="zh-TW" sz="3200" dirty="0" smtClean="0"/>
              <a:t>EXTRA</a:t>
            </a:r>
            <a:r>
              <a:rPr lang="zh-TW" altLang="en-US" sz="3200" dirty="0" smtClean="0"/>
              <a:t> </a:t>
            </a:r>
            <a:r>
              <a:rPr lang="en-US" altLang="zh-TW" sz="3200" dirty="0" smtClean="0"/>
              <a:t>MILE</a:t>
            </a:r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有能力</a:t>
            </a:r>
            <a:r>
              <a:rPr lang="zh-TW" altLang="en-US" sz="2800" dirty="0"/>
              <a:t>做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願意做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盡力做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不為自己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為他人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被記念在冊</a:t>
            </a:r>
            <a:endParaRPr lang="zh-TW" altLang="en-US" sz="28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577988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敵人的擾亂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0" y="1248724"/>
            <a:ext cx="4572000" cy="4842398"/>
          </a:xfrm>
          <a:solidFill>
            <a:srgbClr val="FF0000"/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/>
              <a:t>4:1</a:t>
            </a:r>
            <a:r>
              <a:rPr lang="en-US" sz="2400" b="1" dirty="0"/>
              <a:t> </a:t>
            </a:r>
            <a:r>
              <a:rPr lang="en-US" sz="2400" dirty="0"/>
              <a:t>參 巴 拉 聽 見 我 們 修 造 城 牆 就 發 怒 ， 大 </a:t>
            </a:r>
            <a:r>
              <a:rPr lang="en-US" sz="2400" dirty="0" err="1"/>
              <a:t>大</a:t>
            </a:r>
            <a:r>
              <a:rPr lang="en-US" sz="2400" dirty="0"/>
              <a:t> 惱 恨 ， 嗤 笑 猶 大 人 </a:t>
            </a:r>
            <a:r>
              <a:rPr lang="en-US" sz="2400" dirty="0" smtClean="0"/>
              <a:t>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/>
              <a:t>2</a:t>
            </a:r>
            <a:r>
              <a:rPr lang="en-US" sz="2400" b="1" dirty="0"/>
              <a:t> </a:t>
            </a:r>
            <a:r>
              <a:rPr lang="en-US" sz="2400" dirty="0"/>
              <a:t>對 他 弟 兄 和 撒 瑪 利 亞 的 軍 兵 說 ： 這 些 軟 弱 的 猶 大 人 做 甚 麼 呢 ？ 要 保 護 自 己 麼 ？ 要 獻 祭 麼 ？ 要 一 日 成 功 麼 ？ 要 從 土 堆 裡 拿 出 火 燒 的 石 頭 再 立 牆 麼 ？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3 </a:t>
            </a:r>
            <a:r>
              <a:rPr lang="en-US" sz="2400" dirty="0"/>
              <a:t>亞 捫 人 多 比 雅 站 在 旁 邊 ， 說 ： 他 們 所 修 造 的 石 牆 ， 就 是 狐 狸 上 去 也 必 跐 倒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  <p:grpSp>
        <p:nvGrpSpPr>
          <p:cNvPr id="2" name="Group 1"/>
          <p:cNvGrpSpPr/>
          <p:nvPr/>
        </p:nvGrpSpPr>
        <p:grpSpPr>
          <a:xfrm>
            <a:off x="0" y="1992924"/>
            <a:ext cx="5242141" cy="3840030"/>
            <a:chOff x="0" y="1526583"/>
            <a:chExt cx="5242141" cy="3840030"/>
          </a:xfrm>
        </p:grpSpPr>
        <p:pic>
          <p:nvPicPr>
            <p:cNvPr id="1028" name="Picture 4" descr="Image result for 禱告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526583"/>
              <a:ext cx="5126635" cy="3840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0" y="1738040"/>
              <a:ext cx="524214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 smtClean="0">
                  <a:solidFill>
                    <a:srgbClr val="FF9900"/>
                  </a:solidFill>
                </a:rPr>
                <a:t>提前</a:t>
              </a:r>
              <a:r>
                <a:rPr lang="en-US" altLang="zh-TW" sz="2400" b="1" dirty="0" smtClean="0">
                  <a:solidFill>
                    <a:srgbClr val="FF9900"/>
                  </a:solidFill>
                </a:rPr>
                <a:t>2:8 …</a:t>
              </a:r>
              <a:r>
                <a:rPr lang="zh-TW" altLang="en-US" sz="2400" b="1" dirty="0" smtClean="0">
                  <a:solidFill>
                    <a:srgbClr val="FF9900"/>
                  </a:solidFill>
                  <a:latin typeface="Helvetica Neue"/>
                </a:rPr>
                <a:t>舉起聖潔的手，隨處禱告。</a:t>
              </a:r>
              <a:endParaRPr lang="en-US" sz="2400" b="1" dirty="0">
                <a:solidFill>
                  <a:srgbClr val="FF9900"/>
                </a:solidFill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58130" y="6091122"/>
            <a:ext cx="8027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6 這 樣 ， 我 們 修 造 城 牆 ， 城 牆 就 都 連 絡 ， 高 至 一 半 ， 因 為 百 姓 專 心 做 工 。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916774" y="1248725"/>
            <a:ext cx="4129169" cy="4842398"/>
          </a:xfrm>
          <a:solidFill>
            <a:srgbClr val="92D050"/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4:4 我 </a:t>
            </a:r>
            <a:r>
              <a:rPr lang="en-US" sz="2400" dirty="0">
                <a:solidFill>
                  <a:srgbClr val="FF0000"/>
                </a:solidFill>
              </a:rPr>
              <a:t>們 的 神 啊 ， 求 你 垂 聽 </a:t>
            </a:r>
            <a:r>
              <a:rPr lang="en-US" sz="2400" dirty="0"/>
              <a:t>， 因 為 我 們 被 藐 視 。 求 你 使 他 們 的 毀 謗 歸 於 他 們 的 頭 上 ， 使 他 們 在 擄 到 之 地 作 為 掠 物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5 </a:t>
            </a:r>
            <a:r>
              <a:rPr lang="en-US" sz="2400" dirty="0"/>
              <a:t>不 要 遮 掩 他 們 的 罪 孽 ， 不 要 使 他 們 的 罪 惡 從 你 面 前 塗 抹 ， 因 為 他 們 在 修 造 的 人 眼 前 惹 動 你 的 怒 氣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501736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  <p:bldP spid="13" grpId="0"/>
      <p:bldP spid="11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敵人的擾亂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50" y="1352159"/>
            <a:ext cx="4452077" cy="3345218"/>
          </a:xfrm>
          <a:solidFill>
            <a:srgbClr val="FF0000"/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7 </a:t>
            </a:r>
            <a:r>
              <a:rPr lang="en-US" sz="2800" dirty="0"/>
              <a:t>參 巴 拉 、 多 比 雅 、 亞 拉 伯 人 、 亞 捫 人 、 亞 實 突 人 聽 見 修 造 耶 路 撒 冷 城 牆 ， 著 手 進 行 堵 塞 破 裂 的 地 方 ， 就 甚 發 怒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8 </a:t>
            </a:r>
            <a:r>
              <a:rPr lang="en-US" sz="2800" dirty="0"/>
              <a:t>大 家 同 謀 要 來 攻 擊 耶 路 撒 冷 ， 使 城 內 擾 亂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5609" y="1352158"/>
            <a:ext cx="4238469" cy="3345219"/>
          </a:xfrm>
          <a:solidFill>
            <a:srgbClr val="92D050"/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9 </a:t>
            </a:r>
            <a:r>
              <a:rPr lang="en-US" sz="2800" dirty="0"/>
              <a:t>然 而 ， 我 們 </a:t>
            </a:r>
            <a:r>
              <a:rPr lang="en-US" sz="2800" dirty="0">
                <a:solidFill>
                  <a:srgbClr val="FF0000"/>
                </a:solidFill>
              </a:rPr>
              <a:t>禱 告</a:t>
            </a:r>
            <a:r>
              <a:rPr lang="en-US" sz="2800" dirty="0"/>
              <a:t> 我 們 的 神 ， 又 因 他 們 的 緣 故 ， 就 派 人 看 守 ， 晝 夜 防 備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541869" y="4999021"/>
            <a:ext cx="8021516" cy="1799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2600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若不是耶和華建造房屋，建造的人就枉然勞力；</a:t>
            </a:r>
          </a:p>
          <a:p>
            <a:pPr algn="ctr">
              <a:lnSpc>
                <a:spcPct val="150000"/>
              </a:lnSpc>
            </a:pPr>
            <a:r>
              <a:rPr lang="zh-TW" altLang="en-US" sz="2600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若不是耶和華看守城池，看守的人就枉然儆醒。</a:t>
            </a:r>
          </a:p>
          <a:p>
            <a:pPr algn="ctr">
              <a:lnSpc>
                <a:spcPct val="150000"/>
              </a:lnSpc>
            </a:pPr>
            <a:r>
              <a:rPr lang="en-US" altLang="zh-TW" sz="2600" dirty="0">
                <a:solidFill>
                  <a:srgbClr val="008000"/>
                </a:solidFill>
                <a:latin typeface="SimHei" panose="02010609060101010101" pitchFamily="49" charset="-122"/>
              </a:rPr>
              <a:t>(</a:t>
            </a:r>
            <a:r>
              <a:rPr lang="zh-TW" altLang="en-US" sz="2600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詩</a:t>
            </a:r>
            <a:r>
              <a:rPr lang="en-US" altLang="zh-TW" sz="2600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127:1</a:t>
            </a:r>
            <a:r>
              <a:rPr lang="en-US" altLang="zh-TW" sz="2600" dirty="0">
                <a:solidFill>
                  <a:srgbClr val="008000"/>
                </a:solidFill>
                <a:latin typeface="SimHei" panose="02010609060101010101" pitchFamily="49" charset="-122"/>
              </a:rPr>
              <a:t>)</a:t>
            </a:r>
            <a:endParaRPr lang="zh-TW" altLang="en-US" sz="2600" dirty="0">
              <a:solidFill>
                <a:srgbClr val="008000"/>
              </a:solidFill>
              <a:latin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51098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敵人的擾亂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3096" y="1284048"/>
            <a:ext cx="4553260" cy="4292294"/>
          </a:xfrm>
          <a:solidFill>
            <a:srgbClr val="FF0000"/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10 猶 大 人 說 ： 灰 土 尚 多 ， 扛 抬 的 人 力 氣 已 經 衰 敗 ， 所 以 我 們 不 能 建 造 城 牆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11 我 們 的 敵 人 且 說 ： 趁 他 們 不 知 不 見 ， 我 們 進 入 他 們 中 間 ， 殺 他 們 ， 使 工 作 止 住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12 那 靠 近 敵 人 居 住 的 猶 大 人 十 次 從 各 處 來 見 我 們 ， 說 ： 你 們 必 要 回 到 我 們 那 裡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0420" y="1284048"/>
            <a:ext cx="3901698" cy="4292294"/>
          </a:xfrm>
          <a:solidFill>
            <a:srgbClr val="92D050"/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13 所 以 我 使 百 姓 各 按 宗 族 拿 刀 、 拿 槍 、 拿 弓 站 在 城 牆 後 邊 低 窪 的 空 處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14 我 察 看 了 ， 就 起 來 對 貴 冑 、 官 長 ， 和 其 餘 的 人 說 ： </a:t>
            </a:r>
            <a:r>
              <a:rPr lang="en-US" sz="2400" b="1" dirty="0">
                <a:solidFill>
                  <a:schemeClr val="bg1"/>
                </a:solidFill>
              </a:rPr>
              <a:t>不 要 怕 他 們 ！ 當 記 念 主 是 大 而 可 畏 的 。 你 們 要 為 弟 兄 、 兒 女 、 妻 子 、 家 產 爭 戰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02956" y="5576342"/>
            <a:ext cx="82993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8000"/>
                </a:solidFill>
              </a:rPr>
              <a:t>15 仇 敵 聽 見 我 們 知 道 他 們 的 心 意 ， 見 神 也 破 壞 他 們 的 計 謀 ， 就 不 來 了 。 我 們 都 回 到 城 牆 那 裡 ， 各 做 各 的 工 。</a:t>
            </a:r>
          </a:p>
        </p:txBody>
      </p:sp>
    </p:spTree>
    <p:extLst>
      <p:ext uri="{BB962C8B-B14F-4D97-AF65-F5344CB8AC3E}">
        <p14:creationId xmlns:p14="http://schemas.microsoft.com/office/powerpoint/2010/main" val="29168942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>
                <a:solidFill>
                  <a:schemeClr val="bg1"/>
                </a:solidFill>
              </a:rPr>
              <a:t>儆醒防守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74950" y="1226780"/>
            <a:ext cx="4017364" cy="5473823"/>
          </a:xfrm>
          <a:solidFill>
            <a:schemeClr val="accent2"/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16 </a:t>
            </a:r>
            <a:r>
              <a:rPr lang="en-US" sz="2800" dirty="0"/>
              <a:t>從 那 日 起 ， 我 的 僕 人 一 半 做 工 ， 一 半 拿 槍 、 拿 盾 牌 、 拿 弓 、 穿 （ 或 譯 ： 拿 ） 鎧 甲 ， 官 長 都 站 在 猶 大 眾 人 的 後 邊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17 </a:t>
            </a:r>
            <a:r>
              <a:rPr lang="en-US" sz="2800" dirty="0"/>
              <a:t>修 造 城 牆 的 ， 扛 抬 材 料 的 ， 都 一 手 做 工 一 手 拿 兵 器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18 </a:t>
            </a:r>
            <a:r>
              <a:rPr lang="en-US" sz="2800" dirty="0"/>
              <a:t>修 造 的 人 都 腰 間 佩 刀 修 造 ， 吹 角 的 人 在 我 旁 邊 。</a:t>
            </a:r>
          </a:p>
        </p:txBody>
      </p:sp>
      <p:pic>
        <p:nvPicPr>
          <p:cNvPr id="7" name="Picture 4" descr="Rebuilding the Walls of Jerusalem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213" y="1127662"/>
            <a:ext cx="4870787" cy="5730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4273213" y="2409780"/>
            <a:ext cx="1568450" cy="1189038"/>
          </a:xfrm>
          <a:prstGeom prst="wedgeRectCallout">
            <a:avLst>
              <a:gd name="adj1" fmla="val 28606"/>
              <a:gd name="adj2" fmla="val 10577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 sz="2000" dirty="0">
                <a:solidFill>
                  <a:srgbClr val="000000"/>
                </a:solidFill>
                <a:ea typeface="SimHei" panose="02010609060101010101" pitchFamily="49" charset="-122"/>
              </a:rPr>
              <a:t>扛抬材料者</a:t>
            </a:r>
          </a:p>
          <a:p>
            <a:pPr algn="ctr" eaLnBrk="1" hangingPunct="1">
              <a:spcAft>
                <a:spcPct val="20000"/>
              </a:spcAft>
            </a:pPr>
            <a:r>
              <a:rPr lang="zh-TW" altLang="en-US" sz="2000" dirty="0">
                <a:solidFill>
                  <a:srgbClr val="000000"/>
                </a:solidFill>
                <a:ea typeface="SimHei" panose="02010609060101010101" pitchFamily="49" charset="-122"/>
              </a:rPr>
              <a:t>一手作工</a:t>
            </a:r>
          </a:p>
          <a:p>
            <a:pPr algn="ctr" eaLnBrk="1" hangingPunct="1">
              <a:spcAft>
                <a:spcPct val="20000"/>
              </a:spcAft>
            </a:pPr>
            <a:r>
              <a:rPr lang="zh-TW" altLang="en-US" sz="2000" dirty="0">
                <a:solidFill>
                  <a:srgbClr val="000000"/>
                </a:solidFill>
                <a:ea typeface="SimHei" panose="02010609060101010101" pitchFamily="49" charset="-122"/>
              </a:rPr>
              <a:t>一手拿兵器</a:t>
            </a: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6422336" y="5169559"/>
            <a:ext cx="1537441" cy="836613"/>
          </a:xfrm>
          <a:prstGeom prst="wedgeRectCallout">
            <a:avLst>
              <a:gd name="adj1" fmla="val -64754"/>
              <a:gd name="adj2" fmla="val -8038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 sz="2000" dirty="0">
                <a:solidFill>
                  <a:srgbClr val="000000"/>
                </a:solidFill>
                <a:ea typeface="SimHei" panose="02010609060101010101" pitchFamily="49" charset="-122"/>
              </a:rPr>
              <a:t>修造城牆者</a:t>
            </a:r>
          </a:p>
          <a:p>
            <a:pPr algn="ctr" eaLnBrk="1" hangingPunct="1">
              <a:spcAft>
                <a:spcPct val="20000"/>
              </a:spcAft>
            </a:pPr>
            <a:r>
              <a:rPr lang="zh-TW" altLang="en-US" sz="2000" dirty="0">
                <a:solidFill>
                  <a:srgbClr val="000000"/>
                </a:solidFill>
                <a:ea typeface="SimHei" panose="02010609060101010101" pitchFamily="49" charset="-122"/>
              </a:rPr>
              <a:t>腰間配刀</a:t>
            </a: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5128328" y="1364104"/>
            <a:ext cx="1058862" cy="542125"/>
          </a:xfrm>
          <a:prstGeom prst="wedgeRectCallout">
            <a:avLst>
              <a:gd name="adj1" fmla="val 63792"/>
              <a:gd name="adj2" fmla="val 10747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</a:rPr>
              <a:t>吹角者</a:t>
            </a: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4273213" y="5587865"/>
            <a:ext cx="1968224" cy="1254125"/>
          </a:xfrm>
          <a:prstGeom prst="wedgeRectCallout">
            <a:avLst>
              <a:gd name="adj1" fmla="val -35881"/>
              <a:gd name="adj2" fmla="val -98504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TW" altLang="en-US" sz="2000" dirty="0">
                <a:solidFill>
                  <a:srgbClr val="000000"/>
                </a:solidFill>
                <a:ea typeface="SimHei" panose="02010609060101010101" pitchFamily="49" charset="-122"/>
              </a:rPr>
              <a:t>尼希米的僕人</a:t>
            </a:r>
          </a:p>
          <a:p>
            <a:pPr algn="ctr" eaLnBrk="1" hangingPunct="1">
              <a:lnSpc>
                <a:spcPct val="120000"/>
              </a:lnSpc>
            </a:pPr>
            <a:r>
              <a:rPr lang="zh-TW" altLang="en-US" sz="2000" dirty="0">
                <a:solidFill>
                  <a:srgbClr val="000000"/>
                </a:solidFill>
                <a:ea typeface="SimHei" panose="02010609060101010101" pitchFamily="49" charset="-122"/>
              </a:rPr>
              <a:t>一半拿槍、盾牌、弓，穿鎧甲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9117" y="6562103"/>
            <a:ext cx="2664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Source: biblepoint.net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9551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預備爭戰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 smtClean="0"/>
              <a:t>19</a:t>
            </a:r>
            <a:r>
              <a:rPr lang="en-US" sz="2800" b="1" dirty="0"/>
              <a:t> </a:t>
            </a:r>
            <a:r>
              <a:rPr lang="en-US" sz="2800" dirty="0"/>
              <a:t>我 對 貴 冑 、 官 長 ， 和 其 餘 的 人 說 ： 這 工 程 浩 大 ， 我 們 在 城 牆 上 相 離 甚 遠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20 </a:t>
            </a:r>
            <a:r>
              <a:rPr lang="en-US" sz="2800" dirty="0"/>
              <a:t>你 們 聽 見 角 聲 在 哪 裡 ， 就 聚 集 到 我 們 那 裡 去 。 我 們 的 神 必 為 我 們 爭 戰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21 </a:t>
            </a:r>
            <a:r>
              <a:rPr lang="en-US" sz="2800" dirty="0"/>
              <a:t>於 是 ， 我 們 做 工 ， 一 半 拿 兵 器 ， </a:t>
            </a:r>
            <a:r>
              <a:rPr lang="en-US" sz="2800" dirty="0">
                <a:solidFill>
                  <a:srgbClr val="FF0000"/>
                </a:solidFill>
              </a:rPr>
              <a:t>從 天 亮 直 到 星 宿 出 現 的 時 候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22 </a:t>
            </a:r>
            <a:r>
              <a:rPr lang="en-US" sz="2800" dirty="0"/>
              <a:t>那 時 ， 我 又 對 百 姓 說 ： 各 人 和 他 的 僕 人 當 在 耶 路 撒 冷 住 宿 ， 好 在 </a:t>
            </a:r>
            <a:r>
              <a:rPr lang="en-US" sz="2800" dirty="0">
                <a:solidFill>
                  <a:srgbClr val="008000"/>
                </a:solidFill>
              </a:rPr>
              <a:t>夜 間 保 守 </a:t>
            </a:r>
            <a:r>
              <a:rPr lang="en-US" sz="2800" dirty="0"/>
              <a:t>我 們 ， </a:t>
            </a:r>
            <a:r>
              <a:rPr lang="en-US" sz="2800" dirty="0">
                <a:solidFill>
                  <a:srgbClr val="008000"/>
                </a:solidFill>
              </a:rPr>
              <a:t>白 晝 做 工 </a:t>
            </a:r>
            <a:r>
              <a:rPr lang="en-US" sz="28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23 </a:t>
            </a:r>
            <a:r>
              <a:rPr lang="en-US" sz="2800" dirty="0"/>
              <a:t>這 樣 ， 我 和 弟 兄 僕 人 ， 並 跟 從 我 的 護 兵 都 不 脫 衣 服 ， 出 去 打 水 也 帶 兵 器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649272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學習 </a:t>
            </a:r>
            <a:r>
              <a:rPr lang="en-US" altLang="zh-TW" sz="4000" dirty="0" smtClean="0">
                <a:solidFill>
                  <a:schemeClr val="bg1"/>
                </a:solidFill>
              </a:rPr>
              <a:t>–</a:t>
            </a:r>
            <a:r>
              <a:rPr lang="zh-TW" altLang="en-US" sz="4000" dirty="0" smtClean="0">
                <a:solidFill>
                  <a:schemeClr val="bg1"/>
                </a:solidFill>
              </a:rPr>
              <a:t> 團隊</a:t>
            </a:r>
            <a:r>
              <a:rPr lang="en-US" altLang="zh-TW" sz="4000" dirty="0" smtClean="0">
                <a:solidFill>
                  <a:schemeClr val="bg1"/>
                </a:solidFill>
              </a:rPr>
              <a:t>(Teamwork)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/>
              <a:t>有共同的目標</a:t>
            </a:r>
            <a:endParaRPr lang="en-US" altLang="zh-TW" sz="3200" dirty="0"/>
          </a:p>
          <a:p>
            <a:r>
              <a:rPr lang="zh-TW" altLang="en-US" sz="3200" dirty="0" smtClean="0"/>
              <a:t>家庭總動員</a:t>
            </a:r>
            <a:endParaRPr lang="en-US" altLang="zh-TW" sz="3200" dirty="0" smtClean="0"/>
          </a:p>
          <a:p>
            <a:r>
              <a:rPr lang="zh-TW" altLang="en-US" sz="3200" dirty="0" smtClean="0"/>
              <a:t>分工合作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實行責</a:t>
            </a:r>
            <a:r>
              <a:rPr lang="zh-TW" altLang="en-US" sz="3200" dirty="0"/>
              <a:t>任制</a:t>
            </a:r>
            <a:endParaRPr lang="en-US" altLang="zh-TW" sz="3200" dirty="0"/>
          </a:p>
          <a:p>
            <a:r>
              <a:rPr lang="zh-TW" altLang="en-US" sz="3200" dirty="0" smtClean="0"/>
              <a:t>領袖以身作則</a:t>
            </a:r>
            <a:endParaRPr lang="en-US" altLang="zh-TW" sz="3200" dirty="0" smtClean="0"/>
          </a:p>
          <a:p>
            <a:r>
              <a:rPr lang="zh-TW" altLang="en-US" sz="3200" dirty="0" smtClean="0"/>
              <a:t>不分貴賤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不分職業</a:t>
            </a:r>
            <a:endParaRPr lang="en-US" altLang="zh-TW" sz="3200" dirty="0" smtClean="0"/>
          </a:p>
          <a:p>
            <a:r>
              <a:rPr lang="zh-TW" altLang="en-US" sz="3200" dirty="0" smtClean="0"/>
              <a:t>不計較個人的得失</a:t>
            </a:r>
            <a:endParaRPr lang="en-US" altLang="zh-TW" sz="3200" dirty="0" smtClean="0"/>
          </a:p>
          <a:p>
            <a:r>
              <a:rPr lang="zh-TW" altLang="en-US" sz="3200" dirty="0" smtClean="0"/>
              <a:t>盡力完成手上所做的工</a:t>
            </a:r>
            <a:endParaRPr lang="en-US" altLang="zh-TW" sz="3200" dirty="0" smtClean="0"/>
          </a:p>
          <a:p>
            <a:r>
              <a:rPr lang="zh-TW" altLang="en-US" sz="3200" dirty="0" smtClean="0"/>
              <a:t>有能力就多走一里路</a:t>
            </a:r>
            <a:endParaRPr lang="en-US" altLang="zh-TW" sz="3200" dirty="0" smtClean="0"/>
          </a:p>
          <a:p>
            <a:endParaRPr lang="en-US" altLang="zh-TW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19967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人多好辦事還是三個和尚沒水喝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3376580"/>
            <a:ext cx="8299342" cy="273951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zh-TW" altLang="en-US" sz="2800" dirty="0" smtClean="0"/>
              <a:t>誰的教會</a:t>
            </a:r>
            <a:r>
              <a:rPr lang="en-US" altLang="zh-TW" sz="2800" dirty="0" smtClean="0"/>
              <a:t>?</a:t>
            </a:r>
          </a:p>
          <a:p>
            <a:pPr>
              <a:lnSpc>
                <a:spcPct val="110000"/>
              </a:lnSpc>
            </a:pPr>
            <a:r>
              <a:rPr lang="zh-TW" altLang="en-US" sz="2800" dirty="0" smtClean="0"/>
              <a:t>歸屬感 </a:t>
            </a:r>
            <a:r>
              <a:rPr lang="en-US" altLang="zh-TW" sz="2800" dirty="0" smtClean="0"/>
              <a:t>–</a:t>
            </a:r>
            <a:r>
              <a:rPr lang="zh-TW" altLang="en-US" sz="2800" dirty="0" smtClean="0"/>
              <a:t> 這是我的家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我是主人</a:t>
            </a:r>
            <a:endParaRPr lang="en-US" altLang="zh-TW" sz="2800" dirty="0" smtClean="0"/>
          </a:p>
          <a:p>
            <a:pPr lvl="1">
              <a:lnSpc>
                <a:spcPct val="110000"/>
              </a:lnSpc>
            </a:pPr>
            <a:r>
              <a:rPr lang="zh-TW" altLang="en-US" sz="2800" dirty="0" smtClean="0"/>
              <a:t>愛宴收拾</a:t>
            </a:r>
            <a:endParaRPr lang="en-US" altLang="zh-TW" sz="2800" dirty="0" smtClean="0"/>
          </a:p>
          <a:p>
            <a:pPr lvl="1">
              <a:lnSpc>
                <a:spcPct val="110000"/>
              </a:lnSpc>
            </a:pPr>
            <a:r>
              <a:rPr lang="zh-TW" altLang="en-US" sz="2800" dirty="0" smtClean="0"/>
              <a:t>如果水龍頭在滴水 </a:t>
            </a:r>
            <a:endParaRPr lang="en-US" altLang="zh-TW" sz="2800" dirty="0" smtClean="0"/>
          </a:p>
          <a:p>
            <a:pPr lvl="1">
              <a:lnSpc>
                <a:spcPct val="110000"/>
              </a:lnSpc>
            </a:pPr>
            <a:r>
              <a:rPr lang="zh-TW" altLang="en-US" sz="2800" dirty="0" smtClean="0"/>
              <a:t>如果有小孩子亂跑</a:t>
            </a:r>
            <a:endParaRPr lang="en-US" altLang="zh-TW" sz="2800" dirty="0"/>
          </a:p>
          <a:p>
            <a:pPr lvl="1">
              <a:lnSpc>
                <a:spcPct val="110000"/>
              </a:lnSpc>
            </a:pPr>
            <a:r>
              <a:rPr lang="en-US" altLang="zh-TW" sz="2800" dirty="0" smtClean="0"/>
              <a:t>…..</a:t>
            </a:r>
          </a:p>
        </p:txBody>
      </p:sp>
      <p:pic>
        <p:nvPicPr>
          <p:cNvPr id="2052" name="Picture 4" descr="http://img.weixinyidu.com/150519/9d5d96b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944" y="1327300"/>
            <a:ext cx="2814355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一個和尚挑水喝兩個和尚抬水喝三個和尚沒水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56" y="1327301"/>
            <a:ext cx="2423161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一個和尚挑水喝兩個和尚抬水喝三個和尚沒水喝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318" y="1327299"/>
            <a:ext cx="2257425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95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學習 </a:t>
            </a:r>
            <a:r>
              <a:rPr lang="en-US" altLang="zh-TW" sz="4000" dirty="0" smtClean="0">
                <a:solidFill>
                  <a:schemeClr val="bg1"/>
                </a:solidFill>
              </a:rPr>
              <a:t>-</a:t>
            </a:r>
            <a:r>
              <a:rPr lang="zh-TW" alt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Stand Firm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323624"/>
            <a:ext cx="8299342" cy="2603800"/>
          </a:xfrm>
        </p:spPr>
        <p:txBody>
          <a:bodyPr>
            <a:normAutofit/>
          </a:bodyPr>
          <a:lstStyle/>
          <a:p>
            <a:r>
              <a:rPr lang="zh-TW" altLang="en-US" sz="3200" dirty="0" smtClean="0"/>
              <a:t>禱告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交託與神 </a:t>
            </a:r>
            <a:r>
              <a:rPr lang="en-US" altLang="zh-TW" sz="3200" dirty="0" smtClean="0"/>
              <a:t>(TRUST)</a:t>
            </a:r>
          </a:p>
          <a:p>
            <a:r>
              <a:rPr lang="zh-TW" altLang="en-US" sz="3200" dirty="0" smtClean="0"/>
              <a:t>剛強壯膽 </a:t>
            </a:r>
            <a:r>
              <a:rPr lang="en-US" altLang="zh-TW" sz="3200" dirty="0" smtClean="0"/>
              <a:t>(BE</a:t>
            </a:r>
            <a:r>
              <a:rPr lang="zh-TW" altLang="en-US" sz="3200" dirty="0" smtClean="0"/>
              <a:t> </a:t>
            </a:r>
            <a:r>
              <a:rPr lang="en-US" altLang="zh-TW" sz="3200" dirty="0" smtClean="0"/>
              <a:t>STRONG</a:t>
            </a:r>
            <a:r>
              <a:rPr lang="zh-TW" altLang="en-US" sz="3200" dirty="0" smtClean="0"/>
              <a:t> </a:t>
            </a:r>
            <a:r>
              <a:rPr lang="en-US" altLang="zh-TW" sz="3200" dirty="0"/>
              <a:t>AND</a:t>
            </a:r>
            <a:r>
              <a:rPr lang="zh-TW" altLang="en-US" sz="3200" dirty="0"/>
              <a:t> </a:t>
            </a:r>
            <a:r>
              <a:rPr lang="en-US" altLang="zh-TW" sz="3200" dirty="0" smtClean="0"/>
              <a:t>COURAGEOUS)</a:t>
            </a:r>
            <a:endParaRPr lang="en-US" altLang="zh-TW" sz="3200" dirty="0"/>
          </a:p>
          <a:p>
            <a:r>
              <a:rPr lang="zh-TW" altLang="en-US" sz="3200" dirty="0" smtClean="0"/>
              <a:t>時刻準備儆醒 </a:t>
            </a:r>
            <a:r>
              <a:rPr lang="en-US" altLang="zh-TW" sz="3200" dirty="0" smtClean="0"/>
              <a:t>(BE</a:t>
            </a:r>
            <a:r>
              <a:rPr lang="zh-TW" altLang="en-US" sz="3200" dirty="0" smtClean="0"/>
              <a:t> </a:t>
            </a:r>
            <a:r>
              <a:rPr lang="en-US" altLang="zh-TW" sz="3200" dirty="0" smtClean="0"/>
              <a:t>PREPARED) – 24/7</a:t>
            </a:r>
          </a:p>
          <a:p>
            <a:r>
              <a:rPr lang="zh-TW" altLang="en-US" sz="3200" dirty="0"/>
              <a:t>積極行動 </a:t>
            </a:r>
            <a:r>
              <a:rPr lang="en-US" altLang="zh-TW" sz="3200" dirty="0"/>
              <a:t>(ACT)</a:t>
            </a:r>
          </a:p>
          <a:p>
            <a:pPr marL="0" indent="0">
              <a:buNone/>
            </a:pPr>
            <a:endParaRPr lang="en-US" altLang="zh-TW" sz="3200" dirty="0"/>
          </a:p>
          <a:p>
            <a:endParaRPr lang="en-US" altLang="zh-TW" sz="3200" dirty="0" smtClean="0"/>
          </a:p>
          <a:p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541869" y="3803755"/>
            <a:ext cx="80215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若不是耶和華建造房屋，建造的人就枉然勞力；</a:t>
            </a:r>
          </a:p>
          <a:p>
            <a:pPr>
              <a:lnSpc>
                <a:spcPct val="150000"/>
              </a:lnSpc>
            </a:pPr>
            <a:r>
              <a:rPr lang="zh-TW" altLang="en-US" sz="2800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若不是耶和華看守城池，看守的人就枉然儆醒。</a:t>
            </a:r>
          </a:p>
          <a:p>
            <a:pPr>
              <a:lnSpc>
                <a:spcPct val="150000"/>
              </a:lnSpc>
            </a:pPr>
            <a:r>
              <a:rPr lang="en-US" altLang="zh-TW" sz="2800" dirty="0">
                <a:solidFill>
                  <a:srgbClr val="008000"/>
                </a:solidFill>
                <a:latin typeface="SimHei" panose="02010609060101010101" pitchFamily="49" charset="-122"/>
              </a:rPr>
              <a:t>(</a:t>
            </a:r>
            <a:r>
              <a:rPr lang="zh-TW" altLang="en-US" sz="2800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詩</a:t>
            </a:r>
            <a:r>
              <a:rPr lang="en-US" altLang="zh-TW" sz="2800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127:1</a:t>
            </a:r>
            <a:r>
              <a:rPr lang="en-US" altLang="zh-TW" sz="2800" dirty="0">
                <a:solidFill>
                  <a:srgbClr val="008000"/>
                </a:solidFill>
                <a:latin typeface="SimHei" panose="02010609060101010101" pitchFamily="49" charset="-122"/>
              </a:rPr>
              <a:t>)</a:t>
            </a:r>
            <a:endParaRPr lang="zh-TW" altLang="en-US" sz="2800" dirty="0">
              <a:solidFill>
                <a:srgbClr val="008000"/>
              </a:solidFill>
              <a:latin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64429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約 書 亞 記 </a:t>
            </a:r>
            <a:r>
              <a:rPr lang="en-US" altLang="zh-TW" sz="4000" dirty="0" smtClean="0">
                <a:solidFill>
                  <a:schemeClr val="bg1"/>
                </a:solidFill>
              </a:rPr>
              <a:t>1:6-9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2800" b="1" baseline="30000" dirty="0" smtClean="0"/>
              <a:t>6</a:t>
            </a:r>
            <a:r>
              <a:rPr lang="en-US" altLang="zh-TW" sz="2800" b="1" baseline="30000" dirty="0"/>
              <a:t> </a:t>
            </a:r>
            <a:r>
              <a:rPr lang="zh-TW" altLang="en-US" sz="2800" b="1" dirty="0"/>
              <a:t>你 當 </a:t>
            </a:r>
            <a:r>
              <a:rPr lang="zh-TW" altLang="en-US" sz="2800" b="1" dirty="0">
                <a:solidFill>
                  <a:srgbClr val="0000CC"/>
                </a:solidFill>
              </a:rPr>
              <a:t>剛 強 壯 膽 </a:t>
            </a:r>
            <a:r>
              <a:rPr lang="zh-TW" altLang="en-US" sz="2800" b="1" dirty="0"/>
              <a:t>！ 因 為 你 必 使 這 百 姓 承 受 那 地 為 業 ， 就 是 我 向 他 們 列 祖 起 誓 應 許 賜 給 他 們 的 地 。</a:t>
            </a:r>
          </a:p>
          <a:p>
            <a:pPr marL="0" indent="0">
              <a:buNone/>
            </a:pPr>
            <a:r>
              <a:rPr lang="en-US" altLang="zh-TW" sz="2800" b="1" baseline="30000" dirty="0"/>
              <a:t>7 </a:t>
            </a:r>
            <a:r>
              <a:rPr lang="zh-TW" altLang="en-US" sz="2800" b="1" dirty="0"/>
              <a:t>只 要 </a:t>
            </a:r>
            <a:r>
              <a:rPr lang="zh-TW" altLang="en-US" sz="2800" b="1" dirty="0">
                <a:solidFill>
                  <a:srgbClr val="0000CC"/>
                </a:solidFill>
              </a:rPr>
              <a:t>剛 強</a:t>
            </a:r>
            <a:r>
              <a:rPr lang="zh-TW" altLang="en-US" sz="2800" b="1" dirty="0"/>
              <a:t> ， 大 大 </a:t>
            </a:r>
            <a:r>
              <a:rPr lang="zh-TW" altLang="en-US" sz="2800" b="1" dirty="0">
                <a:solidFill>
                  <a:srgbClr val="0000CC"/>
                </a:solidFill>
              </a:rPr>
              <a:t>壯 膽</a:t>
            </a:r>
            <a:r>
              <a:rPr lang="zh-TW" altLang="en-US" sz="2800" b="1" dirty="0"/>
              <a:t> ， </a:t>
            </a:r>
            <a:r>
              <a:rPr lang="zh-TW" altLang="en-US" sz="2800" b="1" dirty="0">
                <a:solidFill>
                  <a:srgbClr val="FF0000"/>
                </a:solidFill>
              </a:rPr>
              <a:t>謹 守 遵 行 我 僕 人 摩 西 所 吩 咐 你 的 一 切 律 法 ， 不 可 偏 離 左 右 </a:t>
            </a:r>
            <a:r>
              <a:rPr lang="zh-TW" altLang="en-US" sz="2800" b="1" dirty="0"/>
              <a:t>， </a:t>
            </a:r>
            <a:r>
              <a:rPr lang="zh-TW" altLang="en-US" sz="2800" b="1" dirty="0">
                <a:solidFill>
                  <a:srgbClr val="008000"/>
                </a:solidFill>
              </a:rPr>
              <a:t>使 你 無 論 往 那 裡 去 ， 都 可 以 順 利 </a:t>
            </a:r>
            <a:r>
              <a:rPr lang="zh-TW" altLang="en-US" sz="2800" b="1" dirty="0"/>
              <a:t>。</a:t>
            </a:r>
          </a:p>
          <a:p>
            <a:pPr marL="0" indent="0">
              <a:buNone/>
            </a:pPr>
            <a:r>
              <a:rPr lang="en-US" altLang="zh-TW" sz="2800" b="1" baseline="30000" dirty="0"/>
              <a:t>8 </a:t>
            </a:r>
            <a:r>
              <a:rPr lang="zh-TW" altLang="en-US" sz="2800" b="1" dirty="0"/>
              <a:t>這 律 法 書 不 可 離 開 你 的 口 ， 總 要 晝 夜 思 想 ， 好 使 你 </a:t>
            </a:r>
            <a:r>
              <a:rPr lang="zh-TW" altLang="en-US" sz="2800" b="1" dirty="0">
                <a:solidFill>
                  <a:srgbClr val="0000CC"/>
                </a:solidFill>
              </a:rPr>
              <a:t>謹 守 遵 行 這 書 上 所 寫 的 一 切 話 </a:t>
            </a:r>
            <a:r>
              <a:rPr lang="zh-TW" altLang="en-US" sz="2800" b="1" dirty="0"/>
              <a:t>。 如 此 ， </a:t>
            </a:r>
            <a:r>
              <a:rPr lang="zh-TW" altLang="en-US" sz="2800" b="1" dirty="0">
                <a:solidFill>
                  <a:srgbClr val="008000"/>
                </a:solidFill>
              </a:rPr>
              <a:t>你 的 道 路 就 可 以 亨 通 ， 凡 事 順 利 。</a:t>
            </a:r>
          </a:p>
          <a:p>
            <a:pPr marL="0" indent="0">
              <a:buNone/>
            </a:pPr>
            <a:r>
              <a:rPr lang="en-US" altLang="zh-TW" sz="2800" b="1" baseline="30000" dirty="0"/>
              <a:t>9 </a:t>
            </a:r>
            <a:r>
              <a:rPr lang="zh-TW" altLang="en-US" sz="2800" b="1" dirty="0"/>
              <a:t>我 豈 沒 有 吩 咐 你 麼 ？ 你 當 </a:t>
            </a:r>
            <a:r>
              <a:rPr lang="zh-TW" altLang="en-US" sz="2800" b="1" dirty="0">
                <a:solidFill>
                  <a:srgbClr val="0000CC"/>
                </a:solidFill>
              </a:rPr>
              <a:t>剛 強 壯 膽 </a:t>
            </a:r>
            <a:r>
              <a:rPr lang="zh-TW" altLang="en-US" sz="2800" b="1" dirty="0"/>
              <a:t>！ 不 要 懼 怕 ， 也 不 要 驚 惶 ； </a:t>
            </a:r>
            <a:r>
              <a:rPr lang="zh-TW" altLang="en-US" sz="2800" b="1" dirty="0">
                <a:solidFill>
                  <a:srgbClr val="008000"/>
                </a:solidFill>
              </a:rPr>
              <a:t>因 為 你 無 論 往 那 裡 去 ， 耶 和 華 ─ 你 的 神 必 與 你 同 在 。</a:t>
            </a:r>
          </a:p>
        </p:txBody>
      </p:sp>
    </p:spTree>
    <p:extLst>
      <p:ext uri="{BB962C8B-B14F-4D97-AF65-F5344CB8AC3E}">
        <p14:creationId xmlns:p14="http://schemas.microsoft.com/office/powerpoint/2010/main" val="28544169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Custom 1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IC" id="{242E5062-6D02-4D0C-9989-9A362FCA2463}" vid="{99AC1277-3A76-4420-B133-54910ACF6DE4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2F5A26-25E7-4A6C-9CE5-34ED3D6207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5356BA-A173-4B02-AC46-C23A1CBE313C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EF988B5-2049-4E55-953D-BA90C8E4F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3169</TotalTime>
  <Words>3287</Words>
  <Application>Microsoft Office PowerPoint</Application>
  <PresentationFormat>On-screen Show (4:3)</PresentationFormat>
  <Paragraphs>745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8" baseType="lpstr">
      <vt:lpstr>Helvetica Neue</vt:lpstr>
      <vt:lpstr>Microsoft JhengHei</vt:lpstr>
      <vt:lpstr>Microsoft YaHei</vt:lpstr>
      <vt:lpstr>新細明體</vt:lpstr>
      <vt:lpstr>SimHei</vt:lpstr>
      <vt:lpstr>SimSun</vt:lpstr>
      <vt:lpstr>Arial</vt:lpstr>
      <vt:lpstr>Calibri</vt:lpstr>
      <vt:lpstr>Corbel</vt:lpstr>
      <vt:lpstr>Trebuchet MS</vt:lpstr>
      <vt:lpstr>Wingdings</vt:lpstr>
      <vt:lpstr>Banded</vt:lpstr>
      <vt:lpstr>Default Design</vt:lpstr>
      <vt:lpstr>尼希米記3-4章</vt:lpstr>
      <vt:lpstr>回國的過程 (1-2章)</vt:lpstr>
      <vt:lpstr>重建城牆 (3-4章)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宗教領袖</vt:lpstr>
      <vt:lpstr>政治領袖</vt:lpstr>
      <vt:lpstr>PowerPoint Presentation</vt:lpstr>
      <vt:lpstr>政治領袖</vt:lpstr>
      <vt:lpstr>反面人物</vt:lpstr>
      <vt:lpstr>對領袖的要求</vt:lpstr>
      <vt:lpstr>PowerPoint Presentation</vt:lpstr>
      <vt:lpstr>提哥亞</vt:lpstr>
      <vt:lpstr>基遍人</vt:lpstr>
      <vt:lpstr>耶利哥人</vt:lpstr>
      <vt:lpstr>撒挪亞</vt:lpstr>
      <vt:lpstr>米斯巴</vt:lpstr>
      <vt:lpstr>PowerPoint Presentation</vt:lpstr>
      <vt:lpstr>服事的配搭</vt:lpstr>
      <vt:lpstr>羅 馬 書 12</vt:lpstr>
      <vt:lpstr>PowerPoint Presentation</vt:lpstr>
      <vt:lpstr>對著自己房屋修造</vt:lpstr>
      <vt:lpstr>Honorable mention</vt:lpstr>
      <vt:lpstr>Extra Mile</vt:lpstr>
      <vt:lpstr>Extra Mile</vt:lpstr>
      <vt:lpstr>敵人的擾亂</vt:lpstr>
      <vt:lpstr>敵人的擾亂</vt:lpstr>
      <vt:lpstr>敵人的擾亂</vt:lpstr>
      <vt:lpstr>儆醒防守</vt:lpstr>
      <vt:lpstr>預備爭戰</vt:lpstr>
      <vt:lpstr>學習 – 團隊(Teamwork)</vt:lpstr>
      <vt:lpstr>人多好辦事還是三個和尚沒水喝</vt:lpstr>
      <vt:lpstr>學習 - Stand Firm</vt:lpstr>
      <vt:lpstr>約 書 亞 記 1:6-9</vt:lpstr>
    </vt:vector>
  </TitlesOfParts>
  <Company>Lam Research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 Prefill Update</dc:title>
  <dc:creator>Parks, John</dc:creator>
  <cp:lastModifiedBy>Li, Nanhai</cp:lastModifiedBy>
  <cp:revision>565</cp:revision>
  <dcterms:created xsi:type="dcterms:W3CDTF">2015-07-29T00:08:28Z</dcterms:created>
  <dcterms:modified xsi:type="dcterms:W3CDTF">2015-10-27T00:05:14Z</dcterms:modified>
</cp:coreProperties>
</file>