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9" r:id="rId4"/>
    <p:sldMasterId id="2147484043" r:id="rId5"/>
  </p:sldMasterIdLst>
  <p:notesMasterIdLst>
    <p:notesMasterId r:id="rId76"/>
  </p:notesMasterIdLst>
  <p:sldIdLst>
    <p:sldId id="295" r:id="rId6"/>
    <p:sldId id="714" r:id="rId7"/>
    <p:sldId id="615" r:id="rId8"/>
    <p:sldId id="705" r:id="rId9"/>
    <p:sldId id="594" r:id="rId10"/>
    <p:sldId id="591" r:id="rId11"/>
    <p:sldId id="730" r:id="rId12"/>
    <p:sldId id="618" r:id="rId13"/>
    <p:sldId id="619" r:id="rId14"/>
    <p:sldId id="715" r:id="rId15"/>
    <p:sldId id="667" r:id="rId16"/>
    <p:sldId id="668" r:id="rId17"/>
    <p:sldId id="717" r:id="rId18"/>
    <p:sldId id="669" r:id="rId19"/>
    <p:sldId id="707" r:id="rId20"/>
    <p:sldId id="711" r:id="rId21"/>
    <p:sldId id="718" r:id="rId22"/>
    <p:sldId id="646" r:id="rId23"/>
    <p:sldId id="673" r:id="rId24"/>
    <p:sldId id="708" r:id="rId25"/>
    <p:sldId id="620" r:id="rId26"/>
    <p:sldId id="674" r:id="rId27"/>
    <p:sldId id="720" r:id="rId28"/>
    <p:sldId id="671" r:id="rId29"/>
    <p:sldId id="675" r:id="rId30"/>
    <p:sldId id="658" r:id="rId31"/>
    <p:sldId id="625" r:id="rId32"/>
    <p:sldId id="628" r:id="rId33"/>
    <p:sldId id="626" r:id="rId34"/>
    <p:sldId id="631" r:id="rId35"/>
    <p:sldId id="627" r:id="rId36"/>
    <p:sldId id="722" r:id="rId37"/>
    <p:sldId id="632" r:id="rId38"/>
    <p:sldId id="652" r:id="rId39"/>
    <p:sldId id="677" r:id="rId40"/>
    <p:sldId id="676" r:id="rId41"/>
    <p:sldId id="678" r:id="rId42"/>
    <p:sldId id="636" r:id="rId43"/>
    <p:sldId id="687" r:id="rId44"/>
    <p:sldId id="697" r:id="rId45"/>
    <p:sldId id="691" r:id="rId46"/>
    <p:sldId id="693" r:id="rId47"/>
    <p:sldId id="692" r:id="rId48"/>
    <p:sldId id="689" r:id="rId49"/>
    <p:sldId id="681" r:id="rId50"/>
    <p:sldId id="684" r:id="rId51"/>
    <p:sldId id="685" r:id="rId52"/>
    <p:sldId id="686" r:id="rId53"/>
    <p:sldId id="704" r:id="rId54"/>
    <p:sldId id="661" r:id="rId55"/>
    <p:sldId id="727" r:id="rId56"/>
    <p:sldId id="726" r:id="rId57"/>
    <p:sldId id="729" r:id="rId58"/>
    <p:sldId id="637" r:id="rId59"/>
    <p:sldId id="641" r:id="rId60"/>
    <p:sldId id="699" r:id="rId61"/>
    <p:sldId id="700" r:id="rId62"/>
    <p:sldId id="698" r:id="rId63"/>
    <p:sldId id="638" r:id="rId64"/>
    <p:sldId id="660" r:id="rId65"/>
    <p:sldId id="664" r:id="rId66"/>
    <p:sldId id="639" r:id="rId67"/>
    <p:sldId id="653" r:id="rId68"/>
    <p:sldId id="702" r:id="rId69"/>
    <p:sldId id="662" r:id="rId70"/>
    <p:sldId id="679" r:id="rId71"/>
    <p:sldId id="725" r:id="rId72"/>
    <p:sldId id="640" r:id="rId73"/>
    <p:sldId id="650" r:id="rId74"/>
    <p:sldId id="724" r:id="rId75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72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144">
          <p15:clr>
            <a:srgbClr val="A4A3A4"/>
          </p15:clr>
        </p15:guide>
        <p15:guide id="5" pos="5616">
          <p15:clr>
            <a:srgbClr val="A4A3A4"/>
          </p15:clr>
        </p15:guide>
        <p15:guide id="6" orient="horz" pos="405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CC0099"/>
    <a:srgbClr val="9933FF"/>
    <a:srgbClr val="FF9900"/>
    <a:srgbClr val="66FFFF"/>
    <a:srgbClr val="008000"/>
    <a:srgbClr val="00FF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19" autoAdjust="0"/>
    <p:restoredTop sz="91911" autoAdjust="0"/>
  </p:normalViewPr>
  <p:slideViewPr>
    <p:cSldViewPr snapToGrid="0">
      <p:cViewPr varScale="1">
        <p:scale>
          <a:sx n="51" d="100"/>
          <a:sy n="51" d="100"/>
        </p:scale>
        <p:origin x="446" y="34"/>
      </p:cViewPr>
      <p:guideLst>
        <p:guide orient="horz" pos="672"/>
        <p:guide pos="2880"/>
        <p:guide orient="horz" pos="2160"/>
        <p:guide pos="144"/>
        <p:guide pos="5616"/>
        <p:guide orient="horz" pos="405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558" y="96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slide" Target="slides/slide69.xml"/><Relationship Id="rId79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6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6FD17D-7E79-4505-AA8C-85846DD469C9}" type="datetimeFigureOut">
              <a:rPr lang="en-US" smtClean="0"/>
              <a:pPr/>
              <a:t>11/1/2015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476248"/>
            <a:ext cx="5943600" cy="445882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57200" y="5101683"/>
            <a:ext cx="594360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E80306-4AEF-40BA-8E4B-6E19CDA139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153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059011"/>
            <a:ext cx="9141619" cy="16218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19" y="2166365"/>
            <a:ext cx="8603674" cy="1421493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970315"/>
            <a:ext cx="6858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726257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3363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" y="2059012"/>
            <a:ext cx="9146751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893" y="2208879"/>
            <a:ext cx="78867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893" y="3984400"/>
            <a:ext cx="78867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11/1/2015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3859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8712" y="1526583"/>
            <a:ext cx="3994685" cy="4691337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526583"/>
            <a:ext cx="3901698" cy="4691337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8477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956" y="1441858"/>
            <a:ext cx="3940444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2956" y="2385083"/>
            <a:ext cx="3940444" cy="38376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428" y="1441858"/>
            <a:ext cx="390187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0428" y="2385081"/>
            <a:ext cx="3901870" cy="38376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96081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3396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510027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956" y="1480087"/>
            <a:ext cx="4854844" cy="485871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55403" y="1480087"/>
            <a:ext cx="2997485" cy="40997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866604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2515" y="1974610"/>
            <a:ext cx="5048165" cy="4077364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85351" y="2150621"/>
            <a:ext cx="256032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42039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72307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764484" y="0"/>
            <a:ext cx="2057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468" y="609600"/>
            <a:ext cx="1801785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09600"/>
            <a:ext cx="5979968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422855"/>
            <a:ext cx="2057397" cy="365125"/>
          </a:xfrm>
        </p:spPr>
        <p:txBody>
          <a:bodyPr/>
          <a:lstStyle/>
          <a:p>
            <a:fld id="{96DFF08F-DC6B-4601-B491-B0F83F6DD2DA}" type="datetimeFigureOut">
              <a:rPr lang="en-US" smtClean="0"/>
              <a:t>11/1/2015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32102" y="6422855"/>
            <a:ext cx="320975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4787" y="6422855"/>
            <a:ext cx="659819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110070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50610" y="2055137"/>
            <a:ext cx="6858000" cy="1548142"/>
          </a:xfrm>
        </p:spPr>
        <p:txBody>
          <a:bodyPr tIns="45720" anchor="b">
            <a:normAutofit/>
          </a:bodyPr>
          <a:lstStyle>
            <a:lvl1pPr algn="r">
              <a:defRPr sz="360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Enter Title of 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050610" y="3792162"/>
            <a:ext cx="6858000" cy="390541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sz="20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Enter Presenter Name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050610" y="4188769"/>
            <a:ext cx="6858000" cy="425450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b="0" baseline="0">
                <a:solidFill>
                  <a:schemeClr val="tx2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dirty="0" smtClean="0"/>
              <a:t>Click to Enter Job Title and/or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7556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sldNum="0" hdr="0" dt="0"/>
  <p:extLst mod="1"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50610" y="2055137"/>
            <a:ext cx="6858000" cy="1548142"/>
          </a:xfrm>
        </p:spPr>
        <p:txBody>
          <a:bodyPr tIns="45720" anchor="b">
            <a:normAutofit/>
          </a:bodyPr>
          <a:lstStyle>
            <a:lvl1pPr algn="r">
              <a:defRPr sz="360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Enter Title of 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050610" y="3792162"/>
            <a:ext cx="6858000" cy="390541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sz="20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Enter Presenter Name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050610" y="4188769"/>
            <a:ext cx="6858000" cy="425450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b="0" baseline="0">
                <a:solidFill>
                  <a:schemeClr val="tx2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dirty="0" smtClean="0"/>
              <a:t>Click to Enter Job Title and/or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1035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sldNum="0" hdr="0" dt="0"/>
  <p:extLst mod="1"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059011"/>
            <a:ext cx="9141619" cy="16218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19" y="2166365"/>
            <a:ext cx="8603674" cy="1421493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970315"/>
            <a:ext cx="6858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>
                <a:solidFill>
                  <a:srgbClr val="FFFFFF"/>
                </a:solidFill>
              </a:rPr>
              <a:pPr/>
              <a:t>11/1/2015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633091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>
                <a:solidFill>
                  <a:srgbClr val="FFFFFF"/>
                </a:solidFill>
              </a:rPr>
              <a:pPr/>
              <a:t>11/1/2015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5329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" y="2059012"/>
            <a:ext cx="9146751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893" y="2208879"/>
            <a:ext cx="78867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893" y="3984400"/>
            <a:ext cx="78867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smtClean="0">
                <a:solidFill>
                  <a:srgbClr val="F2F2F2"/>
                </a:solidFill>
              </a:rPr>
              <a:pPr/>
              <a:t>11/1/2015</a:t>
            </a:fld>
            <a:endParaRPr lang="en-US" dirty="0">
              <a:solidFill>
                <a:srgbClr val="F2F2F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2F2F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>
                <a:solidFill>
                  <a:srgbClr val="F2F2F2"/>
                </a:solidFill>
              </a:rPr>
              <a:pPr/>
              <a:t>‹#›</a:t>
            </a:fld>
            <a:endParaRPr lang="en-US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5709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8712" y="1526583"/>
            <a:ext cx="3994685" cy="4691337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526583"/>
            <a:ext cx="3901698" cy="4691337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>
                <a:solidFill>
                  <a:srgbClr val="FFFFFF"/>
                </a:solidFill>
              </a:rPr>
              <a:pPr/>
              <a:t>11/1/2015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0160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956" y="1441858"/>
            <a:ext cx="3940444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2956" y="2385083"/>
            <a:ext cx="3940444" cy="38376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428" y="1441858"/>
            <a:ext cx="390187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0428" y="2385081"/>
            <a:ext cx="3901870" cy="38376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>
                <a:solidFill>
                  <a:srgbClr val="FFFFFF"/>
                </a:solidFill>
              </a:rPr>
              <a:pPr/>
              <a:t>11/1/2015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418981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>
                <a:solidFill>
                  <a:srgbClr val="FFFFFF"/>
                </a:solidFill>
              </a:rPr>
              <a:pPr/>
              <a:t>11/1/2015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7107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>
                <a:solidFill>
                  <a:srgbClr val="FFFFFF"/>
                </a:solidFill>
              </a:rPr>
              <a:pPr/>
              <a:t>11/1/2015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040601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956" y="1480087"/>
            <a:ext cx="4854844" cy="485871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55403" y="1480087"/>
            <a:ext cx="2997485" cy="40997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>
                <a:solidFill>
                  <a:srgbClr val="FFFFFF"/>
                </a:solidFill>
              </a:rPr>
              <a:pPr/>
              <a:t>11/1/2015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98246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2515" y="1974610"/>
            <a:ext cx="5048165" cy="4077364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85351" y="2150621"/>
            <a:ext cx="256032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>
                <a:solidFill>
                  <a:srgbClr val="FFFFFF"/>
                </a:solidFill>
              </a:rPr>
              <a:pPr/>
              <a:t>11/1/2015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563171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>
                <a:solidFill>
                  <a:srgbClr val="FFFFFF"/>
                </a:solidFill>
              </a:rPr>
              <a:pPr/>
              <a:t>11/1/2015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229171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764484" y="0"/>
            <a:ext cx="2057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468" y="609600"/>
            <a:ext cx="1801785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09600"/>
            <a:ext cx="5979968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422855"/>
            <a:ext cx="2057397" cy="365125"/>
          </a:xfrm>
        </p:spPr>
        <p:txBody>
          <a:bodyPr/>
          <a:lstStyle/>
          <a:p>
            <a:fld id="{96DFF08F-DC6B-4601-B491-B0F83F6DD2DA}" type="datetimeFigureOut">
              <a:rPr lang="en-US" smtClean="0">
                <a:solidFill>
                  <a:srgbClr val="FFFFFF"/>
                </a:solidFill>
              </a:rPr>
              <a:pPr/>
              <a:t>11/1/2015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32102" y="6422855"/>
            <a:ext cx="3209752" cy="365125"/>
          </a:xfrm>
        </p:spPr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4787" y="6422855"/>
            <a:ext cx="659819" cy="365125"/>
          </a:xfrm>
        </p:spPr>
        <p:txBody>
          <a:bodyPr/>
          <a:lstStyle/>
          <a:p>
            <a:fld id="{4FAB73BC-B049-4115-A692-8D63A059BFB8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69137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50610" y="2055137"/>
            <a:ext cx="6858000" cy="1548142"/>
          </a:xfrm>
        </p:spPr>
        <p:txBody>
          <a:bodyPr tIns="45720" anchor="b">
            <a:normAutofit/>
          </a:bodyPr>
          <a:lstStyle>
            <a:lvl1pPr algn="r">
              <a:defRPr sz="360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Enter Title of 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050610" y="3792162"/>
            <a:ext cx="6858000" cy="390541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sz="20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Enter Presenter Name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050610" y="4188769"/>
            <a:ext cx="6858000" cy="425450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b="0" baseline="0">
                <a:solidFill>
                  <a:schemeClr val="tx2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dirty="0" smtClean="0"/>
              <a:t>Click to Enter Job Title and/or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4875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sldNum="0" hdr="0" dt="0"/>
  <p:extLst mod="1"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50610" y="2055137"/>
            <a:ext cx="6858000" cy="1548142"/>
          </a:xfrm>
        </p:spPr>
        <p:txBody>
          <a:bodyPr tIns="45720" anchor="b">
            <a:normAutofit/>
          </a:bodyPr>
          <a:lstStyle>
            <a:lvl1pPr algn="r">
              <a:defRPr sz="360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Enter Title of 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050610" y="3792162"/>
            <a:ext cx="6858000" cy="390541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sz="20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Enter Presenter Name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050610" y="4188769"/>
            <a:ext cx="6858000" cy="425450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b="0" baseline="0">
                <a:solidFill>
                  <a:schemeClr val="tx2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dirty="0" smtClean="0"/>
              <a:t>Click to Enter Job Title and/or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1130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sldNum="0" hdr="0" dt="0"/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6" y="148777"/>
            <a:ext cx="9141714" cy="9650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2956" y="268678"/>
            <a:ext cx="8299342" cy="7218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956" y="1233682"/>
            <a:ext cx="8299342" cy="5189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557" y="6422855"/>
            <a:ext cx="2595043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11/1/2015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91000" y="6422855"/>
            <a:ext cx="40606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5139" y="6422855"/>
            <a:ext cx="709698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119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0" r:id="rId1"/>
    <p:sldLayoutId id="2147484031" r:id="rId2"/>
    <p:sldLayoutId id="2147484032" r:id="rId3"/>
    <p:sldLayoutId id="2147484033" r:id="rId4"/>
    <p:sldLayoutId id="2147484034" r:id="rId5"/>
    <p:sldLayoutId id="2147484035" r:id="rId6"/>
    <p:sldLayoutId id="2147484036" r:id="rId7"/>
    <p:sldLayoutId id="2147484037" r:id="rId8"/>
    <p:sldLayoutId id="2147484038" r:id="rId9"/>
    <p:sldLayoutId id="2147484039" r:id="rId10"/>
    <p:sldLayoutId id="2147484040" r:id="rId11"/>
    <p:sldLayoutId id="2147484041" r:id="rId12"/>
    <p:sldLayoutId id="2147484042" r:id="rId13"/>
  </p:sldLayoutIdLst>
  <p:transition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2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7013" indent="-227013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SzPct val="80000"/>
        <a:buFont typeface="Arial" panose="020B0604020202020204" pitchFamily="34" charset="0"/>
        <a:buChar char="►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98463" indent="-169863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7388" indent="-230188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6"/>
        </a:buClr>
        <a:buFont typeface="Trebuchet MS" panose="020B0603020202020204" pitchFamily="34" charset="0"/>
        <a:buChar char="—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0150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bg1"/>
        </a:buClr>
        <a:buFont typeface="Trebuchet MS" panose="020B0603020202020204" pitchFamily="34" charset="0"/>
        <a:buChar char="—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6" y="148777"/>
            <a:ext cx="9141714" cy="9650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2956" y="268678"/>
            <a:ext cx="8299342" cy="7218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956" y="1233682"/>
            <a:ext cx="8299342" cy="5189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557" y="6422855"/>
            <a:ext cx="2595043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smtClean="0">
                <a:solidFill>
                  <a:srgbClr val="FFFFFF"/>
                </a:solidFill>
              </a:rPr>
              <a:pPr/>
              <a:t>11/1/2015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91000" y="6422855"/>
            <a:ext cx="40606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5139" y="6422855"/>
            <a:ext cx="709698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1419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44" r:id="rId1"/>
    <p:sldLayoutId id="2147484045" r:id="rId2"/>
    <p:sldLayoutId id="2147484046" r:id="rId3"/>
    <p:sldLayoutId id="2147484047" r:id="rId4"/>
    <p:sldLayoutId id="2147484048" r:id="rId5"/>
    <p:sldLayoutId id="2147484049" r:id="rId6"/>
    <p:sldLayoutId id="2147484050" r:id="rId7"/>
    <p:sldLayoutId id="2147484051" r:id="rId8"/>
    <p:sldLayoutId id="2147484052" r:id="rId9"/>
    <p:sldLayoutId id="2147484053" r:id="rId10"/>
    <p:sldLayoutId id="2147484054" r:id="rId11"/>
    <p:sldLayoutId id="2147484055" r:id="rId12"/>
    <p:sldLayoutId id="2147484056" r:id="rId13"/>
  </p:sldLayoutIdLst>
  <p:transition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2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7013" indent="-227013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SzPct val="80000"/>
        <a:buFont typeface="Arial" panose="020B0604020202020204" pitchFamily="34" charset="0"/>
        <a:buChar char="►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98463" indent="-169863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7388" indent="-230188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6"/>
        </a:buClr>
        <a:buFont typeface="Trebuchet MS" panose="020B0603020202020204" pitchFamily="34" charset="0"/>
        <a:buChar char="—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0150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bg1"/>
        </a:buClr>
        <a:buFont typeface="Trebuchet MS" panose="020B0603020202020204" pitchFamily="34" charset="0"/>
        <a:buChar char="—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rbes.com/profile/larry-page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rbes.com/profile/sergey-brin/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%E4%BB%A5%20%E8%B3%BD%20%E4%BA%9E%20%E6%9B%B8+20:1&amp;version=CUV" TargetMode="External"/><Relationship Id="rId2" Type="http://schemas.openxmlformats.org/officeDocument/2006/relationships/hyperlink" Target="https://www.biblegateway.com/passage/?search=%E6%AD%B7%20%E4%BB%A3%20%E5%BF%97%20%E4%B8%8B+26:6&amp;version=CUV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egateway.com/passage/?search=%E5%B0%BC%20%E5%B8%8C%20%E7%B1%B3%20%E8%A8%98+4:7&amp;version=CUV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cnbible.com/2_kings/17-24.htm" TargetMode="External"/><Relationship Id="rId2" Type="http://schemas.openxmlformats.org/officeDocument/2006/relationships/hyperlink" Target="https://www.biblegateway.com/passage/?search=%E5%88%97%20%E7%8E%8B%20%E7%B4%80%20%E4%B8%8A+16:24&amp;version=CUV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biblegateway.com/passage/?search=%E7%B4%84%20%E7%BF%B0%20%E7%A6%8F%20%E9%9F%B3+4:9&amp;version=CUV" TargetMode="External"/><Relationship Id="rId4" Type="http://schemas.openxmlformats.org/officeDocument/2006/relationships/hyperlink" Target="https://www.biblegateway.com/passage/?search=%E5%88%97%20%E7%8E%8B%20%E7%B4%80%20%E4%B8%8B+17:29&amp;version=CUV" TargetMode="Externa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egateway.com/passage/?search=%E9%A6%AC%20%E5%8F%AF%20%E7%A6%8F%20%E9%9F%B3+14:27&amp;version=CUV" TargetMode="Externa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%E7%94%B3%20%E5%91%BD%20%E8%A8%98+28:10&amp;version=CUV" TargetMode="External"/><Relationship Id="rId2" Type="http://schemas.openxmlformats.org/officeDocument/2006/relationships/hyperlink" Target="https://www.biblegateway.com/passage/?search=%E7%B4%84%20%E6%9B%B8%20%E4%BA%9E%20%E8%A8%98+1:9&amp;version=CUV" TargetMode="Externa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sz="4400" dirty="0">
                <a:solidFill>
                  <a:schemeClr val="tx1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尼希米</a:t>
            </a:r>
            <a:r>
              <a:rPr lang="zh-TW" altLang="en-US" sz="4400" dirty="0" smtClean="0">
                <a:solidFill>
                  <a:schemeClr val="tx1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記</a:t>
            </a:r>
            <a:r>
              <a:rPr lang="en-US" altLang="zh-TW" sz="4400" dirty="0" smtClean="0">
                <a:solidFill>
                  <a:schemeClr val="tx1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5-6</a:t>
            </a:r>
            <a:r>
              <a:rPr lang="zh-TW" altLang="en-US" sz="4400" dirty="0" smtClean="0">
                <a:solidFill>
                  <a:schemeClr val="tx1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章</a:t>
            </a:r>
            <a:endParaRPr lang="en-US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3015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1856" y="0"/>
            <a:ext cx="5698277" cy="6837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132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領受異象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zh-TW" altLang="en-US" sz="2800" dirty="0" smtClean="0"/>
              <a:t>主動關心 </a:t>
            </a:r>
            <a:r>
              <a:rPr lang="en-US" altLang="zh-TW" sz="2800" dirty="0" smtClean="0"/>
              <a:t>(Take Initiative)</a:t>
            </a:r>
          </a:p>
          <a:p>
            <a:pPr>
              <a:lnSpc>
                <a:spcPct val="100000"/>
              </a:lnSpc>
            </a:pPr>
            <a:r>
              <a:rPr lang="zh-TW" altLang="en-US" sz="2800" dirty="0" smtClean="0"/>
              <a:t>內心有負擔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聖靈感動 </a:t>
            </a:r>
            <a:r>
              <a:rPr lang="en-US" altLang="zh-TW" sz="2800" dirty="0" smtClean="0"/>
              <a:t>(Holy Spirit)</a:t>
            </a:r>
          </a:p>
          <a:p>
            <a:pPr>
              <a:lnSpc>
                <a:spcPct val="100000"/>
              </a:lnSpc>
            </a:pPr>
            <a:r>
              <a:rPr lang="zh-TW" altLang="en-US" sz="2800" dirty="0" smtClean="0"/>
              <a:t>禱告讓神參與 </a:t>
            </a:r>
            <a:r>
              <a:rPr lang="en-US" altLang="zh-TW" sz="2800" dirty="0" smtClean="0"/>
              <a:t>(Prayer, if God willing)</a:t>
            </a:r>
          </a:p>
          <a:p>
            <a:pPr marL="460375" lvl="2" indent="0">
              <a:lnSpc>
                <a:spcPct val="110000"/>
              </a:lnSpc>
              <a:buNone/>
            </a:pPr>
            <a:r>
              <a:rPr lang="en-US" altLang="zh-TW" sz="2000" b="1" baseline="30000" dirty="0" smtClean="0"/>
              <a:t>14</a:t>
            </a:r>
            <a:r>
              <a:rPr lang="en-US" altLang="zh-TW" sz="2000" b="1" baseline="30000" dirty="0"/>
              <a:t> </a:t>
            </a:r>
            <a:r>
              <a:rPr lang="zh-TW" altLang="en-US" sz="2000" dirty="0"/>
              <a:t>我 們 若 照 他 的 旨 意 求 甚 麼 ， 他 就 聽 我 們 ， 這 是 我 們 向 他 所 存 坦 然 無 懼 的 心 </a:t>
            </a:r>
            <a:r>
              <a:rPr lang="zh-TW" altLang="en-US" sz="2000" dirty="0" smtClean="0"/>
              <a:t>。</a:t>
            </a:r>
            <a:r>
              <a:rPr lang="en-US" altLang="zh-TW" sz="2000" b="1" baseline="30000" dirty="0" smtClean="0"/>
              <a:t>15</a:t>
            </a:r>
            <a:r>
              <a:rPr lang="en-US" altLang="zh-TW" sz="2000" b="1" baseline="30000" dirty="0"/>
              <a:t> </a:t>
            </a:r>
            <a:r>
              <a:rPr lang="zh-TW" altLang="en-US" sz="2000" dirty="0"/>
              <a:t>既 然 知 道 他 聽 我 們 一 切 所 求 的 ， 就 知 道 我 們 所 求 於 他 的 ， 無 不 得 著 </a:t>
            </a:r>
            <a:r>
              <a:rPr lang="zh-TW" altLang="en-US" sz="2000" dirty="0" smtClean="0"/>
              <a:t>。</a:t>
            </a:r>
            <a:endParaRPr lang="en-US" altLang="zh-TW" sz="2000" dirty="0" smtClean="0"/>
          </a:p>
          <a:p>
            <a:pPr>
              <a:lnSpc>
                <a:spcPct val="100000"/>
              </a:lnSpc>
            </a:pPr>
            <a:r>
              <a:rPr lang="zh-TW" altLang="en-US" sz="2800" dirty="0" smtClean="0"/>
              <a:t>等候神 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禱告 </a:t>
            </a:r>
            <a:r>
              <a:rPr lang="en-US" altLang="zh-TW" sz="2800" dirty="0" smtClean="0"/>
              <a:t>+</a:t>
            </a:r>
            <a:r>
              <a:rPr lang="zh-TW" altLang="en-US" sz="2800" dirty="0" smtClean="0"/>
              <a:t> 計畫 </a:t>
            </a:r>
            <a:r>
              <a:rPr lang="en-US" altLang="zh-TW" sz="2800" dirty="0" smtClean="0"/>
              <a:t>(Plan)</a:t>
            </a:r>
          </a:p>
          <a:p>
            <a:pPr>
              <a:lnSpc>
                <a:spcPct val="100000"/>
              </a:lnSpc>
            </a:pPr>
            <a:r>
              <a:rPr lang="zh-TW" altLang="en-US" sz="2800" dirty="0" smtClean="0"/>
              <a:t>神開路 </a:t>
            </a:r>
            <a:r>
              <a:rPr lang="en-US" altLang="zh-TW" sz="2800" dirty="0" smtClean="0"/>
              <a:t>(God makes the way)</a:t>
            </a:r>
          </a:p>
          <a:p>
            <a:pPr>
              <a:lnSpc>
                <a:spcPct val="100000"/>
              </a:lnSpc>
            </a:pPr>
            <a:r>
              <a:rPr lang="zh-TW" altLang="en-US" sz="2800" dirty="0" smtClean="0"/>
              <a:t>開始行動 </a:t>
            </a:r>
            <a:r>
              <a:rPr lang="en-US" altLang="zh-TW" sz="2800" dirty="0" smtClean="0"/>
              <a:t>(Take opportunity)</a:t>
            </a:r>
          </a:p>
          <a:p>
            <a:pPr>
              <a:lnSpc>
                <a:spcPct val="100000"/>
              </a:lnSpc>
            </a:pPr>
            <a:r>
              <a:rPr lang="zh-TW" altLang="en-US" sz="2800" dirty="0" smtClean="0"/>
              <a:t>調</a:t>
            </a:r>
            <a:r>
              <a:rPr lang="zh-TW" altLang="en-US" sz="2800" dirty="0"/>
              <a:t>整計</a:t>
            </a:r>
            <a:r>
              <a:rPr lang="zh-TW" altLang="en-US" sz="2800" dirty="0" smtClean="0"/>
              <a:t>畫 </a:t>
            </a:r>
            <a:r>
              <a:rPr lang="en-US" altLang="zh-TW" sz="2800" dirty="0" smtClean="0"/>
              <a:t>(Adjust plan accordingly)</a:t>
            </a:r>
            <a:endParaRPr lang="en-US" altLang="zh-TW" sz="2800" dirty="0"/>
          </a:p>
          <a:p>
            <a:pPr>
              <a:lnSpc>
                <a:spcPct val="100000"/>
              </a:lnSpc>
            </a:pPr>
            <a:endParaRPr lang="en-US" altLang="zh-TW" sz="2800" dirty="0"/>
          </a:p>
          <a:p>
            <a:pPr>
              <a:lnSpc>
                <a:spcPct val="100000"/>
              </a:lnSpc>
            </a:pPr>
            <a:endParaRPr lang="en-US" altLang="zh-TW" sz="2800" dirty="0" smtClean="0"/>
          </a:p>
          <a:p>
            <a:pPr>
              <a:lnSpc>
                <a:spcPct val="100000"/>
              </a:lnSpc>
            </a:pPr>
            <a:endParaRPr lang="en-US" altLang="zh-TW" sz="2800" dirty="0" smtClean="0"/>
          </a:p>
          <a:p>
            <a:pPr>
              <a:lnSpc>
                <a:spcPct val="100000"/>
              </a:lnSpc>
            </a:pPr>
            <a:endParaRPr lang="en-US" altLang="zh-TW" sz="2800" dirty="0" smtClean="0"/>
          </a:p>
          <a:p>
            <a:pPr>
              <a:lnSpc>
                <a:spcPct val="100000"/>
              </a:lnSpc>
            </a:pPr>
            <a:endParaRPr lang="zh-TW" altLang="en-US" sz="2800" dirty="0"/>
          </a:p>
          <a:p>
            <a:pPr>
              <a:lnSpc>
                <a:spcPct val="100000"/>
              </a:lnSpc>
            </a:pPr>
            <a:endParaRPr lang="en-US" altLang="zh-TW" sz="2800" dirty="0" smtClean="0"/>
          </a:p>
          <a:p>
            <a:pPr>
              <a:lnSpc>
                <a:spcPct val="10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321717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ebuilding-the-wall-of-Jerusalem-under-Nehemi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750" y="0"/>
            <a:ext cx="4922837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87234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重建城</a:t>
            </a:r>
            <a:r>
              <a:rPr lang="zh-TW" altLang="en-US" sz="4000" dirty="0" smtClean="0">
                <a:solidFill>
                  <a:schemeClr val="bg1"/>
                </a:solidFill>
              </a:rPr>
              <a:t>牆 </a:t>
            </a:r>
            <a:r>
              <a:rPr lang="en-US" altLang="zh-TW" sz="4000" dirty="0" smtClean="0">
                <a:solidFill>
                  <a:schemeClr val="bg1"/>
                </a:solidFill>
              </a:rPr>
              <a:t>-</a:t>
            </a:r>
            <a:r>
              <a:rPr lang="zh-TW" altLang="en-US" sz="4000" dirty="0" smtClean="0">
                <a:solidFill>
                  <a:schemeClr val="bg1"/>
                </a:solidFill>
              </a:rPr>
              <a:t> 團隊</a:t>
            </a:r>
            <a:r>
              <a:rPr lang="en-US" altLang="zh-TW" sz="4000" dirty="0" smtClean="0">
                <a:solidFill>
                  <a:schemeClr val="bg1"/>
                </a:solidFill>
              </a:rPr>
              <a:t>(Teamwork)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 smtClean="0"/>
              <a:t>有共同的目標</a:t>
            </a:r>
            <a:endParaRPr lang="en-US" altLang="zh-TW" sz="3200" dirty="0"/>
          </a:p>
          <a:p>
            <a:r>
              <a:rPr lang="zh-TW" altLang="en-US" sz="3200" dirty="0" smtClean="0"/>
              <a:t>家庭總動員</a:t>
            </a:r>
            <a:endParaRPr lang="en-US" altLang="zh-TW" sz="3200" dirty="0" smtClean="0"/>
          </a:p>
          <a:p>
            <a:r>
              <a:rPr lang="zh-TW" altLang="en-US" sz="3200" dirty="0" smtClean="0"/>
              <a:t>分工合作</a:t>
            </a:r>
            <a:r>
              <a:rPr lang="en-US" altLang="zh-TW" sz="3200" dirty="0" smtClean="0"/>
              <a:t>,</a:t>
            </a:r>
            <a:r>
              <a:rPr lang="zh-TW" altLang="en-US" sz="3200" dirty="0" smtClean="0"/>
              <a:t> 實行責</a:t>
            </a:r>
            <a:r>
              <a:rPr lang="zh-TW" altLang="en-US" sz="3200" dirty="0"/>
              <a:t>任制</a:t>
            </a:r>
            <a:endParaRPr lang="en-US" altLang="zh-TW" sz="3200" dirty="0"/>
          </a:p>
          <a:p>
            <a:r>
              <a:rPr lang="zh-TW" altLang="en-US" sz="3200" dirty="0" smtClean="0"/>
              <a:t>領袖以身作則</a:t>
            </a:r>
            <a:endParaRPr lang="en-US" altLang="zh-TW" sz="3200" dirty="0" smtClean="0"/>
          </a:p>
          <a:p>
            <a:r>
              <a:rPr lang="zh-TW" altLang="en-US" sz="3200" dirty="0" smtClean="0"/>
              <a:t>不分貴賤</a:t>
            </a:r>
            <a:r>
              <a:rPr lang="en-US" altLang="zh-TW" sz="3200" dirty="0" smtClean="0"/>
              <a:t>,</a:t>
            </a:r>
            <a:r>
              <a:rPr lang="zh-TW" altLang="en-US" sz="3200" dirty="0" smtClean="0"/>
              <a:t> 不分職業</a:t>
            </a:r>
            <a:endParaRPr lang="en-US" altLang="zh-TW" sz="3200" dirty="0" smtClean="0"/>
          </a:p>
          <a:p>
            <a:r>
              <a:rPr lang="zh-TW" altLang="en-US" sz="3200" dirty="0" smtClean="0"/>
              <a:t>不計較個人的得失</a:t>
            </a:r>
            <a:endParaRPr lang="en-US" altLang="zh-TW" sz="3200" dirty="0" smtClean="0"/>
          </a:p>
          <a:p>
            <a:r>
              <a:rPr lang="zh-TW" altLang="en-US" sz="3200" dirty="0" smtClean="0"/>
              <a:t>盡力完成手上所做的工</a:t>
            </a:r>
            <a:endParaRPr lang="en-US" altLang="zh-TW" sz="3200" dirty="0" smtClean="0"/>
          </a:p>
          <a:p>
            <a:r>
              <a:rPr lang="zh-TW" altLang="en-US" sz="3200" dirty="0" smtClean="0"/>
              <a:t>有能力就多走一里路</a:t>
            </a:r>
            <a:endParaRPr lang="en-US" altLang="zh-TW" sz="3200" dirty="0" smtClean="0"/>
          </a:p>
          <a:p>
            <a:endParaRPr lang="en-US" altLang="zh-TW" sz="3200" dirty="0" smtClean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199670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剛強壯膽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956" y="1323624"/>
            <a:ext cx="8299342" cy="2603800"/>
          </a:xfrm>
        </p:spPr>
        <p:txBody>
          <a:bodyPr>
            <a:normAutofit/>
          </a:bodyPr>
          <a:lstStyle/>
          <a:p>
            <a:r>
              <a:rPr lang="zh-TW" altLang="en-US" sz="3200" dirty="0" smtClean="0"/>
              <a:t>禱告</a:t>
            </a:r>
            <a:r>
              <a:rPr lang="en-US" altLang="zh-TW" sz="3200" dirty="0" smtClean="0"/>
              <a:t>,</a:t>
            </a:r>
            <a:r>
              <a:rPr lang="zh-TW" altLang="en-US" sz="3200" dirty="0" smtClean="0"/>
              <a:t> 交託與神 </a:t>
            </a:r>
            <a:r>
              <a:rPr lang="en-US" altLang="zh-TW" sz="3200" dirty="0" smtClean="0"/>
              <a:t>(TRUST)</a:t>
            </a:r>
          </a:p>
          <a:p>
            <a:r>
              <a:rPr lang="zh-TW" altLang="en-US" sz="3200" dirty="0" smtClean="0"/>
              <a:t>剛強壯膽 </a:t>
            </a:r>
            <a:r>
              <a:rPr lang="en-US" altLang="zh-TW" sz="3200" dirty="0" smtClean="0"/>
              <a:t>(BE</a:t>
            </a:r>
            <a:r>
              <a:rPr lang="zh-TW" altLang="en-US" sz="3200" dirty="0" smtClean="0"/>
              <a:t> </a:t>
            </a:r>
            <a:r>
              <a:rPr lang="en-US" altLang="zh-TW" sz="3200" dirty="0" smtClean="0"/>
              <a:t>STRONG</a:t>
            </a:r>
            <a:r>
              <a:rPr lang="zh-TW" altLang="en-US" sz="3200" dirty="0" smtClean="0"/>
              <a:t> </a:t>
            </a:r>
            <a:r>
              <a:rPr lang="en-US" altLang="zh-TW" sz="3200" dirty="0"/>
              <a:t>AND</a:t>
            </a:r>
            <a:r>
              <a:rPr lang="zh-TW" altLang="en-US" sz="3200" dirty="0"/>
              <a:t> </a:t>
            </a:r>
            <a:r>
              <a:rPr lang="en-US" altLang="zh-TW" sz="3200" dirty="0" smtClean="0"/>
              <a:t>COURAGEOUS)</a:t>
            </a:r>
            <a:endParaRPr lang="en-US" altLang="zh-TW" sz="3200" dirty="0"/>
          </a:p>
          <a:p>
            <a:r>
              <a:rPr lang="zh-TW" altLang="en-US" sz="3200" dirty="0" smtClean="0"/>
              <a:t>時刻準備儆醒 </a:t>
            </a:r>
            <a:r>
              <a:rPr lang="en-US" altLang="zh-TW" sz="3200" dirty="0" smtClean="0"/>
              <a:t>(BE</a:t>
            </a:r>
            <a:r>
              <a:rPr lang="zh-TW" altLang="en-US" sz="3200" dirty="0" smtClean="0"/>
              <a:t> </a:t>
            </a:r>
            <a:r>
              <a:rPr lang="en-US" altLang="zh-TW" sz="3200" dirty="0" smtClean="0"/>
              <a:t>PREPARED) – 24/7</a:t>
            </a:r>
          </a:p>
          <a:p>
            <a:r>
              <a:rPr lang="zh-TW" altLang="en-US" sz="3200" dirty="0"/>
              <a:t>積極行動 </a:t>
            </a:r>
            <a:r>
              <a:rPr lang="en-US" altLang="zh-TW" sz="3200" dirty="0"/>
              <a:t>(ACT)</a:t>
            </a:r>
          </a:p>
          <a:p>
            <a:pPr marL="0" indent="0">
              <a:buNone/>
            </a:pPr>
            <a:endParaRPr lang="en-US" altLang="zh-TW" sz="3200" dirty="0"/>
          </a:p>
          <a:p>
            <a:endParaRPr lang="en-US" altLang="zh-TW" sz="3200" dirty="0" smtClean="0"/>
          </a:p>
          <a:p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541869" y="3803755"/>
            <a:ext cx="80215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800" dirty="0">
                <a:solidFill>
                  <a:srgbClr val="008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若不是耶和華建造房屋，建造的人就枉然勞力；</a:t>
            </a:r>
          </a:p>
          <a:p>
            <a:pPr>
              <a:lnSpc>
                <a:spcPct val="150000"/>
              </a:lnSpc>
            </a:pPr>
            <a:r>
              <a:rPr lang="zh-TW" altLang="en-US" sz="2800" dirty="0">
                <a:solidFill>
                  <a:srgbClr val="008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若不是耶和華看守城池，看守的人就枉然儆醒。</a:t>
            </a:r>
          </a:p>
          <a:p>
            <a:pPr>
              <a:lnSpc>
                <a:spcPct val="150000"/>
              </a:lnSpc>
            </a:pPr>
            <a:r>
              <a:rPr lang="en-US" altLang="zh-TW" sz="2800" dirty="0">
                <a:solidFill>
                  <a:srgbClr val="008000"/>
                </a:solidFill>
                <a:latin typeface="SimHei" panose="02010609060101010101" pitchFamily="49" charset="-122"/>
              </a:rPr>
              <a:t>(</a:t>
            </a:r>
            <a:r>
              <a:rPr lang="zh-TW" altLang="en-US" sz="2800" dirty="0">
                <a:solidFill>
                  <a:srgbClr val="008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詩</a:t>
            </a:r>
            <a:r>
              <a:rPr lang="en-US" altLang="zh-TW" sz="2800" dirty="0">
                <a:solidFill>
                  <a:srgbClr val="008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127:1</a:t>
            </a:r>
            <a:r>
              <a:rPr lang="en-US" altLang="zh-TW" sz="2800" dirty="0">
                <a:solidFill>
                  <a:srgbClr val="008000"/>
                </a:solidFill>
                <a:latin typeface="SimHei" panose="02010609060101010101" pitchFamily="49" charset="-122"/>
              </a:rPr>
              <a:t>)</a:t>
            </a:r>
            <a:endParaRPr lang="zh-TW" altLang="en-US" sz="2800" dirty="0">
              <a:solidFill>
                <a:srgbClr val="008000"/>
              </a:solidFill>
              <a:latin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64429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5-6</a:t>
            </a:r>
            <a:r>
              <a:rPr lang="zh-TW" altLang="en-US" sz="4000" dirty="0" smtClean="0">
                <a:solidFill>
                  <a:schemeClr val="bg1"/>
                </a:solidFill>
              </a:rPr>
              <a:t>章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TW" altLang="en-US" sz="3600" dirty="0"/>
              <a:t>重建城牆</a:t>
            </a:r>
            <a:endParaRPr lang="en-US" sz="3600" dirty="0"/>
          </a:p>
          <a:p>
            <a:pPr lvl="1">
              <a:lnSpc>
                <a:spcPct val="150000"/>
              </a:lnSpc>
            </a:pPr>
            <a:r>
              <a:rPr lang="zh-TW" altLang="en-US" sz="3200" dirty="0" smtClean="0"/>
              <a:t>内部矛盾的解決 </a:t>
            </a:r>
            <a:endParaRPr lang="en-US" altLang="zh-TW" sz="3200" dirty="0" smtClean="0"/>
          </a:p>
          <a:p>
            <a:pPr lvl="1">
              <a:lnSpc>
                <a:spcPct val="150000"/>
              </a:lnSpc>
            </a:pPr>
            <a:r>
              <a:rPr lang="zh-TW" altLang="en-US" sz="3200" dirty="0"/>
              <a:t>外敵的攻</a:t>
            </a:r>
            <a:r>
              <a:rPr lang="zh-TW" altLang="en-US" sz="3200" dirty="0" smtClean="0"/>
              <a:t>擊</a:t>
            </a:r>
            <a:endParaRPr lang="en-US" altLang="zh-TW" sz="3200" dirty="0" smtClean="0"/>
          </a:p>
          <a:p>
            <a:pPr>
              <a:lnSpc>
                <a:spcPct val="150000"/>
              </a:lnSpc>
            </a:pPr>
            <a:r>
              <a:rPr lang="zh-TW" altLang="en-US" sz="3600" dirty="0"/>
              <a:t>大功告</a:t>
            </a:r>
            <a:r>
              <a:rPr lang="zh-TW" altLang="en-US" sz="3600" dirty="0" smtClean="0"/>
              <a:t>成，城</a:t>
            </a:r>
            <a:r>
              <a:rPr lang="zh-TW" altLang="en-US" sz="3600" dirty="0"/>
              <a:t>牆完工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561503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百姓呼怨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74164"/>
            <a:ext cx="9144000" cy="573373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600" b="1" dirty="0" smtClean="0"/>
              <a:t>1</a:t>
            </a:r>
            <a:r>
              <a:rPr lang="en-US" sz="2600" b="1" dirty="0"/>
              <a:t>  </a:t>
            </a:r>
            <a:r>
              <a:rPr lang="en-US" sz="2600" dirty="0"/>
              <a:t>百 姓 和 他 們 的 妻 大 </a:t>
            </a:r>
            <a:r>
              <a:rPr lang="en-US" sz="2600" dirty="0" err="1"/>
              <a:t>大</a:t>
            </a:r>
            <a:r>
              <a:rPr lang="en-US" sz="2600" dirty="0"/>
              <a:t> 呼 號 ， 埋 怨 他 們 的 弟 兄 猶 大 人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600" b="1" dirty="0"/>
              <a:t>2 </a:t>
            </a:r>
            <a:r>
              <a:rPr lang="en-US" sz="2600" dirty="0"/>
              <a:t>有 的 說 ： 我 們 和 兒 女 人 口 眾 多 ， 要 去 得 糧 食 度 命 ；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600" b="1" dirty="0"/>
              <a:t>3 </a:t>
            </a:r>
            <a:r>
              <a:rPr lang="en-US" sz="2600" dirty="0"/>
              <a:t>有 的 說 ： 我 們 典 了 田 地 、 葡 萄 園 、 房 屋 ， 要 得 糧 食 充 飢 ；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600" b="1" dirty="0"/>
              <a:t>4 </a:t>
            </a:r>
            <a:r>
              <a:rPr lang="en-US" sz="2600" dirty="0"/>
              <a:t>有 的 說 ： 我 們 已 經 指 著 田 地 、 葡 萄 園 ， 借 了 錢 給 王 納 稅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600" b="1" dirty="0"/>
              <a:t>5 </a:t>
            </a:r>
            <a:r>
              <a:rPr lang="en-US" sz="2600" dirty="0"/>
              <a:t>我 們 的 身 體 與 我 們 弟 兄 的 身 體 一 樣 ； 我 們 的 兒 女 與 他 們 的 兒 女 一 般 。 現 在 我 們 將 要 使 兒 女 作 人 的 僕 婢 ， 我 們 的 女 兒 已 有 為 婢 的 ； 我 們 並 無 力 拯 救 ， 因 為 我 們 的 田 地 、 葡 萄 園 已 經 歸 了 別 人 。</a:t>
            </a:r>
          </a:p>
          <a:p>
            <a:pPr>
              <a:lnSpc>
                <a:spcPct val="100000"/>
              </a:lnSpc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3464377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社會問題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TW" altLang="en-US" sz="3200" dirty="0"/>
              <a:t>修建城</a:t>
            </a:r>
            <a:r>
              <a:rPr lang="zh-TW" altLang="en-US" sz="3200" dirty="0" smtClean="0"/>
              <a:t>牆是義工</a:t>
            </a:r>
            <a:r>
              <a:rPr lang="en-US" altLang="zh-TW" sz="3200" dirty="0" smtClean="0"/>
              <a:t>,</a:t>
            </a:r>
            <a:r>
              <a:rPr lang="zh-TW" altLang="en-US" sz="3200" dirty="0" smtClean="0"/>
              <a:t> 沒有工資</a:t>
            </a:r>
            <a:endParaRPr lang="en-US" altLang="zh-TW" sz="3200" dirty="0" smtClean="0"/>
          </a:p>
          <a:p>
            <a:pPr>
              <a:lnSpc>
                <a:spcPct val="150000"/>
              </a:lnSpc>
            </a:pPr>
            <a:r>
              <a:rPr lang="zh-TW" altLang="en-US" sz="3200" dirty="0" smtClean="0">
                <a:solidFill>
                  <a:srgbClr val="FF0000"/>
                </a:solidFill>
              </a:rPr>
              <a:t>社會問題</a:t>
            </a:r>
            <a:r>
              <a:rPr lang="zh-TW" altLang="en-US" sz="3200" dirty="0" smtClean="0"/>
              <a:t> </a:t>
            </a:r>
            <a:endParaRPr lang="en-US" altLang="zh-TW" sz="3200" dirty="0"/>
          </a:p>
          <a:p>
            <a:pPr lvl="1">
              <a:lnSpc>
                <a:spcPct val="150000"/>
              </a:lnSpc>
            </a:pPr>
            <a:r>
              <a:rPr lang="zh-TW" altLang="en-US" sz="3200" dirty="0" smtClean="0"/>
              <a:t>貧富懸殊</a:t>
            </a:r>
            <a:endParaRPr lang="en-US" altLang="zh-TW" sz="3200" dirty="0"/>
          </a:p>
          <a:p>
            <a:pPr lvl="1">
              <a:lnSpc>
                <a:spcPct val="150000"/>
              </a:lnSpc>
            </a:pPr>
            <a:r>
              <a:rPr lang="zh-TW" altLang="en-US" sz="3200" dirty="0" smtClean="0"/>
              <a:t>為富不仁</a:t>
            </a:r>
            <a:endParaRPr lang="en-US" altLang="zh-TW" sz="3200" dirty="0" smtClean="0"/>
          </a:p>
          <a:p>
            <a:pPr lvl="1">
              <a:lnSpc>
                <a:spcPct val="150000"/>
              </a:lnSpc>
            </a:pPr>
            <a:endParaRPr lang="en-US" altLang="zh-TW" sz="3200" dirty="0" smtClean="0"/>
          </a:p>
          <a:p>
            <a:pPr>
              <a:lnSpc>
                <a:spcPct val="150000"/>
              </a:lnSpc>
            </a:pPr>
            <a:endParaRPr lang="en-US" altLang="zh-TW" sz="3200" dirty="0" smtClean="0"/>
          </a:p>
        </p:txBody>
      </p:sp>
    </p:spTree>
    <p:extLst>
      <p:ext uri="{BB962C8B-B14F-4D97-AF65-F5344CB8AC3E}">
        <p14:creationId xmlns:p14="http://schemas.microsoft.com/office/powerpoint/2010/main" val="15879771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社會問題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146" y="1203702"/>
            <a:ext cx="8920924" cy="518917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zh-TW" altLang="en-US" sz="3200" dirty="0" smtClean="0"/>
              <a:t>窮人不是為修建城牆辛苦</a:t>
            </a:r>
            <a:r>
              <a:rPr lang="en-US" altLang="zh-TW" sz="3200" dirty="0" smtClean="0"/>
              <a:t>,</a:t>
            </a:r>
            <a:r>
              <a:rPr lang="zh-TW" altLang="en-US" sz="3200" dirty="0" smtClean="0"/>
              <a:t> 乃是為溫飽問題所困</a:t>
            </a:r>
            <a:endParaRPr lang="en-US" altLang="zh-TW" sz="3200" dirty="0" smtClean="0"/>
          </a:p>
          <a:p>
            <a:pPr lvl="1">
              <a:lnSpc>
                <a:spcPct val="100000"/>
              </a:lnSpc>
            </a:pPr>
            <a:r>
              <a:rPr lang="zh-TW" altLang="en-US" sz="2800" dirty="0" smtClean="0"/>
              <a:t>沒有田地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人口眾多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家裡沒有糧食</a:t>
            </a:r>
            <a:endParaRPr lang="en-US" altLang="zh-TW" sz="2800" dirty="0" smtClean="0"/>
          </a:p>
          <a:p>
            <a:pPr lvl="1">
              <a:lnSpc>
                <a:spcPct val="100000"/>
              </a:lnSpc>
            </a:pPr>
            <a:r>
              <a:rPr lang="zh-TW" altLang="en-US" sz="2800" dirty="0" smtClean="0"/>
              <a:t>有田地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但典</a:t>
            </a:r>
            <a:r>
              <a:rPr lang="zh-TW" altLang="en-US" sz="2800" dirty="0"/>
              <a:t>了</a:t>
            </a:r>
            <a:r>
              <a:rPr lang="zh-TW" altLang="en-US" sz="2800" dirty="0" smtClean="0"/>
              <a:t>換糧食</a:t>
            </a:r>
            <a:endParaRPr lang="en-US" altLang="zh-TW" sz="2800" dirty="0" smtClean="0"/>
          </a:p>
          <a:p>
            <a:pPr lvl="1">
              <a:lnSpc>
                <a:spcPct val="100000"/>
              </a:lnSpc>
            </a:pPr>
            <a:r>
              <a:rPr lang="zh-TW" altLang="en-US" sz="2800" dirty="0" smtClean="0"/>
              <a:t>有</a:t>
            </a:r>
            <a:r>
              <a:rPr lang="zh-TW" altLang="en-US" sz="2800" dirty="0"/>
              <a:t>田產，糧食也夠吃，</a:t>
            </a:r>
            <a:r>
              <a:rPr lang="zh-TW" altLang="en-US" sz="2800" dirty="0" smtClean="0"/>
              <a:t>但沒</a:t>
            </a:r>
            <a:r>
              <a:rPr lang="zh-TW" altLang="en-US" sz="2800" dirty="0"/>
              <a:t>有錢可納稅</a:t>
            </a:r>
            <a:r>
              <a:rPr lang="zh-TW" altLang="en-US" sz="2800" dirty="0" smtClean="0"/>
              <a:t>，賣</a:t>
            </a:r>
            <a:r>
              <a:rPr lang="zh-TW" altLang="en-US" sz="2800" dirty="0"/>
              <a:t>掉或抵押田產來繳</a:t>
            </a:r>
            <a:r>
              <a:rPr lang="zh-TW" altLang="en-US" sz="2800" dirty="0" smtClean="0"/>
              <a:t>稅</a:t>
            </a:r>
            <a:endParaRPr lang="en-US" altLang="zh-TW" sz="2800" dirty="0" smtClean="0"/>
          </a:p>
          <a:p>
            <a:pPr lvl="1">
              <a:lnSpc>
                <a:spcPct val="100000"/>
              </a:lnSpc>
            </a:pPr>
            <a:r>
              <a:rPr lang="zh-TW" altLang="en-US" sz="2800" dirty="0"/>
              <a:t>當他們為了納稅或為了買食物吃抵押了田產，一旦繳不出利息就必須把兒女送去當奴僕婢</a:t>
            </a:r>
            <a:r>
              <a:rPr lang="zh-TW" altLang="en-US" sz="2800" dirty="0" smtClean="0"/>
              <a:t>女</a:t>
            </a:r>
            <a:endParaRPr lang="en-US" altLang="zh-TW" sz="2800" dirty="0" smtClean="0"/>
          </a:p>
          <a:p>
            <a:pPr>
              <a:lnSpc>
                <a:spcPct val="100000"/>
              </a:lnSpc>
            </a:pPr>
            <a:r>
              <a:rPr lang="zh-TW" altLang="en-US" sz="3200" dirty="0" smtClean="0"/>
              <a:t>在</a:t>
            </a:r>
            <a:r>
              <a:rPr lang="zh-TW" altLang="en-US" sz="3200" dirty="0"/>
              <a:t>你中間有為流人血受賄賂的；有向借錢的弟兄取利，向借糧的弟兄多要的。且因貪得無饜，欺壓鄰舍奪取財物，竟忘了我。這是主耶和華說的</a:t>
            </a:r>
            <a:r>
              <a:rPr lang="zh-TW" altLang="en-US" sz="3200" dirty="0" smtClean="0"/>
              <a:t>。  </a:t>
            </a:r>
            <a:r>
              <a:rPr lang="en-US" altLang="zh-TW" sz="3200" dirty="0" smtClean="0"/>
              <a:t>(</a:t>
            </a:r>
            <a:r>
              <a:rPr lang="zh-TW" altLang="en-US" sz="3200" dirty="0"/>
              <a:t>結</a:t>
            </a:r>
            <a:r>
              <a:rPr lang="en-US" sz="3200" dirty="0" smtClean="0"/>
              <a:t>22:12)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  <a:p>
            <a:pPr lvl="1">
              <a:lnSpc>
                <a:spcPct val="100000"/>
              </a:lnSpc>
            </a:pPr>
            <a:endParaRPr lang="en-US" altLang="zh-TW" sz="3200" dirty="0" smtClean="0"/>
          </a:p>
          <a:p>
            <a:pPr>
              <a:lnSpc>
                <a:spcPct val="100000"/>
              </a:lnSpc>
            </a:pPr>
            <a:endParaRPr lang="en-US" altLang="zh-TW" sz="3200" dirty="0" smtClean="0"/>
          </a:p>
        </p:txBody>
      </p:sp>
    </p:spTree>
    <p:extLst>
      <p:ext uri="{BB962C8B-B14F-4D97-AF65-F5344CB8AC3E}">
        <p14:creationId xmlns:p14="http://schemas.microsoft.com/office/powerpoint/2010/main" val="3400411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借 貸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956" y="1143741"/>
            <a:ext cx="8299342" cy="560183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sz="3200" b="1" dirty="0"/>
              <a:t>利 未 記 </a:t>
            </a:r>
            <a:r>
              <a:rPr lang="en-US" altLang="zh-TW" sz="3200" b="1" dirty="0" smtClean="0"/>
              <a:t>25:35-38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800" baseline="30000" dirty="0" smtClean="0"/>
              <a:t>35</a:t>
            </a:r>
            <a:r>
              <a:rPr lang="en-US" altLang="zh-TW" sz="2800" baseline="30000" dirty="0"/>
              <a:t> </a:t>
            </a:r>
            <a:r>
              <a:rPr lang="zh-TW" altLang="en-US" sz="2800" dirty="0"/>
              <a:t>你 的 弟 兄 在 你 那 裡 若 漸 漸 貧 窮 ， 手 中 缺 乏 ， </a:t>
            </a:r>
            <a:r>
              <a:rPr lang="zh-TW" altLang="en-US" sz="2800" dirty="0">
                <a:solidFill>
                  <a:srgbClr val="0000CC"/>
                </a:solidFill>
              </a:rPr>
              <a:t>你 就 要 幫 補 他 </a:t>
            </a:r>
            <a:r>
              <a:rPr lang="zh-TW" altLang="en-US" sz="2800" dirty="0"/>
              <a:t>， 使 他 與 你 同 住 ， 像 外 人 和 寄 居 的 一 樣 </a:t>
            </a:r>
            <a:r>
              <a:rPr lang="zh-TW" altLang="en-US" sz="2800" dirty="0" smtClean="0"/>
              <a:t>。</a:t>
            </a:r>
            <a:r>
              <a:rPr lang="en-US" altLang="zh-TW" sz="2800" baseline="30000" dirty="0" smtClean="0"/>
              <a:t>36</a:t>
            </a:r>
            <a:r>
              <a:rPr lang="en-US" altLang="zh-TW" sz="2800" baseline="30000" dirty="0"/>
              <a:t> </a:t>
            </a:r>
            <a:r>
              <a:rPr lang="zh-TW" altLang="en-US" sz="2800" dirty="0"/>
              <a:t>不 可 向 他 取 利 ， 也 不 可 向 他 多 要 ； 只 要 敬 畏 你 的 神 ， 使 你 的 弟 兄 與 你 同 住 </a:t>
            </a:r>
            <a:r>
              <a:rPr lang="zh-TW" altLang="en-US" sz="2800" dirty="0" smtClean="0"/>
              <a:t>。</a:t>
            </a:r>
            <a:r>
              <a:rPr lang="en-US" altLang="zh-TW" sz="2800" baseline="30000" dirty="0" smtClean="0"/>
              <a:t>37</a:t>
            </a:r>
            <a:r>
              <a:rPr lang="en-US" altLang="zh-TW" sz="2800" baseline="30000" dirty="0">
                <a:solidFill>
                  <a:srgbClr val="FF0000"/>
                </a:solidFill>
              </a:rPr>
              <a:t> </a:t>
            </a:r>
            <a:r>
              <a:rPr lang="zh-TW" altLang="en-US" sz="2800" dirty="0">
                <a:solidFill>
                  <a:srgbClr val="FF0000"/>
                </a:solidFill>
              </a:rPr>
              <a:t>你 借 錢 給 他 ， 不 可 向 他 取 利 ； 借 糧 給 他 ， 也 不 可 向 他 多 要 </a:t>
            </a:r>
            <a:r>
              <a:rPr lang="zh-TW" altLang="en-US" sz="2800" dirty="0" smtClean="0">
                <a:solidFill>
                  <a:srgbClr val="FF0000"/>
                </a:solidFill>
              </a:rPr>
              <a:t>。</a:t>
            </a:r>
            <a:endParaRPr lang="en-US" altLang="zh-TW" sz="28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0442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典田地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076" y="1170436"/>
            <a:ext cx="8741044" cy="5500186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sz="3200" dirty="0" smtClean="0"/>
              <a:t>於</a:t>
            </a:r>
            <a:r>
              <a:rPr lang="zh-TW" altLang="en-US" sz="3200" dirty="0"/>
              <a:t>是，約瑟為法老買了埃及所有的地，埃及人因被饑荒所迫，各都賣了自己的田地；那地就都歸了法老</a:t>
            </a:r>
            <a:r>
              <a:rPr lang="zh-TW" altLang="en-US" sz="3200" dirty="0" smtClean="0"/>
              <a:t>。    </a:t>
            </a:r>
            <a:r>
              <a:rPr lang="en-US" altLang="zh-TW" sz="3200" dirty="0" smtClean="0"/>
              <a:t>(</a:t>
            </a:r>
            <a:r>
              <a:rPr lang="zh-TW" altLang="en-US" sz="3200" dirty="0" smtClean="0"/>
              <a:t>創</a:t>
            </a:r>
            <a:r>
              <a:rPr lang="en-US" sz="3200" dirty="0" smtClean="0"/>
              <a:t>47:20)</a:t>
            </a:r>
            <a:endParaRPr lang="en-US" altLang="zh-TW" sz="3200" dirty="0"/>
          </a:p>
          <a:p>
            <a:pPr marL="0" indent="0">
              <a:lnSpc>
                <a:spcPct val="150000"/>
              </a:lnSpc>
              <a:buNone/>
            </a:pPr>
            <a:endParaRPr lang="en-US" altLang="zh-TW" sz="3200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zh-TW" sz="3200" dirty="0"/>
          </a:p>
          <a:p>
            <a:pPr marL="0" indent="0">
              <a:lnSpc>
                <a:spcPct val="150000"/>
              </a:lnSpc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106220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典田地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969" y="1215406"/>
            <a:ext cx="8479222" cy="550018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 smtClean="0">
                <a:latin typeface="+mn-ea"/>
              </a:rPr>
              <a:t>23</a:t>
            </a:r>
            <a:r>
              <a:rPr lang="en-US" altLang="zh-TW" sz="2800" b="1" baseline="30000" dirty="0">
                <a:latin typeface="+mn-ea"/>
              </a:rPr>
              <a:t> </a:t>
            </a:r>
            <a:r>
              <a:rPr lang="zh-TW" altLang="en-US" sz="2800" dirty="0">
                <a:latin typeface="+mn-ea"/>
              </a:rPr>
              <a:t>地 不 可 永 賣 ， 因 為 地 是 我 的 ； 你 們 在 我 面 前 是 客 旅 ， 是 寄 居 的 </a:t>
            </a:r>
            <a:r>
              <a:rPr lang="zh-TW" altLang="en-US" sz="2800" dirty="0" smtClean="0">
                <a:latin typeface="+mn-ea"/>
              </a:rPr>
              <a:t>。</a:t>
            </a:r>
            <a:r>
              <a:rPr lang="en-US" altLang="zh-TW" sz="2800" b="1" baseline="30000" dirty="0" smtClean="0">
                <a:latin typeface="+mn-ea"/>
              </a:rPr>
              <a:t>24</a:t>
            </a:r>
            <a:r>
              <a:rPr lang="en-US" altLang="zh-TW" sz="2800" b="1" baseline="30000" dirty="0">
                <a:latin typeface="+mn-ea"/>
              </a:rPr>
              <a:t> </a:t>
            </a:r>
            <a:r>
              <a:rPr lang="zh-TW" altLang="en-US" sz="2800" dirty="0">
                <a:latin typeface="+mn-ea"/>
              </a:rPr>
              <a:t>在 你 們 所 得 為 業 的 全 地 ， 也 要 准 人 將 地 贖 回 </a:t>
            </a:r>
            <a:r>
              <a:rPr lang="zh-TW" altLang="en-US" sz="2800" dirty="0" smtClean="0">
                <a:latin typeface="+mn-ea"/>
              </a:rPr>
              <a:t>。</a:t>
            </a:r>
            <a:r>
              <a:rPr lang="en-US" altLang="zh-TW" sz="2800" b="1" baseline="30000" dirty="0" smtClean="0">
                <a:latin typeface="+mn-ea"/>
              </a:rPr>
              <a:t>25</a:t>
            </a:r>
            <a:r>
              <a:rPr lang="en-US" altLang="zh-TW" sz="2800" b="1" baseline="30000" dirty="0">
                <a:latin typeface="+mn-ea"/>
              </a:rPr>
              <a:t> </a:t>
            </a:r>
            <a:r>
              <a:rPr lang="zh-TW" altLang="en-US" sz="2800" dirty="0">
                <a:latin typeface="+mn-ea"/>
              </a:rPr>
              <a:t>你 的 弟 兄 （ 弟 兄 是 指 本 國 人 說 ； 下 同 ） </a:t>
            </a:r>
            <a:r>
              <a:rPr lang="zh-TW" altLang="en-US" sz="2800" dirty="0">
                <a:solidFill>
                  <a:srgbClr val="FF0000"/>
                </a:solidFill>
                <a:latin typeface="+mn-ea"/>
              </a:rPr>
              <a:t>若 漸 漸 窮 乏 ， 賣 了 幾 分 地 業 </a:t>
            </a:r>
            <a:r>
              <a:rPr lang="zh-TW" altLang="en-US" sz="2800" dirty="0">
                <a:latin typeface="+mn-ea"/>
              </a:rPr>
              <a:t>， 他 至 近 的 親 屬 就 要 來 把 弟 兄 所 賣 的 贖 回 </a:t>
            </a:r>
            <a:r>
              <a:rPr lang="zh-TW" altLang="en-US" sz="2800" dirty="0" smtClean="0">
                <a:latin typeface="+mn-ea"/>
              </a:rPr>
              <a:t>。</a:t>
            </a:r>
            <a:r>
              <a:rPr lang="en-US" altLang="zh-TW" sz="2800" b="1" baseline="30000" dirty="0" smtClean="0">
                <a:latin typeface="+mn-ea"/>
              </a:rPr>
              <a:t>26</a:t>
            </a:r>
            <a:r>
              <a:rPr lang="en-US" altLang="zh-TW" sz="2800" b="1" baseline="30000" dirty="0">
                <a:latin typeface="+mn-ea"/>
              </a:rPr>
              <a:t> </a:t>
            </a:r>
            <a:r>
              <a:rPr lang="zh-TW" altLang="en-US" sz="2800" dirty="0">
                <a:latin typeface="+mn-ea"/>
              </a:rPr>
              <a:t>若 沒 有 能 給 他 贖 回 的 ， 他 自 己 漸 漸 富 足 ， 能 夠 贖 回 </a:t>
            </a:r>
            <a:r>
              <a:rPr lang="zh-TW" altLang="en-US" sz="2800" dirty="0" smtClean="0">
                <a:latin typeface="+mn-ea"/>
              </a:rPr>
              <a:t>，</a:t>
            </a:r>
            <a:r>
              <a:rPr lang="en-US" altLang="zh-TW" sz="2800" b="1" baseline="30000" dirty="0" smtClean="0">
                <a:latin typeface="+mn-ea"/>
              </a:rPr>
              <a:t>27</a:t>
            </a:r>
            <a:r>
              <a:rPr lang="en-US" altLang="zh-TW" sz="2800" b="1" baseline="30000" dirty="0">
                <a:latin typeface="+mn-ea"/>
              </a:rPr>
              <a:t> </a:t>
            </a:r>
            <a:r>
              <a:rPr lang="zh-TW" altLang="en-US" sz="2800" dirty="0">
                <a:latin typeface="+mn-ea"/>
              </a:rPr>
              <a:t>就 要 算 出 賣 地 的 年 數 ， 把 餘 剩 年 數 的 價 值 還 那 買 主 ， 自 己 便 歸 回 自 己 的 地 業 </a:t>
            </a:r>
            <a:r>
              <a:rPr lang="zh-TW" altLang="en-US" sz="2800" dirty="0" smtClean="0">
                <a:latin typeface="+mn-ea"/>
              </a:rPr>
              <a:t>。</a:t>
            </a:r>
            <a:r>
              <a:rPr lang="en-US" altLang="zh-TW" sz="2800" b="1" baseline="30000" dirty="0" smtClean="0">
                <a:latin typeface="+mn-ea"/>
              </a:rPr>
              <a:t>28</a:t>
            </a:r>
            <a:r>
              <a:rPr lang="en-US" altLang="zh-TW" sz="2800" b="1" baseline="30000" dirty="0">
                <a:latin typeface="+mn-ea"/>
              </a:rPr>
              <a:t> </a:t>
            </a:r>
            <a:r>
              <a:rPr lang="zh-TW" altLang="en-US" sz="2800" dirty="0">
                <a:solidFill>
                  <a:srgbClr val="0000CC"/>
                </a:solidFill>
                <a:latin typeface="+mn-ea"/>
              </a:rPr>
              <a:t>倘 若 不 能 為 自 己 得 回 所 賣 的 ， 仍 要 存 在 買 主 的 手 裡 直 到 禧 年 ； 到 了 禧 年 ， 地 業 要 出 買 主 的 手 ， 自 己 便 歸 回 自 己 的 地 業 </a:t>
            </a:r>
            <a:r>
              <a:rPr lang="zh-TW" altLang="en-US" sz="2800" dirty="0" smtClean="0">
                <a:latin typeface="+mn-ea"/>
              </a:rPr>
              <a:t>。   </a:t>
            </a:r>
            <a:r>
              <a:rPr lang="en-US" altLang="zh-TW" sz="2800" dirty="0" smtClean="0">
                <a:latin typeface="+mn-ea"/>
              </a:rPr>
              <a:t>(</a:t>
            </a:r>
            <a:r>
              <a:rPr lang="zh-TW" altLang="en-US" sz="2800" dirty="0">
                <a:latin typeface="+mn-ea"/>
              </a:rPr>
              <a:t>利 未 記 </a:t>
            </a:r>
            <a:r>
              <a:rPr lang="en-US" altLang="zh-TW" sz="2800" dirty="0" smtClean="0">
                <a:latin typeface="+mn-ea"/>
              </a:rPr>
              <a:t>25:23-28)</a:t>
            </a:r>
            <a:endParaRPr lang="zh-TW" altLang="en-US" sz="2800" dirty="0">
              <a:latin typeface="+mn-ea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TW" sz="2800" dirty="0" smtClean="0">
              <a:latin typeface="+mn-ea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TW" sz="2800" dirty="0">
              <a:latin typeface="+mn-ea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2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072923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賣兒女為婢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852" y="1099570"/>
            <a:ext cx="8664315" cy="51891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2800" b="1" dirty="0" smtClean="0">
                <a:latin typeface="+mn-ea"/>
              </a:rPr>
              <a:t>馬 太 福 音 </a:t>
            </a:r>
            <a:r>
              <a:rPr lang="en-US" altLang="zh-TW" sz="2800" b="1" dirty="0" smtClean="0">
                <a:latin typeface="+mn-ea"/>
              </a:rPr>
              <a:t>18:25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800" dirty="0" smtClean="0"/>
              <a:t>因 為 他 沒 有 什 麼 償 還 之 物</a:t>
            </a:r>
            <a:r>
              <a:rPr lang="zh-TW" altLang="en-US" sz="2800" dirty="0"/>
              <a:t>，</a:t>
            </a:r>
            <a:r>
              <a:rPr lang="zh-TW" altLang="en-US" sz="2800" dirty="0" smtClean="0"/>
              <a:t>主 人 吩 咐 把 他 和 他 妻 子 兒 女</a:t>
            </a:r>
            <a:r>
              <a:rPr lang="zh-TW" altLang="en-US" sz="2800" dirty="0"/>
              <a:t>，</a:t>
            </a:r>
            <a:r>
              <a:rPr lang="zh-TW" altLang="en-US" sz="2800" dirty="0" smtClean="0"/>
              <a:t>並 一 切 所 有 的 都 賣 了 償 還。</a:t>
            </a:r>
            <a:endParaRPr lang="en-US" altLang="zh-TW" sz="28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800" b="1" dirty="0" smtClean="0"/>
              <a:t>利 </a:t>
            </a:r>
            <a:r>
              <a:rPr lang="zh-TW" altLang="en-US" sz="2800" b="1" dirty="0"/>
              <a:t>未 記 </a:t>
            </a:r>
            <a:r>
              <a:rPr lang="en-US" altLang="zh-TW" sz="2800" b="1" dirty="0" smtClean="0"/>
              <a:t>25</a:t>
            </a:r>
            <a:r>
              <a:rPr lang="zh-TW" altLang="en-US" sz="2800" b="1" dirty="0" smtClean="0"/>
              <a:t>  </a:t>
            </a:r>
            <a:endParaRPr lang="en-US" altLang="zh-TW" sz="2800" b="1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 smtClean="0"/>
              <a:t>39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你 的 弟 兄 若 在 你 那 裡 漸 漸 窮 乏 ， 將 自 己 賣 給 </a:t>
            </a:r>
            <a:r>
              <a:rPr lang="zh-TW" altLang="en-US" sz="2800" dirty="0" smtClean="0"/>
              <a:t>你， </a:t>
            </a:r>
            <a:r>
              <a:rPr lang="zh-TW" altLang="en-US" sz="2800" dirty="0"/>
              <a:t>不 可 叫 他 像 奴 僕 服 事 你 </a:t>
            </a:r>
            <a:r>
              <a:rPr lang="zh-TW" altLang="en-US" sz="2800" dirty="0" smtClean="0"/>
              <a:t>。</a:t>
            </a:r>
            <a:r>
              <a:rPr lang="en-US" altLang="zh-TW" sz="2800" b="1" baseline="30000" dirty="0" smtClean="0"/>
              <a:t>40</a:t>
            </a:r>
            <a:r>
              <a:rPr lang="en-US" altLang="zh-TW" sz="2800" b="1" baseline="30000" dirty="0"/>
              <a:t> </a:t>
            </a:r>
            <a:r>
              <a:rPr lang="zh-TW" altLang="en-US" sz="2800" dirty="0">
                <a:solidFill>
                  <a:srgbClr val="0000CC"/>
                </a:solidFill>
              </a:rPr>
              <a:t>他 要 在 你 那 裡 像 雇 工 人 和 寄 居 的 一 樣 ， 要 服 事 你 直 到 禧 年 </a:t>
            </a:r>
            <a:r>
              <a:rPr lang="zh-TW" altLang="en-US" sz="2800" dirty="0" smtClean="0">
                <a:solidFill>
                  <a:srgbClr val="0000CC"/>
                </a:solidFill>
              </a:rPr>
              <a:t>。</a:t>
            </a:r>
            <a:r>
              <a:rPr lang="en-US" altLang="zh-TW" sz="2800" b="1" baseline="30000" dirty="0" smtClean="0"/>
              <a:t>41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到 了 禧 年 ， 他 和 他 兒 女 要 離 開 你 ， 一 同 出 去 歸 回 本 家 ， 到 他 祖 宗 的 地 業 那 裡 去 </a:t>
            </a:r>
            <a:r>
              <a:rPr lang="zh-TW" altLang="en-US" sz="2800" dirty="0" smtClean="0"/>
              <a:t>。</a:t>
            </a:r>
            <a:r>
              <a:rPr lang="en-US" altLang="zh-TW" sz="2800" b="1" baseline="30000" dirty="0" smtClean="0"/>
              <a:t>42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因 為 他 們 是 我 的 僕 </a:t>
            </a:r>
            <a:r>
              <a:rPr lang="zh-TW" altLang="en-US" sz="2800" dirty="0" smtClean="0"/>
              <a:t>人， </a:t>
            </a:r>
            <a:r>
              <a:rPr lang="zh-TW" altLang="en-US" sz="2800" dirty="0"/>
              <a:t>是 我 從 埃 及 地 領 出 來 的 ， 不 可 賣 為 奴 僕 </a:t>
            </a:r>
            <a:r>
              <a:rPr lang="zh-TW" altLang="en-US" sz="2800" dirty="0" smtClean="0"/>
              <a:t>。</a:t>
            </a:r>
            <a:r>
              <a:rPr lang="en-US" altLang="zh-TW" sz="2800" b="1" baseline="30000" dirty="0" smtClean="0"/>
              <a:t>43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不 可 嚴 嚴 的 轄 管 他 ， 只 要 敬 畏 你 的 神 。</a:t>
            </a:r>
          </a:p>
          <a:p>
            <a:pPr>
              <a:lnSpc>
                <a:spcPct val="10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127272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安 息 年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116" y="1111762"/>
            <a:ext cx="8838580" cy="51891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2800" dirty="0"/>
              <a:t>利 未 記 </a:t>
            </a:r>
            <a:r>
              <a:rPr lang="en-US" altLang="zh-TW" sz="2800" dirty="0" smtClean="0"/>
              <a:t>25:</a:t>
            </a:r>
            <a:r>
              <a:rPr lang="zh-TW" altLang="en-US" sz="2800" dirty="0" smtClean="0"/>
              <a:t> </a:t>
            </a:r>
            <a:r>
              <a:rPr lang="en-US" altLang="zh-TW" sz="2800" dirty="0" smtClean="0"/>
              <a:t>1-7</a:t>
            </a:r>
            <a:endParaRPr lang="en-US" altLang="zh-TW" sz="2800" dirty="0"/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800" dirty="0" smtClean="0"/>
              <a:t>耶 </a:t>
            </a:r>
            <a:r>
              <a:rPr lang="zh-TW" altLang="en-US" sz="2800" dirty="0"/>
              <a:t>和 華 在 西 乃 山 對 摩 西 說 </a:t>
            </a:r>
            <a:r>
              <a:rPr lang="zh-TW" altLang="en-US" sz="2800" dirty="0" smtClean="0"/>
              <a:t>：</a:t>
            </a:r>
            <a:r>
              <a:rPr lang="en-US" altLang="zh-TW" sz="2800" b="1" baseline="30000" dirty="0" smtClean="0"/>
              <a:t>2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你 曉 諭 以 色 列 人 </a:t>
            </a:r>
            <a:r>
              <a:rPr lang="zh-TW" altLang="en-US" sz="2800" dirty="0" smtClean="0"/>
              <a:t>說： </a:t>
            </a:r>
            <a:r>
              <a:rPr lang="zh-TW" altLang="en-US" sz="2800" dirty="0"/>
              <a:t>你 們 到 了 我 所 賜 你 們 那 地 的 時 候 ， 地 就 要 向 耶 和 華 守 安 息 </a:t>
            </a:r>
            <a:r>
              <a:rPr lang="zh-TW" altLang="en-US" sz="2800" dirty="0" smtClean="0"/>
              <a:t>。</a:t>
            </a:r>
            <a:r>
              <a:rPr lang="en-US" altLang="zh-TW" sz="2800" b="1" baseline="30000" dirty="0" smtClean="0"/>
              <a:t>3</a:t>
            </a:r>
            <a:r>
              <a:rPr lang="en-US" altLang="zh-TW" sz="2800" b="1" baseline="30000" dirty="0"/>
              <a:t> </a:t>
            </a:r>
            <a:r>
              <a:rPr lang="zh-TW" altLang="en-US" sz="2800" dirty="0">
                <a:solidFill>
                  <a:srgbClr val="0000CC"/>
                </a:solidFill>
              </a:rPr>
              <a:t>六 年 要 耕 種 田 地 </a:t>
            </a:r>
            <a:r>
              <a:rPr lang="zh-TW" altLang="en-US" sz="2800" dirty="0"/>
              <a:t>， </a:t>
            </a:r>
            <a:r>
              <a:rPr lang="zh-TW" altLang="en-US" sz="2800" dirty="0">
                <a:solidFill>
                  <a:srgbClr val="0000CC"/>
                </a:solidFill>
              </a:rPr>
              <a:t>也 要 修 理 葡 萄 園 ， 收 藏 地 的 出 產 </a:t>
            </a:r>
            <a:r>
              <a:rPr lang="zh-TW" altLang="en-US" sz="2800" dirty="0" smtClean="0"/>
              <a:t>。</a:t>
            </a:r>
            <a:r>
              <a:rPr lang="en-US" altLang="zh-TW" sz="2800" b="1" baseline="30000" dirty="0" smtClean="0"/>
              <a:t>4</a:t>
            </a:r>
            <a:r>
              <a:rPr lang="en-US" altLang="zh-TW" sz="2800" b="1" baseline="30000" dirty="0"/>
              <a:t> </a:t>
            </a:r>
            <a:r>
              <a:rPr lang="zh-TW" altLang="en-US" sz="2800" dirty="0">
                <a:solidFill>
                  <a:srgbClr val="FF0000"/>
                </a:solidFill>
              </a:rPr>
              <a:t>第 七 年 ， 地 要 守 聖 安 息</a:t>
            </a:r>
            <a:r>
              <a:rPr lang="zh-TW" altLang="en-US" sz="2800" dirty="0"/>
              <a:t> ， 就 是 向 耶 和 華 守 的 安 息 ， 不 可 耕 種 田 地 ， 也 不 可 修 理 葡 萄 園 </a:t>
            </a:r>
            <a:r>
              <a:rPr lang="zh-TW" altLang="en-US" sz="2800" dirty="0" smtClean="0"/>
              <a:t>。</a:t>
            </a:r>
            <a:r>
              <a:rPr lang="en-US" altLang="zh-TW" sz="2800" b="1" baseline="30000" dirty="0" smtClean="0"/>
              <a:t>5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遺 落 自 長 的 莊 稼 不 可 收 割 ； 沒 有 修 理 的 葡 萄 樹 也 不 可 摘 取 葡 萄 。 這 年 ， 地 要 守 聖 安 息 </a:t>
            </a:r>
            <a:r>
              <a:rPr lang="zh-TW" altLang="en-US" sz="2800" dirty="0" smtClean="0"/>
              <a:t>。</a:t>
            </a:r>
            <a:r>
              <a:rPr lang="en-US" altLang="zh-TW" sz="2800" b="1" baseline="30000" dirty="0" smtClean="0"/>
              <a:t>6</a:t>
            </a:r>
            <a:r>
              <a:rPr lang="en-US" altLang="zh-TW" sz="2800" b="1" baseline="30000" dirty="0">
                <a:solidFill>
                  <a:srgbClr val="0000CC"/>
                </a:solidFill>
              </a:rPr>
              <a:t> </a:t>
            </a:r>
            <a:r>
              <a:rPr lang="zh-TW" altLang="en-US" sz="2800" dirty="0">
                <a:solidFill>
                  <a:srgbClr val="0000CC"/>
                </a:solidFill>
              </a:rPr>
              <a:t>地 在 安 息 年 所 出 的 ， 要 給 你 和 你 的 僕 人 、 婢 女 、 雇 工 人 ， 並 寄 居 的 外 人 當 食 物 </a:t>
            </a:r>
            <a:r>
              <a:rPr lang="zh-TW" altLang="en-US" sz="2800" dirty="0" smtClean="0">
                <a:solidFill>
                  <a:srgbClr val="0000CC"/>
                </a:solidFill>
              </a:rPr>
              <a:t>。</a:t>
            </a:r>
            <a:r>
              <a:rPr lang="en-US" altLang="zh-TW" sz="2800" b="1" baseline="30000" dirty="0" smtClean="0">
                <a:solidFill>
                  <a:srgbClr val="0000CC"/>
                </a:solidFill>
              </a:rPr>
              <a:t>7</a:t>
            </a:r>
            <a:r>
              <a:rPr lang="en-US" altLang="zh-TW" sz="2800" b="1" baseline="30000" dirty="0">
                <a:solidFill>
                  <a:srgbClr val="0000CC"/>
                </a:solidFill>
              </a:rPr>
              <a:t> </a:t>
            </a:r>
            <a:r>
              <a:rPr lang="zh-TW" altLang="en-US" sz="2800" dirty="0">
                <a:solidFill>
                  <a:srgbClr val="0000CC"/>
                </a:solidFill>
              </a:rPr>
              <a:t>這 年 的 土 產 也 要 給 你 的 牲 畜 和 你 地 上 的 走 獸 當 食 物 </a:t>
            </a:r>
            <a:r>
              <a:rPr lang="zh-TW" altLang="en-US" sz="2800" dirty="0" smtClean="0">
                <a:solidFill>
                  <a:srgbClr val="0000CC"/>
                </a:solidFill>
              </a:rPr>
              <a:t>。</a:t>
            </a:r>
            <a:endParaRPr lang="zh-TW" altLang="en-US" sz="28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3765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豁 </a:t>
            </a:r>
            <a:r>
              <a:rPr lang="zh-TW" altLang="en-US" sz="4000" dirty="0" smtClean="0">
                <a:solidFill>
                  <a:schemeClr val="bg1"/>
                </a:solidFill>
              </a:rPr>
              <a:t>免 的 </a:t>
            </a:r>
            <a:r>
              <a:rPr lang="zh-TW" altLang="en-US" sz="4000" dirty="0">
                <a:solidFill>
                  <a:schemeClr val="bg1"/>
                </a:solidFill>
              </a:rPr>
              <a:t>定 例 </a:t>
            </a:r>
            <a:r>
              <a:rPr lang="en-US" altLang="zh-TW" sz="4000" dirty="0" smtClean="0">
                <a:solidFill>
                  <a:schemeClr val="bg1"/>
                </a:solidFill>
              </a:rPr>
              <a:t>-</a:t>
            </a:r>
            <a:r>
              <a:rPr lang="zh-TW" altLang="en-US" sz="4000" dirty="0" smtClean="0">
                <a:solidFill>
                  <a:schemeClr val="bg1"/>
                </a:solidFill>
              </a:rPr>
              <a:t> 申 </a:t>
            </a:r>
            <a:r>
              <a:rPr lang="zh-TW" altLang="en-US" sz="4000" dirty="0">
                <a:solidFill>
                  <a:schemeClr val="bg1"/>
                </a:solidFill>
              </a:rPr>
              <a:t>命 記 </a:t>
            </a:r>
            <a:r>
              <a:rPr lang="en-US" altLang="zh-TW" sz="4000" b="1" dirty="0">
                <a:solidFill>
                  <a:schemeClr val="bg1"/>
                </a:solidFill>
              </a:rPr>
              <a:t>15</a:t>
            </a:r>
            <a:r>
              <a:rPr lang="en-US" altLang="zh-TW" sz="4000" b="1" dirty="0"/>
              <a:t> </a:t>
            </a:r>
            <a:r>
              <a:rPr lang="zh-TW" altLang="en-US" sz="4000" b="1" dirty="0"/>
              <a:t> 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956" y="1288507"/>
            <a:ext cx="8299342" cy="5262195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TW" sz="2800" b="1" baseline="30000" dirty="0" smtClean="0"/>
              <a:t>1</a:t>
            </a:r>
            <a:r>
              <a:rPr lang="zh-TW" altLang="en-US" sz="2800" dirty="0" smtClean="0">
                <a:solidFill>
                  <a:srgbClr val="FF0000"/>
                </a:solidFill>
              </a:rPr>
              <a:t>每 </a:t>
            </a:r>
            <a:r>
              <a:rPr lang="zh-TW" altLang="en-US" sz="2800" dirty="0">
                <a:solidFill>
                  <a:srgbClr val="FF0000"/>
                </a:solidFill>
              </a:rPr>
              <a:t>逢 七 年 末 一 年 ， 你 要 施 行 豁 免 </a:t>
            </a:r>
            <a:r>
              <a:rPr lang="zh-TW" altLang="en-US" sz="2800" dirty="0" smtClean="0"/>
              <a:t>。</a:t>
            </a:r>
            <a:r>
              <a:rPr lang="en-US" altLang="zh-TW" sz="2800" b="1" baseline="30000" dirty="0" smtClean="0"/>
              <a:t>2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豁 免 的 定 例 乃 是 這 樣 ： 凡 債 主 要 把 所 借 給 鄰 舍 的 豁 免 了 ； 不 可 向 鄰 舍 和 弟 兄 追 討 ， 因 為 耶 和 華 的 豁 免 年 已 經 宣 告 了 </a:t>
            </a:r>
            <a:r>
              <a:rPr lang="zh-TW" altLang="en-US" sz="2800" dirty="0" smtClean="0"/>
              <a:t>。</a:t>
            </a:r>
            <a:r>
              <a:rPr lang="en-US" altLang="zh-TW" sz="2800" b="1" baseline="30000" dirty="0" smtClean="0"/>
              <a:t>3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若 借 給 外 邦 人 ， 你 可 以 向 他 追 討 ； </a:t>
            </a:r>
            <a:r>
              <a:rPr lang="zh-TW" altLang="en-US" sz="2800" dirty="0">
                <a:solidFill>
                  <a:srgbClr val="0000CC"/>
                </a:solidFill>
              </a:rPr>
              <a:t>但 借 給 你 弟 兄 ， 無 論 是 甚 麼 ， 你 要 鬆 手 豁 免 了 </a:t>
            </a:r>
            <a:r>
              <a:rPr lang="zh-TW" altLang="en-US" sz="2800" dirty="0" smtClean="0">
                <a:solidFill>
                  <a:srgbClr val="0000CC"/>
                </a:solidFill>
              </a:rPr>
              <a:t>。</a:t>
            </a:r>
            <a:r>
              <a:rPr lang="en-US" altLang="zh-TW" sz="2800" b="1" baseline="30000" dirty="0" smtClean="0">
                <a:solidFill>
                  <a:srgbClr val="0000CC"/>
                </a:solidFill>
              </a:rPr>
              <a:t>7</a:t>
            </a:r>
            <a:r>
              <a:rPr lang="en-US" altLang="zh-TW" sz="2800" b="1" baseline="30000" dirty="0">
                <a:solidFill>
                  <a:srgbClr val="0000CC"/>
                </a:solidFill>
              </a:rPr>
              <a:t> </a:t>
            </a:r>
            <a:r>
              <a:rPr lang="zh-TW" altLang="en-US" sz="2800" dirty="0">
                <a:solidFill>
                  <a:srgbClr val="0000CC"/>
                </a:solidFill>
              </a:rPr>
              <a:t>在 耶 和 華 ─ 你 神 所 賜 你 的 地 上 ， 無 論 那 一 座 城 裡 ， 你 弟 兄 中 若 有 一 個 窮 人 ， 你 不 可 忍 著 心 、 揝 著 手 不 幫 補 你 窮 乏 的 弟 兄 </a:t>
            </a:r>
            <a:r>
              <a:rPr lang="zh-TW" altLang="en-US" sz="2800" dirty="0" smtClean="0">
                <a:solidFill>
                  <a:srgbClr val="0000CC"/>
                </a:solidFill>
              </a:rPr>
              <a:t>。</a:t>
            </a:r>
            <a:r>
              <a:rPr lang="en-US" altLang="zh-TW" sz="2800" b="1" baseline="30000" dirty="0" smtClean="0">
                <a:solidFill>
                  <a:srgbClr val="0000CC"/>
                </a:solidFill>
              </a:rPr>
              <a:t>8</a:t>
            </a:r>
            <a:r>
              <a:rPr lang="en-US" altLang="zh-TW" sz="2800" b="1" baseline="30000" dirty="0">
                <a:solidFill>
                  <a:srgbClr val="0000CC"/>
                </a:solidFill>
              </a:rPr>
              <a:t> </a:t>
            </a:r>
            <a:r>
              <a:rPr lang="zh-TW" altLang="en-US" sz="2800" dirty="0">
                <a:solidFill>
                  <a:srgbClr val="0000CC"/>
                </a:solidFill>
              </a:rPr>
              <a:t>總 要 向 他 鬆 開 手 ， 照 他 所 缺 乏 的 借 給 他 ， 補 他 的 不 足 </a:t>
            </a:r>
            <a:r>
              <a:rPr lang="zh-TW" altLang="en-US" sz="2800" dirty="0" smtClean="0">
                <a:solidFill>
                  <a:srgbClr val="0000CC"/>
                </a:solidFill>
              </a:rPr>
              <a:t>。</a:t>
            </a:r>
            <a:endParaRPr lang="zh-TW" altLang="en-US" sz="28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8264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豁 </a:t>
            </a:r>
            <a:r>
              <a:rPr lang="zh-TW" altLang="en-US" sz="4000" dirty="0" smtClean="0">
                <a:solidFill>
                  <a:schemeClr val="bg1"/>
                </a:solidFill>
              </a:rPr>
              <a:t>免 的 </a:t>
            </a:r>
            <a:r>
              <a:rPr lang="zh-TW" altLang="en-US" sz="4000" dirty="0">
                <a:solidFill>
                  <a:schemeClr val="bg1"/>
                </a:solidFill>
              </a:rPr>
              <a:t>定 例 </a:t>
            </a:r>
            <a:r>
              <a:rPr lang="en-US" altLang="zh-TW" sz="4000" dirty="0" smtClean="0">
                <a:solidFill>
                  <a:schemeClr val="bg1"/>
                </a:solidFill>
              </a:rPr>
              <a:t>-</a:t>
            </a:r>
            <a:r>
              <a:rPr lang="zh-TW" altLang="en-US" sz="4000" dirty="0" smtClean="0">
                <a:solidFill>
                  <a:schemeClr val="bg1"/>
                </a:solidFill>
              </a:rPr>
              <a:t> 申 </a:t>
            </a:r>
            <a:r>
              <a:rPr lang="zh-TW" altLang="en-US" sz="4000" dirty="0">
                <a:solidFill>
                  <a:schemeClr val="bg1"/>
                </a:solidFill>
              </a:rPr>
              <a:t>命 記 </a:t>
            </a:r>
            <a:r>
              <a:rPr lang="en-US" altLang="zh-TW" sz="4000" b="1" dirty="0">
                <a:solidFill>
                  <a:schemeClr val="bg1"/>
                </a:solidFill>
              </a:rPr>
              <a:t>15</a:t>
            </a:r>
            <a:r>
              <a:rPr lang="en-US" altLang="zh-TW" sz="4000" b="1" dirty="0"/>
              <a:t> </a:t>
            </a:r>
            <a:r>
              <a:rPr lang="zh-TW" altLang="en-US" sz="4000" b="1" dirty="0"/>
              <a:t> 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582" y="913757"/>
            <a:ext cx="8409661" cy="5786846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TW" sz="2800" b="1" baseline="30000" dirty="0" smtClean="0"/>
              <a:t>9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你 要 謹 慎 ， 不 可 心 裡 起 惡 念 ， 說 ： 第 七 年 的 豁 免 年 快 到 了 ， 你 便 惡 眼 看 你 窮 乏 的 弟 兄 ， 甚 麼 都 不 給 他 ， 以 致 他 因 你 求 告 耶 和 華 ， 罪 便 歸 於 你 了 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800" b="1" baseline="30000" dirty="0" smtClean="0"/>
              <a:t>10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你 總 要 給 他 ， 給 他 的 時 候 心 裡 不 可 愁 煩 ； 因 耶 和 華 ─ 你 的 神 必 在 你 這 一 切 所 行 的 ， 並 你 手 裡 所 辦 的 事 上 ， 賜 福 與 你 </a:t>
            </a:r>
            <a:r>
              <a:rPr lang="zh-TW" altLang="en-US" sz="2800" dirty="0" smtClean="0"/>
              <a:t>。</a:t>
            </a:r>
            <a:r>
              <a:rPr lang="en-US" altLang="zh-TW" sz="2800" dirty="0" smtClean="0"/>
              <a:t/>
            </a:r>
            <a:br>
              <a:rPr lang="en-US" altLang="zh-TW" sz="2800" dirty="0" smtClean="0"/>
            </a:br>
            <a:r>
              <a:rPr lang="en-US" altLang="zh-TW" sz="2800" b="1" baseline="30000" dirty="0" smtClean="0"/>
              <a:t>11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原 來 那 地 上 的 窮 人 永 不 斷 絕 ； </a:t>
            </a:r>
            <a:r>
              <a:rPr lang="zh-TW" altLang="en-US" sz="2800" dirty="0">
                <a:solidFill>
                  <a:srgbClr val="0000CC"/>
                </a:solidFill>
              </a:rPr>
              <a:t>所 以 我 吩 咐 你 說 ： 總 要 向 你 地 上 困 苦 窮 乏 的 弟 兄 鬆 開 手 。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704922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豁 免 的 定 </a:t>
            </a:r>
            <a:r>
              <a:rPr lang="zh-TW" altLang="en-US" sz="4000" dirty="0" smtClean="0">
                <a:solidFill>
                  <a:schemeClr val="bg1"/>
                </a:solidFill>
              </a:rPr>
              <a:t>例 </a:t>
            </a:r>
            <a:r>
              <a:rPr lang="en-US" altLang="zh-TW" sz="4000" dirty="0" smtClean="0">
                <a:solidFill>
                  <a:schemeClr val="bg1"/>
                </a:solidFill>
              </a:rPr>
              <a:t>- </a:t>
            </a:r>
            <a:r>
              <a:rPr lang="zh-TW" altLang="en-US" sz="4000" dirty="0" smtClean="0">
                <a:solidFill>
                  <a:schemeClr val="bg1"/>
                </a:solidFill>
              </a:rPr>
              <a:t>出 </a:t>
            </a:r>
            <a:r>
              <a:rPr lang="zh-TW" altLang="en-US" sz="4000" dirty="0">
                <a:solidFill>
                  <a:schemeClr val="bg1"/>
                </a:solidFill>
              </a:rPr>
              <a:t>埃 及 記 </a:t>
            </a:r>
            <a:r>
              <a:rPr lang="en-US" altLang="zh-TW" sz="4000" dirty="0" smtClean="0">
                <a:solidFill>
                  <a:schemeClr val="bg1"/>
                </a:solidFill>
              </a:rPr>
              <a:t>21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205" y="1065506"/>
            <a:ext cx="8664844" cy="5189173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altLang="zh-TW" sz="2400" b="1" dirty="0" smtClean="0"/>
              <a:t>21</a:t>
            </a:r>
            <a:r>
              <a:rPr lang="en-US" altLang="zh-TW" sz="2400" b="1" dirty="0"/>
              <a:t> </a:t>
            </a:r>
            <a:r>
              <a:rPr lang="zh-TW" altLang="en-US" sz="2400" dirty="0"/>
              <a:t>你 在 百 姓 面 前 所 要 立 的 典 章 是 這 樣 ：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sz="2400" b="1" baseline="30000" dirty="0"/>
              <a:t>2 </a:t>
            </a:r>
            <a:r>
              <a:rPr lang="zh-TW" altLang="en-US" sz="2400" dirty="0">
                <a:solidFill>
                  <a:srgbClr val="0000CC"/>
                </a:solidFill>
              </a:rPr>
              <a:t>你 若 買 希 伯 來 人 作 奴 僕 ， 他 必 服 事 你 六 年 ； 第 七 年 他 可 以 自 由 ， 白 白 的 出 去 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sz="2400" b="1" baseline="30000" dirty="0"/>
              <a:t>3 </a:t>
            </a:r>
            <a:r>
              <a:rPr lang="zh-TW" altLang="en-US" sz="2400" dirty="0"/>
              <a:t>他 若 孤 身 來 就 可 以 孤 身 去 ； 他 若 有 妻 ， 他 的 妻 就 可 以 同 他 出 去 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sz="2400" b="1" baseline="30000" dirty="0"/>
              <a:t>4 </a:t>
            </a:r>
            <a:r>
              <a:rPr lang="zh-TW" altLang="en-US" sz="2400" dirty="0"/>
              <a:t>他 主 人 若 給 他 妻 子 ， 妻 子 給 他 生 了 兒 子 或 女 兒 ， 妻 子 和 兒 女 要 歸 主 人 ， 他 要 獨 自 出 去 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sz="2400" b="1" baseline="30000" dirty="0"/>
              <a:t>5 </a:t>
            </a:r>
            <a:r>
              <a:rPr lang="zh-TW" altLang="en-US" sz="2400" dirty="0"/>
              <a:t>倘 或 奴 僕 明 說 ： 我 愛 我 的 主 人 和 我 的 妻 子 兒 女 ， 不 願 意 自 由 出 去 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sz="2400" b="1" baseline="30000" dirty="0"/>
              <a:t>6 </a:t>
            </a:r>
            <a:r>
              <a:rPr lang="zh-TW" altLang="en-US" sz="2400" dirty="0"/>
              <a:t>他 的 主 人 就 要 帶 他 到 審 判 官 （ 審 判 官 或 作 ： 神 ； 下 同 ） 那 裡 ， 又 要 帶 他 到 門 前 ， 靠 近 門 框 ， 用 錐 子 穿 他 的 耳 朵 ， 他 就 永 遠 服 事 主 人 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sz="2400" b="1" baseline="30000" dirty="0"/>
              <a:t>7 </a:t>
            </a:r>
            <a:r>
              <a:rPr lang="zh-TW" altLang="en-US" sz="2400" dirty="0"/>
              <a:t>人 若 賣 女 兒 作 婢 女 ， 婢 女 不 可 像 男 僕 那 樣 出 去 </a:t>
            </a:r>
            <a:r>
              <a:rPr lang="zh-TW" altLang="en-US" sz="2400" dirty="0" smtClean="0"/>
              <a:t>。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0862526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禧 </a:t>
            </a:r>
            <a:r>
              <a:rPr lang="zh-TW" altLang="en-US" sz="4000" dirty="0">
                <a:solidFill>
                  <a:schemeClr val="bg1"/>
                </a:solidFill>
              </a:rPr>
              <a:t>年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956" y="1277652"/>
            <a:ext cx="8360302" cy="51891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3000" dirty="0"/>
              <a:t>利 未 記 </a:t>
            </a:r>
            <a:r>
              <a:rPr lang="en-US" altLang="zh-TW" sz="3000" dirty="0"/>
              <a:t>25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3000" b="1" baseline="30000" dirty="0" smtClean="0"/>
              <a:t>8</a:t>
            </a:r>
            <a:r>
              <a:rPr lang="en-US" altLang="zh-TW" sz="3000" b="1" baseline="30000" dirty="0"/>
              <a:t> </a:t>
            </a:r>
            <a:r>
              <a:rPr lang="zh-TW" altLang="en-US" sz="3000" dirty="0"/>
              <a:t>你 要 計 算 七 個 安 息 年 ， 就 是 七 七 年 。 這 便 為 你 成 了 七 個 </a:t>
            </a:r>
            <a:r>
              <a:rPr lang="zh-TW" altLang="en-US" sz="3000" dirty="0">
                <a:solidFill>
                  <a:srgbClr val="FF0000"/>
                </a:solidFill>
              </a:rPr>
              <a:t>安 息 年 </a:t>
            </a:r>
            <a:r>
              <a:rPr lang="zh-TW" altLang="en-US" sz="3000" dirty="0"/>
              <a:t>， 共 是 四 十 九 年 </a:t>
            </a:r>
            <a:r>
              <a:rPr lang="zh-TW" altLang="en-US" sz="3000" dirty="0" smtClean="0"/>
              <a:t>。</a:t>
            </a:r>
            <a:endParaRPr lang="en-US" altLang="zh-TW" sz="3000" b="1" baseline="300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3000" b="1" baseline="30000" dirty="0" smtClean="0"/>
              <a:t>10</a:t>
            </a:r>
            <a:r>
              <a:rPr lang="en-US" altLang="zh-TW" sz="3000" b="1" baseline="30000" dirty="0"/>
              <a:t> </a:t>
            </a:r>
            <a:r>
              <a:rPr lang="zh-TW" altLang="en-US" sz="3000" dirty="0"/>
              <a:t>第 五 十 年 ， 你 們 要 當 作 聖 年 ， 在 遍 地 給 一 切 的 居 民 宣 告 自 由 。 這 年 必 為 你 們 的 禧 年 ， </a:t>
            </a:r>
            <a:r>
              <a:rPr lang="zh-TW" altLang="en-US" sz="3000" dirty="0">
                <a:solidFill>
                  <a:srgbClr val="0000CC"/>
                </a:solidFill>
              </a:rPr>
              <a:t>各 人 要 歸 自 己 的 產 業 </a:t>
            </a:r>
            <a:r>
              <a:rPr lang="zh-TW" altLang="en-US" sz="3000" dirty="0"/>
              <a:t>， 各 歸 本 家 </a:t>
            </a:r>
            <a:r>
              <a:rPr lang="zh-TW" altLang="en-US" sz="3000" dirty="0" smtClean="0"/>
              <a:t>。</a:t>
            </a:r>
            <a:endParaRPr lang="en-US" altLang="zh-TW" sz="30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3000" b="1" baseline="30000" dirty="0" smtClean="0"/>
              <a:t>11</a:t>
            </a:r>
            <a:r>
              <a:rPr lang="en-US" altLang="zh-TW" sz="3000" b="1" baseline="30000" dirty="0"/>
              <a:t> </a:t>
            </a:r>
            <a:r>
              <a:rPr lang="zh-TW" altLang="en-US" sz="3000" dirty="0">
                <a:solidFill>
                  <a:srgbClr val="FF0000"/>
                </a:solidFill>
              </a:rPr>
              <a:t>第 五 十 年 要 作 為 你 們 的 禧 年</a:t>
            </a:r>
            <a:r>
              <a:rPr lang="zh-TW" altLang="en-US" sz="3000" dirty="0"/>
              <a:t> 。 這 年 不 可 耕 種 ； 地 中 自 長 的 ， 不 可 收 割 ； 沒 有 修 理 的 葡 萄 樹 也 不 可 摘 取 葡 萄 </a:t>
            </a:r>
            <a:r>
              <a:rPr lang="zh-TW" altLang="en-US" sz="3000" dirty="0" smtClean="0"/>
              <a:t>。</a:t>
            </a:r>
            <a:endParaRPr lang="zh-TW" altLang="en-US" sz="3000" dirty="0"/>
          </a:p>
          <a:p>
            <a:pPr marL="0" indent="0">
              <a:lnSpc>
                <a:spcPct val="100000"/>
              </a:lnSpc>
              <a:buNone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5298284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耶 和 </a:t>
            </a:r>
            <a:r>
              <a:rPr lang="zh-TW" altLang="en-US" sz="4000" dirty="0" smtClean="0">
                <a:solidFill>
                  <a:schemeClr val="bg1"/>
                </a:solidFill>
              </a:rPr>
              <a:t>華 看 顧 窮 </a:t>
            </a:r>
            <a:r>
              <a:rPr lang="zh-TW" altLang="en-US" sz="4000" dirty="0">
                <a:solidFill>
                  <a:schemeClr val="bg1"/>
                </a:solidFill>
              </a:rPr>
              <a:t>人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956" y="1038812"/>
            <a:ext cx="8299342" cy="5774217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sz="2800" dirty="0"/>
              <a:t>箴 言 </a:t>
            </a:r>
            <a:r>
              <a:rPr lang="en-US" altLang="zh-TW" sz="2800" dirty="0"/>
              <a:t>19:17</a:t>
            </a:r>
            <a:r>
              <a:rPr lang="zh-TW" altLang="en-US" sz="2800" dirty="0"/>
              <a:t> </a:t>
            </a:r>
            <a:endParaRPr lang="en-US" altLang="zh-TW" sz="2800" dirty="0"/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2800" dirty="0"/>
              <a:t>憐 憫 貧 窮 的 ， 就 是 借 給 耶 和 華 ； 他 的 善 行 ， 耶 和 華 必 償 還 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2800" dirty="0" smtClean="0"/>
              <a:t>申 </a:t>
            </a:r>
            <a:r>
              <a:rPr lang="zh-TW" altLang="en-US" sz="2800" dirty="0"/>
              <a:t>命 記 </a:t>
            </a:r>
            <a:r>
              <a:rPr lang="en-US" altLang="zh-TW" sz="2800" b="1" dirty="0" smtClean="0"/>
              <a:t>15:4 </a:t>
            </a:r>
            <a:endParaRPr lang="en-US" altLang="zh-TW" sz="2800" b="1" dirty="0"/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2800" dirty="0" smtClean="0"/>
              <a:t>你 </a:t>
            </a:r>
            <a:r>
              <a:rPr lang="zh-TW" altLang="en-US" sz="2800" dirty="0"/>
              <a:t>若 留 意 聽 從 耶 和 華 ─ 你 神 的 話 ， 謹 守 遵 行 我 今 日 所 吩 咐 你 這 一 切 的 命 令 ， </a:t>
            </a:r>
            <a:r>
              <a:rPr lang="zh-TW" altLang="en-US" sz="2800" dirty="0">
                <a:solidFill>
                  <a:srgbClr val="FF0000"/>
                </a:solidFill>
              </a:rPr>
              <a:t>就 必 在 你 們 中 間 沒 有 窮 人 了</a:t>
            </a:r>
            <a:r>
              <a:rPr lang="zh-TW" altLang="en-US" sz="2800" dirty="0"/>
              <a:t> （ 在 耶 和 華 ─ 你 神 所 賜 你 為 業 的 地 上 ， 耶 和 華 必 大 大 賜 福 與 你 。 </a:t>
            </a:r>
            <a:r>
              <a:rPr lang="zh-TW" altLang="en-US" sz="2800" dirty="0" smtClean="0"/>
              <a:t>）</a:t>
            </a:r>
            <a:endParaRPr lang="en-US" altLang="zh-TW" sz="2800" dirty="0" smtClean="0"/>
          </a:p>
          <a:p>
            <a:pPr>
              <a:lnSpc>
                <a:spcPct val="15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449195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公開譴責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076" y="1233682"/>
            <a:ext cx="8741044" cy="518917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 b="1" dirty="0"/>
              <a:t>6 </a:t>
            </a:r>
            <a:r>
              <a:rPr lang="en-US" sz="3200" dirty="0"/>
              <a:t>我 </a:t>
            </a:r>
            <a:r>
              <a:rPr lang="en-US" sz="3200" dirty="0">
                <a:solidFill>
                  <a:srgbClr val="FF0000"/>
                </a:solidFill>
              </a:rPr>
              <a:t>聽 見 </a:t>
            </a:r>
            <a:r>
              <a:rPr lang="en-US" sz="3200" dirty="0"/>
              <a:t>他 們 呼 號 說 這 些 話 ， 便 </a:t>
            </a:r>
            <a:r>
              <a:rPr lang="en-US" sz="3200" dirty="0">
                <a:solidFill>
                  <a:srgbClr val="FF0000"/>
                </a:solidFill>
              </a:rPr>
              <a:t>甚 發 怒 </a:t>
            </a:r>
            <a:r>
              <a:rPr lang="en-US" sz="3200" dirty="0"/>
              <a:t>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3200" b="1" dirty="0"/>
              <a:t>7 </a:t>
            </a:r>
            <a:r>
              <a:rPr lang="en-US" sz="3200" dirty="0"/>
              <a:t>我 </a:t>
            </a:r>
            <a:r>
              <a:rPr lang="en-US" sz="3200" dirty="0">
                <a:solidFill>
                  <a:srgbClr val="FF0000"/>
                </a:solidFill>
              </a:rPr>
              <a:t>心 裡 籌 劃 </a:t>
            </a:r>
            <a:r>
              <a:rPr lang="en-US" sz="3200" dirty="0"/>
              <a:t>， 就 </a:t>
            </a:r>
            <a:r>
              <a:rPr lang="en-US" sz="3200" dirty="0">
                <a:solidFill>
                  <a:srgbClr val="FF0000"/>
                </a:solidFill>
              </a:rPr>
              <a:t>斥 責</a:t>
            </a:r>
            <a:r>
              <a:rPr lang="en-US" sz="3200" dirty="0"/>
              <a:t> 貴 冑 和 官 長 說 ： 你 們 各 人 向 弟 兄 取 利 ！ 於 是 我 </a:t>
            </a:r>
            <a:r>
              <a:rPr lang="en-US" sz="3200" dirty="0">
                <a:solidFill>
                  <a:srgbClr val="FF0000"/>
                </a:solidFill>
              </a:rPr>
              <a:t>招 聚 大 會 攻 擊 他 們 </a:t>
            </a:r>
            <a:r>
              <a:rPr lang="en-US" sz="3200" dirty="0"/>
              <a:t>。</a:t>
            </a:r>
          </a:p>
          <a:p>
            <a:pPr>
              <a:lnSpc>
                <a:spcPct val="150000"/>
              </a:lnSpc>
            </a:pP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42911216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聽 </a:t>
            </a:r>
            <a:r>
              <a:rPr lang="en-US" sz="4000" dirty="0" smtClean="0">
                <a:solidFill>
                  <a:schemeClr val="bg1"/>
                </a:solidFill>
              </a:rPr>
              <a:t>見</a:t>
            </a:r>
            <a:r>
              <a:rPr lang="zh-TW" altLang="en-US" sz="4000" dirty="0" smtClean="0">
                <a:solidFill>
                  <a:schemeClr val="bg1"/>
                </a:solidFill>
              </a:rPr>
              <a:t> </a:t>
            </a:r>
            <a:r>
              <a:rPr lang="en-US" altLang="zh-TW" sz="4000" dirty="0" smtClean="0">
                <a:solidFill>
                  <a:schemeClr val="bg1"/>
                </a:solidFill>
              </a:rPr>
              <a:t>-</a:t>
            </a:r>
            <a:r>
              <a:rPr lang="zh-TW" altLang="en-US" sz="4000" dirty="0" smtClean="0">
                <a:solidFill>
                  <a:schemeClr val="bg1"/>
                </a:solidFill>
              </a:rPr>
              <a:t> 傾</a:t>
            </a:r>
            <a:r>
              <a:rPr lang="zh-TW" altLang="en-US" sz="4000" dirty="0">
                <a:solidFill>
                  <a:schemeClr val="bg1"/>
                </a:solidFill>
              </a:rPr>
              <a:t>聽訴</a:t>
            </a:r>
            <a:r>
              <a:rPr lang="zh-TW" altLang="en-US" sz="4000" dirty="0" smtClean="0">
                <a:solidFill>
                  <a:schemeClr val="bg1"/>
                </a:solidFill>
              </a:rPr>
              <a:t>求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3200" dirty="0">
                <a:latin typeface="+mn-ea"/>
              </a:rPr>
              <a:t>使 徒 行 傳 </a:t>
            </a:r>
            <a:r>
              <a:rPr lang="en-US" altLang="zh-TW" sz="3200" dirty="0" smtClean="0">
                <a:latin typeface="+mn-ea"/>
              </a:rPr>
              <a:t>6</a:t>
            </a:r>
            <a:r>
              <a:rPr lang="en-US" altLang="zh-TW" sz="3200" b="1" dirty="0">
                <a:latin typeface="+mn-ea"/>
              </a:rPr>
              <a:t> </a:t>
            </a:r>
            <a:endParaRPr lang="en-US" altLang="zh-TW" sz="3200" b="1" dirty="0" smtClean="0">
              <a:latin typeface="+mn-ea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 smtClean="0">
                <a:latin typeface="+mn-ea"/>
              </a:rPr>
              <a:t>1</a:t>
            </a:r>
            <a:r>
              <a:rPr lang="zh-TW" altLang="en-US" sz="2800" b="1" baseline="30000" dirty="0">
                <a:latin typeface="+mn-ea"/>
              </a:rPr>
              <a:t> </a:t>
            </a:r>
            <a:r>
              <a:rPr lang="zh-TW" altLang="en-US" sz="2800" dirty="0" smtClean="0">
                <a:latin typeface="+mn-ea"/>
              </a:rPr>
              <a:t>那 </a:t>
            </a:r>
            <a:r>
              <a:rPr lang="zh-TW" altLang="en-US" sz="2800" dirty="0">
                <a:latin typeface="+mn-ea"/>
              </a:rPr>
              <a:t>時 ， 門 徒 增 多 ， 有 說 希 利 尼 話 的 猶 太 人 向 希 伯 來 人 </a:t>
            </a:r>
            <a:r>
              <a:rPr lang="zh-TW" altLang="en-US" sz="2800" dirty="0">
                <a:solidFill>
                  <a:srgbClr val="FF0000"/>
                </a:solidFill>
                <a:latin typeface="+mn-ea"/>
              </a:rPr>
              <a:t>發 怨 言 </a:t>
            </a:r>
            <a:r>
              <a:rPr lang="zh-TW" altLang="en-US" sz="2800" dirty="0">
                <a:latin typeface="+mn-ea"/>
              </a:rPr>
              <a:t>， 因 為 在 天 天 的 供 給 上 忽 略 了 他 們 的 寡 婦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>
                <a:latin typeface="+mn-ea"/>
              </a:rPr>
              <a:t>2 </a:t>
            </a:r>
            <a:r>
              <a:rPr lang="zh-TW" altLang="en-US" sz="2800" dirty="0">
                <a:latin typeface="+mn-ea"/>
              </a:rPr>
              <a:t>十 二 使 徒 叫 眾 門 徒 來 ， 對 他 們 說 ： 我 們 撇 下 神 的 道 去 管 理 飯 食 ， 原 是 不 合 宜 的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>
                <a:latin typeface="+mn-ea"/>
              </a:rPr>
              <a:t>3 </a:t>
            </a:r>
            <a:r>
              <a:rPr lang="zh-TW" altLang="en-US" sz="2800" dirty="0">
                <a:latin typeface="+mn-ea"/>
              </a:rPr>
              <a:t>所 以 弟 兄 們 ， 當 從 你 們 中 間 選 出 七 個 有 好 名 聲 、 被 聖 靈 充 滿 、 智 慧 充 足 的 人 ， 我 們 就 派 他 們 管 理 這 事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>
                <a:latin typeface="+mn-ea"/>
              </a:rPr>
              <a:t>4 </a:t>
            </a:r>
            <a:r>
              <a:rPr lang="zh-TW" altLang="en-US" sz="2800" dirty="0">
                <a:latin typeface="+mn-ea"/>
              </a:rPr>
              <a:t>但 我 們 要 專 心 以 祈 禱 、 傳 道 為 事 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893668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心 裡 籌 劃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TW" altLang="en-US" sz="3000" dirty="0" smtClean="0"/>
              <a:t>不</a:t>
            </a:r>
            <a:r>
              <a:rPr lang="zh-TW" altLang="en-US" sz="3000" dirty="0"/>
              <a:t>輕易發怒的，勝過勇士；治服己心的，強如取城。（箴</a:t>
            </a:r>
            <a:r>
              <a:rPr lang="en-US" sz="3000" dirty="0"/>
              <a:t>16:32</a:t>
            </a:r>
            <a:r>
              <a:rPr lang="zh-TW" altLang="en-US" sz="3000" dirty="0"/>
              <a:t>）</a:t>
            </a:r>
            <a:endParaRPr lang="en-US" altLang="zh-TW" sz="3000" dirty="0"/>
          </a:p>
          <a:p>
            <a:pPr>
              <a:lnSpc>
                <a:spcPct val="100000"/>
              </a:lnSpc>
            </a:pPr>
            <a:r>
              <a:rPr lang="zh-TW" altLang="en-US" sz="3200" dirty="0" smtClean="0"/>
              <a:t>如何處理</a:t>
            </a:r>
            <a:endParaRPr lang="en-US" altLang="zh-TW" sz="3200" dirty="0" smtClean="0"/>
          </a:p>
          <a:p>
            <a:pPr lvl="1">
              <a:lnSpc>
                <a:spcPct val="100000"/>
              </a:lnSpc>
            </a:pPr>
            <a:r>
              <a:rPr lang="zh-TW" altLang="en-US" sz="2800" dirty="0" smtClean="0"/>
              <a:t>勇</a:t>
            </a:r>
            <a:r>
              <a:rPr lang="zh-TW" altLang="en-US" sz="2800" dirty="0"/>
              <a:t>氣與智慧</a:t>
            </a:r>
            <a:endParaRPr lang="en-US" altLang="zh-TW" sz="2800" dirty="0" smtClean="0"/>
          </a:p>
          <a:p>
            <a:pPr lvl="1">
              <a:lnSpc>
                <a:spcPct val="100000"/>
              </a:lnSpc>
            </a:pPr>
            <a:r>
              <a:rPr lang="zh-TW" altLang="en-US" sz="2800" dirty="0" smtClean="0"/>
              <a:t>合</a:t>
            </a:r>
            <a:r>
              <a:rPr lang="zh-TW" altLang="en-US" sz="2800" dirty="0" smtClean="0"/>
              <a:t>一的原則</a:t>
            </a:r>
            <a:endParaRPr lang="en-US" altLang="zh-TW" sz="2800" dirty="0" smtClean="0"/>
          </a:p>
          <a:p>
            <a:pPr lvl="2">
              <a:lnSpc>
                <a:spcPct val="100000"/>
              </a:lnSpc>
            </a:pPr>
            <a:r>
              <a:rPr lang="zh-TW" altLang="en-US" sz="2600" dirty="0" smtClean="0"/>
              <a:t>窮人</a:t>
            </a:r>
            <a:endParaRPr lang="en-US" altLang="zh-TW" sz="2600" dirty="0" smtClean="0"/>
          </a:p>
          <a:p>
            <a:pPr lvl="2">
              <a:lnSpc>
                <a:spcPct val="100000"/>
              </a:lnSpc>
            </a:pPr>
            <a:r>
              <a:rPr lang="zh-TW" altLang="en-US" sz="2600" dirty="0" smtClean="0"/>
              <a:t>富人（官長，貴冑）</a:t>
            </a:r>
            <a:endParaRPr lang="en-US" altLang="zh-TW" sz="2600" dirty="0" smtClean="0"/>
          </a:p>
          <a:p>
            <a:pPr>
              <a:lnSpc>
                <a:spcPct val="100000"/>
              </a:lnSpc>
            </a:pPr>
            <a:endParaRPr lang="en-US" altLang="zh-TW" sz="3200" dirty="0" smtClean="0"/>
          </a:p>
        </p:txBody>
      </p:sp>
    </p:spTree>
    <p:extLst>
      <p:ext uri="{BB962C8B-B14F-4D97-AF65-F5344CB8AC3E}">
        <p14:creationId xmlns:p14="http://schemas.microsoft.com/office/powerpoint/2010/main" val="8543770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有智慧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sz="2800" b="1" dirty="0"/>
              <a:t>利 未 記 </a:t>
            </a:r>
            <a:r>
              <a:rPr lang="en-US" altLang="zh-TW" sz="2800" b="1" dirty="0" smtClean="0"/>
              <a:t>19:15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2800" dirty="0" smtClean="0"/>
              <a:t>你 </a:t>
            </a:r>
            <a:r>
              <a:rPr lang="zh-TW" altLang="en-US" sz="2800" dirty="0"/>
              <a:t>們 施 行 審 判 ， 不 可 行 不 義 ； 不 可 偏 護 窮 人 ， 也 不 可 重 看 有 勢 力 的 人 ， 只 要 </a:t>
            </a:r>
            <a:r>
              <a:rPr lang="zh-TW" altLang="en-US" sz="2800" dirty="0">
                <a:solidFill>
                  <a:srgbClr val="FF0000"/>
                </a:solidFill>
              </a:rPr>
              <a:t>按 著 公 義 審 判 </a:t>
            </a:r>
            <a:r>
              <a:rPr lang="zh-TW" altLang="en-US" sz="2800" dirty="0"/>
              <a:t>你 的 鄰 舍 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2800" dirty="0" smtClean="0"/>
              <a:t>公義</a:t>
            </a:r>
            <a:endParaRPr lang="en-US" altLang="zh-TW" sz="28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2800" dirty="0" smtClean="0"/>
              <a:t>家裡小孩子爭吵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你偏向誰</a:t>
            </a:r>
            <a:r>
              <a:rPr lang="en-US" altLang="zh-TW" sz="2800" dirty="0" smtClean="0"/>
              <a:t>?</a:t>
            </a:r>
            <a:r>
              <a:rPr lang="zh-TW" altLang="en-US" sz="2800" dirty="0" smtClean="0"/>
              <a:t> 為什麼</a:t>
            </a:r>
            <a:r>
              <a:rPr lang="en-US" altLang="zh-TW" sz="2800" dirty="0" smtClean="0"/>
              <a:t>?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75056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拿 單 </a:t>
            </a:r>
            <a:r>
              <a:rPr lang="zh-TW" altLang="en-US" sz="4000" dirty="0" smtClean="0">
                <a:solidFill>
                  <a:schemeClr val="bg1"/>
                </a:solidFill>
              </a:rPr>
              <a:t>譴 責 </a:t>
            </a:r>
            <a:r>
              <a:rPr lang="zh-TW" altLang="en-US" sz="4000" dirty="0">
                <a:solidFill>
                  <a:schemeClr val="bg1"/>
                </a:solidFill>
              </a:rPr>
              <a:t>大 </a:t>
            </a:r>
            <a:r>
              <a:rPr lang="zh-TW" altLang="en-US" sz="4000" dirty="0" smtClean="0">
                <a:solidFill>
                  <a:schemeClr val="bg1"/>
                </a:solidFill>
              </a:rPr>
              <a:t>衛 </a:t>
            </a:r>
            <a:r>
              <a:rPr lang="en-US" altLang="zh-TW" sz="4000" dirty="0" smtClean="0">
                <a:solidFill>
                  <a:schemeClr val="bg1"/>
                </a:solidFill>
              </a:rPr>
              <a:t>-</a:t>
            </a:r>
            <a:r>
              <a:rPr lang="zh-TW" altLang="en-US" sz="4000" dirty="0" smtClean="0">
                <a:solidFill>
                  <a:schemeClr val="bg1"/>
                </a:solidFill>
              </a:rPr>
              <a:t> </a:t>
            </a:r>
            <a:r>
              <a:rPr lang="zh-TW" altLang="en-US" sz="4000" dirty="0" smtClean="0"/>
              <a:t>撒 </a:t>
            </a:r>
            <a:r>
              <a:rPr lang="zh-TW" altLang="en-US" sz="4000" dirty="0"/>
              <a:t>母 耳 記 下 </a:t>
            </a:r>
            <a:r>
              <a:rPr lang="en-US" altLang="zh-TW" sz="4000" dirty="0" smtClean="0"/>
              <a:t>12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84914"/>
            <a:ext cx="9144000" cy="562431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2400" b="1" dirty="0" smtClean="0"/>
              <a:t>12</a:t>
            </a:r>
            <a:r>
              <a:rPr lang="en-US" altLang="zh-TW" sz="2400" b="1" dirty="0"/>
              <a:t> </a:t>
            </a:r>
            <a:r>
              <a:rPr lang="zh-TW" altLang="en-US" sz="2400" dirty="0"/>
              <a:t>耶 和 華 差 遣 拿 單 去 見 大 衛 。 拿 單 到 了 大 衛 那 裡 ， 對 他 說 ： 在 一 座 城 裡 有 兩 個 人 ： 一 個 是 富 戶 ， 一 個 是 窮 人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400" b="1" baseline="30000" dirty="0"/>
              <a:t>2 </a:t>
            </a:r>
            <a:r>
              <a:rPr lang="zh-TW" altLang="en-US" sz="2400" dirty="0"/>
              <a:t>富 戶 有 許 多 牛 群 羊 群 </a:t>
            </a:r>
            <a:r>
              <a:rPr lang="zh-TW" altLang="en-US" sz="2400" dirty="0" smtClean="0"/>
              <a:t>；</a:t>
            </a:r>
            <a:r>
              <a:rPr lang="en-US" altLang="zh-TW" sz="2400" b="1" baseline="30000" dirty="0" smtClean="0"/>
              <a:t>3</a:t>
            </a:r>
            <a:r>
              <a:rPr lang="en-US" altLang="zh-TW" sz="2400" b="1" baseline="30000" dirty="0"/>
              <a:t> </a:t>
            </a:r>
            <a:r>
              <a:rPr lang="zh-TW" altLang="en-US" sz="2400" dirty="0"/>
              <a:t>窮 人 除 了 所 買 來 養 活 的 一 隻 小 母 羊 羔 之 外 ， 別 無 所 有 。 羊 羔 在 他 家 裡 和 他 兒 女 一 同 長 大 ， 吃 他 所 吃 的 ， 喝 他 所 喝 的 ， 睡 在 他 懷 中 ， 在 他 看 來 如 同 女 兒 一 樣 </a:t>
            </a:r>
            <a:r>
              <a:rPr lang="zh-TW" altLang="en-US" sz="2400" dirty="0" smtClean="0"/>
              <a:t>。</a:t>
            </a:r>
            <a:r>
              <a:rPr lang="en-US" altLang="zh-TW" sz="2400" b="1" baseline="30000" dirty="0" smtClean="0"/>
              <a:t>4</a:t>
            </a:r>
            <a:r>
              <a:rPr lang="en-US" altLang="zh-TW" sz="2400" b="1" baseline="30000" dirty="0"/>
              <a:t> </a:t>
            </a:r>
            <a:r>
              <a:rPr lang="zh-TW" altLang="en-US" sz="2400" dirty="0"/>
              <a:t>有 一 客 人 來 到 這 富 戶 家 裡 ； </a:t>
            </a:r>
            <a:r>
              <a:rPr lang="zh-TW" altLang="en-US" sz="2400" dirty="0">
                <a:solidFill>
                  <a:srgbClr val="9933FF"/>
                </a:solidFill>
              </a:rPr>
              <a:t>富 戶 捨 不 得 從 自 己 的 牛 群 羊 群 中 取 一 隻 預 備 給 客 人 吃 ， 卻 取 了 那 窮 人 的 羊 羔 ， 預 備 給 客 人 吃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400" b="1" baseline="30000" dirty="0"/>
              <a:t>5 </a:t>
            </a:r>
            <a:r>
              <a:rPr lang="zh-TW" altLang="en-US" sz="2400" dirty="0"/>
              <a:t>大 衛 就 甚 惱 怒 那 人 ， 對 拿 單 說 ： 我 指 著 永 生 的 耶 和 華 起 誓 ， 行 這 事 的 人 該 死 </a:t>
            </a:r>
            <a:r>
              <a:rPr lang="zh-TW" altLang="en-US" sz="2400" dirty="0" smtClean="0"/>
              <a:t>！</a:t>
            </a:r>
            <a:r>
              <a:rPr lang="en-US" altLang="zh-TW" sz="2400" b="1" baseline="30000" dirty="0" smtClean="0"/>
              <a:t>6</a:t>
            </a:r>
            <a:r>
              <a:rPr lang="en-US" altLang="zh-TW" sz="2400" b="1" baseline="30000" dirty="0"/>
              <a:t> </a:t>
            </a:r>
            <a:r>
              <a:rPr lang="zh-TW" altLang="en-US" sz="2400" dirty="0"/>
              <a:t>他 必 償 還 羊 羔 四 倍 ； 因 為 他 行 這 事 ， 沒 有 憐 恤 的 心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400" b="1" baseline="30000" dirty="0"/>
              <a:t>7 </a:t>
            </a:r>
            <a:r>
              <a:rPr lang="zh-TW" altLang="en-US" sz="2400" dirty="0">
                <a:solidFill>
                  <a:srgbClr val="0000CC"/>
                </a:solidFill>
              </a:rPr>
              <a:t>拿 單 對 大 衛 說 ： 你 就 是 那 人 </a:t>
            </a:r>
            <a:r>
              <a:rPr lang="zh-TW" altLang="en-US" sz="2400" dirty="0"/>
              <a:t>！ </a:t>
            </a:r>
            <a:r>
              <a:rPr lang="en-US" altLang="zh-TW" sz="2400" dirty="0" smtClean="0"/>
              <a:t>…......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400" b="1" baseline="30000" dirty="0" smtClean="0"/>
              <a:t>13</a:t>
            </a:r>
            <a:r>
              <a:rPr lang="en-US" altLang="zh-TW" sz="2400" b="1" baseline="30000" dirty="0"/>
              <a:t> </a:t>
            </a:r>
            <a:r>
              <a:rPr lang="zh-TW" altLang="en-US" sz="2400" dirty="0">
                <a:solidFill>
                  <a:srgbClr val="FF0000"/>
                </a:solidFill>
              </a:rPr>
              <a:t>大 衛 對 拿 單 說 ： 我 得 罪 耶 和 華 了 </a:t>
            </a:r>
            <a:r>
              <a:rPr lang="zh-TW" altLang="en-US" sz="2400" dirty="0"/>
              <a:t>！ </a:t>
            </a:r>
            <a:r>
              <a:rPr lang="en-US" altLang="zh-TW" sz="2400" dirty="0" smtClean="0"/>
              <a:t>…….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015512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>
                <a:solidFill>
                  <a:schemeClr val="bg1"/>
                </a:solidFill>
              </a:rPr>
              <a:t>CONFRONTATION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985" y="1188712"/>
            <a:ext cx="8471221" cy="518917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zh-TW" altLang="en-US" sz="3000" dirty="0" smtClean="0">
                <a:latin typeface="+mn-ea"/>
              </a:rPr>
              <a:t>倘</a:t>
            </a:r>
            <a:r>
              <a:rPr lang="zh-TW" altLang="en-US" sz="3000" dirty="0">
                <a:latin typeface="+mn-ea"/>
              </a:rPr>
              <a:t>若你的弟兄得罪你，你就去，趁著只有他和你在一處的時候，指出他的錯來。他若聽你，你便得了你的弟</a:t>
            </a:r>
            <a:r>
              <a:rPr lang="zh-TW" altLang="en-US" sz="3000" dirty="0" smtClean="0">
                <a:latin typeface="+mn-ea"/>
              </a:rPr>
              <a:t>兄。（</a:t>
            </a:r>
            <a:r>
              <a:rPr lang="zh-TW" altLang="en-US" sz="3000" dirty="0">
                <a:latin typeface="+mn-ea"/>
              </a:rPr>
              <a:t>太</a:t>
            </a:r>
            <a:r>
              <a:rPr lang="en-US" sz="3000" dirty="0">
                <a:latin typeface="+mn-ea"/>
              </a:rPr>
              <a:t>18:15</a:t>
            </a:r>
            <a:r>
              <a:rPr lang="zh-TW" altLang="en-US" sz="3000" dirty="0" smtClean="0">
                <a:latin typeface="+mn-ea"/>
              </a:rPr>
              <a:t>）</a:t>
            </a:r>
            <a:endParaRPr lang="en-US" altLang="zh-TW" sz="3000" dirty="0" smtClean="0">
              <a:latin typeface="+mn-ea"/>
            </a:endParaRPr>
          </a:p>
          <a:p>
            <a:pPr>
              <a:lnSpc>
                <a:spcPct val="100000"/>
              </a:lnSpc>
            </a:pPr>
            <a:r>
              <a:rPr lang="zh-TW" altLang="en-US" sz="3000" dirty="0" smtClean="0">
                <a:latin typeface="+mn-ea"/>
              </a:rPr>
              <a:t>但</a:t>
            </a:r>
            <a:r>
              <a:rPr lang="zh-TW" altLang="en-US" sz="3000" dirty="0">
                <a:latin typeface="+mn-ea"/>
              </a:rPr>
              <a:t>我一看見他們行的不正，與福音的真理不合，就在眾人面前對磯法（彼得）說：你既是猶太人，若隨外邦人行事，不隨猶太人行事，怎麼還勉強外邦人隨猶太人</a:t>
            </a:r>
            <a:r>
              <a:rPr lang="zh-TW" altLang="en-US" sz="3000" dirty="0" smtClean="0">
                <a:latin typeface="+mn-ea"/>
              </a:rPr>
              <a:t>呢？</a:t>
            </a:r>
            <a:r>
              <a:rPr lang="en-US" altLang="zh-TW" sz="3000" dirty="0" smtClean="0">
                <a:latin typeface="+mn-ea"/>
              </a:rPr>
              <a:t>(</a:t>
            </a:r>
            <a:r>
              <a:rPr lang="zh-TW" altLang="en-US" sz="3000" dirty="0" smtClean="0">
                <a:latin typeface="+mn-ea"/>
              </a:rPr>
              <a:t>加</a:t>
            </a:r>
            <a:r>
              <a:rPr lang="en-US" sz="3000" dirty="0">
                <a:latin typeface="+mn-ea"/>
              </a:rPr>
              <a:t>2:14</a:t>
            </a:r>
            <a:r>
              <a:rPr lang="zh-TW" altLang="en-US" sz="3000" dirty="0" smtClean="0">
                <a:latin typeface="+mn-ea"/>
              </a:rPr>
              <a:t>）</a:t>
            </a:r>
            <a:endParaRPr lang="en-US" altLang="zh-TW" sz="3000" dirty="0" smtClean="0">
              <a:latin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3000" dirty="0">
                <a:latin typeface="+mn-ea"/>
              </a:rPr>
              <a:t>当面的责备强如背地的爱情</a:t>
            </a:r>
            <a:r>
              <a:rPr lang="zh-CN" altLang="en-US" sz="3000" dirty="0" smtClean="0">
                <a:latin typeface="+mn-ea"/>
              </a:rPr>
              <a:t>。朋</a:t>
            </a:r>
            <a:r>
              <a:rPr lang="zh-CN" altLang="en-US" sz="3000" dirty="0">
                <a:latin typeface="+mn-ea"/>
              </a:rPr>
              <a:t>友加的伤痕出于忠诚</a:t>
            </a:r>
            <a:r>
              <a:rPr lang="zh-CN" altLang="en-US" sz="3000" dirty="0" smtClean="0">
                <a:latin typeface="+mn-ea"/>
              </a:rPr>
              <a:t>；仇</a:t>
            </a:r>
            <a:r>
              <a:rPr lang="zh-CN" altLang="en-US" sz="3000" dirty="0">
                <a:latin typeface="+mn-ea"/>
              </a:rPr>
              <a:t>敌连连亲嘴却是多余</a:t>
            </a:r>
            <a:r>
              <a:rPr lang="zh-CN" altLang="en-US" sz="3000" dirty="0" smtClean="0">
                <a:latin typeface="+mn-ea"/>
              </a:rPr>
              <a:t>。</a:t>
            </a:r>
            <a:r>
              <a:rPr lang="en-US" altLang="zh-CN" sz="3000" dirty="0" smtClean="0">
                <a:latin typeface="+mn-ea"/>
              </a:rPr>
              <a:t>(</a:t>
            </a:r>
            <a:r>
              <a:rPr lang="zh-TW" altLang="en-US" sz="3000" dirty="0" smtClean="0">
                <a:latin typeface="+mn-ea"/>
              </a:rPr>
              <a:t>箴 </a:t>
            </a:r>
            <a:r>
              <a:rPr lang="en-US" altLang="zh-TW" sz="3000" dirty="0" smtClean="0">
                <a:latin typeface="+mn-ea"/>
              </a:rPr>
              <a:t>27:5-6)</a:t>
            </a:r>
            <a:r>
              <a:rPr lang="zh-CN" altLang="en-US" sz="3000" dirty="0">
                <a:latin typeface="+mn-ea"/>
              </a:rPr>
              <a:t/>
            </a:r>
            <a:br>
              <a:rPr lang="zh-CN" altLang="en-US" sz="3000" dirty="0">
                <a:latin typeface="+mn-ea"/>
              </a:rPr>
            </a:br>
            <a:endParaRPr lang="en-US" altLang="zh-TW" sz="3000" dirty="0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800620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公開譴責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147" y="1173722"/>
            <a:ext cx="8610021" cy="51891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8 </a:t>
            </a:r>
            <a:r>
              <a:rPr lang="en-US" sz="2800" dirty="0"/>
              <a:t>我 對 他 們 說 ： 我 們 盡 力 </a:t>
            </a:r>
            <a:r>
              <a:rPr lang="en-US" sz="2800" dirty="0">
                <a:solidFill>
                  <a:srgbClr val="FF0000"/>
                </a:solidFill>
              </a:rPr>
              <a:t>贖 回 我 們 弟 兄 </a:t>
            </a:r>
            <a:r>
              <a:rPr lang="en-US" sz="2800" dirty="0"/>
              <a:t>， 就 是 賣 與 外 邦 的 猶 大 人 ； 你 們 還 要 賣 弟 兄 ， 使 我 們 贖 回 來 麼 ？ </a:t>
            </a:r>
            <a:r>
              <a:rPr lang="en-US" sz="2800" dirty="0">
                <a:solidFill>
                  <a:srgbClr val="FF0000"/>
                </a:solidFill>
              </a:rPr>
              <a:t>他 們 就 靜 默 不 語 ， 無 話 可 答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9 </a:t>
            </a:r>
            <a:r>
              <a:rPr lang="en-US" sz="2800" dirty="0"/>
              <a:t>我 又 說 ： 你 們 所 行 的 不 善 ！ 你 們 行 事 不 當 敬 畏 我 們 的 神 麼 ？ 不 然 ， 難 免 我 們 的 仇 敵 外 邦 人 毀 謗 我 們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10 </a:t>
            </a:r>
            <a:r>
              <a:rPr lang="en-US" sz="2800" dirty="0">
                <a:solidFill>
                  <a:srgbClr val="FF0000"/>
                </a:solidFill>
              </a:rPr>
              <a:t>我 和 我 的 弟 兄 與 僕 人 也 將 銀 錢 糧 食 借 給 百 姓 </a:t>
            </a:r>
            <a:r>
              <a:rPr lang="en-US" sz="2800" dirty="0"/>
              <a:t>； 我 們 大 家 都 </a:t>
            </a:r>
            <a:r>
              <a:rPr lang="en-US" sz="2800" dirty="0">
                <a:solidFill>
                  <a:srgbClr val="FF0000"/>
                </a:solidFill>
              </a:rPr>
              <a:t>當 免 去 利 息 </a:t>
            </a:r>
            <a:r>
              <a:rPr lang="en-US" sz="2800" dirty="0"/>
              <a:t>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11 </a:t>
            </a:r>
            <a:r>
              <a:rPr lang="en-US" sz="2800" dirty="0"/>
              <a:t>如 今 我 勸 你 們 </a:t>
            </a:r>
            <a:r>
              <a:rPr lang="en-US" sz="2800" dirty="0">
                <a:solidFill>
                  <a:srgbClr val="0000CC"/>
                </a:solidFill>
              </a:rPr>
              <a:t>將 他 們 的 田 地 、 葡 萄 園 、 橄 欖 園 、 房 屋 ， 並 向 他 們 所 取 的 銀 錢 、 糧 食 、 新 酒 ， 和 油 ， 百 分 之 一 的 利 息 </a:t>
            </a:r>
            <a:r>
              <a:rPr lang="en-US" sz="2800" dirty="0"/>
              <a:t>都 </a:t>
            </a:r>
            <a:r>
              <a:rPr lang="en-US" sz="2800" dirty="0">
                <a:solidFill>
                  <a:srgbClr val="FF0000"/>
                </a:solidFill>
              </a:rPr>
              <a:t>歸 還 他 們 </a:t>
            </a:r>
            <a:r>
              <a:rPr lang="en-US" sz="2800" dirty="0"/>
              <a:t>。</a:t>
            </a:r>
          </a:p>
          <a:p>
            <a:pPr>
              <a:lnSpc>
                <a:spcPct val="100000"/>
              </a:lnSpc>
            </a:pP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9107676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+mn-ea"/>
                <a:ea typeface="+mn-ea"/>
              </a:rPr>
              <a:t>贖 回 我 們 弟 </a:t>
            </a:r>
            <a:r>
              <a:rPr lang="en-US" sz="4000" dirty="0" smtClean="0">
                <a:solidFill>
                  <a:schemeClr val="bg1"/>
                </a:solidFill>
                <a:latin typeface="+mn-ea"/>
                <a:ea typeface="+mn-ea"/>
              </a:rPr>
              <a:t>兄</a:t>
            </a:r>
            <a:endParaRPr lang="en-US" dirty="0">
              <a:latin typeface="+mn-ea"/>
              <a:ea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503" y="1203702"/>
            <a:ext cx="8487704" cy="51891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3200" dirty="0">
                <a:latin typeface="+mn-ea"/>
              </a:rPr>
              <a:t>利 未 記 </a:t>
            </a:r>
            <a:r>
              <a:rPr lang="en-US" altLang="zh-TW" sz="3200" dirty="0" smtClean="0">
                <a:latin typeface="+mn-ea"/>
              </a:rPr>
              <a:t>25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3000" b="1" baseline="30000" dirty="0" smtClean="0"/>
              <a:t>47</a:t>
            </a:r>
            <a:r>
              <a:rPr lang="en-US" altLang="zh-TW" sz="3000" b="1" baseline="30000" dirty="0"/>
              <a:t> </a:t>
            </a:r>
            <a:r>
              <a:rPr lang="zh-TW" altLang="en-US" sz="3000" dirty="0"/>
              <a:t>住 在 你 那 裡 的 外 人 ， 或 是 寄 居 的 ， 若 漸 漸 富 足 ， 你 的 弟 兄 卻 漸 漸 窮 乏 ， </a:t>
            </a:r>
            <a:r>
              <a:rPr lang="zh-TW" altLang="en-US" sz="3000" dirty="0">
                <a:solidFill>
                  <a:srgbClr val="FF0000"/>
                </a:solidFill>
              </a:rPr>
              <a:t>將 自 己 賣 給 那 外 人 ， 或 是 寄 居 的 ， 或 是 外 人 的 宗 族 </a:t>
            </a:r>
            <a:r>
              <a:rPr lang="zh-TW" altLang="en-US" sz="3000" dirty="0"/>
              <a:t>，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3000" b="1" baseline="30000" dirty="0"/>
              <a:t>48 </a:t>
            </a:r>
            <a:r>
              <a:rPr lang="zh-TW" altLang="en-US" sz="3000" dirty="0"/>
              <a:t>賣 了 以 後 ， 可 以 將 他 </a:t>
            </a:r>
            <a:r>
              <a:rPr lang="zh-TW" altLang="en-US" sz="3000" dirty="0">
                <a:solidFill>
                  <a:srgbClr val="FF0000"/>
                </a:solidFill>
              </a:rPr>
              <a:t>贖 回 </a:t>
            </a:r>
            <a:r>
              <a:rPr lang="zh-TW" altLang="en-US" sz="3000" dirty="0"/>
              <a:t>。 無 論 是 他 的 弟 兄 ，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3000" b="1" baseline="30000" dirty="0"/>
              <a:t>49 </a:t>
            </a:r>
            <a:r>
              <a:rPr lang="zh-TW" altLang="en-US" sz="3000" dirty="0"/>
              <a:t>或 伯 叔 、 伯 叔 的 兒 子 ， 本 家 的 近 支 ， 都 可 以 贖 他 。 他 自 己 若 漸 漸 富 足 ， 也 可 以 自 贖 </a:t>
            </a:r>
            <a:r>
              <a:rPr lang="zh-TW" altLang="en-US" sz="3000" dirty="0" smtClean="0"/>
              <a:t>。</a:t>
            </a:r>
            <a:endParaRPr lang="zh-TW" altLang="en-US" sz="3000" dirty="0"/>
          </a:p>
        </p:txBody>
      </p:sp>
    </p:spTree>
    <p:extLst>
      <p:ext uri="{BB962C8B-B14F-4D97-AF65-F5344CB8AC3E}">
        <p14:creationId xmlns:p14="http://schemas.microsoft.com/office/powerpoint/2010/main" val="34215878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+mn-ea"/>
                <a:ea typeface="+mn-ea"/>
              </a:rPr>
              <a:t>眾 </a:t>
            </a:r>
            <a:r>
              <a:rPr lang="en-US" sz="4000" dirty="0" smtClean="0">
                <a:solidFill>
                  <a:schemeClr val="bg1"/>
                </a:solidFill>
                <a:latin typeface="+mn-ea"/>
                <a:ea typeface="+mn-ea"/>
              </a:rPr>
              <a:t>人</a:t>
            </a:r>
            <a:r>
              <a:rPr lang="zh-TW" altLang="en-US" sz="4000" dirty="0" smtClean="0">
                <a:solidFill>
                  <a:schemeClr val="bg1"/>
                </a:solidFill>
                <a:latin typeface="+mn-ea"/>
                <a:ea typeface="+mn-ea"/>
              </a:rPr>
              <a:t> 響 應</a:t>
            </a:r>
            <a:endParaRPr lang="en-US" sz="40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3200" b="1" dirty="0"/>
              <a:t>12 </a:t>
            </a:r>
            <a:r>
              <a:rPr lang="en-US" sz="3200" dirty="0"/>
              <a:t>眾 人 說 ： 我 們 必 歸 還 ， 不 再 向 他 們 索 要 ， 必 照 你 的 話 行 。 我 就 </a:t>
            </a:r>
            <a:r>
              <a:rPr lang="en-US" sz="3200" dirty="0">
                <a:solidFill>
                  <a:srgbClr val="FF0000"/>
                </a:solidFill>
              </a:rPr>
              <a:t>召 了 祭 司 來 ， 叫 眾 人 起 誓 </a:t>
            </a:r>
            <a:r>
              <a:rPr lang="en-US" sz="3200" dirty="0"/>
              <a:t>， 必 照 著 所 應 許 的 而 行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200" b="1" dirty="0"/>
              <a:t>13 </a:t>
            </a:r>
            <a:r>
              <a:rPr lang="en-US" sz="3200" dirty="0"/>
              <a:t>我 也 抖 著 胸 前 的 衣 襟 ， 說 ： 凡 不 成 就 這 應 許 的 ， 願 神 照 樣 抖 他 離 開 家 產 和 他 勞 碌 得 來 的 ， 直 到 抖 空 了 。 </a:t>
            </a:r>
            <a:r>
              <a:rPr lang="en-US" sz="3200" dirty="0">
                <a:solidFill>
                  <a:srgbClr val="FF0000"/>
                </a:solidFill>
              </a:rPr>
              <a:t>會 眾 都 說 ： 阿 們 ！ 又 讚 美 耶 和 華 </a:t>
            </a:r>
            <a:r>
              <a:rPr lang="en-US" sz="3200" dirty="0"/>
              <a:t>。 百 姓 就 </a:t>
            </a:r>
            <a:r>
              <a:rPr lang="en-US" sz="3200" dirty="0">
                <a:solidFill>
                  <a:srgbClr val="FF0000"/>
                </a:solidFill>
              </a:rPr>
              <a:t>照 著 所 應 許 的 去 行</a:t>
            </a:r>
            <a:r>
              <a:rPr lang="en-US" sz="3200" dirty="0"/>
              <a:t> 。</a:t>
            </a:r>
          </a:p>
          <a:p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2755675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起誓</a:t>
            </a:r>
            <a:r>
              <a:rPr lang="zh-TW" altLang="en-US" sz="4000" dirty="0" smtClean="0">
                <a:solidFill>
                  <a:schemeClr val="bg1"/>
                </a:solidFill>
                <a:latin typeface="+mn-ea"/>
                <a:ea typeface="+mn-ea"/>
              </a:rPr>
              <a:t>咒詛 </a:t>
            </a:r>
            <a:endParaRPr lang="en-US" sz="40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956" y="888907"/>
            <a:ext cx="8299342" cy="5189173"/>
          </a:xfrm>
        </p:spPr>
        <p:txBody>
          <a:bodyPr>
            <a:noAutofit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zh-TW" altLang="en-US" sz="2800" dirty="0" smtClean="0"/>
              <a:t>民 數 記</a:t>
            </a:r>
            <a:r>
              <a:rPr lang="en-US" sz="2800" dirty="0" smtClean="0"/>
              <a:t>30:2</a:t>
            </a:r>
            <a:endParaRPr lang="en-US" altLang="zh-TW" sz="2800" dirty="0" smtClean="0"/>
          </a:p>
          <a:p>
            <a:pPr marL="0" indent="0">
              <a:lnSpc>
                <a:spcPct val="160000"/>
              </a:lnSpc>
              <a:buNone/>
            </a:pPr>
            <a:r>
              <a:rPr lang="zh-TW" altLang="en-US" sz="2800" dirty="0" smtClean="0"/>
              <a:t>人</a:t>
            </a:r>
            <a:r>
              <a:rPr lang="zh-TW" altLang="en-US" sz="2800" dirty="0"/>
              <a:t>若向耶和華許願或起誓，要約束自己，就不可食言，必要按口中所出的一切話行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pPr marL="0" indent="0">
              <a:lnSpc>
                <a:spcPct val="160000"/>
              </a:lnSpc>
              <a:buNone/>
            </a:pPr>
            <a:r>
              <a:rPr lang="zh-TW" altLang="en-US" sz="2800" dirty="0" smtClean="0"/>
              <a:t>申 </a:t>
            </a:r>
            <a:r>
              <a:rPr lang="zh-TW" altLang="en-US" sz="2800" dirty="0"/>
              <a:t>命 記 </a:t>
            </a:r>
            <a:r>
              <a:rPr lang="en-US" altLang="zh-TW" sz="2800" dirty="0" smtClean="0"/>
              <a:t>28:15-66</a:t>
            </a:r>
            <a:endParaRPr lang="en-US" altLang="zh-TW" sz="2800" dirty="0"/>
          </a:p>
          <a:p>
            <a:pPr marL="0" indent="0">
              <a:lnSpc>
                <a:spcPct val="160000"/>
              </a:lnSpc>
              <a:buNone/>
            </a:pPr>
            <a:r>
              <a:rPr lang="en-US" altLang="zh-TW" sz="2800" b="1" baseline="30000" dirty="0" smtClean="0"/>
              <a:t>15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你 若 不 聽 從 耶 和 華 ─ 你 神 的 話 ， 不 謹 守 遵 行 他 的 一 切 誡 命 律 例 ， 就 是 我 今 日 所 吩 咐 你 的 ， 這 以 下 的 咒 詛 都 必 追 隨 你 ， 臨 到 你 身 上 </a:t>
            </a:r>
            <a:r>
              <a:rPr lang="zh-TW" altLang="en-US" sz="2800" dirty="0" smtClean="0"/>
              <a:t>：</a:t>
            </a:r>
            <a:r>
              <a:rPr lang="en-US" altLang="zh-TW" sz="2800" dirty="0" smtClean="0"/>
              <a:t>…..</a:t>
            </a:r>
            <a:endParaRPr lang="en-US" sz="2800" dirty="0"/>
          </a:p>
          <a:p>
            <a:pPr marL="0" indent="0">
              <a:lnSpc>
                <a:spcPct val="16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888124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樹立榜樣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105" y="1149016"/>
            <a:ext cx="8741044" cy="5189173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800" b="1" dirty="0"/>
              <a:t>14 </a:t>
            </a:r>
            <a:r>
              <a:rPr lang="en-US" sz="2800" dirty="0"/>
              <a:t>自 從 我 奉 派 作 猶 大 地 的 省 長 ， 就 是 從 亞 達 薛 西 王 二 十 年 直 到 三 十 二 年 ， 共 十 二 年 之 久 ， 我 與 我 弟 兄 都 </a:t>
            </a:r>
            <a:r>
              <a:rPr lang="en-US" sz="2800" dirty="0">
                <a:solidFill>
                  <a:srgbClr val="FF0000"/>
                </a:solidFill>
              </a:rPr>
              <a:t>沒 有 吃 省 長 的 俸 祿 </a:t>
            </a:r>
            <a:r>
              <a:rPr lang="en-US" sz="2800" dirty="0"/>
              <a:t>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800" b="1" dirty="0"/>
              <a:t>15 </a:t>
            </a:r>
            <a:r>
              <a:rPr lang="en-US" sz="2800" dirty="0"/>
              <a:t>在 我 以 前 的 省 長 加 重 百 姓 的 擔 子 ， 每 日 索 要 糧 食 和 酒 ， 並 銀 子 四 十 舍 客 勒 ， 就 是 他 們 的 僕 人 也 轄 制 百 姓 ； 但 </a:t>
            </a:r>
            <a:r>
              <a:rPr lang="en-US" sz="2800" dirty="0">
                <a:solidFill>
                  <a:srgbClr val="FF0000"/>
                </a:solidFill>
              </a:rPr>
              <a:t>我 因 敬 畏 神 不 這 樣 行 </a:t>
            </a:r>
            <a:r>
              <a:rPr lang="en-US" sz="2800" dirty="0"/>
              <a:t>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800" b="1" dirty="0"/>
              <a:t>16 </a:t>
            </a:r>
            <a:r>
              <a:rPr lang="en-US" sz="2800" dirty="0"/>
              <a:t>並 且 我 恆 心 修 造 城 牆 ， 並 </a:t>
            </a:r>
            <a:r>
              <a:rPr lang="en-US" sz="2800" dirty="0">
                <a:solidFill>
                  <a:srgbClr val="FF0000"/>
                </a:solidFill>
              </a:rPr>
              <a:t>沒 有 置 買 田 地 </a:t>
            </a:r>
            <a:r>
              <a:rPr lang="en-US" sz="2800" dirty="0"/>
              <a:t>； </a:t>
            </a:r>
            <a:r>
              <a:rPr lang="en-US" sz="2800" dirty="0">
                <a:solidFill>
                  <a:srgbClr val="FF0000"/>
                </a:solidFill>
              </a:rPr>
              <a:t>我 的 僕 人 也 都 聚 集 在 那 裡 做 工 </a:t>
            </a:r>
            <a:r>
              <a:rPr lang="en-US" sz="2800" dirty="0" smtClean="0"/>
              <a:t>。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57314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樹立榜樣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105" y="1149016"/>
            <a:ext cx="8741044" cy="5189173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800" b="1" dirty="0" smtClean="0"/>
              <a:t>17</a:t>
            </a:r>
            <a:r>
              <a:rPr lang="en-US" sz="2800" b="1" dirty="0"/>
              <a:t> </a:t>
            </a:r>
            <a:r>
              <a:rPr lang="en-US" sz="2800" dirty="0"/>
              <a:t>除 了 從 四 圍 外 邦 中 來 的 猶 大 人 以 外 ， 有 猶 大 平 民 和 官 長 </a:t>
            </a:r>
            <a:r>
              <a:rPr lang="en-US" sz="2800" dirty="0">
                <a:solidFill>
                  <a:srgbClr val="FF0000"/>
                </a:solidFill>
              </a:rPr>
              <a:t>一 百 五 十 人 在 我 席 上 吃 飯</a:t>
            </a:r>
            <a:r>
              <a:rPr lang="en-US" sz="2800" dirty="0"/>
              <a:t>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800" b="1" dirty="0"/>
              <a:t>18 </a:t>
            </a:r>
            <a:r>
              <a:rPr lang="en-US" sz="2800" dirty="0"/>
              <a:t>每 日 預 備 一 隻 公 牛 ， 六 隻 肥 羊 ， 又 預 備 些 飛 禽 ； 每 十 日 一 次 ， 多 預 備 各 樣 的 酒 。 雖 然 如 此 ， 我 並 不 要 省 長 的 俸 祿 ， 因 為 百 姓 服 役 甚 重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800" b="1" dirty="0"/>
              <a:t>19 </a:t>
            </a:r>
            <a:r>
              <a:rPr lang="en-US" sz="2800" dirty="0">
                <a:solidFill>
                  <a:srgbClr val="00B050"/>
                </a:solidFill>
              </a:rPr>
              <a:t>我 的 神 啊 ， 求 你 記 念 我 為 這 百 姓 所 行 的 一 切 事 ， 施 恩 與 我 。</a:t>
            </a:r>
          </a:p>
          <a:p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40853882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dirty="0">
                <a:solidFill>
                  <a:schemeClr val="bg1"/>
                </a:solidFill>
              </a:rPr>
              <a:t>尼希</a:t>
            </a:r>
            <a:r>
              <a:rPr lang="zh-TW" altLang="en-US" sz="4000" b="1" dirty="0" smtClean="0">
                <a:solidFill>
                  <a:schemeClr val="bg1"/>
                </a:solidFill>
              </a:rPr>
              <a:t>米的</a:t>
            </a:r>
            <a:r>
              <a:rPr lang="zh-TW" altLang="en-US" sz="4000" b="1" dirty="0">
                <a:solidFill>
                  <a:schemeClr val="bg1"/>
                </a:solidFill>
              </a:rPr>
              <a:t>榜樣與見證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956" y="1394085"/>
            <a:ext cx="8299342" cy="515661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dirty="0" err="1" smtClean="0">
                <a:latin typeface="+mn-ea"/>
              </a:rPr>
              <a:t>盡力贖回我們弟兄</a:t>
            </a:r>
            <a:r>
              <a:rPr lang="en-US" sz="3200" dirty="0" smtClean="0">
                <a:latin typeface="+mn-ea"/>
              </a:rPr>
              <a:t> </a:t>
            </a:r>
            <a:endParaRPr lang="en-US" sz="3200" dirty="0">
              <a:latin typeface="+mn-ea"/>
            </a:endParaRPr>
          </a:p>
          <a:p>
            <a:pPr>
              <a:lnSpc>
                <a:spcPct val="100000"/>
              </a:lnSpc>
            </a:pPr>
            <a:r>
              <a:rPr lang="en-US" altLang="en-US" sz="3200" dirty="0" err="1" smtClean="0">
                <a:latin typeface="+mn-ea"/>
                <a:cs typeface="Times New Roman" panose="02020603050405020304" pitchFamily="18" charset="0"/>
              </a:rPr>
              <a:t>將銀錢糧食借給百姓</a:t>
            </a:r>
            <a:r>
              <a:rPr lang="en-US" altLang="en-US" sz="3200" dirty="0" err="1">
                <a:latin typeface="+mn-ea"/>
                <a:cs typeface="Times New Roman" panose="02020603050405020304" pitchFamily="18" charset="0"/>
              </a:rPr>
              <a:t>，</a:t>
            </a:r>
            <a:r>
              <a:rPr lang="en-US" altLang="en-US" sz="3200" dirty="0" err="1" smtClean="0">
                <a:latin typeface="+mn-ea"/>
                <a:cs typeface="Times New Roman" panose="02020603050405020304" pitchFamily="18" charset="0"/>
              </a:rPr>
              <a:t>免除利息</a:t>
            </a:r>
            <a:endParaRPr lang="en-US" altLang="en-US" sz="3200" dirty="0" smtClean="0">
              <a:latin typeface="+mn-ea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zh-TW" altLang="en-US" sz="3200" dirty="0" smtClean="0">
                <a:latin typeface="+mn-ea"/>
                <a:cs typeface="Times New Roman" panose="02020603050405020304" pitchFamily="18" charset="0"/>
              </a:rPr>
              <a:t>不隨波逐流</a:t>
            </a:r>
            <a:endParaRPr lang="en-US" altLang="zh-TW" sz="3200" dirty="0" smtClean="0">
              <a:latin typeface="+mn-ea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</a:pPr>
            <a:r>
              <a:rPr lang="zh-TW" altLang="en-US" sz="2800" dirty="0" smtClean="0">
                <a:latin typeface="+mn-ea"/>
              </a:rPr>
              <a:t>我不這樣行</a:t>
            </a:r>
            <a:endParaRPr lang="en-US" altLang="en-US" sz="2800" dirty="0" smtClean="0">
              <a:latin typeface="+mn-ea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zh-CN" altLang="en-US" sz="3200" dirty="0" smtClean="0">
                <a:latin typeface="+mn-ea"/>
              </a:rPr>
              <a:t>放弃自己的权利</a:t>
            </a:r>
            <a:r>
              <a:rPr lang="zh-TW" altLang="en-US" sz="3200" dirty="0" smtClean="0">
                <a:latin typeface="+mn-ea"/>
              </a:rPr>
              <a:t> </a:t>
            </a:r>
            <a:endParaRPr lang="en-US" altLang="zh-TW" sz="3200" dirty="0" smtClean="0">
              <a:latin typeface="+mn-ea"/>
            </a:endParaRPr>
          </a:p>
          <a:p>
            <a:pPr lvl="1">
              <a:lnSpc>
                <a:spcPct val="100000"/>
              </a:lnSpc>
            </a:pPr>
            <a:r>
              <a:rPr lang="en-US" altLang="en-US" sz="2800" dirty="0" err="1" smtClean="0">
                <a:latin typeface="+mn-ea"/>
                <a:cs typeface="Times New Roman" panose="02020603050405020304" pitchFamily="18" charset="0"/>
              </a:rPr>
              <a:t>十二年之久</a:t>
            </a:r>
            <a:r>
              <a:rPr lang="en-US" altLang="en-US" sz="2800" dirty="0" err="1">
                <a:latin typeface="+mn-ea"/>
                <a:cs typeface="Times New Roman" panose="02020603050405020304" pitchFamily="18" charset="0"/>
              </a:rPr>
              <a:t>，</a:t>
            </a:r>
            <a:r>
              <a:rPr lang="en-US" altLang="en-US" sz="2800" dirty="0" err="1" smtClean="0">
                <a:latin typeface="+mn-ea"/>
                <a:cs typeface="Times New Roman" panose="02020603050405020304" pitchFamily="18" charset="0"/>
              </a:rPr>
              <a:t>沒有吃省長的俸祿</a:t>
            </a:r>
            <a:endParaRPr lang="en-US" altLang="zh-TW" sz="2800" dirty="0" smtClean="0">
              <a:latin typeface="+mn-ea"/>
            </a:endParaRPr>
          </a:p>
          <a:p>
            <a:pPr>
              <a:lnSpc>
                <a:spcPct val="100000"/>
              </a:lnSpc>
            </a:pPr>
            <a:r>
              <a:rPr lang="zh-TW" altLang="en-US" sz="3200" dirty="0" smtClean="0">
                <a:latin typeface="+mn-ea"/>
              </a:rPr>
              <a:t>犧牲自己供應別</a:t>
            </a:r>
            <a:r>
              <a:rPr lang="zh-TW" altLang="en-US" sz="3200" dirty="0" smtClean="0">
                <a:latin typeface="+mn-ea"/>
              </a:rPr>
              <a:t>人</a:t>
            </a:r>
            <a:endParaRPr lang="en-US" altLang="zh-TW" sz="3200" dirty="0" smtClean="0">
              <a:latin typeface="+mn-ea"/>
            </a:endParaRPr>
          </a:p>
          <a:p>
            <a:pPr lvl="1">
              <a:lnSpc>
                <a:spcPct val="100000"/>
              </a:lnSpc>
            </a:pPr>
            <a:r>
              <a:rPr lang="en-US" sz="2800" dirty="0" err="1" smtClean="0">
                <a:latin typeface="MingLiU" panose="02020509000000000000" pitchFamily="49" charset="-120"/>
                <a:ea typeface="MingLiU" panose="02020509000000000000" pitchFamily="49" charset="-120"/>
              </a:rPr>
              <a:t>一百五十人在我席上吃飯</a:t>
            </a:r>
            <a:endParaRPr lang="en-US" altLang="zh-TW" sz="2800" dirty="0" smtClean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939661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Larry Page and Sergey Bri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259" y="1233488"/>
            <a:ext cx="6919382" cy="518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</a:t>
            </a:r>
            <a:r>
              <a:rPr lang="zh-TW" altLang="en-US" dirty="0" smtClean="0"/>
              <a:t> </a:t>
            </a:r>
            <a:r>
              <a:rPr lang="en-US" altLang="zh-TW" dirty="0" smtClean="0"/>
              <a:t>Dollar </a:t>
            </a:r>
            <a:r>
              <a:rPr lang="en-US" altLang="zh-TW" dirty="0" smtClean="0"/>
              <a:t>CEO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91231" y="1233488"/>
            <a:ext cx="692141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headline-semi-bold"/>
              </a:rPr>
              <a:t>Google </a:t>
            </a:r>
            <a:r>
              <a:rPr lang="en-US" sz="2800" dirty="0" smtClean="0">
                <a:solidFill>
                  <a:schemeClr val="bg1"/>
                </a:solidFill>
                <a:latin typeface="headline-semi-bold"/>
              </a:rPr>
              <a:t>cofounders </a:t>
            </a:r>
            <a:r>
              <a:rPr lang="en-US" sz="2800" dirty="0">
                <a:solidFill>
                  <a:schemeClr val="bg1"/>
                </a:solidFill>
              </a:rPr>
              <a:t>Sergey </a:t>
            </a:r>
            <a:r>
              <a:rPr lang="en-US" sz="2800" dirty="0" err="1">
                <a:solidFill>
                  <a:schemeClr val="bg1"/>
                </a:solidFill>
              </a:rPr>
              <a:t>Brin</a:t>
            </a:r>
            <a:r>
              <a:rPr lang="en-US" sz="2800" dirty="0" smtClean="0">
                <a:solidFill>
                  <a:schemeClr val="bg1"/>
                </a:solidFill>
                <a:latin typeface="headline-semi-bold"/>
              </a:rPr>
              <a:t> and Larry </a:t>
            </a:r>
            <a:r>
              <a:rPr lang="en-US" sz="2800" dirty="0">
                <a:solidFill>
                  <a:schemeClr val="bg1"/>
                </a:solidFill>
                <a:latin typeface="headline-semi-bold"/>
              </a:rPr>
              <a:t>Page </a:t>
            </a:r>
            <a:r>
              <a:rPr lang="en-US" sz="2800" dirty="0" smtClean="0">
                <a:solidFill>
                  <a:schemeClr val="bg1"/>
                </a:solidFill>
                <a:latin typeface="headline-semi-bold"/>
              </a:rPr>
              <a:t>take </a:t>
            </a:r>
            <a:r>
              <a:rPr lang="en-US" sz="2800" dirty="0">
                <a:solidFill>
                  <a:schemeClr val="bg1"/>
                </a:solidFill>
                <a:latin typeface="headline-semi-bold"/>
              </a:rPr>
              <a:t>home a $1 base salary each year</a:t>
            </a:r>
            <a:r>
              <a:rPr lang="en-US" sz="2800" dirty="0" smtClean="0">
                <a:solidFill>
                  <a:schemeClr val="bg1"/>
                </a:solidFill>
                <a:latin typeface="headline-semi-bold"/>
              </a:rPr>
              <a:t>. No case bonus, no stock option.</a:t>
            </a:r>
          </a:p>
          <a:p>
            <a:pPr algn="ctr"/>
            <a:endParaRPr lang="en-US" sz="2800" dirty="0">
              <a:solidFill>
                <a:schemeClr val="bg1"/>
              </a:solidFill>
              <a:latin typeface="headline-semi-bold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Page is currently worth an estimated $</a:t>
            </a:r>
            <a:r>
              <a:rPr lang="en-US" sz="2800" dirty="0">
                <a:solidFill>
                  <a:schemeClr val="bg1"/>
                </a:solidFill>
                <a:hlinkClick r:id="rId3"/>
              </a:rPr>
              <a:t>34.9 billion</a:t>
            </a:r>
            <a:r>
              <a:rPr lang="en-US" sz="2800" dirty="0">
                <a:solidFill>
                  <a:schemeClr val="bg1"/>
                </a:solidFill>
              </a:rPr>
              <a:t> and </a:t>
            </a:r>
            <a:r>
              <a:rPr lang="en-US" sz="2800" dirty="0" err="1">
                <a:solidFill>
                  <a:schemeClr val="bg1"/>
                </a:solidFill>
              </a:rPr>
              <a:t>Brin</a:t>
            </a:r>
            <a:r>
              <a:rPr lang="en-US" sz="2800" dirty="0">
                <a:solidFill>
                  <a:schemeClr val="bg1"/>
                </a:solidFill>
              </a:rPr>
              <a:t> is worth an estimated </a:t>
            </a:r>
            <a:r>
              <a:rPr lang="en-US" sz="2800" dirty="0">
                <a:solidFill>
                  <a:schemeClr val="bg1"/>
                </a:solidFill>
                <a:hlinkClick r:id="rId4"/>
              </a:rPr>
              <a:t>$34.3 billion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9095" y="6423025"/>
            <a:ext cx="6520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Business Insider 8/14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3202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 smtClean="0">
                <a:solidFill>
                  <a:schemeClr val="bg1"/>
                </a:solidFill>
              </a:rPr>
              <a:t>LEAD by example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2050" name="Picture 2" descr="https://encrypted-tbn1.gstatic.com/images?q=tbn:ANd9GcTFs4kqnYY25bcfOnzs1kiQp-wzp_9eBZGuwfXPMoYdObLNFZPGOEBt5dEo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5192" y="1439836"/>
            <a:ext cx="5154870" cy="515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60927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Lead by example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Content Placeholder 4" descr="Image result for lead by exampl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814" y="1358940"/>
            <a:ext cx="5141626" cy="514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55604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2956" y="1147901"/>
            <a:ext cx="4498828" cy="44988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以身作則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56" y="1132912"/>
            <a:ext cx="8426251" cy="57100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74944" y="5903893"/>
            <a:ext cx="61649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CC0099"/>
                </a:solidFill>
              </a:rPr>
              <a:t>Where is my family going?</a:t>
            </a:r>
          </a:p>
          <a:p>
            <a:pPr algn="ctr"/>
            <a:r>
              <a:rPr lang="en-US" sz="2800" dirty="0" smtClean="0">
                <a:solidFill>
                  <a:srgbClr val="CC0099"/>
                </a:solidFill>
              </a:rPr>
              <a:t>Who is leading the way?</a:t>
            </a:r>
            <a:endParaRPr lang="en-US" sz="2800" dirty="0">
              <a:solidFill>
                <a:srgbClr val="CC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6983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外敵的攻</a:t>
            </a:r>
            <a:r>
              <a:rPr lang="zh-TW" altLang="en-US" sz="4000" dirty="0" smtClean="0">
                <a:solidFill>
                  <a:schemeClr val="bg1"/>
                </a:solidFill>
              </a:rPr>
              <a:t>擊 </a:t>
            </a:r>
            <a:r>
              <a:rPr lang="en-US" altLang="zh-TW" sz="4000" dirty="0" smtClean="0">
                <a:solidFill>
                  <a:schemeClr val="bg1"/>
                </a:solidFill>
              </a:rPr>
              <a:t>-</a:t>
            </a:r>
            <a:r>
              <a:rPr lang="zh-TW" altLang="en-US" sz="4000" dirty="0" smtClean="0">
                <a:solidFill>
                  <a:schemeClr val="bg1"/>
                </a:solidFill>
              </a:rPr>
              <a:t> 假</a:t>
            </a:r>
            <a:r>
              <a:rPr lang="zh-TW" altLang="en-US" sz="4000" dirty="0">
                <a:solidFill>
                  <a:schemeClr val="bg1"/>
                </a:solidFill>
              </a:rPr>
              <a:t>稱商議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6 </a:t>
            </a:r>
            <a:r>
              <a:rPr lang="en-US" sz="2800" dirty="0"/>
              <a:t>參 巴 拉 、 多 比 雅 、 亞 拉 伯 人 基 善 和 我 們 其 餘 的 仇 敵 聽 見 我 已 經 修 完 了 城 牆 ， 其 中 沒 有 破 裂 之 處 （ 那 時 我 還 沒 有 安 門 扇 ） ，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2 </a:t>
            </a:r>
            <a:r>
              <a:rPr lang="en-US" sz="2800" dirty="0">
                <a:solidFill>
                  <a:srgbClr val="FF0000"/>
                </a:solidFill>
              </a:rPr>
              <a:t>參 巴 拉 和 基 善 </a:t>
            </a:r>
            <a:r>
              <a:rPr lang="en-US" sz="2800" dirty="0"/>
              <a:t>就 打 發 人 來 見 我 ， 說 ： 請 你 來 ， 我 們 在 </a:t>
            </a:r>
            <a:r>
              <a:rPr lang="en-US" sz="2800" dirty="0">
                <a:solidFill>
                  <a:srgbClr val="FF0000"/>
                </a:solidFill>
              </a:rPr>
              <a:t>阿 挪 平 原 </a:t>
            </a:r>
            <a:r>
              <a:rPr lang="en-US" sz="2800" dirty="0"/>
              <a:t>的 一 個 村 莊 相 會 。 他 們 卻 想 害 我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3 </a:t>
            </a:r>
            <a:r>
              <a:rPr lang="en-US" sz="2800" dirty="0"/>
              <a:t>於 是 我 差 遣 人 去 見 他 們 ， 說 ： </a:t>
            </a:r>
            <a:r>
              <a:rPr lang="en-US" sz="2800" dirty="0">
                <a:solidFill>
                  <a:srgbClr val="FF0000"/>
                </a:solidFill>
              </a:rPr>
              <a:t>我 現 在 辦 理 大 工 ， 不 能 下 去 </a:t>
            </a:r>
            <a:r>
              <a:rPr lang="en-US" sz="2800" dirty="0"/>
              <a:t>。 焉 能 停 工 下 去 見 你 們 呢 ？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4 </a:t>
            </a:r>
            <a:r>
              <a:rPr lang="en-US" sz="2800" dirty="0"/>
              <a:t>他 們 這 樣 四 次 打 發 人 來 見 我 ， 我 都 如 此 回 答 他 們 </a:t>
            </a:r>
            <a:r>
              <a:rPr lang="en-US" sz="2800" dirty="0" smtClean="0"/>
              <a:t>。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214647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567158" y="784528"/>
            <a:ext cx="8055980" cy="37296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zh-TW" altLang="en-US" sz="4000" dirty="0">
                <a:solidFill>
                  <a:schemeClr val="tx1"/>
                </a:solidFill>
              </a:rPr>
              <a:t>最後的機</a:t>
            </a:r>
            <a:r>
              <a:rPr lang="zh-TW" altLang="en-US" sz="4000" dirty="0" smtClean="0">
                <a:solidFill>
                  <a:schemeClr val="tx1"/>
                </a:solidFill>
              </a:rPr>
              <a:t>會</a:t>
            </a:r>
            <a:r>
              <a:rPr lang="en-US" altLang="zh-TW" sz="4000" dirty="0">
                <a:solidFill>
                  <a:schemeClr val="tx1"/>
                </a:solidFill>
              </a:rPr>
              <a:t/>
            </a:r>
            <a:br>
              <a:rPr lang="en-US" altLang="zh-TW" sz="4000" dirty="0">
                <a:solidFill>
                  <a:schemeClr val="tx1"/>
                </a:solidFill>
              </a:rPr>
            </a:br>
            <a:r>
              <a:rPr lang="en-US" sz="3600" dirty="0" err="1" smtClean="0">
                <a:solidFill>
                  <a:schemeClr val="tx1"/>
                </a:solidFill>
              </a:rPr>
              <a:t>城牆修完了</a:t>
            </a:r>
            <a:r>
              <a:rPr lang="en-US" altLang="zh-TW" sz="3600" dirty="0" err="1">
                <a:solidFill>
                  <a:schemeClr val="tx1"/>
                </a:solidFill>
              </a:rPr>
              <a:t>,</a:t>
            </a:r>
            <a:r>
              <a:rPr lang="en-US" sz="3600" dirty="0" err="1">
                <a:solidFill>
                  <a:schemeClr val="tx1"/>
                </a:solidFill>
              </a:rPr>
              <a:t>沒有破裂之處</a:t>
            </a:r>
            <a:r>
              <a:rPr lang="en-US" altLang="zh-TW" sz="3600" dirty="0">
                <a:solidFill>
                  <a:schemeClr val="tx1"/>
                </a:solidFill>
              </a:rPr>
              <a:t>,</a:t>
            </a:r>
            <a:r>
              <a:rPr lang="zh-TW" altLang="en-US" sz="3600" dirty="0">
                <a:solidFill>
                  <a:schemeClr val="tx1"/>
                </a:solidFill>
              </a:rPr>
              <a:t>但</a:t>
            </a:r>
            <a:r>
              <a:rPr lang="en-US" sz="3600" dirty="0" err="1">
                <a:solidFill>
                  <a:schemeClr val="tx1"/>
                </a:solidFill>
              </a:rPr>
              <a:t>還沒有安門扇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smtClean="0">
                <a:solidFill>
                  <a:schemeClr val="tx1"/>
                </a:solidFill>
              </a:rPr>
              <a:t/>
            </a:r>
            <a:br>
              <a:rPr lang="en-US" sz="3600" dirty="0" smtClean="0">
                <a:solidFill>
                  <a:schemeClr val="tx1"/>
                </a:solidFill>
              </a:rPr>
            </a:br>
            <a:r>
              <a:rPr lang="en-US" sz="3600" dirty="0">
                <a:solidFill>
                  <a:schemeClr val="tx1"/>
                </a:solidFill>
              </a:rPr>
              <a:t/>
            </a:r>
            <a:br>
              <a:rPr lang="en-US" sz="3600" dirty="0">
                <a:solidFill>
                  <a:schemeClr val="tx1"/>
                </a:solidFill>
              </a:rPr>
            </a:br>
            <a:r>
              <a:rPr lang="zh-TW" altLang="en-US" sz="4000" dirty="0" smtClean="0">
                <a:solidFill>
                  <a:schemeClr val="tx1"/>
                </a:solidFill>
              </a:rPr>
              <a:t>敵人改變攻擊策略</a:t>
            </a:r>
            <a:r>
              <a:rPr lang="en-US" altLang="zh-TW" sz="4000" dirty="0">
                <a:solidFill>
                  <a:schemeClr val="tx1"/>
                </a:solidFill>
              </a:rPr>
              <a:t/>
            </a:r>
            <a:br>
              <a:rPr lang="en-US" altLang="zh-TW" sz="4000" dirty="0">
                <a:solidFill>
                  <a:schemeClr val="tx1"/>
                </a:solidFill>
              </a:rPr>
            </a:br>
            <a:r>
              <a:rPr lang="zh-TW" altLang="en-US" sz="3600" dirty="0" smtClean="0">
                <a:solidFill>
                  <a:schemeClr val="tx1"/>
                </a:solidFill>
              </a:rPr>
              <a:t>攻</a:t>
            </a:r>
            <a:r>
              <a:rPr lang="zh-TW" altLang="en-US" sz="3600" dirty="0">
                <a:solidFill>
                  <a:schemeClr val="tx1"/>
                </a:solidFill>
              </a:rPr>
              <a:t>擊領</a:t>
            </a:r>
            <a:r>
              <a:rPr lang="zh-TW" altLang="en-US" sz="3600" dirty="0" smtClean="0">
                <a:solidFill>
                  <a:schemeClr val="tx1"/>
                </a:solidFill>
              </a:rPr>
              <a:t>袖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1162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阿 挪 平 原 的 一 個 村 莊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5163" y="1233488"/>
            <a:ext cx="5855573" cy="5189537"/>
          </a:xfrm>
          <a:prstGeom prst="rect">
            <a:avLst/>
          </a:prstGeom>
        </p:spPr>
      </p:pic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4813644" y="3851317"/>
            <a:ext cx="165100" cy="1651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20"/>
          <p:cNvSpPr txBox="1">
            <a:spLocks noChangeArrowheads="1"/>
          </p:cNvSpPr>
          <p:nvPr/>
        </p:nvSpPr>
        <p:spPr bwMode="auto">
          <a:xfrm>
            <a:off x="4978744" y="3787728"/>
            <a:ext cx="895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1400" dirty="0">
                <a:solidFill>
                  <a:srgbClr val="FF0000"/>
                </a:solidFill>
                <a:ea typeface="SimHei" panose="02010609060101010101" pitchFamily="49" charset="-122"/>
              </a:rPr>
              <a:t>耶路撒冷</a:t>
            </a:r>
          </a:p>
        </p:txBody>
      </p:sp>
      <p:sp>
        <p:nvSpPr>
          <p:cNvPr id="10" name="Text Box 21"/>
          <p:cNvSpPr txBox="1">
            <a:spLocks noChangeArrowheads="1"/>
          </p:cNvSpPr>
          <p:nvPr/>
        </p:nvSpPr>
        <p:spPr bwMode="auto">
          <a:xfrm>
            <a:off x="4100130" y="1751014"/>
            <a:ext cx="1415772" cy="461665"/>
          </a:xfrm>
          <a:prstGeom prst="rect">
            <a:avLst/>
          </a:prstGeom>
          <a:solidFill>
            <a:srgbClr val="099BDD">
              <a:lumMod val="40000"/>
              <a:lumOff val="60000"/>
            </a:srgb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撒瑪利亞</a:t>
            </a: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 rot="17843313">
            <a:off x="2009333" y="3854292"/>
            <a:ext cx="1107996" cy="461665"/>
          </a:xfrm>
          <a:prstGeom prst="rect">
            <a:avLst/>
          </a:prstGeom>
          <a:solidFill>
            <a:srgbClr val="099BDD">
              <a:lumMod val="40000"/>
              <a:lumOff val="60000"/>
            </a:srgb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亞實突</a:t>
            </a:r>
          </a:p>
        </p:txBody>
      </p:sp>
      <p:sp>
        <p:nvSpPr>
          <p:cNvPr id="12" name="Text Box 23"/>
          <p:cNvSpPr txBox="1">
            <a:spLocks noChangeArrowheads="1"/>
          </p:cNvSpPr>
          <p:nvPr/>
        </p:nvSpPr>
        <p:spPr bwMode="auto">
          <a:xfrm>
            <a:off x="3504670" y="5179732"/>
            <a:ext cx="1107996" cy="461665"/>
          </a:xfrm>
          <a:prstGeom prst="rect">
            <a:avLst/>
          </a:prstGeom>
          <a:solidFill>
            <a:srgbClr val="099BDD">
              <a:lumMod val="40000"/>
              <a:lumOff val="60000"/>
            </a:srgb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以土買</a:t>
            </a:r>
          </a:p>
        </p:txBody>
      </p:sp>
      <p:sp>
        <p:nvSpPr>
          <p:cNvPr id="13" name="Text Box 24"/>
          <p:cNvSpPr txBox="1">
            <a:spLocks noChangeArrowheads="1"/>
          </p:cNvSpPr>
          <p:nvPr/>
        </p:nvSpPr>
        <p:spPr bwMode="auto">
          <a:xfrm>
            <a:off x="6376988" y="3124122"/>
            <a:ext cx="800219" cy="461665"/>
          </a:xfrm>
          <a:prstGeom prst="rect">
            <a:avLst/>
          </a:prstGeom>
          <a:solidFill>
            <a:srgbClr val="099BDD">
              <a:lumMod val="40000"/>
              <a:lumOff val="60000"/>
            </a:srgb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亞捫</a:t>
            </a:r>
          </a:p>
        </p:txBody>
      </p:sp>
      <p:sp>
        <p:nvSpPr>
          <p:cNvPr id="14" name="Text Box 25"/>
          <p:cNvSpPr txBox="1">
            <a:spLocks noChangeArrowheads="1"/>
          </p:cNvSpPr>
          <p:nvPr/>
        </p:nvSpPr>
        <p:spPr bwMode="auto">
          <a:xfrm>
            <a:off x="6554788" y="4318000"/>
            <a:ext cx="492443" cy="830997"/>
          </a:xfrm>
          <a:prstGeom prst="rect">
            <a:avLst/>
          </a:prstGeom>
          <a:solidFill>
            <a:srgbClr val="099BDD">
              <a:lumMod val="40000"/>
              <a:lumOff val="60000"/>
            </a:srgb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摩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押</a:t>
            </a:r>
          </a:p>
        </p:txBody>
      </p:sp>
      <p:sp>
        <p:nvSpPr>
          <p:cNvPr id="15" name="Oval 14"/>
          <p:cNvSpPr/>
          <p:nvPr/>
        </p:nvSpPr>
        <p:spPr>
          <a:xfrm rot="19897857">
            <a:off x="2731492" y="2455367"/>
            <a:ext cx="1146159" cy="38657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143534" y="1853983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  <a:latin typeface="新細明體" panose="02020500000000000000" pitchFamily="18" charset="-120"/>
              </a:rPr>
              <a:t>阿挪平原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226780" y="3000919"/>
            <a:ext cx="1338828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zh-TW" altLang="en-US" b="1" dirty="0" smtClean="0">
                <a:solidFill>
                  <a:srgbClr val="FF0000"/>
                </a:solidFill>
                <a:latin typeface="新細明體" panose="02020500000000000000" pitchFamily="18" charset="-120"/>
              </a:rPr>
              <a:t>約</a:t>
            </a:r>
            <a:r>
              <a:rPr lang="zh-TW" altLang="en-US" b="1" dirty="0">
                <a:solidFill>
                  <a:srgbClr val="FF0000"/>
                </a:solidFill>
                <a:latin typeface="新細明體" panose="02020500000000000000" pitchFamily="18" charset="-120"/>
              </a:rPr>
              <a:t>二十英里</a:t>
            </a:r>
            <a:endParaRPr lang="en-US" altLang="zh-TW" b="1" dirty="0">
              <a:solidFill>
                <a:srgbClr val="FF0000"/>
              </a:solidFill>
              <a:latin typeface="新細明體" panose="02020500000000000000" pitchFamily="18" charset="-120"/>
            </a:endParaRPr>
          </a:p>
        </p:txBody>
      </p:sp>
      <p:cxnSp>
        <p:nvCxnSpPr>
          <p:cNvPr id="19" name="Straight Arrow Connector 18"/>
          <p:cNvCxnSpPr>
            <a:endCxn id="8" idx="1"/>
          </p:cNvCxnSpPr>
          <p:nvPr/>
        </p:nvCxnSpPr>
        <p:spPr>
          <a:xfrm>
            <a:off x="3304571" y="2671903"/>
            <a:ext cx="1533251" cy="1203592"/>
          </a:xfrm>
          <a:prstGeom prst="straightConnector1">
            <a:avLst/>
          </a:prstGeom>
          <a:ln w="3492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27285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cap="none" dirty="0" smtClean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亞</a:t>
            </a:r>
            <a:r>
              <a:rPr lang="zh-TW" altLang="en-US" sz="4000" cap="none" dirty="0" smtClean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 </a:t>
            </a:r>
            <a:r>
              <a:rPr lang="en-US" altLang="en-US" sz="4000" cap="none" dirty="0" smtClean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實</a:t>
            </a:r>
            <a:r>
              <a:rPr lang="zh-TW" altLang="en-US" sz="4000" cap="none" dirty="0" smtClean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 </a:t>
            </a:r>
            <a:r>
              <a:rPr lang="en-US" altLang="en-US" sz="4000" cap="none" dirty="0" smtClean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突</a:t>
            </a:r>
            <a:endParaRPr lang="en-US" sz="4000" dirty="0">
              <a:solidFill>
                <a:schemeClr val="bg1"/>
              </a:solidFill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956" y="1175807"/>
            <a:ext cx="8299342" cy="51891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2800" dirty="0" smtClean="0"/>
              <a:t>在 </a:t>
            </a:r>
            <a:r>
              <a:rPr lang="zh-TW" altLang="en-US" sz="2800" dirty="0"/>
              <a:t>以 色 列 人 的 地 沒 有 留 下 一 個 亞 衲 族 人 ， 只 在 迦 薩 、 迦 特 ， 和 </a:t>
            </a:r>
            <a:r>
              <a:rPr lang="zh-TW" altLang="en-US" sz="2800" b="1" dirty="0"/>
              <a:t>亞 實 突 </a:t>
            </a:r>
            <a:r>
              <a:rPr lang="zh-TW" altLang="en-US" sz="2800" dirty="0"/>
              <a:t>有 留 下 的 </a:t>
            </a:r>
            <a:r>
              <a:rPr lang="zh-TW" altLang="en-US" sz="2800" dirty="0" smtClean="0"/>
              <a:t>。   </a:t>
            </a:r>
            <a:r>
              <a:rPr lang="en-US" altLang="zh-TW" sz="2800" dirty="0" smtClean="0"/>
              <a:t>(</a:t>
            </a:r>
            <a:r>
              <a:rPr lang="zh-TW" altLang="en-US" sz="2800" dirty="0"/>
              <a:t>約 書 亞 記 </a:t>
            </a:r>
            <a:r>
              <a:rPr lang="en-US" altLang="zh-TW" sz="2800" dirty="0" smtClean="0"/>
              <a:t>11:22)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800" dirty="0" smtClean="0"/>
              <a:t>從 </a:t>
            </a:r>
            <a:r>
              <a:rPr lang="zh-TW" altLang="en-US" sz="2800" dirty="0"/>
              <a:t>埃 及 前 的 西 曷 河 往 北 ， 直 到 以 革 倫 的 境 界 ， 就 算 屬 迦 南 人 之 地 。 有 非 利 士 人 五 個 首 領 所 管 的 迦 薩 人 、 </a:t>
            </a:r>
            <a:r>
              <a:rPr lang="zh-TW" altLang="en-US" sz="2800" b="1" dirty="0"/>
              <a:t>亞 實 突 人 </a:t>
            </a:r>
            <a:r>
              <a:rPr lang="zh-TW" altLang="en-US" sz="2800" dirty="0"/>
              <a:t>、 亞 實 基 倫 人 、 迦 特 人 、 以 革 倫 人 之 地 ， 並 有 南 方 亞 衛 人 之 地 </a:t>
            </a:r>
            <a:r>
              <a:rPr lang="zh-TW" altLang="en-US" sz="2800" dirty="0" smtClean="0"/>
              <a:t>。   </a:t>
            </a:r>
            <a:r>
              <a:rPr lang="en-US" altLang="zh-TW" sz="2800" dirty="0" smtClean="0"/>
              <a:t>(</a:t>
            </a:r>
            <a:r>
              <a:rPr lang="zh-TW" altLang="en-US" sz="2800" dirty="0"/>
              <a:t>約 書 亞 記 </a:t>
            </a:r>
            <a:r>
              <a:rPr lang="en-US" altLang="zh-TW" sz="2800" dirty="0" smtClean="0"/>
              <a:t>13:3)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800" dirty="0" smtClean="0"/>
              <a:t>約 </a:t>
            </a:r>
            <a:r>
              <a:rPr lang="zh-TW" altLang="en-US" sz="2800" dirty="0"/>
              <a:t>書 </a:t>
            </a:r>
            <a:r>
              <a:rPr lang="zh-TW" altLang="en-US" sz="2800" b="1" dirty="0"/>
              <a:t>亞</a:t>
            </a:r>
            <a:r>
              <a:rPr lang="zh-TW" altLang="en-US" sz="2800" dirty="0"/>
              <a:t> 照 耶 和 華 所 吩 咐 的 ， 將 猶 大 人 中 的 一 段 地 ， 就 是 基 列</a:t>
            </a:r>
            <a:r>
              <a:rPr lang="zh-TW" altLang="en-US" sz="2800" b="1" dirty="0"/>
              <a:t>亞</a:t>
            </a:r>
            <a:r>
              <a:rPr lang="zh-TW" altLang="en-US" sz="2800" dirty="0"/>
              <a:t> 巴 ， 分 給 耶 孚 尼 的 兒 子 迦 勒 。 </a:t>
            </a:r>
            <a:r>
              <a:rPr lang="zh-TW" altLang="en-US" sz="2800" b="1" dirty="0"/>
              <a:t>亞</a:t>
            </a:r>
            <a:r>
              <a:rPr lang="zh-TW" altLang="en-US" sz="2800" dirty="0"/>
              <a:t> 巴 是 </a:t>
            </a:r>
            <a:r>
              <a:rPr lang="zh-TW" altLang="en-US" sz="2800" b="1" dirty="0"/>
              <a:t>亞</a:t>
            </a:r>
            <a:r>
              <a:rPr lang="zh-TW" altLang="en-US" sz="2800" dirty="0"/>
              <a:t> </a:t>
            </a:r>
            <a:r>
              <a:rPr lang="zh-TW" altLang="en-US" sz="2800" b="1" dirty="0"/>
              <a:t>衲</a:t>
            </a:r>
            <a:r>
              <a:rPr lang="zh-TW" altLang="en-US" sz="2800" dirty="0"/>
              <a:t> 族 的 始 祖 （ 基 列</a:t>
            </a:r>
            <a:r>
              <a:rPr lang="zh-TW" altLang="en-US" sz="2800" b="1" dirty="0"/>
              <a:t>亞</a:t>
            </a:r>
            <a:r>
              <a:rPr lang="zh-TW" altLang="en-US" sz="2800" dirty="0"/>
              <a:t> 巴 就 是 希 伯 崙 ） </a:t>
            </a:r>
            <a:r>
              <a:rPr lang="zh-TW" altLang="en-US" sz="2800" dirty="0" smtClean="0"/>
              <a:t>。    </a:t>
            </a:r>
            <a:r>
              <a:rPr lang="en-US" altLang="zh-TW" sz="2800" dirty="0"/>
              <a:t>(</a:t>
            </a:r>
            <a:r>
              <a:rPr lang="zh-TW" altLang="en-US" sz="2800" dirty="0"/>
              <a:t>約 書 亞 記 </a:t>
            </a:r>
            <a:r>
              <a:rPr lang="en-US" altLang="zh-TW" sz="2800" dirty="0" smtClean="0"/>
              <a:t>15:13)</a:t>
            </a:r>
            <a:endParaRPr lang="zh-TW" altLang="en-US" sz="2800" dirty="0"/>
          </a:p>
          <a:p>
            <a:pPr>
              <a:lnSpc>
                <a:spcPct val="100000"/>
              </a:lnSpc>
            </a:pP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9831470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cap="none" dirty="0" smtClean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亞</a:t>
            </a:r>
            <a:r>
              <a:rPr lang="zh-TW" altLang="en-US" sz="4000" cap="none" dirty="0" smtClean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 </a:t>
            </a:r>
            <a:r>
              <a:rPr lang="en-US" altLang="en-US" sz="4000" cap="none" dirty="0" smtClean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實</a:t>
            </a:r>
            <a:r>
              <a:rPr lang="zh-TW" altLang="en-US" sz="4000" cap="none" dirty="0" smtClean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 </a:t>
            </a:r>
            <a:r>
              <a:rPr lang="en-US" altLang="en-US" sz="4000" cap="none" dirty="0" smtClean="0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突</a:t>
            </a:r>
            <a:endParaRPr lang="en-US" sz="4000" dirty="0">
              <a:solidFill>
                <a:schemeClr val="bg1"/>
              </a:solidFill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606" y="1152657"/>
            <a:ext cx="8741044" cy="51891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2400" dirty="0" smtClean="0"/>
              <a:t>撒 </a:t>
            </a:r>
            <a:r>
              <a:rPr lang="zh-TW" altLang="en-US" sz="2400" dirty="0"/>
              <a:t>母 耳 記 </a:t>
            </a:r>
            <a:r>
              <a:rPr lang="zh-TW" altLang="en-US" sz="2400" dirty="0" smtClean="0"/>
              <a:t>上</a:t>
            </a:r>
            <a:r>
              <a:rPr lang="en-US" altLang="zh-TW" sz="2400" dirty="0" smtClean="0"/>
              <a:t>5:1-6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400" b="1" dirty="0" smtClean="0"/>
              <a:t>5</a:t>
            </a:r>
            <a:r>
              <a:rPr lang="en-US" altLang="zh-TW" sz="2400" b="1" dirty="0"/>
              <a:t> </a:t>
            </a:r>
            <a:r>
              <a:rPr lang="zh-TW" altLang="en-US" sz="2400" dirty="0"/>
              <a:t>非 利 士 人 將 神 的 約 櫃 從 以 便 以 謝 抬 到 </a:t>
            </a:r>
            <a:r>
              <a:rPr lang="zh-TW" altLang="en-US" sz="2400" b="1" dirty="0"/>
              <a:t>亞 實 突 </a:t>
            </a:r>
            <a:r>
              <a:rPr lang="zh-TW" altLang="en-US" sz="2400" dirty="0"/>
              <a:t>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400" b="1" baseline="30000" dirty="0"/>
              <a:t>2 </a:t>
            </a:r>
            <a:r>
              <a:rPr lang="zh-TW" altLang="en-US" sz="2400" dirty="0"/>
              <a:t>非 利 士 人 將 神 的 約 櫃 抬 進 大 袞 廟 ， 放 在 大 袞 的 旁 邊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400" b="1" baseline="30000" dirty="0"/>
              <a:t>3 </a:t>
            </a:r>
            <a:r>
              <a:rPr lang="zh-TW" altLang="en-US" sz="2400" dirty="0"/>
              <a:t>次 日 清 早 ， 亞 實 突 人 起 來 ， 見 大 袞 仆 倒 在 耶 和 華 的 約 櫃 前 ， 臉 伏 於 地 ， 就 把 大 袞 仍 立 在 原 處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400" b="1" baseline="30000" dirty="0"/>
              <a:t>4 </a:t>
            </a:r>
            <a:r>
              <a:rPr lang="zh-TW" altLang="en-US" sz="2400" dirty="0"/>
              <a:t>又 次 日 清 早 起 來 ， 見 大 袞 仆 倒 在 耶 和 華 的 約 櫃 前 ， 臉 伏 於 地 ， 並 且 大 袞 的 頭 和 兩 手 都 在 門 檻 上 折 斷 ， 只 剩 下 大 袞 的 殘 體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400" b="1" baseline="30000" dirty="0"/>
              <a:t>5 </a:t>
            </a:r>
            <a:r>
              <a:rPr lang="zh-TW" altLang="en-US" sz="2400" dirty="0"/>
              <a:t>（ 因 此 ， 大 袞 的 祭 司 和 一 切 進 亞 實 突 、 大 袞 廟 的 人 都 不 踏 大 袞 廟 的 門 檻 ， 直 到 今 日 。 ）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400" b="1" baseline="30000" dirty="0"/>
              <a:t>6 </a:t>
            </a:r>
            <a:r>
              <a:rPr lang="zh-TW" altLang="en-US" sz="2400" dirty="0"/>
              <a:t>耶 和 華 的 手 重 重 加 在 亞 實 突 人 身 上 ， 敗 壞 他 們 ， 使 他 們 生 痔 瘡 。 亞 實 突 和 亞 實 突 的 四 境 都 是 如 此 。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zh-TW" sz="2400" dirty="0" smtClean="0"/>
          </a:p>
          <a:p>
            <a:pPr marL="0" indent="0">
              <a:lnSpc>
                <a:spcPct val="10000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138347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cap="none" dirty="0" err="1">
                <a:solidFill>
                  <a:schemeClr val="bg1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亞實突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956" y="1141082"/>
            <a:ext cx="8299342" cy="51891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2800" b="1" dirty="0">
                <a:hlinkClick r:id="rId2"/>
              </a:rPr>
              <a:t>歷 代 志 下 </a:t>
            </a:r>
            <a:r>
              <a:rPr lang="en-US" altLang="zh-TW" sz="2800" b="1" dirty="0" smtClean="0">
                <a:hlinkClick r:id="rId2"/>
              </a:rPr>
              <a:t>26:6</a:t>
            </a:r>
            <a:endParaRPr lang="en-US" altLang="zh-TW" sz="2800" b="1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 smtClean="0"/>
              <a:t>6</a:t>
            </a:r>
            <a:r>
              <a:rPr lang="en-US" altLang="zh-TW" sz="2800" b="1" baseline="30000" dirty="0"/>
              <a:t> </a:t>
            </a:r>
            <a:r>
              <a:rPr lang="zh-TW" altLang="en-US" sz="2800" dirty="0" smtClean="0"/>
              <a:t>他</a:t>
            </a:r>
            <a:r>
              <a:rPr lang="en-US" altLang="zh-TW" sz="2800" dirty="0" smtClean="0">
                <a:solidFill>
                  <a:srgbClr val="FF0000"/>
                </a:solidFill>
              </a:rPr>
              <a:t>(</a:t>
            </a:r>
            <a:r>
              <a:rPr lang="zh-TW" altLang="en-US" sz="2800" dirty="0" smtClean="0">
                <a:solidFill>
                  <a:srgbClr val="FF0000"/>
                </a:solidFill>
              </a:rPr>
              <a:t>烏西雅王</a:t>
            </a:r>
            <a:r>
              <a:rPr lang="en-US" altLang="zh-TW" sz="2800" dirty="0" smtClean="0">
                <a:solidFill>
                  <a:srgbClr val="FF0000"/>
                </a:solidFill>
              </a:rPr>
              <a:t>)</a:t>
            </a:r>
            <a:r>
              <a:rPr lang="zh-TW" altLang="en-US" sz="2800" dirty="0" smtClean="0">
                <a:solidFill>
                  <a:srgbClr val="FF0000"/>
                </a:solidFill>
              </a:rPr>
              <a:t> </a:t>
            </a:r>
            <a:r>
              <a:rPr lang="zh-TW" altLang="en-US" sz="2800" dirty="0"/>
              <a:t>出 去 攻 擊 非 利 士 人 ， 拆 毀 了 迦 特 城 、 雅 比 尼 城 ， 和 亞 實 突 城 ； 在 非 利 士 人 中 ， 在 </a:t>
            </a:r>
            <a:r>
              <a:rPr lang="zh-TW" altLang="en-US" sz="2800" b="1" dirty="0"/>
              <a:t>亞 實 突 </a:t>
            </a:r>
            <a:r>
              <a:rPr lang="zh-TW" altLang="en-US" sz="2800" dirty="0"/>
              <a:t>境 內 ， 又 建 築 了 些 城 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800" b="1" dirty="0">
                <a:hlinkClick r:id="rId3"/>
              </a:rPr>
              <a:t>以 賽 亞 書 </a:t>
            </a:r>
            <a:r>
              <a:rPr lang="en-US" altLang="zh-TW" sz="2800" b="1" dirty="0">
                <a:hlinkClick r:id="rId3"/>
              </a:rPr>
              <a:t>20:1</a:t>
            </a:r>
            <a:endParaRPr lang="zh-TW" altLang="en-US" sz="2800" b="1" dirty="0"/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800" b="1" dirty="0"/>
              <a:t>亞</a:t>
            </a:r>
            <a:r>
              <a:rPr lang="zh-TW" altLang="en-US" sz="2800" dirty="0"/>
              <a:t> 述 </a:t>
            </a:r>
            <a:r>
              <a:rPr lang="zh-TW" altLang="en-US" sz="2800" dirty="0" smtClean="0"/>
              <a:t>王 </a:t>
            </a:r>
            <a:r>
              <a:rPr lang="zh-TW" altLang="en-US" sz="2800" dirty="0"/>
              <a:t>撒 珥 根 打 發 他 珥 探 到 </a:t>
            </a:r>
            <a:r>
              <a:rPr lang="zh-TW" altLang="en-US" sz="2800" b="1" dirty="0"/>
              <a:t>亞</a:t>
            </a:r>
            <a:r>
              <a:rPr lang="zh-TW" altLang="en-US" sz="2800" dirty="0"/>
              <a:t> </a:t>
            </a:r>
            <a:r>
              <a:rPr lang="zh-TW" altLang="en-US" sz="2800" b="1" dirty="0"/>
              <a:t>實</a:t>
            </a:r>
            <a:r>
              <a:rPr lang="zh-TW" altLang="en-US" sz="2800" dirty="0"/>
              <a:t> </a:t>
            </a:r>
            <a:r>
              <a:rPr lang="zh-TW" altLang="en-US" sz="2800" b="1" dirty="0"/>
              <a:t>突</a:t>
            </a:r>
            <a:r>
              <a:rPr lang="zh-TW" altLang="en-US" sz="2800" dirty="0"/>
              <a:t> 的 那 年 ， 他 珥 探 就 攻 打 </a:t>
            </a:r>
            <a:r>
              <a:rPr lang="zh-TW" altLang="en-US" sz="2800" b="1" dirty="0" smtClean="0"/>
              <a:t>亞 實</a:t>
            </a:r>
            <a:r>
              <a:rPr lang="zh-TW" altLang="en-US" sz="2800" dirty="0"/>
              <a:t> </a:t>
            </a:r>
            <a:r>
              <a:rPr lang="zh-TW" altLang="en-US" sz="2800" b="1" dirty="0"/>
              <a:t>突</a:t>
            </a:r>
            <a:r>
              <a:rPr lang="zh-TW" altLang="en-US" sz="2800" dirty="0"/>
              <a:t> ， 將 城 攻 取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800" b="1" dirty="0" smtClean="0">
                <a:hlinkClick r:id="rId4"/>
              </a:rPr>
              <a:t>尼 </a:t>
            </a:r>
            <a:r>
              <a:rPr lang="zh-TW" altLang="en-US" sz="2800" b="1" dirty="0">
                <a:hlinkClick r:id="rId4"/>
              </a:rPr>
              <a:t>希 米 記 </a:t>
            </a:r>
            <a:r>
              <a:rPr lang="en-US" altLang="zh-TW" sz="2800" b="1" dirty="0">
                <a:hlinkClick r:id="rId4"/>
              </a:rPr>
              <a:t>4:7</a:t>
            </a:r>
            <a:endParaRPr lang="zh-TW" altLang="en-US" sz="2800" b="1" dirty="0"/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800" dirty="0"/>
              <a:t>參 巴 拉 、 多 比 雅 、 </a:t>
            </a:r>
            <a:r>
              <a:rPr lang="zh-TW" altLang="en-US" sz="2800" b="1" dirty="0"/>
              <a:t>亞</a:t>
            </a:r>
            <a:r>
              <a:rPr lang="zh-TW" altLang="en-US" sz="2800" dirty="0"/>
              <a:t> 拉 伯 人 、 </a:t>
            </a:r>
            <a:r>
              <a:rPr lang="zh-TW" altLang="en-US" sz="2800" b="1" dirty="0"/>
              <a:t>亞</a:t>
            </a:r>
            <a:r>
              <a:rPr lang="zh-TW" altLang="en-US" sz="2800" dirty="0"/>
              <a:t> 捫 人 、 </a:t>
            </a:r>
            <a:r>
              <a:rPr lang="zh-TW" altLang="en-US" sz="2800" b="1" dirty="0"/>
              <a:t>亞</a:t>
            </a:r>
            <a:r>
              <a:rPr lang="zh-TW" altLang="en-US" sz="2800" dirty="0"/>
              <a:t> </a:t>
            </a:r>
            <a:r>
              <a:rPr lang="zh-TW" altLang="en-US" sz="2800" b="1" dirty="0"/>
              <a:t>實</a:t>
            </a:r>
            <a:r>
              <a:rPr lang="zh-TW" altLang="en-US" sz="2800" dirty="0"/>
              <a:t> </a:t>
            </a:r>
            <a:r>
              <a:rPr lang="zh-TW" altLang="en-US" sz="2800" b="1" dirty="0"/>
              <a:t>突</a:t>
            </a:r>
            <a:r>
              <a:rPr lang="zh-TW" altLang="en-US" sz="2800" dirty="0"/>
              <a:t> 人 聽 見 修 造 耶 路 撒 冷 城 牆 ， 著 手 進 行 堵 塞 破 裂 的 地 方 ， 就 甚 發 怒 。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595450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dirty="0">
                <a:solidFill>
                  <a:schemeClr val="bg1"/>
                </a:solidFill>
                <a:latin typeface="+mn-ea"/>
                <a:ea typeface="+mn-ea"/>
              </a:rPr>
              <a:t>撒</a:t>
            </a:r>
            <a:r>
              <a:rPr lang="zh-TW" altLang="en-US" sz="4000" dirty="0">
                <a:solidFill>
                  <a:schemeClr val="bg1"/>
                </a:solidFill>
                <a:latin typeface="+mn-ea"/>
                <a:ea typeface="+mn-ea"/>
              </a:rPr>
              <a:t> </a:t>
            </a:r>
            <a:r>
              <a:rPr lang="zh-TW" altLang="en-US" sz="4000" b="1" dirty="0">
                <a:solidFill>
                  <a:schemeClr val="bg1"/>
                </a:solidFill>
                <a:latin typeface="+mn-ea"/>
                <a:ea typeface="+mn-ea"/>
              </a:rPr>
              <a:t>瑪</a:t>
            </a:r>
            <a:r>
              <a:rPr lang="zh-TW" altLang="en-US" sz="4000" dirty="0">
                <a:solidFill>
                  <a:schemeClr val="bg1"/>
                </a:solidFill>
                <a:latin typeface="+mn-ea"/>
                <a:ea typeface="+mn-ea"/>
              </a:rPr>
              <a:t> </a:t>
            </a:r>
            <a:r>
              <a:rPr lang="zh-TW" altLang="en-US" sz="4000" b="1" dirty="0">
                <a:solidFill>
                  <a:schemeClr val="bg1"/>
                </a:solidFill>
                <a:latin typeface="+mn-ea"/>
                <a:ea typeface="+mn-ea"/>
              </a:rPr>
              <a:t>利</a:t>
            </a:r>
            <a:r>
              <a:rPr lang="zh-TW" altLang="en-US" sz="4000" dirty="0">
                <a:solidFill>
                  <a:schemeClr val="bg1"/>
                </a:solidFill>
                <a:latin typeface="+mn-ea"/>
                <a:ea typeface="+mn-ea"/>
              </a:rPr>
              <a:t> </a:t>
            </a:r>
            <a:r>
              <a:rPr lang="zh-TW" altLang="en-US" sz="4000" b="1" dirty="0">
                <a:solidFill>
                  <a:schemeClr val="bg1"/>
                </a:solidFill>
                <a:latin typeface="+mn-ea"/>
                <a:ea typeface="+mn-ea"/>
              </a:rPr>
              <a:t>亞</a:t>
            </a:r>
            <a:endParaRPr lang="en-US" sz="40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83780"/>
            <a:ext cx="9144000" cy="577422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2400" dirty="0">
                <a:latin typeface="+mn-ea"/>
                <a:hlinkClick r:id="rId2"/>
              </a:rPr>
              <a:t>列 王 紀 上 </a:t>
            </a:r>
            <a:r>
              <a:rPr lang="en-US" altLang="zh-TW" sz="2400" dirty="0">
                <a:latin typeface="+mn-ea"/>
                <a:hlinkClick r:id="rId2"/>
              </a:rPr>
              <a:t>16:24</a:t>
            </a:r>
            <a:endParaRPr lang="zh-TW" altLang="en-US" sz="2400" dirty="0">
              <a:latin typeface="+mn-ea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400" dirty="0" smtClean="0">
                <a:latin typeface="+mn-ea"/>
              </a:rPr>
              <a:t>暗利用二他連得銀子向撒瑪買了撒瑪利亞山，在山上造城，就按著山的原主撒瑪的名，給所造的城起名叫撒瑪利亞。</a:t>
            </a:r>
            <a:endParaRPr lang="zh-TW" altLang="en-US" sz="2400" dirty="0">
              <a:latin typeface="+mn-ea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400" dirty="0" smtClean="0">
                <a:latin typeface="+mn-ea"/>
                <a:hlinkClick r:id="rId3"/>
              </a:rPr>
              <a:t>列 王 紀 下 </a:t>
            </a:r>
            <a:r>
              <a:rPr lang="en-US" altLang="zh-TW" sz="2400" dirty="0">
                <a:latin typeface="+mn-ea"/>
                <a:hlinkClick r:id="rId3"/>
              </a:rPr>
              <a:t>17:24</a:t>
            </a:r>
            <a:r>
              <a:rPr lang="zh-TW" altLang="en-US" sz="2400" dirty="0">
                <a:latin typeface="+mn-ea"/>
              </a:rPr>
              <a:t/>
            </a:r>
            <a:br>
              <a:rPr lang="zh-TW" altLang="en-US" sz="2400" dirty="0">
                <a:latin typeface="+mn-ea"/>
              </a:rPr>
            </a:br>
            <a:r>
              <a:rPr lang="zh-TW" altLang="en-US" sz="2400" dirty="0">
                <a:latin typeface="+mn-ea"/>
              </a:rPr>
              <a:t>亞述王從巴比倫、古他、亞瓦、哈馬和西法瓦音遷移人來，安置在撒馬利亞的城邑，代替以色列人。他們就得了撒馬利亞，住在其中</a:t>
            </a:r>
            <a:r>
              <a:rPr lang="zh-TW" altLang="en-US" sz="2400" dirty="0" smtClean="0">
                <a:latin typeface="+mn-ea"/>
              </a:rPr>
              <a:t>。</a:t>
            </a:r>
            <a:endParaRPr lang="en-US" altLang="zh-TW" sz="2400" dirty="0" smtClean="0">
              <a:latin typeface="+mn-ea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400" dirty="0">
                <a:latin typeface="+mn-ea"/>
                <a:hlinkClick r:id="rId4"/>
              </a:rPr>
              <a:t>列 王 紀 下 </a:t>
            </a:r>
            <a:r>
              <a:rPr lang="en-US" altLang="zh-TW" sz="2400" dirty="0">
                <a:latin typeface="+mn-ea"/>
                <a:hlinkClick r:id="rId4"/>
              </a:rPr>
              <a:t>17:29</a:t>
            </a:r>
            <a:endParaRPr lang="zh-TW" altLang="en-US" sz="2400" dirty="0">
              <a:latin typeface="+mn-ea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400" dirty="0" smtClean="0">
                <a:latin typeface="+mn-ea"/>
              </a:rPr>
              <a:t>然而，各族之人在所住的城裡各為自己製造神像，安置在撒瑪利亞人所造有邱壇的殿中。</a:t>
            </a:r>
            <a:endParaRPr lang="en-US" altLang="zh-TW" sz="2400" dirty="0" smtClean="0">
              <a:latin typeface="+mn-ea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400" dirty="0" smtClean="0">
                <a:latin typeface="+mn-ea"/>
                <a:hlinkClick r:id="rId5"/>
              </a:rPr>
              <a:t>約 翰 福 音 </a:t>
            </a:r>
            <a:r>
              <a:rPr lang="en-US" altLang="zh-TW" sz="2400" dirty="0" smtClean="0">
                <a:latin typeface="+mn-ea"/>
                <a:hlinkClick r:id="rId5"/>
              </a:rPr>
              <a:t>4:9</a:t>
            </a:r>
            <a:endParaRPr lang="zh-TW" altLang="en-US" sz="2400" dirty="0" smtClean="0">
              <a:latin typeface="+mn-ea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400" dirty="0" smtClean="0">
                <a:latin typeface="+mn-ea"/>
              </a:rPr>
              <a:t>撒瑪利亞的婦人對他說：「你既是猶太人，怎麼向我一個撒馬利亞婦人要水喝呢？」原來猶太人和撒瑪利亞人沒有來往。</a:t>
            </a:r>
            <a:endParaRPr lang="zh-TW" altLang="en-US" sz="2400" dirty="0">
              <a:latin typeface="+mn-ea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2400" dirty="0">
                <a:latin typeface="+mn-ea"/>
              </a:rPr>
              <a:t/>
            </a:r>
            <a:br>
              <a:rPr lang="zh-TW" altLang="en-US" sz="2400" dirty="0">
                <a:latin typeface="+mn-ea"/>
              </a:rPr>
            </a:br>
            <a:endParaRPr lang="en-US" sz="24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556251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三十六計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093565"/>
            <a:ext cx="9144000" cy="240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7456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請 你 來 ， 我 們 在 阿 挪 平 原 的 一 個 村 莊 相 會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9233" y="1233488"/>
            <a:ext cx="6087433" cy="5189537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5291527" y="2593298"/>
            <a:ext cx="1918741" cy="53964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5880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5777" y="1233488"/>
            <a:ext cx="6034345" cy="5189537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4137285" y="4047344"/>
            <a:ext cx="1918741" cy="53964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0632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9233" y="1233488"/>
            <a:ext cx="6087433" cy="5189537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5816183" y="2563317"/>
            <a:ext cx="1918741" cy="53964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0970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敵人攻擊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402956" y="1220638"/>
            <a:ext cx="3940444" cy="743094"/>
          </a:xfrm>
        </p:spPr>
        <p:txBody>
          <a:bodyPr>
            <a:normAutofit/>
          </a:bodyPr>
          <a:lstStyle/>
          <a:p>
            <a:r>
              <a:rPr lang="zh-TW" altLang="en-US" sz="2800" dirty="0"/>
              <a:t>第四</a:t>
            </a:r>
            <a:r>
              <a:rPr lang="zh-TW" altLang="en-US" sz="2800" dirty="0" smtClean="0"/>
              <a:t>章</a:t>
            </a:r>
            <a:endParaRPr lang="en-US" altLang="zh-TW" sz="2800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02956" y="1854811"/>
            <a:ext cx="3940444" cy="35073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400" b="1" dirty="0"/>
              <a:t>1</a:t>
            </a:r>
            <a:r>
              <a:rPr lang="en-US" sz="2400" b="1" dirty="0"/>
              <a:t> </a:t>
            </a:r>
            <a:r>
              <a:rPr lang="en-US" sz="2400" dirty="0"/>
              <a:t>參 巴 拉 聽 見 我 們 修 造 城 牆 就 發 怒 ， 大 </a:t>
            </a:r>
            <a:r>
              <a:rPr lang="en-US" sz="2400" dirty="0" err="1"/>
              <a:t>大</a:t>
            </a:r>
            <a:r>
              <a:rPr lang="en-US" sz="2400" dirty="0"/>
              <a:t> 惱 恨 ， 嗤 笑 猶 大 </a:t>
            </a:r>
            <a:r>
              <a:rPr lang="en-US" sz="2400" dirty="0" smtClean="0"/>
              <a:t>人</a:t>
            </a:r>
          </a:p>
          <a:p>
            <a:pPr marL="0" indent="0">
              <a:buNone/>
            </a:pPr>
            <a:r>
              <a:rPr lang="en-US" sz="2400" b="1" dirty="0"/>
              <a:t>11 </a:t>
            </a:r>
            <a:r>
              <a:rPr lang="en-US" sz="2400" dirty="0"/>
              <a:t>我 們 的 敵 人 且 說 ： 趁 他 們 不 知 不 見 ， 我 們 進 入 他 們 中 間 ， 殺 他 們 ， 使 工 作 止 住 。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4800428" y="1220638"/>
            <a:ext cx="3901870" cy="743094"/>
          </a:xfrm>
        </p:spPr>
        <p:txBody>
          <a:bodyPr>
            <a:normAutofit/>
          </a:bodyPr>
          <a:lstStyle/>
          <a:p>
            <a:r>
              <a:rPr lang="zh-TW" altLang="en-US" sz="2800" dirty="0"/>
              <a:t>第六</a:t>
            </a:r>
            <a:r>
              <a:rPr lang="zh-TW" altLang="en-US" sz="2800" dirty="0" smtClean="0"/>
              <a:t>章</a:t>
            </a:r>
            <a:endParaRPr lang="en-US" altLang="zh-TW" sz="2800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>
          <a:xfrm>
            <a:off x="4800428" y="1854811"/>
            <a:ext cx="3901870" cy="35073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2 </a:t>
            </a:r>
            <a:r>
              <a:rPr lang="en-US" sz="2400" dirty="0"/>
              <a:t>參 巴 拉 和 基 善 就 打 發 人 來 見 </a:t>
            </a:r>
            <a:r>
              <a:rPr lang="en-US" sz="2400" dirty="0" smtClean="0"/>
              <a:t>我</a:t>
            </a:r>
          </a:p>
          <a:p>
            <a:pPr marL="0" indent="0">
              <a:buNone/>
            </a:pPr>
            <a:r>
              <a:rPr lang="en-US" sz="2400" b="1" dirty="0"/>
              <a:t>5 </a:t>
            </a:r>
            <a:r>
              <a:rPr lang="en-US" sz="2400" dirty="0"/>
              <a:t>參 巴 拉 第 五 次 打 發 僕 人 來 見 我 ， 手 裡 拿 著 未 封 的 信 </a:t>
            </a:r>
            <a:r>
              <a:rPr lang="en-US" sz="2400" dirty="0" smtClean="0"/>
              <a:t>，</a:t>
            </a:r>
          </a:p>
          <a:p>
            <a:pPr marL="0" indent="0">
              <a:buNone/>
            </a:pPr>
            <a:r>
              <a:rPr lang="en-US" sz="2000" b="1" dirty="0"/>
              <a:t>13 </a:t>
            </a:r>
            <a:r>
              <a:rPr lang="en-US" sz="2000" dirty="0"/>
              <a:t>賄 買 他 的 緣 故 ， 是 要 叫 我 懼 </a:t>
            </a:r>
            <a:r>
              <a:rPr lang="en-US" sz="2000" dirty="0" smtClean="0"/>
              <a:t>怕</a:t>
            </a:r>
          </a:p>
          <a:p>
            <a:pPr marL="0" indent="0">
              <a:buNone/>
            </a:pPr>
            <a:r>
              <a:rPr lang="en-US" sz="2400" b="1" dirty="0"/>
              <a:t>19 </a:t>
            </a:r>
            <a:r>
              <a:rPr lang="en-US" altLang="zh-TW" sz="2400" dirty="0" smtClean="0"/>
              <a:t>…</a:t>
            </a:r>
            <a:r>
              <a:rPr lang="en-US" sz="2400" dirty="0" smtClean="0"/>
              <a:t>多 </a:t>
            </a:r>
            <a:r>
              <a:rPr lang="en-US" sz="2400" dirty="0"/>
              <a:t>比 雅 又 常 寄 信 來 ， 要 叫 我 懼 怕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402956" y="5362206"/>
            <a:ext cx="8299341" cy="14957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TW" sz="2800" dirty="0"/>
              <a:t>WHY</a:t>
            </a:r>
            <a:r>
              <a:rPr lang="zh-TW" altLang="en-US" sz="2800" dirty="0"/>
              <a:t> </a:t>
            </a:r>
            <a:r>
              <a:rPr lang="en-US" altLang="zh-TW" sz="2800" dirty="0"/>
              <a:t>LEADERSHIP</a:t>
            </a:r>
            <a:r>
              <a:rPr lang="zh-TW" altLang="en-US" sz="2800" dirty="0"/>
              <a:t> </a:t>
            </a:r>
            <a:r>
              <a:rPr lang="en-US" altLang="zh-TW" sz="2800" dirty="0"/>
              <a:t>IS</a:t>
            </a:r>
            <a:r>
              <a:rPr lang="zh-TW" altLang="en-US" sz="2800" dirty="0"/>
              <a:t> </a:t>
            </a:r>
            <a:r>
              <a:rPr lang="en-US" altLang="zh-TW" sz="2800" dirty="0"/>
              <a:t>IMPORTANT?</a:t>
            </a:r>
          </a:p>
          <a:p>
            <a:pPr>
              <a:lnSpc>
                <a:spcPct val="120000"/>
              </a:lnSpc>
            </a:pPr>
            <a:r>
              <a:rPr lang="zh-TW" altLang="en-US" sz="2400" dirty="0" smtClean="0"/>
              <a:t>耶 </a:t>
            </a:r>
            <a:r>
              <a:rPr lang="zh-TW" altLang="en-US" sz="2400" dirty="0"/>
              <a:t>穌 對 他 們 說 ： 你 們 都 要 跌 倒 了 ， 因 為 經 上 記 著 說 ： 我 要 擊 打 牧 人 ， 羊 就 分 散 了 </a:t>
            </a:r>
            <a:r>
              <a:rPr lang="zh-TW" altLang="en-US" sz="2400" dirty="0" smtClean="0"/>
              <a:t>。     </a:t>
            </a:r>
            <a:r>
              <a:rPr lang="zh-TW" altLang="en-US" sz="2400" b="1" dirty="0" smtClean="0">
                <a:hlinkClick r:id="rId2"/>
              </a:rPr>
              <a:t>馬 </a:t>
            </a:r>
            <a:r>
              <a:rPr lang="zh-TW" altLang="en-US" sz="2400" b="1" dirty="0">
                <a:hlinkClick r:id="rId2"/>
              </a:rPr>
              <a:t>可 福 音 </a:t>
            </a:r>
            <a:r>
              <a:rPr lang="en-US" altLang="zh-TW" sz="2400" b="1" dirty="0" smtClean="0">
                <a:hlinkClick r:id="rId2"/>
              </a:rPr>
              <a:t>14:27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7594431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我 現 在 辦 理 大 工 ， 不 能 下 去 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TW" altLang="en-US" sz="3200" dirty="0" smtClean="0"/>
              <a:t>專注 </a:t>
            </a:r>
            <a:r>
              <a:rPr lang="en-US" altLang="zh-TW" sz="3200" dirty="0" smtClean="0"/>
              <a:t>(FOCUS)</a:t>
            </a:r>
            <a:endParaRPr lang="en-US" altLang="zh-TW" sz="3200" dirty="0" smtClean="0"/>
          </a:p>
          <a:p>
            <a:pPr>
              <a:lnSpc>
                <a:spcPct val="150000"/>
              </a:lnSpc>
            </a:pPr>
            <a:r>
              <a:rPr lang="zh-TW" altLang="en-US" sz="3200" dirty="0" smtClean="0"/>
              <a:t>優先順序 </a:t>
            </a:r>
            <a:r>
              <a:rPr lang="en-US" altLang="zh-TW" sz="3200" dirty="0" smtClean="0"/>
              <a:t>(PRIORITY)</a:t>
            </a:r>
            <a:endParaRPr lang="en-US" altLang="zh-TW" sz="3200" dirty="0" smtClean="0"/>
          </a:p>
          <a:p>
            <a:pPr>
              <a:lnSpc>
                <a:spcPct val="150000"/>
              </a:lnSpc>
            </a:pPr>
            <a:r>
              <a:rPr lang="zh-TW" altLang="en-US" sz="3200" dirty="0" smtClean="0"/>
              <a:t>求最好的不求次好的</a:t>
            </a:r>
            <a:endParaRPr lang="en-US" altLang="zh-TW" sz="3200" dirty="0" smtClean="0"/>
          </a:p>
          <a:p>
            <a:pPr lvl="1">
              <a:lnSpc>
                <a:spcPct val="150000"/>
              </a:lnSpc>
            </a:pPr>
            <a:r>
              <a:rPr lang="zh-TW" altLang="en-US" sz="2800" dirty="0" smtClean="0"/>
              <a:t>生存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生活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 生命</a:t>
            </a:r>
            <a:endParaRPr lang="en-US" altLang="zh-TW" sz="2800" dirty="0" smtClean="0"/>
          </a:p>
          <a:p>
            <a:pPr lvl="1">
              <a:lnSpc>
                <a:spcPct val="150000"/>
              </a:lnSpc>
            </a:pPr>
            <a:r>
              <a:rPr lang="zh-TW" altLang="en-US" sz="2800" dirty="0" smtClean="0"/>
              <a:t>最好的是什麼</a:t>
            </a:r>
            <a:r>
              <a:rPr lang="en-US" altLang="zh-TW" sz="2800" dirty="0" smtClean="0"/>
              <a:t>?</a:t>
            </a:r>
          </a:p>
          <a:p>
            <a:pPr lvl="2">
              <a:lnSpc>
                <a:spcPct val="150000"/>
              </a:lnSpc>
            </a:pPr>
            <a:endParaRPr lang="en-US" altLang="zh-TW" sz="2800" dirty="0" smtClean="0"/>
          </a:p>
          <a:p>
            <a:pPr lvl="2">
              <a:lnSpc>
                <a:spcPct val="15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090209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專注在最好的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15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33319" y="1726549"/>
            <a:ext cx="4118730" cy="3085072"/>
          </a:xfrm>
          <a:prstGeom prst="rect">
            <a:avLst/>
          </a:prstGeom>
        </p:spPr>
      </p:pic>
      <p:pic>
        <p:nvPicPr>
          <p:cNvPr id="16" name="Content Placeholder 15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328006" y="1726549"/>
            <a:ext cx="4118730" cy="3085072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284153" y="5383143"/>
            <a:ext cx="6536948" cy="752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lnSpc>
                <a:spcPct val="150000"/>
              </a:lnSpc>
            </a:pPr>
            <a:r>
              <a:rPr lang="zh-TW" altLang="en-US" sz="3200" dirty="0" smtClean="0"/>
              <a:t>人生：生</a:t>
            </a:r>
            <a:r>
              <a:rPr lang="zh-TW" altLang="en-US" sz="3200" dirty="0"/>
              <a:t>存</a:t>
            </a:r>
            <a:r>
              <a:rPr lang="en-US" altLang="zh-TW" sz="3200" dirty="0"/>
              <a:t>,</a:t>
            </a:r>
            <a:r>
              <a:rPr lang="zh-TW" altLang="en-US" sz="3200" dirty="0"/>
              <a:t> 生活</a:t>
            </a:r>
            <a:r>
              <a:rPr lang="en-US" altLang="zh-TW" sz="3200" dirty="0"/>
              <a:t>,</a:t>
            </a:r>
            <a:r>
              <a:rPr lang="zh-TW" altLang="en-US" sz="3200" dirty="0"/>
              <a:t> 生命</a:t>
            </a:r>
            <a:endParaRPr lang="en-US" altLang="zh-TW" sz="3200" dirty="0"/>
          </a:p>
        </p:txBody>
      </p:sp>
    </p:spTree>
    <p:extLst>
      <p:ext uri="{BB962C8B-B14F-4D97-AF65-F5344CB8AC3E}">
        <p14:creationId xmlns:p14="http://schemas.microsoft.com/office/powerpoint/2010/main" val="40823039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如何做人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956" y="1173722"/>
            <a:ext cx="8299342" cy="51891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TW" altLang="en-US" sz="2800" b="1" dirty="0"/>
              <a:t>提摩太後</a:t>
            </a:r>
            <a:r>
              <a:rPr lang="zh-TW" altLang="en-US" sz="2800" b="1" dirty="0" smtClean="0"/>
              <a:t>書 </a:t>
            </a:r>
            <a:r>
              <a:rPr lang="en-US" altLang="zh-TW" sz="2800" b="1" dirty="0" smtClean="0"/>
              <a:t>3:1</a:t>
            </a:r>
            <a:r>
              <a:rPr lang="zh-TW" altLang="en-US" sz="2800" b="1" dirty="0" smtClean="0"/>
              <a:t>６</a:t>
            </a:r>
            <a:r>
              <a:rPr lang="en-US" altLang="zh-TW" sz="2800" b="1" dirty="0" smtClean="0"/>
              <a:t>-17</a:t>
            </a:r>
            <a:endParaRPr lang="en-US" altLang="zh-TW" sz="28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2800" dirty="0"/>
              <a:t> </a:t>
            </a:r>
            <a:r>
              <a:rPr lang="zh-TW" altLang="en-US" sz="2800" dirty="0" smtClean="0"/>
              <a:t>聖 </a:t>
            </a:r>
            <a:r>
              <a:rPr lang="zh-TW" altLang="en-US" sz="2800" dirty="0"/>
              <a:t>經 都 是 神 所 默 </a:t>
            </a:r>
            <a:r>
              <a:rPr lang="zh-TW" altLang="en-US" sz="2800" dirty="0" smtClean="0"/>
              <a:t>示 </a:t>
            </a:r>
            <a:r>
              <a:rPr lang="zh-TW" altLang="en-US" sz="2800" dirty="0"/>
              <a:t>的 （ 或 作 ： 凡 神 所 默 示 的 聖 經 ） ， 於 教 訓 、 督 責 、 使 人 歸 正 、 教 導 人 學 義 都 是 有 益 的 ， </a:t>
            </a:r>
            <a:r>
              <a:rPr lang="zh-TW" altLang="en-US" sz="2800" dirty="0" smtClean="0"/>
              <a:t>叫 </a:t>
            </a:r>
            <a:r>
              <a:rPr lang="zh-TW" altLang="en-US" sz="2800" dirty="0"/>
              <a:t>屬 神 的 人 得 以 完 全 ， 預 備 行 各 樣 的 善 事 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pPr>
              <a:lnSpc>
                <a:spcPct val="150000"/>
              </a:lnSpc>
            </a:pPr>
            <a:r>
              <a:rPr lang="zh-TW" altLang="en-US" sz="3200" dirty="0" smtClean="0">
                <a:solidFill>
                  <a:schemeClr val="accent3"/>
                </a:solidFill>
              </a:rPr>
              <a:t>教導與人與神相處的生活準則</a:t>
            </a:r>
            <a:endParaRPr lang="en-US" sz="32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7596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父母言傳身教的帶領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9390" y="1274993"/>
            <a:ext cx="7519788" cy="509582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6781" y="4554938"/>
            <a:ext cx="870179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>
              <a:lnSpc>
                <a:spcPct val="100000"/>
              </a:lnSpc>
            </a:pPr>
            <a:r>
              <a:rPr lang="zh-TW" altLang="en-US" sz="2800" dirty="0">
                <a:solidFill>
                  <a:srgbClr val="FF0000"/>
                </a:solidFill>
              </a:rPr>
              <a:t>奧數</a:t>
            </a:r>
            <a:r>
              <a:rPr lang="en-US" altLang="zh-TW" sz="2800" dirty="0">
                <a:solidFill>
                  <a:srgbClr val="FF0000"/>
                </a:solidFill>
              </a:rPr>
              <a:t>,</a:t>
            </a:r>
            <a:r>
              <a:rPr lang="zh-TW" altLang="en-US" sz="2800" dirty="0">
                <a:solidFill>
                  <a:srgbClr val="FF0000"/>
                </a:solidFill>
              </a:rPr>
              <a:t> </a:t>
            </a:r>
            <a:r>
              <a:rPr lang="en-US" altLang="zh-TW" sz="2800" dirty="0">
                <a:solidFill>
                  <a:srgbClr val="FF0000"/>
                </a:solidFill>
              </a:rPr>
              <a:t>AP</a:t>
            </a:r>
            <a:r>
              <a:rPr lang="zh-TW" altLang="en-US" sz="2800" dirty="0">
                <a:solidFill>
                  <a:srgbClr val="FF0000"/>
                </a:solidFill>
              </a:rPr>
              <a:t>課</a:t>
            </a:r>
            <a:r>
              <a:rPr lang="en-US" altLang="zh-TW" sz="2800" dirty="0">
                <a:solidFill>
                  <a:srgbClr val="FF0000"/>
                </a:solidFill>
              </a:rPr>
              <a:t>,</a:t>
            </a:r>
            <a:r>
              <a:rPr lang="zh-TW" altLang="en-US" sz="2800" dirty="0">
                <a:solidFill>
                  <a:srgbClr val="FF0000"/>
                </a:solidFill>
              </a:rPr>
              <a:t> 中文</a:t>
            </a:r>
            <a:r>
              <a:rPr lang="en-US" altLang="zh-TW" sz="2800" dirty="0">
                <a:solidFill>
                  <a:srgbClr val="FF0000"/>
                </a:solidFill>
              </a:rPr>
              <a:t>,</a:t>
            </a:r>
            <a:r>
              <a:rPr lang="zh-TW" altLang="en-US" sz="2800" dirty="0">
                <a:solidFill>
                  <a:srgbClr val="FF0000"/>
                </a:solidFill>
              </a:rPr>
              <a:t> 鋼琴</a:t>
            </a:r>
            <a:r>
              <a:rPr lang="en-US" altLang="zh-TW" sz="2800" dirty="0">
                <a:solidFill>
                  <a:srgbClr val="FF0000"/>
                </a:solidFill>
              </a:rPr>
              <a:t>,</a:t>
            </a:r>
            <a:r>
              <a:rPr lang="zh-TW" altLang="en-US" sz="2800" dirty="0">
                <a:solidFill>
                  <a:srgbClr val="FF0000"/>
                </a:solidFill>
              </a:rPr>
              <a:t> 小</a:t>
            </a:r>
            <a:r>
              <a:rPr lang="en-US" altLang="zh-TW" sz="2800" dirty="0">
                <a:solidFill>
                  <a:srgbClr val="FF0000"/>
                </a:solidFill>
              </a:rPr>
              <a:t>/</a:t>
            </a:r>
            <a:r>
              <a:rPr lang="zh-TW" altLang="en-US" sz="2800" dirty="0">
                <a:solidFill>
                  <a:srgbClr val="FF0000"/>
                </a:solidFill>
              </a:rPr>
              <a:t>大提琴</a:t>
            </a:r>
            <a:r>
              <a:rPr lang="en-US" altLang="zh-TW" sz="2800" dirty="0">
                <a:solidFill>
                  <a:srgbClr val="FF0000"/>
                </a:solidFill>
              </a:rPr>
              <a:t>,</a:t>
            </a:r>
            <a:r>
              <a:rPr lang="zh-TW" altLang="en-US" sz="2800" dirty="0">
                <a:solidFill>
                  <a:srgbClr val="FF0000"/>
                </a:solidFill>
              </a:rPr>
              <a:t>  畫畫</a:t>
            </a:r>
            <a:r>
              <a:rPr lang="en-US" altLang="zh-TW" sz="2800" dirty="0">
                <a:solidFill>
                  <a:srgbClr val="FF0000"/>
                </a:solidFill>
              </a:rPr>
              <a:t>,</a:t>
            </a:r>
            <a:r>
              <a:rPr lang="zh-TW" altLang="en-US" sz="2800" dirty="0">
                <a:solidFill>
                  <a:srgbClr val="FF0000"/>
                </a:solidFill>
              </a:rPr>
              <a:t> 遊泳</a:t>
            </a:r>
            <a:r>
              <a:rPr lang="en-US" altLang="zh-TW" sz="2800" dirty="0">
                <a:solidFill>
                  <a:srgbClr val="FF0000"/>
                </a:solidFill>
              </a:rPr>
              <a:t>….</a:t>
            </a:r>
          </a:p>
          <a:p>
            <a:pPr lvl="2">
              <a:lnSpc>
                <a:spcPct val="100000"/>
              </a:lnSpc>
            </a:pPr>
            <a:r>
              <a:rPr lang="zh-TW" altLang="en-US" sz="2800" dirty="0">
                <a:solidFill>
                  <a:srgbClr val="FF0000"/>
                </a:solidFill>
              </a:rPr>
              <a:t>好不好</a:t>
            </a:r>
            <a:r>
              <a:rPr lang="en-US" altLang="zh-TW" sz="2800" dirty="0">
                <a:solidFill>
                  <a:srgbClr val="FF0000"/>
                </a:solidFill>
              </a:rPr>
              <a:t>?</a:t>
            </a:r>
            <a:r>
              <a:rPr lang="zh-TW" altLang="en-US" sz="2800" dirty="0">
                <a:solidFill>
                  <a:srgbClr val="FF0000"/>
                </a:solidFill>
              </a:rPr>
              <a:t> 好</a:t>
            </a:r>
            <a:r>
              <a:rPr lang="en-US" altLang="zh-TW" sz="2800" dirty="0">
                <a:solidFill>
                  <a:srgbClr val="FF0000"/>
                </a:solidFill>
              </a:rPr>
              <a:t>,</a:t>
            </a:r>
            <a:r>
              <a:rPr lang="zh-TW" altLang="en-US" sz="2800" dirty="0">
                <a:solidFill>
                  <a:srgbClr val="FF0000"/>
                </a:solidFill>
              </a:rPr>
              <a:t> 但不是上好的</a:t>
            </a:r>
            <a:endParaRPr lang="en-US" altLang="zh-TW" sz="2800" dirty="0">
              <a:solidFill>
                <a:srgbClr val="FF0000"/>
              </a:solidFill>
            </a:endParaRPr>
          </a:p>
          <a:p>
            <a:pPr lvl="2">
              <a:lnSpc>
                <a:spcPct val="100000"/>
              </a:lnSpc>
            </a:pPr>
            <a:r>
              <a:rPr lang="zh-TW" altLang="en-US" sz="2800" dirty="0">
                <a:solidFill>
                  <a:srgbClr val="FF0000"/>
                </a:solidFill>
              </a:rPr>
              <a:t>要不要</a:t>
            </a:r>
            <a:r>
              <a:rPr lang="en-US" altLang="zh-TW" sz="2800" dirty="0">
                <a:solidFill>
                  <a:srgbClr val="FF0000"/>
                </a:solidFill>
              </a:rPr>
              <a:t>?</a:t>
            </a:r>
            <a:r>
              <a:rPr lang="zh-TW" altLang="en-US" sz="2800" dirty="0">
                <a:solidFill>
                  <a:srgbClr val="FF0000"/>
                </a:solidFill>
              </a:rPr>
              <a:t> 要</a:t>
            </a:r>
            <a:r>
              <a:rPr lang="en-US" altLang="zh-TW" sz="2800" dirty="0">
                <a:solidFill>
                  <a:srgbClr val="FF0000"/>
                </a:solidFill>
              </a:rPr>
              <a:t>,</a:t>
            </a:r>
            <a:r>
              <a:rPr lang="zh-TW" altLang="en-US" sz="2800" dirty="0">
                <a:solidFill>
                  <a:srgbClr val="FF0000"/>
                </a:solidFill>
              </a:rPr>
              <a:t> </a:t>
            </a:r>
            <a:r>
              <a:rPr lang="zh-TW" altLang="en-US" sz="2800" dirty="0" smtClean="0">
                <a:solidFill>
                  <a:srgbClr val="FF0000"/>
                </a:solidFill>
              </a:rPr>
              <a:t>但不該是＃１</a:t>
            </a:r>
            <a:r>
              <a:rPr lang="en-US" altLang="zh-TW" sz="2800" dirty="0" smtClean="0">
                <a:solidFill>
                  <a:srgbClr val="FF0000"/>
                </a:solidFill>
              </a:rPr>
              <a:t>PRIORITY</a:t>
            </a:r>
            <a:endParaRPr lang="en-US" altLang="zh-TW" sz="2800" dirty="0">
              <a:solidFill>
                <a:srgbClr val="FF0000"/>
              </a:solidFill>
            </a:endParaRPr>
          </a:p>
          <a:p>
            <a:pPr lvl="2">
              <a:lnSpc>
                <a:spcPct val="100000"/>
              </a:lnSpc>
            </a:pPr>
            <a:r>
              <a:rPr lang="zh-TW" altLang="en-US" sz="2800" dirty="0" smtClean="0">
                <a:solidFill>
                  <a:srgbClr val="FF0000"/>
                </a:solidFill>
              </a:rPr>
              <a:t>最重要的人生</a:t>
            </a:r>
            <a:r>
              <a:rPr lang="zh-TW" altLang="en-US" sz="2800" dirty="0">
                <a:solidFill>
                  <a:srgbClr val="FF0000"/>
                </a:solidFill>
              </a:rPr>
              <a:t>活的智</a:t>
            </a:r>
            <a:r>
              <a:rPr lang="zh-TW" altLang="en-US" sz="2800" dirty="0" smtClean="0">
                <a:solidFill>
                  <a:srgbClr val="FF0000"/>
                </a:solidFill>
              </a:rPr>
              <a:t>慧聖</a:t>
            </a:r>
            <a:r>
              <a:rPr lang="zh-TW" altLang="en-US" sz="2800" dirty="0">
                <a:solidFill>
                  <a:srgbClr val="FF0000"/>
                </a:solidFill>
              </a:rPr>
              <a:t>經</a:t>
            </a:r>
            <a:r>
              <a:rPr lang="zh-TW" altLang="en-US" sz="2800" dirty="0" smtClean="0">
                <a:solidFill>
                  <a:srgbClr val="FF0000"/>
                </a:solidFill>
              </a:rPr>
              <a:t>裡學</a:t>
            </a:r>
            <a:endParaRPr lang="en-US" altLang="zh-TW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4331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外敵的攻</a:t>
            </a:r>
            <a:r>
              <a:rPr lang="zh-TW" altLang="en-US" sz="4000" dirty="0" smtClean="0">
                <a:solidFill>
                  <a:schemeClr val="bg1"/>
                </a:solidFill>
              </a:rPr>
              <a:t>擊 </a:t>
            </a:r>
            <a:r>
              <a:rPr lang="en-US" altLang="zh-TW" sz="4000" dirty="0" smtClean="0">
                <a:solidFill>
                  <a:schemeClr val="bg1"/>
                </a:solidFill>
              </a:rPr>
              <a:t>-</a:t>
            </a:r>
            <a:r>
              <a:rPr lang="zh-TW" altLang="en-US" sz="4000" dirty="0" smtClean="0">
                <a:solidFill>
                  <a:schemeClr val="bg1"/>
                </a:solidFill>
              </a:rPr>
              <a:t> 捏</a:t>
            </a:r>
            <a:r>
              <a:rPr lang="zh-TW" altLang="en-US" sz="4000" dirty="0">
                <a:solidFill>
                  <a:schemeClr val="bg1"/>
                </a:solidFill>
              </a:rPr>
              <a:t>造謠言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14485"/>
            <a:ext cx="9144000" cy="574351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700" b="1" dirty="0" smtClean="0"/>
              <a:t>5 </a:t>
            </a:r>
            <a:r>
              <a:rPr lang="en-US" sz="2700" dirty="0" smtClean="0"/>
              <a:t>參 巴 拉 第 五 次 打 發 僕 人 來 見 我 </a:t>
            </a:r>
            <a:r>
              <a:rPr lang="en-US" sz="2700" dirty="0"/>
              <a:t>， 手 裡 拿 著 </a:t>
            </a:r>
            <a:r>
              <a:rPr lang="en-US" sz="2700" dirty="0">
                <a:solidFill>
                  <a:srgbClr val="FF0000"/>
                </a:solidFill>
              </a:rPr>
              <a:t>未 封 的 信 </a:t>
            </a:r>
            <a:r>
              <a:rPr lang="en-US" sz="2700" dirty="0"/>
              <a:t>，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700" b="1" dirty="0"/>
              <a:t>6 </a:t>
            </a:r>
            <a:r>
              <a:rPr lang="en-US" sz="2700" dirty="0"/>
              <a:t>信 上 寫 著 說 ： 外 邦 人 中 有 風 聲 ， 迦 施 慕 （ 就 是 基 善 ， 見 二 章 十 九 節 ） 也 說 ， 你 和 猶 大 人 謀 反 ， 修 造 城 牆 ， </a:t>
            </a:r>
            <a:r>
              <a:rPr lang="en-US" sz="2700" dirty="0">
                <a:solidFill>
                  <a:srgbClr val="FF0000"/>
                </a:solidFill>
              </a:rPr>
              <a:t>你 要 作 他 們 的 王 </a:t>
            </a:r>
            <a:r>
              <a:rPr lang="en-US" sz="2700" dirty="0"/>
              <a:t>；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700" b="1" dirty="0"/>
              <a:t>7 </a:t>
            </a:r>
            <a:r>
              <a:rPr lang="en-US" sz="2700" dirty="0"/>
              <a:t>你 又 派 先 知 在 耶 路 撒 冷 指 著 你 宣 講 ， 說 在 猶 大 有 王 。 現 在 這 話 必 傳 與 王 知 ； 所 以 請 你 來 ， 與 我 們 彼 此 商 議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700" b="1" dirty="0"/>
              <a:t>8 </a:t>
            </a:r>
            <a:r>
              <a:rPr lang="en-US" sz="2700" dirty="0"/>
              <a:t>我 就 差 遣 人 去 見 他 ， 說 ： 你 所 說 的 這 事 ， 一 概 沒 有 ， 是 你 心 裡 捏 造 的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700" b="1" dirty="0"/>
              <a:t>9 </a:t>
            </a:r>
            <a:r>
              <a:rPr lang="en-US" sz="2700" dirty="0"/>
              <a:t>他 們 都 </a:t>
            </a:r>
            <a:r>
              <a:rPr lang="en-US" sz="2700" dirty="0">
                <a:solidFill>
                  <a:srgbClr val="FF0000"/>
                </a:solidFill>
              </a:rPr>
              <a:t>要 使 我 們 懼 怕 </a:t>
            </a:r>
            <a:r>
              <a:rPr lang="en-US" sz="2700" dirty="0"/>
              <a:t>， 意 思 說 ， 他 們 的 手 必 軟 </a:t>
            </a:r>
            <a:r>
              <a:rPr lang="en-US" sz="2700" dirty="0" smtClean="0"/>
              <a:t>弱， </a:t>
            </a:r>
            <a:r>
              <a:rPr lang="en-US" sz="2700" dirty="0"/>
              <a:t>以 致 工 作 不 能 成 </a:t>
            </a:r>
            <a:r>
              <a:rPr lang="en-US" sz="2700" dirty="0" smtClean="0"/>
              <a:t>就。 </a:t>
            </a:r>
            <a:r>
              <a:rPr lang="en-US" sz="2700" dirty="0">
                <a:solidFill>
                  <a:srgbClr val="008000"/>
                </a:solidFill>
              </a:rPr>
              <a:t>神 </a:t>
            </a:r>
            <a:r>
              <a:rPr lang="en-US" sz="2700" dirty="0" err="1" smtClean="0">
                <a:solidFill>
                  <a:srgbClr val="008000"/>
                </a:solidFill>
              </a:rPr>
              <a:t>啊，求</a:t>
            </a:r>
            <a:r>
              <a:rPr lang="en-US" sz="2700" dirty="0" smtClean="0">
                <a:solidFill>
                  <a:srgbClr val="008000"/>
                </a:solidFill>
              </a:rPr>
              <a:t> 你 </a:t>
            </a:r>
            <a:r>
              <a:rPr lang="en-US" sz="2700" dirty="0">
                <a:solidFill>
                  <a:srgbClr val="008000"/>
                </a:solidFill>
              </a:rPr>
              <a:t>堅 固 我 的 </a:t>
            </a:r>
            <a:r>
              <a:rPr lang="en-US" sz="2700" dirty="0" smtClean="0">
                <a:solidFill>
                  <a:srgbClr val="008000"/>
                </a:solidFill>
              </a:rPr>
              <a:t>手。</a:t>
            </a:r>
            <a:endParaRPr lang="en-US" sz="2700" dirty="0">
              <a:solidFill>
                <a:srgbClr val="008000"/>
              </a:solidFill>
            </a:endParaRPr>
          </a:p>
          <a:p>
            <a:pPr>
              <a:lnSpc>
                <a:spcPct val="100000"/>
              </a:lnSpc>
            </a:pP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9259259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未 封 的 信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67532"/>
            <a:ext cx="9144000" cy="518917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zh-TW" altLang="en-US" sz="3200" dirty="0">
                <a:latin typeface="+mn-ea"/>
              </a:rPr>
              <a:t>未加泥印密封的</a:t>
            </a:r>
            <a:r>
              <a:rPr lang="zh-TW" altLang="en-US" sz="3200" dirty="0" smtClean="0">
                <a:latin typeface="+mn-ea"/>
              </a:rPr>
              <a:t>信 </a:t>
            </a:r>
            <a:r>
              <a:rPr lang="en-US" altLang="zh-TW" sz="3200" dirty="0" smtClean="0">
                <a:latin typeface="+mn-ea"/>
              </a:rPr>
              <a:t>(</a:t>
            </a:r>
            <a:r>
              <a:rPr lang="zh-TW" altLang="en-US" sz="3200" dirty="0" smtClean="0">
                <a:latin typeface="+mn-ea"/>
              </a:rPr>
              <a:t>公</a:t>
            </a:r>
            <a:r>
              <a:rPr lang="zh-TW" altLang="en-US" sz="3200" dirty="0">
                <a:latin typeface="+mn-ea"/>
              </a:rPr>
              <a:t>開</a:t>
            </a:r>
            <a:r>
              <a:rPr lang="zh-TW" altLang="en-US" sz="3200" dirty="0" smtClean="0">
                <a:latin typeface="+mn-ea"/>
              </a:rPr>
              <a:t>函</a:t>
            </a:r>
            <a:r>
              <a:rPr lang="en-US" altLang="zh-TW" sz="3200" dirty="0" smtClean="0">
                <a:latin typeface="+mn-ea"/>
              </a:rPr>
              <a:t>), </a:t>
            </a:r>
            <a:r>
              <a:rPr lang="zh-TW" altLang="en-US" sz="3200" dirty="0" smtClean="0">
                <a:latin typeface="+mn-ea"/>
              </a:rPr>
              <a:t>可</a:t>
            </a:r>
            <a:r>
              <a:rPr lang="zh-TW" altLang="en-US" sz="3200" dirty="0">
                <a:latin typeface="+mn-ea"/>
              </a:rPr>
              <a:t>以讓所有的人</a:t>
            </a:r>
            <a:r>
              <a:rPr lang="zh-TW" altLang="en-US" sz="3200" dirty="0" smtClean="0">
                <a:latin typeface="+mn-ea"/>
              </a:rPr>
              <a:t>看</a:t>
            </a:r>
            <a:endParaRPr lang="en-US" altLang="zh-TW" sz="3200" dirty="0" smtClean="0">
              <a:latin typeface="+mn-ea"/>
            </a:endParaRPr>
          </a:p>
          <a:p>
            <a:pPr>
              <a:lnSpc>
                <a:spcPct val="100000"/>
              </a:lnSpc>
            </a:pPr>
            <a:r>
              <a:rPr lang="zh-TW" altLang="en-US" sz="3200" dirty="0" smtClean="0">
                <a:latin typeface="+mn-ea"/>
              </a:rPr>
              <a:t>目的</a:t>
            </a:r>
            <a:endParaRPr lang="en-US" altLang="zh-TW" sz="3200" dirty="0" smtClean="0">
              <a:latin typeface="+mn-ea"/>
            </a:endParaRPr>
          </a:p>
          <a:p>
            <a:pPr lvl="1">
              <a:lnSpc>
                <a:spcPct val="100000"/>
              </a:lnSpc>
            </a:pPr>
            <a:r>
              <a:rPr lang="zh-TW" altLang="en-US" sz="2800" dirty="0">
                <a:latin typeface="+mn-ea"/>
              </a:rPr>
              <a:t>散佈謠言</a:t>
            </a:r>
            <a:endParaRPr lang="en-US" altLang="zh-TW" sz="2800" dirty="0" smtClean="0">
              <a:latin typeface="+mn-ea"/>
            </a:endParaRPr>
          </a:p>
          <a:p>
            <a:pPr lvl="1">
              <a:lnSpc>
                <a:spcPct val="100000"/>
              </a:lnSpc>
            </a:pPr>
            <a:r>
              <a:rPr lang="zh-TW" altLang="en-US" sz="2800" dirty="0" smtClean="0">
                <a:latin typeface="+mn-ea"/>
              </a:rPr>
              <a:t>在</a:t>
            </a:r>
            <a:r>
              <a:rPr lang="zh-TW" altLang="en-US" sz="2800" dirty="0">
                <a:latin typeface="+mn-ea"/>
              </a:rPr>
              <a:t>猶太人中間造成恐慌，煽動他們反對尼希</a:t>
            </a:r>
            <a:r>
              <a:rPr lang="zh-TW" altLang="en-US" sz="2800" dirty="0" smtClean="0">
                <a:latin typeface="+mn-ea"/>
              </a:rPr>
              <a:t>米</a:t>
            </a:r>
            <a:endParaRPr lang="en-US" altLang="zh-TW" sz="2800" dirty="0">
              <a:latin typeface="+mn-ea"/>
            </a:endParaRPr>
          </a:p>
          <a:p>
            <a:pPr lvl="1">
              <a:lnSpc>
                <a:spcPct val="100000"/>
              </a:lnSpc>
            </a:pPr>
            <a:r>
              <a:rPr lang="zh-TW" altLang="en-US" sz="2800" dirty="0" smtClean="0">
                <a:latin typeface="+mn-ea"/>
              </a:rPr>
              <a:t>要</a:t>
            </a:r>
            <a:r>
              <a:rPr lang="zh-TW" altLang="en-US" sz="2800" dirty="0">
                <a:latin typeface="+mn-ea"/>
              </a:rPr>
              <a:t>脅尼希米就</a:t>
            </a:r>
            <a:r>
              <a:rPr lang="zh-TW" altLang="en-US" sz="2800" dirty="0" smtClean="0">
                <a:latin typeface="+mn-ea"/>
              </a:rPr>
              <a:t>範</a:t>
            </a:r>
            <a:endParaRPr lang="en-US" altLang="zh-TW" sz="2800" dirty="0">
              <a:latin typeface="+mn-ea"/>
            </a:endParaRPr>
          </a:p>
          <a:p>
            <a:pPr lvl="1">
              <a:lnSpc>
                <a:spcPct val="100000"/>
              </a:lnSpc>
            </a:pPr>
            <a:r>
              <a:rPr lang="en-US" sz="2800" dirty="0" err="1" smtClean="0">
                <a:latin typeface="+mn-ea"/>
              </a:rPr>
              <a:t>要使我們懼怕，意思說，他們的手必軟弱，以致工作不能成就</a:t>
            </a:r>
            <a:r>
              <a:rPr lang="en-US" sz="2800" dirty="0" smtClean="0">
                <a:latin typeface="+mn-ea"/>
              </a:rPr>
              <a:t>。</a:t>
            </a:r>
            <a:endParaRPr lang="en-US" altLang="zh-TW" sz="2800" dirty="0" smtClean="0">
              <a:latin typeface="+mn-ea"/>
            </a:endParaRPr>
          </a:p>
          <a:p>
            <a:pPr>
              <a:lnSpc>
                <a:spcPct val="100000"/>
              </a:lnSpc>
            </a:pPr>
            <a:r>
              <a:rPr lang="zh-TW" altLang="en-US" sz="3200" dirty="0" smtClean="0">
                <a:latin typeface="+mn-ea"/>
              </a:rPr>
              <a:t>尼</a:t>
            </a:r>
            <a:r>
              <a:rPr lang="zh-TW" altLang="en-US" sz="3200" dirty="0">
                <a:latin typeface="+mn-ea"/>
              </a:rPr>
              <a:t>希米絲毫不為所</a:t>
            </a:r>
            <a:r>
              <a:rPr lang="zh-TW" altLang="en-US" sz="3200" dirty="0" smtClean="0">
                <a:latin typeface="+mn-ea"/>
              </a:rPr>
              <a:t>動</a:t>
            </a:r>
            <a:endParaRPr lang="en-US" altLang="zh-TW" sz="3200" dirty="0">
              <a:latin typeface="+mn-ea"/>
            </a:endParaRPr>
          </a:p>
          <a:p>
            <a:pPr lvl="1">
              <a:lnSpc>
                <a:spcPct val="100000"/>
              </a:lnSpc>
            </a:pPr>
            <a:r>
              <a:rPr lang="en-US" sz="2800" dirty="0" err="1" smtClean="0">
                <a:latin typeface="MingLiU" panose="02020509000000000000" pitchFamily="49" charset="-120"/>
                <a:ea typeface="MingLiU" panose="02020509000000000000" pitchFamily="49" charset="-120"/>
              </a:rPr>
              <a:t>你所說的這事，一概沒有，是你心裡捏造的</a:t>
            </a:r>
            <a:r>
              <a:rPr lang="en-US" sz="2800" dirty="0" smtClean="0">
                <a:latin typeface="MingLiU" panose="02020509000000000000" pitchFamily="49" charset="-120"/>
                <a:ea typeface="MingLiU" panose="02020509000000000000" pitchFamily="49" charset="-120"/>
              </a:rPr>
              <a:t>。</a:t>
            </a:r>
          </a:p>
          <a:p>
            <a:pPr lvl="1">
              <a:lnSpc>
                <a:spcPct val="100000"/>
              </a:lnSpc>
            </a:pPr>
            <a:r>
              <a:rPr lang="en-US" sz="2800" dirty="0" err="1" smtClean="0">
                <a:latin typeface="MingLiU" panose="02020509000000000000" pitchFamily="49" charset="-120"/>
                <a:ea typeface="MingLiU" panose="02020509000000000000" pitchFamily="49" charset="-120"/>
              </a:rPr>
              <a:t>神啊，求你堅固我的手</a:t>
            </a:r>
            <a:r>
              <a:rPr lang="en-US" sz="2800" dirty="0">
                <a:latin typeface="MingLiU" panose="02020509000000000000" pitchFamily="49" charset="-120"/>
                <a:ea typeface="MingLiU" panose="02020509000000000000" pitchFamily="49" charset="-120"/>
              </a:rPr>
              <a:t>。</a:t>
            </a:r>
          </a:p>
          <a:p>
            <a:pPr marL="228600" lvl="1" indent="0">
              <a:lnSpc>
                <a:spcPct val="100000"/>
              </a:lnSpc>
              <a:buNone/>
            </a:pPr>
            <a:endParaRPr lang="en-US" sz="3200" dirty="0" smtClean="0">
              <a:latin typeface="+mn-ea"/>
            </a:endParaRPr>
          </a:p>
          <a:p>
            <a:pPr lvl="1">
              <a:lnSpc>
                <a:spcPct val="100000"/>
              </a:lnSpc>
            </a:pPr>
            <a:endParaRPr lang="zh-TW" altLang="en-US" sz="32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806113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>
                <a:solidFill>
                  <a:schemeClr val="bg1"/>
                </a:solidFill>
              </a:rPr>
              <a:t>王下</a:t>
            </a:r>
            <a:r>
              <a:rPr lang="en-US" altLang="zh-TW" sz="3600" dirty="0" smtClean="0">
                <a:solidFill>
                  <a:schemeClr val="bg1"/>
                </a:solidFill>
              </a:rPr>
              <a:t>18:26-30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2400" b="1" baseline="30000" dirty="0"/>
              <a:t>26 </a:t>
            </a:r>
            <a:r>
              <a:rPr lang="zh-TW" altLang="en-US" sz="2400" dirty="0"/>
              <a:t>希 勒 家 的 兒 子 以 利 亞 敬 和 舍 伯 那 ， 並 約 亞 ， 對 拉 伯 沙 基 說 ： 求 你 用 亞 蘭 言 語 和 僕 人 說 話 ， 因 為 我 們 懂 得 ； 不 要 用 猶 大 言 語 和 我 們 說 話 ， 達 到 城 上 百 姓 的 耳 中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400" b="1" baseline="30000" dirty="0"/>
              <a:t>27 </a:t>
            </a:r>
            <a:r>
              <a:rPr lang="zh-TW" altLang="en-US" sz="2400" dirty="0"/>
              <a:t>拉 伯 沙 基 說 ： 我 主 差 遣 我 來 ， 豈 是 單 對 你 和 你 的 主 說 這 些 話 麼 ？ 不 也 是 對 這 些 坐 在 城 上 、 要 與 你 們 一 同 吃 自 己 糞 、 喝 自 己 尿 的 人 說 麼 ？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400" b="1" baseline="30000" dirty="0"/>
              <a:t>28 </a:t>
            </a:r>
            <a:r>
              <a:rPr lang="zh-TW" altLang="en-US" sz="2400" dirty="0"/>
              <a:t>於 是 拉 伯 沙 基 站 著 ， 用 猶 大 言 語 大 聲 喊 著 說 ： 你 們 當 聽 亞 述 大 王 的 話 ！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400" b="1" baseline="30000" dirty="0"/>
              <a:t>29 </a:t>
            </a:r>
            <a:r>
              <a:rPr lang="zh-TW" altLang="en-US" sz="2400" dirty="0"/>
              <a:t>王 如 此 說 ： 你 們 不 要 被 希 西 家 欺 哄 了 ； 因 他 不 能 救 你 們 脫 離 我 的 手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400" b="1" baseline="30000" dirty="0"/>
              <a:t>30 </a:t>
            </a:r>
            <a:r>
              <a:rPr lang="zh-TW" altLang="en-US" sz="2400" dirty="0"/>
              <a:t>也 不 要 聽 希 西 家 使 你 們 倚 靠 耶 和 華 ， 說 耶 和 華 必 要 拯 救 我 們 ， 這 城 必 不 交 在 亞 述 王 的 手 中 </a:t>
            </a:r>
            <a:r>
              <a:rPr lang="zh-TW" altLang="en-US" sz="2400" dirty="0" smtClean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618064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>
                <a:solidFill>
                  <a:schemeClr val="bg1"/>
                </a:solidFill>
              </a:rPr>
              <a:t>王下</a:t>
            </a:r>
            <a:r>
              <a:rPr lang="en-US" altLang="zh-TW" sz="3600" dirty="0" smtClean="0">
                <a:solidFill>
                  <a:schemeClr val="bg1"/>
                </a:solidFill>
              </a:rPr>
              <a:t>18:23-36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99" y="902600"/>
            <a:ext cx="8299342" cy="5911153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TW" sz="2800" dirty="0" smtClean="0"/>
              <a:t>………..</a:t>
            </a:r>
            <a:endParaRPr lang="zh-TW" altLang="en-US" sz="28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2800" b="1" baseline="30000" dirty="0" smtClean="0"/>
              <a:t>33 </a:t>
            </a:r>
            <a:r>
              <a:rPr lang="zh-TW" altLang="en-US" sz="2800" dirty="0" smtClean="0"/>
              <a:t>列 國 的 神 有 哪 一 個 救 他 本 國 脫 離 亞 述 王 的 手 呢 ？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2800" b="1" baseline="30000" dirty="0" smtClean="0"/>
              <a:t>34 </a:t>
            </a:r>
            <a:r>
              <a:rPr lang="zh-TW" altLang="en-US" sz="2800" dirty="0" smtClean="0"/>
              <a:t>哈 馬 、 亞 珥 拔 的 神 在 哪 裡 呢 ？ 西 法 瓦 音 、 希 拿 、 以 瓦 的 神 在 哪 裡 呢 ？ 他 們 曾 救 撒 瑪 利 亞 脫 離 我 的 手 麼 ？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2800" b="1" baseline="30000" dirty="0" smtClean="0"/>
              <a:t>35 </a:t>
            </a:r>
            <a:r>
              <a:rPr lang="zh-TW" altLang="en-US" sz="2800" dirty="0" smtClean="0"/>
              <a:t>這 些 國 的 神 有 誰 曾 救 自 己 的 國 脫 離 我 的 手 呢 ？ 難 道 耶 和 華 能 救 耶 路 撒 冷 脫 離 我 的 手 麼 ？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2800" b="1" baseline="30000" dirty="0" smtClean="0"/>
              <a:t>36 </a:t>
            </a:r>
            <a:r>
              <a:rPr lang="zh-TW" altLang="en-US" sz="2800" dirty="0" smtClean="0"/>
              <a:t>百 姓 靜 默 不 言 ， 並 不 回 答 一 句 ， 因 為 王 曾 吩 咐 說 ： 不 要 回 答 他 。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822071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你 要 作 他 們 的 王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9233" y="1233488"/>
            <a:ext cx="6087433" cy="5189537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5021705" y="4392118"/>
            <a:ext cx="1918741" cy="53964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0076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>
                <a:solidFill>
                  <a:schemeClr val="bg1"/>
                </a:solidFill>
              </a:rPr>
              <a:t>謊言恐嚇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10 </a:t>
            </a:r>
            <a:r>
              <a:rPr lang="en-US" sz="2400" dirty="0"/>
              <a:t>我 到 了 米 希 大 別 的 孫 子 、 第 來 雅 的 兒 子 示 瑪 雅 家 裡 ； 那 時 ， 他 閉 門 不 出 。 他 說 ： 我 們 不 如 在 神 的 殿 裡 會 面 ， 將 殿 門 關 鎖 ； 因 為 他 們 要 來 殺 你 ， 就 是 夜 裡 來 殺 你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11 </a:t>
            </a:r>
            <a:r>
              <a:rPr lang="en-US" sz="2400" dirty="0"/>
              <a:t>我 說 ： 像 我 這 樣 的 人 豈 要 逃 跑 呢 ？ 像 我 這 樣 的 人 豈 能 進 入 殿 裡 保 全 生 命 呢 ？ 我 不 進 去 ！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12 </a:t>
            </a:r>
            <a:r>
              <a:rPr lang="en-US" sz="2400" dirty="0"/>
              <a:t>我 看 明 神 沒 有 差 遣 他 ， 是 他 自 己 說 這 話 攻 擊 我 ， 是 </a:t>
            </a:r>
            <a:r>
              <a:rPr lang="en-US" sz="2400" dirty="0">
                <a:solidFill>
                  <a:srgbClr val="FF0000"/>
                </a:solidFill>
              </a:rPr>
              <a:t>多 比 雅 和 參 巴 拉 賄 買 了 他 </a:t>
            </a:r>
            <a:r>
              <a:rPr lang="en-US" sz="2400" dirty="0"/>
              <a:t>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13 </a:t>
            </a:r>
            <a:r>
              <a:rPr lang="en-US" sz="2400" dirty="0"/>
              <a:t>賄 買 他 的 緣 故 ， 是 要 叫 我 懼 怕 ， 依 從 他 犯 罪 ， 他 們 好 傳 揚 惡 言 毀 謗 我 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14 </a:t>
            </a:r>
            <a:r>
              <a:rPr lang="en-US" sz="2400" dirty="0">
                <a:solidFill>
                  <a:srgbClr val="00B050"/>
                </a:solidFill>
              </a:rPr>
              <a:t>我 的 神 啊 ， 多 比 雅 、 參 巴 拉 、 女 先 知 挪 亞 底 ， 和 其 餘 的 先 知 要 叫 我 懼 怕 ， 求 你 記 念 他 們 所 行 的 這 些 事 。</a:t>
            </a:r>
          </a:p>
          <a:p>
            <a:pPr>
              <a:lnSpc>
                <a:spcPct val="10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566861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在 神 的 殿 裡 會 面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956" y="1233682"/>
            <a:ext cx="8299342" cy="518917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3200" dirty="0">
                <a:latin typeface="MingLiU" panose="02020509000000000000" pitchFamily="49" charset="-120"/>
                <a:ea typeface="MingLiU" panose="02020509000000000000" pitchFamily="49" charset="-120"/>
              </a:rPr>
              <a:t>我已将你们的弟兄 利未 人从 以色列 人中拣选出来归耶和华，是给你们为赏赐的，为要办理会幕的事。 你和你的儿子要为一切属坛和幔子内的事一同守祭司的职任。你们要这样供职；我将祭司的职任给你们当作赏赐事奉我。</a:t>
            </a:r>
            <a:r>
              <a:rPr lang="zh-CN" altLang="en-US" sz="3200" dirty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凡挨近的外人必被治死</a:t>
            </a:r>
            <a:r>
              <a:rPr lang="zh-CN" altLang="en-US" sz="3200" dirty="0" smtClean="0">
                <a:solidFill>
                  <a:srgbClr val="FF0000"/>
                </a:solidFill>
                <a:latin typeface="MingLiU" panose="02020509000000000000" pitchFamily="49" charset="-120"/>
                <a:ea typeface="MingLiU" panose="02020509000000000000" pitchFamily="49" charset="-120"/>
              </a:rPr>
              <a:t>。</a:t>
            </a:r>
            <a:r>
              <a:rPr lang="zh-TW" altLang="en-US" sz="3200" dirty="0" smtClean="0">
                <a:latin typeface="MingLiU" panose="02020509000000000000" pitchFamily="49" charset="-120"/>
                <a:ea typeface="MingLiU" panose="02020509000000000000" pitchFamily="49" charset="-120"/>
              </a:rPr>
              <a:t> </a:t>
            </a:r>
            <a:r>
              <a:rPr lang="en-US" altLang="zh-TW" sz="3200" dirty="0" smtClean="0">
                <a:latin typeface="MingLiU" panose="02020509000000000000" pitchFamily="49" charset="-120"/>
                <a:ea typeface="MingLiU" panose="02020509000000000000" pitchFamily="49" charset="-120"/>
              </a:rPr>
              <a:t>(</a:t>
            </a:r>
            <a:r>
              <a:rPr lang="zh-TW" altLang="en-US" sz="3200" dirty="0" smtClean="0">
                <a:latin typeface="MingLiU" panose="02020509000000000000" pitchFamily="49" charset="-120"/>
                <a:ea typeface="MingLiU" panose="02020509000000000000" pitchFamily="49" charset="-120"/>
              </a:rPr>
              <a:t>民</a:t>
            </a:r>
            <a:r>
              <a:rPr lang="en-US" altLang="zh-TW" sz="3200" dirty="0" smtClean="0">
                <a:latin typeface="MingLiU" panose="02020509000000000000" pitchFamily="49" charset="-120"/>
                <a:ea typeface="MingLiU" panose="02020509000000000000" pitchFamily="49" charset="-120"/>
              </a:rPr>
              <a:t>18:6-7)</a:t>
            </a:r>
            <a:r>
              <a:rPr lang="zh-CN" altLang="en-US" sz="3200" dirty="0">
                <a:latin typeface="MingLiU" panose="02020509000000000000" pitchFamily="49" charset="-120"/>
                <a:ea typeface="MingLiU" panose="02020509000000000000" pitchFamily="49" charset="-120"/>
              </a:rPr>
              <a:t/>
            </a:r>
            <a:br>
              <a:rPr lang="zh-CN" altLang="en-US" sz="3200" dirty="0">
                <a:latin typeface="MingLiU" panose="02020509000000000000" pitchFamily="49" charset="-120"/>
                <a:ea typeface="MingLiU" panose="02020509000000000000" pitchFamily="49" charset="-120"/>
              </a:rPr>
            </a:br>
            <a:endParaRPr lang="en-US" sz="3200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230108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dirty="0">
                <a:solidFill>
                  <a:schemeClr val="bg1"/>
                </a:solidFill>
              </a:rPr>
              <a:t>歷 代 志 下 </a:t>
            </a:r>
            <a:r>
              <a:rPr lang="en-US" altLang="zh-TW" sz="4000" b="1" dirty="0">
                <a:solidFill>
                  <a:schemeClr val="bg1"/>
                </a:solidFill>
              </a:rPr>
              <a:t>26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956" y="1188712"/>
            <a:ext cx="8299342" cy="54923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2200" b="1" baseline="30000" dirty="0"/>
              <a:t>16 </a:t>
            </a:r>
            <a:r>
              <a:rPr lang="zh-TW" altLang="en-US" sz="2200" dirty="0"/>
              <a:t>他 既 強 盛 ， 就 心 高 氣 傲 ， 以 致 行 事 邪 僻 ， 干 犯 耶 和 華 ─ 他 的 神 ， </a:t>
            </a:r>
            <a:r>
              <a:rPr lang="zh-TW" altLang="en-US" sz="2200" dirty="0">
                <a:solidFill>
                  <a:srgbClr val="FF0000"/>
                </a:solidFill>
              </a:rPr>
              <a:t>進 耶 和 華 的 殿 ， 要 在 香 壇 上 燒 香 </a:t>
            </a:r>
            <a:r>
              <a:rPr lang="zh-TW" altLang="en-US" sz="2200" dirty="0"/>
              <a:t>。</a:t>
            </a:r>
          </a:p>
          <a:p>
            <a:pPr marL="0" indent="0">
              <a:buNone/>
            </a:pPr>
            <a:r>
              <a:rPr lang="en-US" altLang="zh-TW" sz="2200" b="1" baseline="30000" dirty="0"/>
              <a:t>17 </a:t>
            </a:r>
            <a:r>
              <a:rPr lang="zh-TW" altLang="en-US" sz="2200" dirty="0"/>
              <a:t>祭 司 亞 撒 利 雅 率 領 耶 和 華 勇 敢 的 祭 司 八 十 人 ， 跟 隨 他 進 去 。</a:t>
            </a:r>
          </a:p>
          <a:p>
            <a:pPr marL="0" indent="0">
              <a:buNone/>
            </a:pPr>
            <a:r>
              <a:rPr lang="en-US" altLang="zh-TW" sz="2200" b="1" baseline="30000" dirty="0"/>
              <a:t>18 </a:t>
            </a:r>
            <a:r>
              <a:rPr lang="zh-TW" altLang="en-US" sz="2200" dirty="0"/>
              <a:t>他 們 就 阻 擋 烏 西 雅 王 ， 對 他 說 ： 烏 西 雅 啊 ， 給 耶 和 華 燒 香 不 是 你 的 事 ， 乃 是 亞 倫 子 孫 承 接 聖 職 祭 司 的 事 。 你 出 聖 殿 罷 ！ 因 為 你 犯 了 罪 。 你 行 這 事 ， 耶 和 華 神 必 不 使 你 得 榮 耀 。</a:t>
            </a:r>
          </a:p>
          <a:p>
            <a:pPr marL="0" indent="0">
              <a:buNone/>
            </a:pPr>
            <a:r>
              <a:rPr lang="en-US" altLang="zh-TW" sz="2200" b="1" baseline="30000" dirty="0"/>
              <a:t>19 </a:t>
            </a:r>
            <a:r>
              <a:rPr lang="zh-TW" altLang="en-US" sz="2200" dirty="0"/>
              <a:t>烏 西 雅 就 發 怒 ， 手 拿 香 爐 要 燒 香 。 他 向 祭 司 發 怒 的 時 候 ， 在 耶 和 華 殿 中 香 壇 旁 眾 祭 司 面 前 ， </a:t>
            </a:r>
            <a:r>
              <a:rPr lang="zh-TW" altLang="en-US" sz="2200" dirty="0">
                <a:solidFill>
                  <a:srgbClr val="FF0000"/>
                </a:solidFill>
              </a:rPr>
              <a:t>額 上 忽 然 發 出 大 痲 瘋 </a:t>
            </a:r>
            <a:r>
              <a:rPr lang="zh-TW" altLang="en-US" sz="2200" dirty="0"/>
              <a:t>。</a:t>
            </a:r>
          </a:p>
          <a:p>
            <a:pPr marL="0" indent="0">
              <a:buNone/>
            </a:pPr>
            <a:r>
              <a:rPr lang="en-US" altLang="zh-TW" sz="2200" b="1" baseline="30000" dirty="0"/>
              <a:t>20 </a:t>
            </a:r>
            <a:r>
              <a:rPr lang="zh-TW" altLang="en-US" sz="2200" dirty="0"/>
              <a:t>大 祭 司 亞 撒 利 雅 和 眾 祭 司 觀 看 ， 見 他 額 上 發 出 大 痲 瘋 ， 就 催 他 出 殿 ； 他 自 己 也 急 速 出 去 ， 因 為 耶 和 華 降 災 與 他 。</a:t>
            </a:r>
          </a:p>
          <a:p>
            <a:pPr marL="0" indent="0">
              <a:buNone/>
            </a:pPr>
            <a:r>
              <a:rPr lang="en-US" altLang="zh-TW" sz="2200" b="1" baseline="30000" dirty="0"/>
              <a:t>21 </a:t>
            </a:r>
            <a:r>
              <a:rPr lang="zh-TW" altLang="en-US" sz="2200" dirty="0"/>
              <a:t>烏 西 雅 王 長 大 痲 瘋 直 到 死 日 ， 因 此 住 在 別 的 宮 裡 ， 與 耶 和 華 的 殿 隔 絕 。 </a:t>
            </a:r>
          </a:p>
          <a:p>
            <a:pPr marL="0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8305152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大功告</a:t>
            </a:r>
            <a:r>
              <a:rPr lang="zh-TW" altLang="en-US" sz="4000" dirty="0" smtClean="0">
                <a:solidFill>
                  <a:schemeClr val="bg1"/>
                </a:solidFill>
              </a:rPr>
              <a:t>成</a:t>
            </a:r>
            <a:r>
              <a:rPr lang="en-US" altLang="zh-TW" sz="4000" dirty="0" smtClean="0">
                <a:solidFill>
                  <a:schemeClr val="bg1"/>
                </a:solidFill>
              </a:rPr>
              <a:t>,</a:t>
            </a:r>
            <a:r>
              <a:rPr lang="zh-TW" altLang="en-US" sz="4000" dirty="0" smtClean="0">
                <a:solidFill>
                  <a:schemeClr val="bg1"/>
                </a:solidFill>
              </a:rPr>
              <a:t> 城</a:t>
            </a:r>
            <a:r>
              <a:rPr lang="zh-TW" altLang="en-US" sz="4000" dirty="0">
                <a:solidFill>
                  <a:schemeClr val="bg1"/>
                </a:solidFill>
              </a:rPr>
              <a:t>牆完工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 b="1" dirty="0"/>
              <a:t>15 </a:t>
            </a:r>
            <a:r>
              <a:rPr lang="en-US" sz="3200" dirty="0"/>
              <a:t>以 祿 月 二 十 五 日 ， 城 牆 修 完 了 ， 共 修 了 </a:t>
            </a:r>
            <a:r>
              <a:rPr lang="en-US" sz="3200" dirty="0">
                <a:solidFill>
                  <a:srgbClr val="FF0000"/>
                </a:solidFill>
              </a:rPr>
              <a:t>五 十 二 天 </a:t>
            </a:r>
            <a:r>
              <a:rPr lang="en-US" sz="3200" dirty="0"/>
              <a:t>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3200" b="1" dirty="0"/>
              <a:t>16 </a:t>
            </a:r>
            <a:r>
              <a:rPr lang="en-US" sz="3200" dirty="0"/>
              <a:t>我 們 一 切 仇 敵 、 四 圍 的 外 邦 人 聽 見 了 便 </a:t>
            </a:r>
            <a:r>
              <a:rPr lang="en-US" sz="3200" dirty="0">
                <a:solidFill>
                  <a:srgbClr val="FF0000"/>
                </a:solidFill>
              </a:rPr>
              <a:t>懼 怕 ， 愁 眉 不 展 </a:t>
            </a:r>
            <a:r>
              <a:rPr lang="en-US" sz="3200" dirty="0"/>
              <a:t>； 因 為 見 這 工 作 完 成 是 出 乎 我 們 的 神 。</a:t>
            </a:r>
          </a:p>
          <a:p>
            <a:pPr marL="0" indent="0">
              <a:lnSpc>
                <a:spcPct val="150000"/>
              </a:lnSpc>
              <a:buNone/>
            </a:pPr>
            <a:endParaRPr lang="en-US" sz="3200" dirty="0"/>
          </a:p>
          <a:p>
            <a:pPr marL="0" indent="0">
              <a:lnSpc>
                <a:spcPct val="150000"/>
              </a:lnSpc>
              <a:buNone/>
            </a:pPr>
            <a:endParaRPr lang="en-US" sz="3200" dirty="0"/>
          </a:p>
          <a:p>
            <a:pPr marL="0" indent="0">
              <a:lnSpc>
                <a:spcPct val="150000"/>
              </a:lnSpc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761456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6" descr="Newsprint"/>
          <p:cNvSpPr>
            <a:spLocks noChangeArrowheads="1"/>
          </p:cNvSpPr>
          <p:nvPr/>
        </p:nvSpPr>
        <p:spPr bwMode="auto">
          <a:xfrm>
            <a:off x="1143000" y="939800"/>
            <a:ext cx="533400" cy="6858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rgbClr val="2C2C2C"/>
                </a:solidFill>
              </a:rPr>
              <a:t>1</a:t>
            </a:r>
          </a:p>
        </p:txBody>
      </p:sp>
      <p:sp>
        <p:nvSpPr>
          <p:cNvPr id="2051" name="Rectangle 17" descr="Newsprint"/>
          <p:cNvSpPr>
            <a:spLocks noChangeArrowheads="1"/>
          </p:cNvSpPr>
          <p:nvPr/>
        </p:nvSpPr>
        <p:spPr bwMode="auto">
          <a:xfrm>
            <a:off x="1752600" y="939800"/>
            <a:ext cx="533400" cy="6858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rgbClr val="2C2C2C"/>
                </a:solidFill>
              </a:rPr>
              <a:t>2</a:t>
            </a:r>
          </a:p>
        </p:txBody>
      </p:sp>
      <p:sp>
        <p:nvSpPr>
          <p:cNvPr id="2052" name="Rectangle 18" descr="Newsprint"/>
          <p:cNvSpPr>
            <a:spLocks noChangeArrowheads="1"/>
          </p:cNvSpPr>
          <p:nvPr/>
        </p:nvSpPr>
        <p:spPr bwMode="auto">
          <a:xfrm>
            <a:off x="2362200" y="939800"/>
            <a:ext cx="533400" cy="6858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rgbClr val="2C2C2C"/>
                </a:solidFill>
              </a:rPr>
              <a:t>3</a:t>
            </a:r>
          </a:p>
        </p:txBody>
      </p:sp>
      <p:sp>
        <p:nvSpPr>
          <p:cNvPr id="2053" name="Rectangle 19" descr="Newsprint"/>
          <p:cNvSpPr>
            <a:spLocks noChangeArrowheads="1"/>
          </p:cNvSpPr>
          <p:nvPr/>
        </p:nvSpPr>
        <p:spPr bwMode="auto">
          <a:xfrm>
            <a:off x="2971800" y="939800"/>
            <a:ext cx="533400" cy="6858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rgbClr val="2C2C2C"/>
                </a:solidFill>
              </a:rPr>
              <a:t>4</a:t>
            </a:r>
          </a:p>
        </p:txBody>
      </p:sp>
      <p:sp>
        <p:nvSpPr>
          <p:cNvPr id="2054" name="Rectangle 20" descr="Newsprint"/>
          <p:cNvSpPr>
            <a:spLocks noChangeArrowheads="1"/>
          </p:cNvSpPr>
          <p:nvPr/>
        </p:nvSpPr>
        <p:spPr bwMode="auto">
          <a:xfrm>
            <a:off x="3581400" y="939800"/>
            <a:ext cx="533400" cy="6858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rgbClr val="2C2C2C"/>
                </a:solidFill>
              </a:rPr>
              <a:t>5</a:t>
            </a:r>
          </a:p>
        </p:txBody>
      </p:sp>
      <p:sp>
        <p:nvSpPr>
          <p:cNvPr id="2055" name="Rectangle 21" descr="Newsprint"/>
          <p:cNvSpPr>
            <a:spLocks noChangeArrowheads="1"/>
          </p:cNvSpPr>
          <p:nvPr/>
        </p:nvSpPr>
        <p:spPr bwMode="auto">
          <a:xfrm>
            <a:off x="4191000" y="939800"/>
            <a:ext cx="533400" cy="6858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rgbClr val="2C2C2C"/>
                </a:solidFill>
              </a:rPr>
              <a:t>6</a:t>
            </a:r>
          </a:p>
        </p:txBody>
      </p:sp>
      <p:sp>
        <p:nvSpPr>
          <p:cNvPr id="2056" name="Rectangle 22" descr="Newsprint"/>
          <p:cNvSpPr>
            <a:spLocks noChangeArrowheads="1"/>
          </p:cNvSpPr>
          <p:nvPr/>
        </p:nvSpPr>
        <p:spPr bwMode="auto">
          <a:xfrm>
            <a:off x="4800600" y="939800"/>
            <a:ext cx="533400" cy="6858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rgbClr val="2C2C2C"/>
                </a:solidFill>
              </a:rPr>
              <a:t>7</a:t>
            </a:r>
          </a:p>
        </p:txBody>
      </p:sp>
      <p:sp>
        <p:nvSpPr>
          <p:cNvPr id="2057" name="Rectangle 23" descr="Newsprint"/>
          <p:cNvSpPr>
            <a:spLocks noChangeArrowheads="1"/>
          </p:cNvSpPr>
          <p:nvPr/>
        </p:nvSpPr>
        <p:spPr bwMode="auto">
          <a:xfrm>
            <a:off x="5410200" y="939800"/>
            <a:ext cx="533400" cy="6858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rgbClr val="2C2C2C"/>
                </a:solidFill>
              </a:rPr>
              <a:t>8</a:t>
            </a:r>
          </a:p>
        </p:txBody>
      </p:sp>
      <p:sp>
        <p:nvSpPr>
          <p:cNvPr id="2058" name="Rectangle 24" descr="Newsprint"/>
          <p:cNvSpPr>
            <a:spLocks noChangeArrowheads="1"/>
          </p:cNvSpPr>
          <p:nvPr/>
        </p:nvSpPr>
        <p:spPr bwMode="auto">
          <a:xfrm>
            <a:off x="6019800" y="939800"/>
            <a:ext cx="533400" cy="6858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rgbClr val="2C2C2C"/>
                </a:solidFill>
              </a:rPr>
              <a:t>9</a:t>
            </a:r>
          </a:p>
        </p:txBody>
      </p:sp>
      <p:sp>
        <p:nvSpPr>
          <p:cNvPr id="2059" name="Rectangle 25" descr="Newsprint"/>
          <p:cNvSpPr>
            <a:spLocks noChangeArrowheads="1"/>
          </p:cNvSpPr>
          <p:nvPr/>
        </p:nvSpPr>
        <p:spPr bwMode="auto">
          <a:xfrm>
            <a:off x="6629400" y="939800"/>
            <a:ext cx="533400" cy="6858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rgbClr val="2C2C2C"/>
                </a:solidFill>
              </a:rPr>
              <a:t>10</a:t>
            </a:r>
          </a:p>
        </p:txBody>
      </p:sp>
      <p:sp>
        <p:nvSpPr>
          <p:cNvPr id="2060" name="Rectangle 26" descr="Newsprint"/>
          <p:cNvSpPr>
            <a:spLocks noChangeArrowheads="1"/>
          </p:cNvSpPr>
          <p:nvPr/>
        </p:nvSpPr>
        <p:spPr bwMode="auto">
          <a:xfrm>
            <a:off x="7239000" y="939800"/>
            <a:ext cx="533400" cy="6858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rgbClr val="2C2C2C"/>
                </a:solidFill>
              </a:rPr>
              <a:t>11</a:t>
            </a:r>
          </a:p>
        </p:txBody>
      </p:sp>
      <p:sp>
        <p:nvSpPr>
          <p:cNvPr id="2061" name="Rectangle 27" descr="Newsprint"/>
          <p:cNvSpPr>
            <a:spLocks noChangeArrowheads="1"/>
          </p:cNvSpPr>
          <p:nvPr/>
        </p:nvSpPr>
        <p:spPr bwMode="auto">
          <a:xfrm>
            <a:off x="7848600" y="939800"/>
            <a:ext cx="533400" cy="6858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rgbClr val="2C2C2C"/>
                </a:solidFill>
              </a:rPr>
              <a:t>12</a:t>
            </a:r>
          </a:p>
        </p:txBody>
      </p:sp>
      <p:sp>
        <p:nvSpPr>
          <p:cNvPr id="2062" name="Rectangle 28" descr="Recycled paper"/>
          <p:cNvSpPr>
            <a:spLocks noChangeArrowheads="1"/>
          </p:cNvSpPr>
          <p:nvPr/>
        </p:nvSpPr>
        <p:spPr bwMode="auto">
          <a:xfrm>
            <a:off x="1143000" y="1701800"/>
            <a:ext cx="533400" cy="16764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尼</a:t>
            </a:r>
          </a:p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散</a:t>
            </a:r>
          </a:p>
        </p:txBody>
      </p:sp>
      <p:sp>
        <p:nvSpPr>
          <p:cNvPr id="2063" name="Rectangle 29" descr="Recycled paper"/>
          <p:cNvSpPr>
            <a:spLocks noChangeArrowheads="1"/>
          </p:cNvSpPr>
          <p:nvPr/>
        </p:nvSpPr>
        <p:spPr bwMode="auto">
          <a:xfrm>
            <a:off x="1752600" y="1701800"/>
            <a:ext cx="533400" cy="16764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以</a:t>
            </a:r>
          </a:p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珥</a:t>
            </a:r>
          </a:p>
        </p:txBody>
      </p:sp>
      <p:sp>
        <p:nvSpPr>
          <p:cNvPr id="2064" name="Rectangle 30" descr="Recycled paper"/>
          <p:cNvSpPr>
            <a:spLocks noChangeArrowheads="1"/>
          </p:cNvSpPr>
          <p:nvPr/>
        </p:nvSpPr>
        <p:spPr bwMode="auto">
          <a:xfrm>
            <a:off x="2362200" y="1701800"/>
            <a:ext cx="533400" cy="16764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西</a:t>
            </a:r>
          </a:p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彎</a:t>
            </a:r>
          </a:p>
        </p:txBody>
      </p:sp>
      <p:sp>
        <p:nvSpPr>
          <p:cNvPr id="2065" name="Rectangle 31" descr="Recycled paper"/>
          <p:cNvSpPr>
            <a:spLocks noChangeArrowheads="1"/>
          </p:cNvSpPr>
          <p:nvPr/>
        </p:nvSpPr>
        <p:spPr bwMode="auto">
          <a:xfrm>
            <a:off x="2971800" y="1701800"/>
            <a:ext cx="533400" cy="16764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搭</a:t>
            </a:r>
          </a:p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模</a:t>
            </a:r>
          </a:p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斯</a:t>
            </a:r>
          </a:p>
        </p:txBody>
      </p:sp>
      <p:sp>
        <p:nvSpPr>
          <p:cNvPr id="2066" name="Rectangle 32" descr="Recycled paper"/>
          <p:cNvSpPr>
            <a:spLocks noChangeArrowheads="1"/>
          </p:cNvSpPr>
          <p:nvPr/>
        </p:nvSpPr>
        <p:spPr bwMode="auto">
          <a:xfrm>
            <a:off x="3581400" y="1701800"/>
            <a:ext cx="533400" cy="16764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埃</a:t>
            </a:r>
          </a:p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波</a:t>
            </a:r>
          </a:p>
        </p:txBody>
      </p:sp>
      <p:sp>
        <p:nvSpPr>
          <p:cNvPr id="2067" name="Rectangle 33" descr="Recycled paper"/>
          <p:cNvSpPr>
            <a:spLocks noChangeArrowheads="1"/>
          </p:cNvSpPr>
          <p:nvPr/>
        </p:nvSpPr>
        <p:spPr bwMode="auto">
          <a:xfrm>
            <a:off x="4191000" y="1701800"/>
            <a:ext cx="533400" cy="16764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以</a:t>
            </a:r>
          </a:p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祿</a:t>
            </a:r>
          </a:p>
        </p:txBody>
      </p:sp>
      <p:sp>
        <p:nvSpPr>
          <p:cNvPr id="2068" name="Rectangle 34" descr="Recycled paper"/>
          <p:cNvSpPr>
            <a:spLocks noChangeArrowheads="1"/>
          </p:cNvSpPr>
          <p:nvPr/>
        </p:nvSpPr>
        <p:spPr bwMode="auto">
          <a:xfrm>
            <a:off x="4800600" y="1701800"/>
            <a:ext cx="533400" cy="16764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 dirty="0">
                <a:solidFill>
                  <a:srgbClr val="2C2C2C"/>
                </a:solidFill>
                <a:ea typeface="SimHei" panose="02010609060101010101" pitchFamily="49" charset="-122"/>
              </a:rPr>
              <a:t>提</a:t>
            </a:r>
          </a:p>
          <a:p>
            <a:pPr algn="ctr" eaLnBrk="1" hangingPunct="1"/>
            <a:r>
              <a:rPr lang="zh-TW" altLang="en-US" sz="2400" dirty="0">
                <a:solidFill>
                  <a:srgbClr val="2C2C2C"/>
                </a:solidFill>
                <a:ea typeface="SimHei" panose="02010609060101010101" pitchFamily="49" charset="-122"/>
              </a:rPr>
              <a:t>斯</a:t>
            </a:r>
          </a:p>
          <a:p>
            <a:pPr algn="ctr" eaLnBrk="1" hangingPunct="1"/>
            <a:r>
              <a:rPr lang="zh-TW" altLang="en-US" sz="2400" dirty="0">
                <a:solidFill>
                  <a:srgbClr val="2C2C2C"/>
                </a:solidFill>
                <a:ea typeface="SimHei" panose="02010609060101010101" pitchFamily="49" charset="-122"/>
              </a:rPr>
              <a:t>利</a:t>
            </a:r>
          </a:p>
        </p:txBody>
      </p:sp>
      <p:sp>
        <p:nvSpPr>
          <p:cNvPr id="2069" name="Rectangle 35" descr="Recycled paper"/>
          <p:cNvSpPr>
            <a:spLocks noChangeArrowheads="1"/>
          </p:cNvSpPr>
          <p:nvPr/>
        </p:nvSpPr>
        <p:spPr bwMode="auto">
          <a:xfrm>
            <a:off x="5410200" y="1701800"/>
            <a:ext cx="533400" cy="16764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馬</a:t>
            </a:r>
          </a:p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西</a:t>
            </a:r>
          </a:p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班</a:t>
            </a:r>
          </a:p>
        </p:txBody>
      </p:sp>
      <p:sp>
        <p:nvSpPr>
          <p:cNvPr id="2070" name="Rectangle 36" descr="Recycled paper"/>
          <p:cNvSpPr>
            <a:spLocks noChangeArrowheads="1"/>
          </p:cNvSpPr>
          <p:nvPr/>
        </p:nvSpPr>
        <p:spPr bwMode="auto">
          <a:xfrm>
            <a:off x="6019800" y="1701800"/>
            <a:ext cx="533400" cy="16764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基</a:t>
            </a:r>
          </a:p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斯</a:t>
            </a:r>
          </a:p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流</a:t>
            </a:r>
          </a:p>
        </p:txBody>
      </p:sp>
      <p:sp>
        <p:nvSpPr>
          <p:cNvPr id="2071" name="Rectangle 37" descr="Recycled paper"/>
          <p:cNvSpPr>
            <a:spLocks noChangeArrowheads="1"/>
          </p:cNvSpPr>
          <p:nvPr/>
        </p:nvSpPr>
        <p:spPr bwMode="auto">
          <a:xfrm>
            <a:off x="6629400" y="1701800"/>
            <a:ext cx="533400" cy="16764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提</a:t>
            </a:r>
          </a:p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別</a:t>
            </a:r>
          </a:p>
        </p:txBody>
      </p:sp>
      <p:sp>
        <p:nvSpPr>
          <p:cNvPr id="2072" name="Rectangle 38" descr="Recycled paper"/>
          <p:cNvSpPr>
            <a:spLocks noChangeArrowheads="1"/>
          </p:cNvSpPr>
          <p:nvPr/>
        </p:nvSpPr>
        <p:spPr bwMode="auto">
          <a:xfrm>
            <a:off x="7239000" y="1701800"/>
            <a:ext cx="533400" cy="16764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細</a:t>
            </a:r>
          </a:p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罷</a:t>
            </a:r>
          </a:p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特</a:t>
            </a:r>
          </a:p>
        </p:txBody>
      </p:sp>
      <p:sp>
        <p:nvSpPr>
          <p:cNvPr id="2073" name="Rectangle 39" descr="Recycled paper"/>
          <p:cNvSpPr>
            <a:spLocks noChangeArrowheads="1"/>
          </p:cNvSpPr>
          <p:nvPr/>
        </p:nvSpPr>
        <p:spPr bwMode="auto">
          <a:xfrm>
            <a:off x="7848600" y="1701800"/>
            <a:ext cx="533400" cy="16764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亞</a:t>
            </a:r>
          </a:p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達</a:t>
            </a:r>
          </a:p>
        </p:txBody>
      </p:sp>
      <p:sp>
        <p:nvSpPr>
          <p:cNvPr id="2074" name="Rectangle 40" descr="Parchment"/>
          <p:cNvSpPr>
            <a:spLocks noChangeArrowheads="1"/>
          </p:cNvSpPr>
          <p:nvPr/>
        </p:nvSpPr>
        <p:spPr bwMode="auto">
          <a:xfrm>
            <a:off x="1143000" y="3454400"/>
            <a:ext cx="533400" cy="16764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亞</a:t>
            </a:r>
          </a:p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筆</a:t>
            </a:r>
          </a:p>
        </p:txBody>
      </p:sp>
      <p:sp>
        <p:nvSpPr>
          <p:cNvPr id="2075" name="Rectangle 41" descr="Parchment"/>
          <p:cNvSpPr>
            <a:spLocks noChangeArrowheads="1"/>
          </p:cNvSpPr>
          <p:nvPr/>
        </p:nvSpPr>
        <p:spPr bwMode="auto">
          <a:xfrm>
            <a:off x="1752600" y="3454400"/>
            <a:ext cx="533400" cy="16764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西</a:t>
            </a:r>
          </a:p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弗</a:t>
            </a:r>
          </a:p>
        </p:txBody>
      </p:sp>
      <p:sp>
        <p:nvSpPr>
          <p:cNvPr id="2076" name="Rectangle 42" descr="Parchment"/>
          <p:cNvSpPr>
            <a:spLocks noChangeArrowheads="1"/>
          </p:cNvSpPr>
          <p:nvPr/>
        </p:nvSpPr>
        <p:spPr bwMode="auto">
          <a:xfrm>
            <a:off x="2362200" y="3454400"/>
            <a:ext cx="533400" cy="16764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zh-TW" altLang="en-US" sz="2400">
              <a:solidFill>
                <a:srgbClr val="2C2C2C"/>
              </a:solidFill>
              <a:ea typeface="SimHei" panose="02010609060101010101" pitchFamily="49" charset="-122"/>
            </a:endParaRPr>
          </a:p>
        </p:txBody>
      </p:sp>
      <p:sp>
        <p:nvSpPr>
          <p:cNvPr id="2077" name="Rectangle 43" descr="Parchment"/>
          <p:cNvSpPr>
            <a:spLocks noChangeArrowheads="1"/>
          </p:cNvSpPr>
          <p:nvPr/>
        </p:nvSpPr>
        <p:spPr bwMode="auto">
          <a:xfrm>
            <a:off x="2971800" y="3454400"/>
            <a:ext cx="533400" cy="16764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zh-TW" altLang="en-US" sz="2400">
              <a:solidFill>
                <a:srgbClr val="2C2C2C"/>
              </a:solidFill>
              <a:ea typeface="SimHei" panose="02010609060101010101" pitchFamily="49" charset="-122"/>
            </a:endParaRPr>
          </a:p>
        </p:txBody>
      </p:sp>
      <p:sp>
        <p:nvSpPr>
          <p:cNvPr id="2078" name="Rectangle 44" descr="Parchment"/>
          <p:cNvSpPr>
            <a:spLocks noChangeArrowheads="1"/>
          </p:cNvSpPr>
          <p:nvPr/>
        </p:nvSpPr>
        <p:spPr bwMode="auto">
          <a:xfrm>
            <a:off x="3581400" y="3454400"/>
            <a:ext cx="533400" cy="16764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zh-TW" altLang="en-US" sz="2400">
              <a:solidFill>
                <a:srgbClr val="2C2C2C"/>
              </a:solidFill>
              <a:ea typeface="SimHei" panose="02010609060101010101" pitchFamily="49" charset="-122"/>
            </a:endParaRPr>
          </a:p>
        </p:txBody>
      </p:sp>
      <p:sp>
        <p:nvSpPr>
          <p:cNvPr id="2079" name="Rectangle 45" descr="Parchment"/>
          <p:cNvSpPr>
            <a:spLocks noChangeArrowheads="1"/>
          </p:cNvSpPr>
          <p:nvPr/>
        </p:nvSpPr>
        <p:spPr bwMode="auto">
          <a:xfrm>
            <a:off x="4191000" y="3454400"/>
            <a:ext cx="533400" cy="16764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zh-TW" altLang="en-US" sz="2400">
              <a:solidFill>
                <a:srgbClr val="2C2C2C"/>
              </a:solidFill>
              <a:ea typeface="SimHei" panose="02010609060101010101" pitchFamily="49" charset="-122"/>
            </a:endParaRPr>
          </a:p>
        </p:txBody>
      </p:sp>
      <p:sp>
        <p:nvSpPr>
          <p:cNvPr id="2080" name="Rectangle 46" descr="Parchment"/>
          <p:cNvSpPr>
            <a:spLocks noChangeArrowheads="1"/>
          </p:cNvSpPr>
          <p:nvPr/>
        </p:nvSpPr>
        <p:spPr bwMode="auto">
          <a:xfrm>
            <a:off x="4800600" y="3454400"/>
            <a:ext cx="533400" cy="16764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以</a:t>
            </a:r>
          </a:p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他</a:t>
            </a:r>
          </a:p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念</a:t>
            </a:r>
          </a:p>
        </p:txBody>
      </p:sp>
      <p:sp>
        <p:nvSpPr>
          <p:cNvPr id="2081" name="Rectangle 47" descr="Parchment"/>
          <p:cNvSpPr>
            <a:spLocks noChangeArrowheads="1"/>
          </p:cNvSpPr>
          <p:nvPr/>
        </p:nvSpPr>
        <p:spPr bwMode="auto">
          <a:xfrm>
            <a:off x="5410200" y="3454400"/>
            <a:ext cx="533400" cy="16764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布</a:t>
            </a:r>
          </a:p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勒</a:t>
            </a:r>
          </a:p>
        </p:txBody>
      </p:sp>
      <p:sp>
        <p:nvSpPr>
          <p:cNvPr id="2082" name="Rectangle 48" descr="Parchment"/>
          <p:cNvSpPr>
            <a:spLocks noChangeArrowheads="1"/>
          </p:cNvSpPr>
          <p:nvPr/>
        </p:nvSpPr>
        <p:spPr bwMode="auto">
          <a:xfrm>
            <a:off x="6019800" y="3454400"/>
            <a:ext cx="533400" cy="16764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zh-TW" altLang="en-US" sz="2400">
              <a:solidFill>
                <a:srgbClr val="2C2C2C"/>
              </a:solidFill>
              <a:ea typeface="SimHei" panose="02010609060101010101" pitchFamily="49" charset="-122"/>
            </a:endParaRPr>
          </a:p>
        </p:txBody>
      </p:sp>
      <p:sp>
        <p:nvSpPr>
          <p:cNvPr id="2083" name="Rectangle 49" descr="Parchment"/>
          <p:cNvSpPr>
            <a:spLocks noChangeArrowheads="1"/>
          </p:cNvSpPr>
          <p:nvPr/>
        </p:nvSpPr>
        <p:spPr bwMode="auto">
          <a:xfrm>
            <a:off x="6629400" y="3454400"/>
            <a:ext cx="533400" cy="16764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zh-TW" altLang="en-US" sz="2400">
              <a:solidFill>
                <a:srgbClr val="2C2C2C"/>
              </a:solidFill>
              <a:ea typeface="SimHei" panose="02010609060101010101" pitchFamily="49" charset="-122"/>
            </a:endParaRPr>
          </a:p>
        </p:txBody>
      </p:sp>
      <p:sp>
        <p:nvSpPr>
          <p:cNvPr id="2084" name="Rectangle 50" descr="Parchment"/>
          <p:cNvSpPr>
            <a:spLocks noChangeArrowheads="1"/>
          </p:cNvSpPr>
          <p:nvPr/>
        </p:nvSpPr>
        <p:spPr bwMode="auto">
          <a:xfrm>
            <a:off x="7239000" y="3454400"/>
            <a:ext cx="533400" cy="16764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zh-TW" altLang="en-US" sz="2400">
              <a:solidFill>
                <a:srgbClr val="2C2C2C"/>
              </a:solidFill>
              <a:ea typeface="SimHei" panose="02010609060101010101" pitchFamily="49" charset="-122"/>
            </a:endParaRPr>
          </a:p>
        </p:txBody>
      </p:sp>
      <p:sp>
        <p:nvSpPr>
          <p:cNvPr id="2085" name="Rectangle 51" descr="Parchment"/>
          <p:cNvSpPr>
            <a:spLocks noChangeArrowheads="1"/>
          </p:cNvSpPr>
          <p:nvPr/>
        </p:nvSpPr>
        <p:spPr bwMode="auto">
          <a:xfrm>
            <a:off x="7848600" y="3454400"/>
            <a:ext cx="533400" cy="16764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zh-TW" altLang="en-US" sz="2400">
              <a:solidFill>
                <a:srgbClr val="2C2C2C"/>
              </a:solidFill>
              <a:ea typeface="SimHei" panose="02010609060101010101" pitchFamily="49" charset="-122"/>
            </a:endParaRPr>
          </a:p>
        </p:txBody>
      </p:sp>
      <p:sp>
        <p:nvSpPr>
          <p:cNvPr id="2086" name="Rectangle 52" descr="Stationery"/>
          <p:cNvSpPr>
            <a:spLocks noChangeArrowheads="1"/>
          </p:cNvSpPr>
          <p:nvPr/>
        </p:nvSpPr>
        <p:spPr bwMode="auto">
          <a:xfrm>
            <a:off x="8458200" y="939800"/>
            <a:ext cx="533400" cy="6858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rgbClr val="2C2C2C"/>
                </a:solidFill>
              </a:rPr>
              <a:t>13</a:t>
            </a:r>
          </a:p>
        </p:txBody>
      </p:sp>
      <p:sp>
        <p:nvSpPr>
          <p:cNvPr id="2087" name="Rectangle 53" descr="Stationery"/>
          <p:cNvSpPr>
            <a:spLocks noChangeArrowheads="1"/>
          </p:cNvSpPr>
          <p:nvPr/>
        </p:nvSpPr>
        <p:spPr bwMode="auto">
          <a:xfrm>
            <a:off x="8458200" y="1701800"/>
            <a:ext cx="533400" cy="16764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閏</a:t>
            </a:r>
          </a:p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亞</a:t>
            </a:r>
          </a:p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達</a:t>
            </a:r>
          </a:p>
        </p:txBody>
      </p:sp>
      <p:sp>
        <p:nvSpPr>
          <p:cNvPr id="2088" name="Rectangle 54" descr="Stationery"/>
          <p:cNvSpPr>
            <a:spLocks noChangeArrowheads="1"/>
          </p:cNvSpPr>
          <p:nvPr/>
        </p:nvSpPr>
        <p:spPr bwMode="auto">
          <a:xfrm>
            <a:off x="8458200" y="3454400"/>
            <a:ext cx="533400" cy="16764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000" dirty="0">
                <a:solidFill>
                  <a:srgbClr val="2C2C2C"/>
                </a:solidFill>
                <a:ea typeface="SimHei" panose="02010609060101010101" pitchFamily="49" charset="-122"/>
              </a:rPr>
              <a:t>19</a:t>
            </a:r>
          </a:p>
          <a:p>
            <a:pPr algn="ctr" eaLnBrk="1" hangingPunct="1"/>
            <a:r>
              <a:rPr lang="zh-TW" altLang="en-US" sz="2000">
                <a:solidFill>
                  <a:srgbClr val="2C2C2C"/>
                </a:solidFill>
                <a:ea typeface="SimHei" panose="02010609060101010101" pitchFamily="49" charset="-122"/>
              </a:rPr>
              <a:t>年</a:t>
            </a:r>
          </a:p>
          <a:p>
            <a:pPr algn="ctr" eaLnBrk="1" hangingPunct="1"/>
            <a:r>
              <a:rPr lang="en-US" altLang="zh-TW" sz="2000" dirty="0">
                <a:solidFill>
                  <a:srgbClr val="2C2C2C"/>
                </a:solidFill>
                <a:ea typeface="SimHei" panose="02010609060101010101" pitchFamily="49" charset="-122"/>
              </a:rPr>
              <a:t>7</a:t>
            </a:r>
          </a:p>
          <a:p>
            <a:pPr algn="ctr" eaLnBrk="1" hangingPunct="1"/>
            <a:r>
              <a:rPr lang="zh-TW" altLang="en-US" sz="2000">
                <a:solidFill>
                  <a:srgbClr val="2C2C2C"/>
                </a:solidFill>
                <a:ea typeface="SimHei" panose="02010609060101010101" pitchFamily="49" charset="-122"/>
              </a:rPr>
              <a:t>閏</a:t>
            </a:r>
          </a:p>
        </p:txBody>
      </p:sp>
      <p:sp>
        <p:nvSpPr>
          <p:cNvPr id="2089" name="Rectangle 56" descr="Pink tissue paper"/>
          <p:cNvSpPr>
            <a:spLocks noChangeArrowheads="1"/>
          </p:cNvSpPr>
          <p:nvPr/>
        </p:nvSpPr>
        <p:spPr bwMode="auto">
          <a:xfrm>
            <a:off x="533400" y="1701800"/>
            <a:ext cx="533400" cy="16764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被</a:t>
            </a:r>
          </a:p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擄</a:t>
            </a:r>
          </a:p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後</a:t>
            </a:r>
          </a:p>
        </p:txBody>
      </p:sp>
      <p:sp>
        <p:nvSpPr>
          <p:cNvPr id="2090" name="Rectangle 57" descr="Pink tissue paper"/>
          <p:cNvSpPr>
            <a:spLocks noChangeArrowheads="1"/>
          </p:cNvSpPr>
          <p:nvPr/>
        </p:nvSpPr>
        <p:spPr bwMode="auto">
          <a:xfrm>
            <a:off x="533400" y="3454400"/>
            <a:ext cx="533400" cy="16764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被</a:t>
            </a:r>
          </a:p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擄</a:t>
            </a:r>
          </a:p>
          <a:p>
            <a:pPr algn="ctr" eaLnBrk="1" hangingPunct="1"/>
            <a:r>
              <a:rPr lang="zh-TW" altLang="en-US" sz="2400">
                <a:solidFill>
                  <a:srgbClr val="2C2C2C"/>
                </a:solidFill>
                <a:ea typeface="SimHei" panose="02010609060101010101" pitchFamily="49" charset="-122"/>
              </a:rPr>
              <a:t>前</a:t>
            </a:r>
          </a:p>
        </p:txBody>
      </p:sp>
      <p:sp>
        <p:nvSpPr>
          <p:cNvPr id="2091" name="Rectangle 58" descr="Blue tissue paper"/>
          <p:cNvSpPr>
            <a:spLocks noChangeArrowheads="1"/>
          </p:cNvSpPr>
          <p:nvPr/>
        </p:nvSpPr>
        <p:spPr bwMode="auto">
          <a:xfrm>
            <a:off x="6934200" y="5207000"/>
            <a:ext cx="533400" cy="68580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rgbClr val="2C2C2C"/>
                </a:solidFill>
              </a:rPr>
              <a:t>1</a:t>
            </a:r>
          </a:p>
        </p:txBody>
      </p:sp>
      <p:sp>
        <p:nvSpPr>
          <p:cNvPr id="2092" name="Rectangle 59" descr="Blue tissue paper"/>
          <p:cNvSpPr>
            <a:spLocks noChangeArrowheads="1"/>
          </p:cNvSpPr>
          <p:nvPr/>
        </p:nvSpPr>
        <p:spPr bwMode="auto">
          <a:xfrm>
            <a:off x="7543800" y="5207000"/>
            <a:ext cx="533400" cy="68580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rgbClr val="2C2C2C"/>
                </a:solidFill>
              </a:rPr>
              <a:t>2</a:t>
            </a:r>
          </a:p>
        </p:txBody>
      </p:sp>
      <p:sp>
        <p:nvSpPr>
          <p:cNvPr id="2093" name="Rectangle 60" descr="Blue tissue paper"/>
          <p:cNvSpPr>
            <a:spLocks noChangeArrowheads="1"/>
          </p:cNvSpPr>
          <p:nvPr/>
        </p:nvSpPr>
        <p:spPr bwMode="auto">
          <a:xfrm>
            <a:off x="838200" y="5207000"/>
            <a:ext cx="533400" cy="68580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rgbClr val="2C2C2C"/>
                </a:solidFill>
              </a:rPr>
              <a:t>3</a:t>
            </a:r>
          </a:p>
        </p:txBody>
      </p:sp>
      <p:sp>
        <p:nvSpPr>
          <p:cNvPr id="2094" name="Rectangle 61" descr="Blue tissue paper"/>
          <p:cNvSpPr>
            <a:spLocks noChangeArrowheads="1"/>
          </p:cNvSpPr>
          <p:nvPr/>
        </p:nvSpPr>
        <p:spPr bwMode="auto">
          <a:xfrm>
            <a:off x="1447800" y="5207000"/>
            <a:ext cx="533400" cy="68580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rgbClr val="2C2C2C"/>
                </a:solidFill>
              </a:rPr>
              <a:t>4</a:t>
            </a:r>
          </a:p>
        </p:txBody>
      </p:sp>
      <p:sp>
        <p:nvSpPr>
          <p:cNvPr id="2095" name="Rectangle 62" descr="Blue tissue paper"/>
          <p:cNvSpPr>
            <a:spLocks noChangeArrowheads="1"/>
          </p:cNvSpPr>
          <p:nvPr/>
        </p:nvSpPr>
        <p:spPr bwMode="auto">
          <a:xfrm>
            <a:off x="2057400" y="5207000"/>
            <a:ext cx="533400" cy="68580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rgbClr val="2C2C2C"/>
                </a:solidFill>
              </a:rPr>
              <a:t>5</a:t>
            </a:r>
          </a:p>
        </p:txBody>
      </p:sp>
      <p:sp>
        <p:nvSpPr>
          <p:cNvPr id="2096" name="Rectangle 63" descr="Blue tissue paper"/>
          <p:cNvSpPr>
            <a:spLocks noChangeArrowheads="1"/>
          </p:cNvSpPr>
          <p:nvPr/>
        </p:nvSpPr>
        <p:spPr bwMode="auto">
          <a:xfrm>
            <a:off x="2667000" y="5207000"/>
            <a:ext cx="533400" cy="68580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rgbClr val="2C2C2C"/>
                </a:solidFill>
              </a:rPr>
              <a:t>6</a:t>
            </a:r>
          </a:p>
        </p:txBody>
      </p:sp>
      <p:sp>
        <p:nvSpPr>
          <p:cNvPr id="2097" name="Rectangle 64" descr="Blue tissue paper"/>
          <p:cNvSpPr>
            <a:spLocks noChangeArrowheads="1"/>
          </p:cNvSpPr>
          <p:nvPr/>
        </p:nvSpPr>
        <p:spPr bwMode="auto">
          <a:xfrm>
            <a:off x="3276600" y="5207000"/>
            <a:ext cx="533400" cy="68580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rgbClr val="2C2C2C"/>
                </a:solidFill>
              </a:rPr>
              <a:t>7</a:t>
            </a:r>
          </a:p>
        </p:txBody>
      </p:sp>
      <p:sp>
        <p:nvSpPr>
          <p:cNvPr id="2098" name="Rectangle 65" descr="Blue tissue paper"/>
          <p:cNvSpPr>
            <a:spLocks noChangeArrowheads="1"/>
          </p:cNvSpPr>
          <p:nvPr/>
        </p:nvSpPr>
        <p:spPr bwMode="auto">
          <a:xfrm>
            <a:off x="3886200" y="5207000"/>
            <a:ext cx="533400" cy="68580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rgbClr val="2C2C2C"/>
                </a:solidFill>
              </a:rPr>
              <a:t>8</a:t>
            </a:r>
          </a:p>
        </p:txBody>
      </p:sp>
      <p:sp>
        <p:nvSpPr>
          <p:cNvPr id="2099" name="Rectangle 66" descr="Blue tissue paper"/>
          <p:cNvSpPr>
            <a:spLocks noChangeArrowheads="1"/>
          </p:cNvSpPr>
          <p:nvPr/>
        </p:nvSpPr>
        <p:spPr bwMode="auto">
          <a:xfrm>
            <a:off x="4495800" y="5207000"/>
            <a:ext cx="533400" cy="68580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rgbClr val="2C2C2C"/>
                </a:solidFill>
              </a:rPr>
              <a:t>9</a:t>
            </a:r>
          </a:p>
        </p:txBody>
      </p:sp>
      <p:sp>
        <p:nvSpPr>
          <p:cNvPr id="2100" name="Rectangle 67" descr="Blue tissue paper"/>
          <p:cNvSpPr>
            <a:spLocks noChangeArrowheads="1"/>
          </p:cNvSpPr>
          <p:nvPr/>
        </p:nvSpPr>
        <p:spPr bwMode="auto">
          <a:xfrm>
            <a:off x="5105400" y="5207000"/>
            <a:ext cx="533400" cy="68580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rgbClr val="2C2C2C"/>
                </a:solidFill>
              </a:rPr>
              <a:t>10</a:t>
            </a:r>
          </a:p>
        </p:txBody>
      </p:sp>
      <p:sp>
        <p:nvSpPr>
          <p:cNvPr id="2101" name="Rectangle 68" descr="Blue tissue paper"/>
          <p:cNvSpPr>
            <a:spLocks noChangeArrowheads="1"/>
          </p:cNvSpPr>
          <p:nvPr/>
        </p:nvSpPr>
        <p:spPr bwMode="auto">
          <a:xfrm>
            <a:off x="5715000" y="5207000"/>
            <a:ext cx="533400" cy="68580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rgbClr val="2C2C2C"/>
                </a:solidFill>
              </a:rPr>
              <a:t>11</a:t>
            </a:r>
          </a:p>
        </p:txBody>
      </p:sp>
      <p:sp>
        <p:nvSpPr>
          <p:cNvPr id="2102" name="Rectangle 69" descr="Blue tissue paper"/>
          <p:cNvSpPr>
            <a:spLocks noChangeArrowheads="1"/>
          </p:cNvSpPr>
          <p:nvPr/>
        </p:nvSpPr>
        <p:spPr bwMode="auto">
          <a:xfrm>
            <a:off x="6324600" y="5207000"/>
            <a:ext cx="533400" cy="68580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2400" dirty="0">
                <a:solidFill>
                  <a:srgbClr val="2C2C2C"/>
                </a:solidFill>
              </a:rPr>
              <a:t>12</a:t>
            </a:r>
          </a:p>
        </p:txBody>
      </p:sp>
      <p:sp>
        <p:nvSpPr>
          <p:cNvPr id="2103" name="Text Box 72"/>
          <p:cNvSpPr txBox="1">
            <a:spLocks noChangeArrowheads="1"/>
          </p:cNvSpPr>
          <p:nvPr/>
        </p:nvSpPr>
        <p:spPr bwMode="auto">
          <a:xfrm>
            <a:off x="152400" y="1076325"/>
            <a:ext cx="946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2000">
                <a:solidFill>
                  <a:srgbClr val="2C2C2C"/>
                </a:solidFill>
                <a:ea typeface="SimHei" panose="02010609060101010101" pitchFamily="49" charset="-122"/>
              </a:rPr>
              <a:t>猶太曆</a:t>
            </a:r>
          </a:p>
        </p:txBody>
      </p:sp>
      <p:sp>
        <p:nvSpPr>
          <p:cNvPr id="2104" name="Text Box 73"/>
          <p:cNvSpPr txBox="1">
            <a:spLocks noChangeArrowheads="1"/>
          </p:cNvSpPr>
          <p:nvPr/>
        </p:nvSpPr>
        <p:spPr bwMode="auto">
          <a:xfrm>
            <a:off x="146050" y="5343525"/>
            <a:ext cx="692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TW" altLang="en-US" sz="2000">
                <a:solidFill>
                  <a:srgbClr val="2C2C2C"/>
                </a:solidFill>
                <a:ea typeface="SimHei" panose="02010609060101010101" pitchFamily="49" charset="-122"/>
              </a:rPr>
              <a:t>陽曆</a:t>
            </a:r>
          </a:p>
        </p:txBody>
      </p:sp>
      <p:sp>
        <p:nvSpPr>
          <p:cNvPr id="3146" name="Oval 74"/>
          <p:cNvSpPr>
            <a:spLocks noChangeArrowheads="1"/>
          </p:cNvSpPr>
          <p:nvPr/>
        </p:nvSpPr>
        <p:spPr bwMode="auto">
          <a:xfrm>
            <a:off x="6019800" y="1778000"/>
            <a:ext cx="533400" cy="1524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>
              <a:solidFill>
                <a:srgbClr val="2C2C2C"/>
              </a:solidFill>
            </a:endParaRPr>
          </a:p>
        </p:txBody>
      </p:sp>
      <p:sp>
        <p:nvSpPr>
          <p:cNvPr id="3147" name="Oval 75"/>
          <p:cNvSpPr>
            <a:spLocks noChangeArrowheads="1"/>
          </p:cNvSpPr>
          <p:nvPr/>
        </p:nvSpPr>
        <p:spPr bwMode="auto">
          <a:xfrm>
            <a:off x="1143000" y="1778000"/>
            <a:ext cx="533400" cy="1524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>
              <a:solidFill>
                <a:srgbClr val="2C2C2C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98550" y="226080"/>
            <a:ext cx="6898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FFFF"/>
                </a:solidFill>
              </a:rPr>
              <a:t>1:1</a:t>
            </a:r>
            <a:r>
              <a:rPr lang="en-US" sz="2800" dirty="0">
                <a:solidFill>
                  <a:srgbClr val="FFFFFF"/>
                </a:solidFill>
              </a:rPr>
              <a:t>  亞 達 薛 西 王 二 十 年 基 斯 流 月 (</a:t>
            </a:r>
            <a:r>
              <a:rPr lang="zh-TW" altLang="en-US" sz="2800" dirty="0">
                <a:solidFill>
                  <a:srgbClr val="FFFFFF"/>
                </a:solidFill>
              </a:rPr>
              <a:t>九月</a:t>
            </a:r>
            <a:r>
              <a:rPr lang="en-US" altLang="zh-TW" sz="2800" dirty="0">
                <a:solidFill>
                  <a:srgbClr val="FFFFFF"/>
                </a:solidFill>
              </a:rPr>
              <a:t>)</a:t>
            </a:r>
            <a:endParaRPr lang="en-US" sz="2800" dirty="0">
              <a:solidFill>
                <a:srgbClr val="FFFF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64733" y="6176433"/>
            <a:ext cx="64716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FFFF"/>
                </a:solidFill>
              </a:rPr>
              <a:t>2:1  </a:t>
            </a:r>
            <a:r>
              <a:rPr lang="en-US" sz="2800" dirty="0">
                <a:solidFill>
                  <a:srgbClr val="FFFFFF"/>
                </a:solidFill>
              </a:rPr>
              <a:t>亞 達 薛 西 王 二 十 年 尼 散 月</a:t>
            </a:r>
            <a:r>
              <a:rPr lang="zh-TW" altLang="en-US" sz="2800" dirty="0">
                <a:solidFill>
                  <a:srgbClr val="FFFFFF"/>
                </a:solidFill>
              </a:rPr>
              <a:t> </a:t>
            </a:r>
            <a:r>
              <a:rPr lang="en-US" altLang="zh-TW" sz="2800" dirty="0">
                <a:solidFill>
                  <a:srgbClr val="FFFFFF"/>
                </a:solidFill>
              </a:rPr>
              <a:t>(</a:t>
            </a:r>
            <a:r>
              <a:rPr lang="zh-TW" altLang="en-US" sz="2800" dirty="0">
                <a:solidFill>
                  <a:srgbClr val="FFFFFF"/>
                </a:solidFill>
              </a:rPr>
              <a:t>一月</a:t>
            </a:r>
            <a:r>
              <a:rPr lang="en-US" altLang="zh-TW" sz="2800" dirty="0">
                <a:solidFill>
                  <a:srgbClr val="FFFFFF"/>
                </a:solidFill>
              </a:rPr>
              <a:t>)</a:t>
            </a:r>
          </a:p>
        </p:txBody>
      </p:sp>
      <p:sp>
        <p:nvSpPr>
          <p:cNvPr id="62" name="AutoShape 59"/>
          <p:cNvSpPr>
            <a:spLocks noChangeArrowheads="1"/>
          </p:cNvSpPr>
          <p:nvPr/>
        </p:nvSpPr>
        <p:spPr bwMode="auto">
          <a:xfrm>
            <a:off x="657225" y="513292"/>
            <a:ext cx="1266825" cy="561975"/>
          </a:xfrm>
          <a:prstGeom prst="wedgeRectCallout">
            <a:avLst>
              <a:gd name="adj1" fmla="val -7519"/>
              <a:gd name="adj2" fmla="val 98306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zh-TW" altLang="en-US">
                <a:solidFill>
                  <a:schemeClr val="bg1"/>
                </a:solidFill>
                <a:ea typeface="SimHei" pitchFamily="49" charset="-122"/>
              </a:rPr>
              <a:t>被派返國</a:t>
            </a:r>
          </a:p>
        </p:txBody>
      </p:sp>
      <p:sp>
        <p:nvSpPr>
          <p:cNvPr id="63" name="AutoShape 60"/>
          <p:cNvSpPr>
            <a:spLocks noChangeArrowheads="1"/>
          </p:cNvSpPr>
          <p:nvPr/>
        </p:nvSpPr>
        <p:spPr bwMode="auto">
          <a:xfrm>
            <a:off x="2070100" y="279929"/>
            <a:ext cx="1790700" cy="792163"/>
          </a:xfrm>
          <a:prstGeom prst="wedgeRectCallout">
            <a:avLst>
              <a:gd name="adj1" fmla="val 37056"/>
              <a:gd name="adj2" fmla="val 86875"/>
            </a:avLst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zh-TW" altLang="en-US">
                <a:solidFill>
                  <a:schemeClr val="bg1"/>
                </a:solidFill>
                <a:latin typeface="SimHei" pitchFamily="49" charset="-122"/>
                <a:ea typeface="SimHei" pitchFamily="49" charset="-122"/>
              </a:rPr>
              <a:t>抵達耶路撒冷</a:t>
            </a:r>
          </a:p>
          <a:p>
            <a:pPr>
              <a:spcAft>
                <a:spcPct val="20000"/>
              </a:spcAft>
            </a:pPr>
            <a:r>
              <a:rPr lang="en-US" altLang="zh-TW">
                <a:solidFill>
                  <a:schemeClr val="bg1"/>
                </a:solidFill>
                <a:latin typeface="SimHei" pitchFamily="49" charset="-122"/>
                <a:ea typeface="SimHei" pitchFamily="49" charset="-122"/>
              </a:rPr>
              <a:t>4</a:t>
            </a:r>
            <a:r>
              <a:rPr lang="zh-TW" altLang="en-US">
                <a:solidFill>
                  <a:schemeClr val="bg1"/>
                </a:solidFill>
                <a:latin typeface="SimHei" pitchFamily="49" charset="-122"/>
                <a:ea typeface="SimHei" pitchFamily="49" charset="-122"/>
              </a:rPr>
              <a:t>日：動工建牆</a:t>
            </a:r>
          </a:p>
        </p:txBody>
      </p:sp>
      <p:sp>
        <p:nvSpPr>
          <p:cNvPr id="64" name="AutoShape 61"/>
          <p:cNvSpPr>
            <a:spLocks noChangeArrowheads="1"/>
          </p:cNvSpPr>
          <p:nvPr/>
        </p:nvSpPr>
        <p:spPr bwMode="auto">
          <a:xfrm>
            <a:off x="3937000" y="279929"/>
            <a:ext cx="1266825" cy="790575"/>
          </a:xfrm>
          <a:prstGeom prst="wedgeRectCallout">
            <a:avLst>
              <a:gd name="adj1" fmla="val 6014"/>
              <a:gd name="adj2" fmla="val 87347"/>
            </a:avLst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altLang="zh-TW" dirty="0">
                <a:solidFill>
                  <a:schemeClr val="bg1"/>
                </a:solidFill>
                <a:latin typeface="SimHei" pitchFamily="49" charset="-122"/>
                <a:ea typeface="SimHei" pitchFamily="49" charset="-122"/>
              </a:rPr>
              <a:t>25</a:t>
            </a:r>
            <a:r>
              <a:rPr lang="zh-TW" altLang="en-US" dirty="0">
                <a:solidFill>
                  <a:schemeClr val="bg1"/>
                </a:solidFill>
                <a:latin typeface="SimHei" pitchFamily="49" charset="-122"/>
                <a:ea typeface="SimHei" pitchFamily="49" charset="-122"/>
              </a:rPr>
              <a:t>日：</a:t>
            </a:r>
          </a:p>
          <a:p>
            <a:pPr>
              <a:spcAft>
                <a:spcPct val="20000"/>
              </a:spcAft>
            </a:pPr>
            <a:r>
              <a:rPr lang="zh-TW" altLang="en-US" dirty="0">
                <a:solidFill>
                  <a:schemeClr val="bg1"/>
                </a:solidFill>
                <a:latin typeface="SimHei" pitchFamily="49" charset="-122"/>
                <a:ea typeface="SimHei" pitchFamily="49" charset="-122"/>
              </a:rPr>
              <a:t>城牆修成</a:t>
            </a:r>
          </a:p>
        </p:txBody>
      </p:sp>
      <p:sp>
        <p:nvSpPr>
          <p:cNvPr id="66" name="Oval 74"/>
          <p:cNvSpPr>
            <a:spLocks noChangeArrowheads="1"/>
          </p:cNvSpPr>
          <p:nvPr/>
        </p:nvSpPr>
        <p:spPr bwMode="auto">
          <a:xfrm>
            <a:off x="4199467" y="1778000"/>
            <a:ext cx="533400" cy="1524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>
              <a:solidFill>
                <a:srgbClr val="2C2C2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575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6" grpId="0" animBg="1"/>
      <p:bldP spid="3147" grpId="0" animBg="1"/>
      <p:bldP spid="2" grpId="0"/>
      <p:bldP spid="3" grpId="0"/>
      <p:bldP spid="62" grpId="0" animBg="1"/>
      <p:bldP spid="63" grpId="0" animBg="1"/>
      <p:bldP spid="64" grpId="0" animBg="1"/>
      <p:bldP spid="66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懼怕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956" y="1189438"/>
            <a:ext cx="8299342" cy="5624318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800" b="1" dirty="0"/>
              <a:t>9 </a:t>
            </a:r>
            <a:r>
              <a:rPr lang="en-US" sz="2800" dirty="0"/>
              <a:t>他 們 都 要 使 我 們 </a:t>
            </a:r>
            <a:r>
              <a:rPr lang="en-US" sz="2800" dirty="0">
                <a:solidFill>
                  <a:srgbClr val="FF0000"/>
                </a:solidFill>
              </a:rPr>
              <a:t>懼 怕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2800" b="1" dirty="0" smtClean="0"/>
              <a:t>13</a:t>
            </a:r>
            <a:r>
              <a:rPr lang="en-US" sz="2800" b="1" dirty="0"/>
              <a:t> </a:t>
            </a:r>
            <a:r>
              <a:rPr lang="en-US" sz="2800" dirty="0"/>
              <a:t>賄 買 他 的 緣 故 ， 是 要 叫 我 </a:t>
            </a:r>
            <a:r>
              <a:rPr lang="en-US" sz="2800" dirty="0">
                <a:solidFill>
                  <a:srgbClr val="FF0000"/>
                </a:solidFill>
              </a:rPr>
              <a:t>懼 怕</a:t>
            </a:r>
            <a:r>
              <a:rPr lang="en-US" sz="2800" dirty="0"/>
              <a:t> ， 依 從 他 犯 罪 ， 他 們 好 傳 揚 惡 言 毀 謗 我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800" b="1" dirty="0"/>
              <a:t>14 </a:t>
            </a:r>
            <a:r>
              <a:rPr lang="en-US" sz="2800" dirty="0"/>
              <a:t>我 的 神 啊 ， 多 比 雅 、 參 巴 拉 、 女 先 知 挪 亞 底 ， 和 其 餘 的 先 知 要 叫 我 </a:t>
            </a:r>
            <a:r>
              <a:rPr lang="en-US" sz="2800" dirty="0">
                <a:solidFill>
                  <a:srgbClr val="FF0000"/>
                </a:solidFill>
              </a:rPr>
              <a:t>懼 </a:t>
            </a:r>
            <a:r>
              <a:rPr lang="en-US" sz="2800" dirty="0" smtClean="0">
                <a:solidFill>
                  <a:srgbClr val="FF0000"/>
                </a:solidFill>
              </a:rPr>
              <a:t>怕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800" b="1" dirty="0"/>
              <a:t>16 </a:t>
            </a:r>
            <a:r>
              <a:rPr lang="en-US" sz="2800" dirty="0"/>
              <a:t>我 們 一 切 仇 敵 、 四 圍 的 外 邦 人 聽 見 了 便 </a:t>
            </a:r>
            <a:r>
              <a:rPr lang="en-US" sz="2800" dirty="0">
                <a:solidFill>
                  <a:srgbClr val="FF0000"/>
                </a:solidFill>
              </a:rPr>
              <a:t>懼 怕 </a:t>
            </a:r>
            <a:r>
              <a:rPr lang="en-US" sz="2800" dirty="0"/>
              <a:t>， 愁 眉 不 展 ； 因 為 見 這 工 作 完 成 是 出 乎 我 們 的 神 </a:t>
            </a:r>
            <a:r>
              <a:rPr lang="en-US" sz="2800" dirty="0" smtClean="0"/>
              <a:t>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800" b="1" dirty="0"/>
              <a:t>19 </a:t>
            </a:r>
            <a:r>
              <a:rPr lang="en-US" sz="2800" dirty="0">
                <a:solidFill>
                  <a:srgbClr val="FF0000"/>
                </a:solidFill>
              </a:rPr>
              <a:t>他 們 常 在 我 面 前 說 多 比 雅 的 善 行 ， 也 將 我 的 話 傳 與 他 。 多 比 雅 又 常 寄 信 來 ， 要 叫 我 懼 怕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2800" dirty="0" smtClean="0"/>
              <a:t>5</a:t>
            </a:r>
            <a:r>
              <a:rPr lang="en-US" sz="2800" dirty="0" smtClean="0"/>
              <a:t>x </a:t>
            </a:r>
            <a:r>
              <a:rPr lang="en-US" sz="2800" dirty="0">
                <a:solidFill>
                  <a:srgbClr val="FF0000"/>
                </a:solidFill>
              </a:rPr>
              <a:t>懼 </a:t>
            </a:r>
            <a:r>
              <a:rPr lang="en-US" sz="2800" dirty="0" smtClean="0">
                <a:solidFill>
                  <a:srgbClr val="FF0000"/>
                </a:solidFill>
              </a:rPr>
              <a:t>怕, </a:t>
            </a:r>
            <a:r>
              <a:rPr lang="en-US" altLang="zh-TW" sz="2800" dirty="0" smtClean="0">
                <a:solidFill>
                  <a:srgbClr val="FF0000"/>
                </a:solidFill>
              </a:rPr>
              <a:t>4</a:t>
            </a:r>
            <a:r>
              <a:rPr lang="en-US" sz="2800" dirty="0" smtClean="0">
                <a:solidFill>
                  <a:srgbClr val="FF0000"/>
                </a:solidFill>
              </a:rPr>
              <a:t>x </a:t>
            </a:r>
            <a:r>
              <a:rPr lang="en-US" sz="2800" dirty="0" smtClean="0"/>
              <a:t>要 </a:t>
            </a:r>
            <a:r>
              <a:rPr lang="en-US" sz="2800" dirty="0"/>
              <a:t>叫 我 懼 </a:t>
            </a:r>
            <a:r>
              <a:rPr lang="en-US" sz="2800" dirty="0" smtClean="0"/>
              <a:t>怕, </a:t>
            </a:r>
            <a:r>
              <a:rPr lang="zh-TW" altLang="en-US" sz="2800" dirty="0" smtClean="0"/>
              <a:t>結 果 </a:t>
            </a:r>
            <a:r>
              <a:rPr lang="en-US" sz="2800" dirty="0" smtClean="0"/>
              <a:t>仇 敵</a:t>
            </a:r>
            <a:r>
              <a:rPr lang="zh-TW" altLang="en-US" sz="2800" dirty="0" smtClean="0"/>
              <a:t> </a:t>
            </a:r>
            <a:r>
              <a:rPr lang="zh-TW" altLang="en-US" sz="2800" dirty="0" smtClean="0">
                <a:solidFill>
                  <a:srgbClr val="FF0000"/>
                </a:solidFill>
              </a:rPr>
              <a:t>自 己 </a:t>
            </a:r>
            <a:r>
              <a:rPr lang="en-US" sz="2800" dirty="0" smtClean="0">
                <a:solidFill>
                  <a:srgbClr val="FF0000"/>
                </a:solidFill>
              </a:rPr>
              <a:t>懼</a:t>
            </a:r>
            <a:r>
              <a:rPr lang="zh-TW" alt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 怕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00B050"/>
                </a:solidFill>
              </a:rPr>
              <a:t>因 為 見 這 工 作 完 成 是 出 乎 我 們 的 神</a:t>
            </a:r>
          </a:p>
          <a:p>
            <a:pPr marL="0" indent="0">
              <a:lnSpc>
                <a:spcPct val="12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898433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懼怕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99720" y="1233682"/>
            <a:ext cx="8578812" cy="51891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3200" b="1" dirty="0" smtClean="0">
                <a:hlinkClick r:id="rId2"/>
              </a:rPr>
              <a:t>約 </a:t>
            </a:r>
            <a:r>
              <a:rPr lang="zh-TW" altLang="en-US" sz="3200" b="1" dirty="0">
                <a:hlinkClick r:id="rId2"/>
              </a:rPr>
              <a:t>書 亞 記 </a:t>
            </a:r>
            <a:r>
              <a:rPr lang="en-US" altLang="zh-TW" sz="3200" b="1" dirty="0">
                <a:hlinkClick r:id="rId2"/>
              </a:rPr>
              <a:t>1:9</a:t>
            </a:r>
            <a:endParaRPr lang="zh-TW" altLang="en-US" sz="3200" b="1" dirty="0"/>
          </a:p>
          <a:p>
            <a:pPr marL="0" indent="0">
              <a:buNone/>
            </a:pPr>
            <a:r>
              <a:rPr lang="zh-TW" altLang="en-US" sz="3200" dirty="0"/>
              <a:t>我 豈 沒 有 吩 咐 你 麼 ？ 你 當 剛 強 壯 膽 ！ 不 要 懼 怕 ， 也 不 要 驚 惶 ； 因 為 你 無 論 往 那 裡 去 ， 耶 和 華 ─ 你 的 神 必 與 你 同 在 </a:t>
            </a:r>
            <a:r>
              <a:rPr lang="zh-TW" altLang="en-US" sz="3200" dirty="0" smtClean="0"/>
              <a:t>。</a:t>
            </a:r>
            <a:endParaRPr lang="en-US" altLang="zh-TW" sz="3200" dirty="0" smtClean="0"/>
          </a:p>
          <a:p>
            <a:pPr marL="0" indent="0">
              <a:buNone/>
            </a:pPr>
            <a:endParaRPr lang="zh-TW" altLang="en-US" sz="3200" dirty="0"/>
          </a:p>
          <a:p>
            <a:pPr marL="0" indent="0">
              <a:buNone/>
            </a:pPr>
            <a:r>
              <a:rPr lang="zh-TW" altLang="en-US" sz="3200" b="1" dirty="0">
                <a:hlinkClick r:id="rId3"/>
              </a:rPr>
              <a:t>申 命 記 </a:t>
            </a:r>
            <a:r>
              <a:rPr lang="en-US" altLang="zh-TW" sz="3200" b="1" dirty="0">
                <a:hlinkClick r:id="rId3"/>
              </a:rPr>
              <a:t>28:10</a:t>
            </a:r>
            <a:endParaRPr lang="zh-TW" altLang="en-US" sz="3200" b="1" dirty="0"/>
          </a:p>
          <a:p>
            <a:pPr marL="0" indent="0">
              <a:buNone/>
            </a:pPr>
            <a:r>
              <a:rPr lang="zh-TW" altLang="en-US" sz="3200" dirty="0"/>
              <a:t>天 下 萬 民 見 你 歸 在 耶 和 華 的 名 下 ， 就 要 懼 怕 你 。</a:t>
            </a:r>
          </a:p>
          <a:p>
            <a:pPr marL="0" lvl="0" indent="0">
              <a:buNone/>
            </a:pPr>
            <a:endParaRPr lang="en-US" altLang="en-US" sz="3200" dirty="0"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450145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餘波未</a:t>
            </a:r>
            <a:r>
              <a:rPr lang="zh-TW" altLang="en-US" sz="4000" dirty="0" smtClean="0">
                <a:solidFill>
                  <a:schemeClr val="bg1"/>
                </a:solidFill>
              </a:rPr>
              <a:t>了 </a:t>
            </a:r>
            <a:r>
              <a:rPr lang="en-US" altLang="zh-TW" sz="4000" dirty="0" smtClean="0">
                <a:solidFill>
                  <a:schemeClr val="bg1"/>
                </a:solidFill>
              </a:rPr>
              <a:t>(</a:t>
            </a:r>
            <a:r>
              <a:rPr lang="zh-TW" altLang="en-US" sz="4000" dirty="0">
                <a:solidFill>
                  <a:schemeClr val="bg1"/>
                </a:solidFill>
              </a:rPr>
              <a:t>内部的叛</a:t>
            </a:r>
            <a:r>
              <a:rPr lang="zh-TW" altLang="en-US" sz="4000" dirty="0" smtClean="0">
                <a:solidFill>
                  <a:schemeClr val="bg1"/>
                </a:solidFill>
              </a:rPr>
              <a:t>逆</a:t>
            </a:r>
            <a:r>
              <a:rPr lang="en-US" altLang="zh-TW" sz="4000" dirty="0" smtClean="0">
                <a:solidFill>
                  <a:schemeClr val="bg1"/>
                </a:solidFill>
              </a:rPr>
              <a:t>)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084" y="1293642"/>
            <a:ext cx="8741044" cy="5077177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b="1" dirty="0" smtClean="0"/>
              <a:t>17</a:t>
            </a:r>
            <a:r>
              <a:rPr lang="en-US" sz="2800" b="1" dirty="0"/>
              <a:t> </a:t>
            </a:r>
            <a:r>
              <a:rPr lang="en-US" sz="2800" dirty="0"/>
              <a:t>在 那 些 日 子 ， 猶 大 的 貴 冑 屢 次 寄 信 與 多 比 雅 ， 多 比 雅 也 來 信 與 他 們 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/>
              <a:t>18 </a:t>
            </a:r>
            <a:r>
              <a:rPr lang="en-US" sz="2800" dirty="0"/>
              <a:t>在 猶 大 有 許 多 人 與 多 比 雅 結 盟 ； 因 他 是 亞 拉 的 兒 子 ， 示 迦 尼 的 女 婿 ， 並 且 他 的 兒 子 約 哈 難 娶 了 比 利 迦 兒 子 米 書 蘭 的 女 兒 為 妻 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/>
              <a:t>19 </a:t>
            </a:r>
            <a:r>
              <a:rPr lang="en-US" sz="2800" dirty="0">
                <a:solidFill>
                  <a:srgbClr val="FF0000"/>
                </a:solidFill>
              </a:rPr>
              <a:t>他 們 常 在 我 面 前 說 多 比 雅 的 善 行 ， 也 將 我 的 話 傳 與 他 。 多 比 雅 又 常 寄 信 來 ， 要 叫 我 懼 怕 </a:t>
            </a:r>
            <a:r>
              <a:rPr lang="en-US" sz="2800" dirty="0" smtClean="0">
                <a:solidFill>
                  <a:srgbClr val="FF0000"/>
                </a:solidFill>
              </a:rPr>
              <a:t>。</a:t>
            </a:r>
            <a:endParaRPr lang="en-US" sz="2800" dirty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823262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4" y="268678"/>
            <a:ext cx="8924081" cy="721878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他 們 常 在 我 面 前 說 多 比 雅 的 善 行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3074" name="Picture 2" descr="http://4.blog.xuite.net/4/b/7/5/15124610/blog_363240/txt/15861382/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762" y="1233488"/>
            <a:ext cx="6230376" cy="518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4706912" y="1424066"/>
            <a:ext cx="1918741" cy="53964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8021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多比雅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4930" y="1591707"/>
            <a:ext cx="37325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亞 拉 的 兒 子 </a:t>
            </a:r>
            <a:r>
              <a:rPr lang="en-US" sz="2800" dirty="0" smtClean="0"/>
              <a:t>示 </a:t>
            </a:r>
            <a:r>
              <a:rPr lang="en-US" sz="2800" dirty="0"/>
              <a:t>迦 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58936" y="2293495"/>
            <a:ext cx="1993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/>
              <a:t>岳父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858107" y="3210784"/>
            <a:ext cx="2758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dirty="0" smtClean="0"/>
              <a:t>多比雅</a:t>
            </a:r>
            <a:endParaRPr lang="en-US" sz="3200" dirty="0"/>
          </a:p>
        </p:txBody>
      </p:sp>
      <p:sp>
        <p:nvSpPr>
          <p:cNvPr id="14" name="Rectangle 13"/>
          <p:cNvSpPr/>
          <p:nvPr/>
        </p:nvSpPr>
        <p:spPr>
          <a:xfrm>
            <a:off x="5059181" y="3223999"/>
            <a:ext cx="36343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比 利 迦 兒 子 米 書 蘭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04793" y="2807334"/>
            <a:ext cx="150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 smtClean="0"/>
              <a:t>親家</a:t>
            </a:r>
            <a:endParaRPr lang="en-US" sz="2800" dirty="0"/>
          </a:p>
        </p:txBody>
      </p:sp>
      <p:sp>
        <p:nvSpPr>
          <p:cNvPr id="20" name="Rectangle 19"/>
          <p:cNvSpPr/>
          <p:nvPr/>
        </p:nvSpPr>
        <p:spPr>
          <a:xfrm>
            <a:off x="402957" y="5392272"/>
            <a:ext cx="829934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800" dirty="0" smtClean="0">
                <a:solidFill>
                  <a:srgbClr val="000000"/>
                </a:solidFill>
                <a:latin typeface="新細明體" panose="02020500000000000000" pitchFamily="18" charset="-120"/>
              </a:rPr>
              <a:t>仇敵勢力滲入：透過姻親的關係，敵人對尼希米的重建計畫與工程進展都瞭若指掌。他們並藉著猶大的貴胄來散播謠言和威嚇</a:t>
            </a:r>
            <a:r>
              <a:rPr lang="zh-TW" altLang="en-US" sz="2800" dirty="0">
                <a:solidFill>
                  <a:srgbClr val="000000"/>
                </a:solidFill>
                <a:latin typeface="新細明體" panose="02020500000000000000" pitchFamily="18" charset="-120"/>
              </a:rPr>
              <a:t>話。</a:t>
            </a:r>
            <a:endParaRPr lang="en-US" sz="2800" dirty="0"/>
          </a:p>
        </p:txBody>
      </p:sp>
      <p:sp>
        <p:nvSpPr>
          <p:cNvPr id="21" name="Rectangle 20"/>
          <p:cNvSpPr/>
          <p:nvPr/>
        </p:nvSpPr>
        <p:spPr>
          <a:xfrm>
            <a:off x="4737448" y="1518098"/>
            <a:ext cx="41809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dirty="0"/>
              <a:t>以 斯 拉 記 </a:t>
            </a:r>
            <a:r>
              <a:rPr lang="en-US" altLang="zh-TW" sz="2000" dirty="0"/>
              <a:t>2</a:t>
            </a:r>
          </a:p>
          <a:p>
            <a:r>
              <a:rPr lang="en-US" altLang="zh-TW" sz="2000" b="1" baseline="30000" dirty="0" smtClean="0">
                <a:solidFill>
                  <a:srgbClr val="000000"/>
                </a:solidFill>
                <a:latin typeface="Arial" panose="020B0604020202020204" pitchFamily="34" charset="0"/>
              </a:rPr>
              <a:t>5</a:t>
            </a:r>
            <a:r>
              <a:rPr lang="en-US" altLang="zh-TW" sz="20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zh-TW" altLang="en-US" sz="2000" dirty="0">
                <a:solidFill>
                  <a:srgbClr val="000000"/>
                </a:solidFill>
                <a:latin typeface="Helvetica Neue"/>
              </a:rPr>
              <a:t>亞 拉 的 子 孫 七 百 七 十 五 名 ；</a:t>
            </a:r>
            <a:endParaRPr lang="en-US" sz="2000" dirty="0"/>
          </a:p>
        </p:txBody>
      </p:sp>
      <p:sp>
        <p:nvSpPr>
          <p:cNvPr id="22" name="Rectangle 21"/>
          <p:cNvSpPr/>
          <p:nvPr/>
        </p:nvSpPr>
        <p:spPr>
          <a:xfrm>
            <a:off x="2441205" y="4066985"/>
            <a:ext cx="670279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dirty="0"/>
              <a:t>尼 希 米 記 </a:t>
            </a:r>
            <a:r>
              <a:rPr lang="en-US" altLang="zh-TW" sz="2000" dirty="0" smtClean="0"/>
              <a:t>3:4,</a:t>
            </a:r>
            <a:r>
              <a:rPr lang="zh-TW" altLang="en-US" sz="2000" dirty="0" smtClean="0"/>
              <a:t> </a:t>
            </a:r>
            <a:r>
              <a:rPr lang="en-US" altLang="zh-TW" sz="2000" dirty="0" smtClean="0"/>
              <a:t>30</a:t>
            </a:r>
            <a:endParaRPr lang="en-US" altLang="zh-TW" sz="2000" dirty="0"/>
          </a:p>
          <a:p>
            <a:r>
              <a:rPr lang="zh-TW" altLang="en-US" sz="2000" dirty="0" smtClean="0">
                <a:solidFill>
                  <a:srgbClr val="000000"/>
                </a:solidFill>
                <a:latin typeface="Helvetica Neue"/>
              </a:rPr>
              <a:t>比 </a:t>
            </a:r>
            <a:r>
              <a:rPr lang="zh-TW" altLang="en-US" sz="2000" dirty="0">
                <a:solidFill>
                  <a:srgbClr val="000000"/>
                </a:solidFill>
                <a:latin typeface="Helvetica Neue"/>
              </a:rPr>
              <a:t>利 迦 的 兒 子 米 書 蘭 修 造 </a:t>
            </a:r>
            <a:r>
              <a:rPr lang="zh-TW" altLang="en-US" sz="2000" dirty="0" smtClean="0">
                <a:solidFill>
                  <a:srgbClr val="000000"/>
                </a:solidFill>
                <a:latin typeface="Helvetica Neue"/>
              </a:rPr>
              <a:t>。</a:t>
            </a:r>
            <a:endParaRPr lang="en-US" altLang="zh-TW" sz="2000" dirty="0" smtClean="0">
              <a:solidFill>
                <a:srgbClr val="000000"/>
              </a:solidFill>
              <a:latin typeface="Helvetica Neue"/>
            </a:endParaRPr>
          </a:p>
          <a:p>
            <a:r>
              <a:rPr lang="zh-TW" altLang="en-US" sz="2000" dirty="0"/>
              <a:t>其 次 是 比 利 迦 的 兒 子 米 書 蘭 對 著 自 己 的 房 屋 修 造 。</a:t>
            </a:r>
            <a:endParaRPr lang="en-US" sz="2000" dirty="0"/>
          </a:p>
        </p:txBody>
      </p:sp>
      <p:sp>
        <p:nvSpPr>
          <p:cNvPr id="3" name="Down Arrow 2"/>
          <p:cNvSpPr/>
          <p:nvPr/>
        </p:nvSpPr>
        <p:spPr>
          <a:xfrm rot="10800000">
            <a:off x="2006600" y="2293495"/>
            <a:ext cx="330200" cy="72910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>
            <a:off x="3208867" y="3338303"/>
            <a:ext cx="1710266" cy="3052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3779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</a:rPr>
              <a:t>學習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zh-TW" altLang="en-US" sz="2800" dirty="0">
                <a:latin typeface="+mn-ea"/>
              </a:rPr>
              <a:t>不事奉神就根本不會有攔阻，辦理大工就有大攔</a:t>
            </a:r>
            <a:r>
              <a:rPr lang="zh-TW" altLang="en-US" sz="2800" dirty="0" smtClean="0">
                <a:latin typeface="+mn-ea"/>
              </a:rPr>
              <a:t>阻</a:t>
            </a:r>
            <a:endParaRPr lang="en-US" altLang="zh-TW" sz="2800" dirty="0" smtClean="0">
              <a:latin typeface="+mn-ea"/>
            </a:endParaRPr>
          </a:p>
          <a:p>
            <a:pPr lvl="1">
              <a:lnSpc>
                <a:spcPct val="100000"/>
              </a:lnSpc>
            </a:pPr>
            <a:r>
              <a:rPr lang="zh-TW" altLang="en-US" sz="2400" dirty="0" smtClean="0">
                <a:latin typeface="+mn-ea"/>
              </a:rPr>
              <a:t>對的事情</a:t>
            </a:r>
            <a:r>
              <a:rPr lang="en-US" altLang="zh-TW" sz="2400" dirty="0" smtClean="0">
                <a:latin typeface="+mn-ea"/>
              </a:rPr>
              <a:t>:</a:t>
            </a:r>
            <a:r>
              <a:rPr lang="zh-TW" altLang="en-US" sz="2400" dirty="0" smtClean="0">
                <a:latin typeface="+mn-ea"/>
              </a:rPr>
              <a:t> 壞人反對</a:t>
            </a:r>
            <a:endParaRPr lang="en-US" altLang="zh-TW" sz="2400" dirty="0" smtClean="0">
              <a:latin typeface="+mn-ea"/>
            </a:endParaRPr>
          </a:p>
          <a:p>
            <a:pPr lvl="1">
              <a:lnSpc>
                <a:spcPct val="100000"/>
              </a:lnSpc>
            </a:pPr>
            <a:r>
              <a:rPr lang="zh-TW" altLang="en-US" sz="2400" dirty="0" smtClean="0">
                <a:latin typeface="+mn-ea"/>
              </a:rPr>
              <a:t>不對</a:t>
            </a:r>
            <a:r>
              <a:rPr lang="zh-TW" altLang="en-US" sz="2400" dirty="0">
                <a:latin typeface="+mn-ea"/>
              </a:rPr>
              <a:t>的事情</a:t>
            </a:r>
            <a:r>
              <a:rPr lang="en-US" altLang="zh-TW" sz="2400" dirty="0">
                <a:latin typeface="+mn-ea"/>
              </a:rPr>
              <a:t>:</a:t>
            </a:r>
            <a:r>
              <a:rPr lang="zh-TW" altLang="en-US" sz="2400" dirty="0">
                <a:latin typeface="+mn-ea"/>
              </a:rPr>
              <a:t> </a:t>
            </a:r>
            <a:r>
              <a:rPr lang="zh-TW" altLang="en-US" sz="2400" dirty="0" smtClean="0">
                <a:latin typeface="+mn-ea"/>
              </a:rPr>
              <a:t>好人</a:t>
            </a:r>
            <a:r>
              <a:rPr lang="zh-TW" altLang="en-US" sz="2400" dirty="0">
                <a:latin typeface="+mn-ea"/>
              </a:rPr>
              <a:t>反</a:t>
            </a:r>
            <a:r>
              <a:rPr lang="zh-TW" altLang="en-US" sz="2400" dirty="0" smtClean="0">
                <a:latin typeface="+mn-ea"/>
              </a:rPr>
              <a:t>對</a:t>
            </a:r>
            <a:endParaRPr lang="en-US" altLang="zh-TW" sz="2400" dirty="0" smtClean="0">
              <a:latin typeface="+mn-ea"/>
            </a:endParaRPr>
          </a:p>
          <a:p>
            <a:pPr lvl="1">
              <a:lnSpc>
                <a:spcPct val="100000"/>
              </a:lnSpc>
            </a:pPr>
            <a:r>
              <a:rPr lang="zh-TW" altLang="en-US" sz="2400" dirty="0" smtClean="0">
                <a:latin typeface="+mn-ea"/>
              </a:rPr>
              <a:t>無關痛癢的事情</a:t>
            </a:r>
            <a:r>
              <a:rPr lang="en-US" altLang="zh-TW" sz="2400" dirty="0" smtClean="0">
                <a:latin typeface="+mn-ea"/>
              </a:rPr>
              <a:t>:</a:t>
            </a:r>
            <a:r>
              <a:rPr lang="zh-TW" altLang="en-US" sz="2400" dirty="0" smtClean="0">
                <a:latin typeface="+mn-ea"/>
              </a:rPr>
              <a:t> 沒人反對</a:t>
            </a:r>
            <a:endParaRPr lang="en-US" altLang="zh-TW" sz="2400" dirty="0">
              <a:latin typeface="+mn-ea"/>
            </a:endParaRPr>
          </a:p>
          <a:p>
            <a:pPr>
              <a:lnSpc>
                <a:spcPct val="100000"/>
              </a:lnSpc>
            </a:pPr>
            <a:r>
              <a:rPr lang="zh-TW" altLang="en-US" sz="2800" dirty="0" smtClean="0">
                <a:latin typeface="+mn-ea"/>
              </a:rPr>
              <a:t>禱</a:t>
            </a:r>
            <a:r>
              <a:rPr lang="zh-TW" altLang="en-US" sz="2800" dirty="0" smtClean="0">
                <a:latin typeface="+mn-ea"/>
              </a:rPr>
              <a:t>告交託，為好的讚美神，</a:t>
            </a:r>
            <a:r>
              <a:rPr lang="zh-TW" altLang="en-US" sz="2800" dirty="0">
                <a:latin typeface="+mn-ea"/>
              </a:rPr>
              <a:t>為</a:t>
            </a:r>
            <a:r>
              <a:rPr lang="zh-TW" altLang="en-US" sz="2800" dirty="0" smtClean="0">
                <a:latin typeface="+mn-ea"/>
              </a:rPr>
              <a:t>不好的向神求公義，軟弱時求力量</a:t>
            </a:r>
            <a:endParaRPr lang="en-US" altLang="zh-TW" sz="2800" dirty="0" smtClean="0">
              <a:latin typeface="+mn-ea"/>
            </a:endParaRPr>
          </a:p>
          <a:p>
            <a:pPr lvl="1">
              <a:lnSpc>
                <a:spcPct val="100000"/>
              </a:lnSpc>
            </a:pPr>
            <a:r>
              <a:rPr lang="zh-TW" altLang="en-US" sz="2400" dirty="0" smtClean="0"/>
              <a:t>你</a:t>
            </a:r>
            <a:r>
              <a:rPr lang="zh-TW" altLang="en-US" sz="2400" dirty="0"/>
              <a:t>們要將一切的憂慮卸給神，因為他顧念你們</a:t>
            </a:r>
            <a:r>
              <a:rPr lang="zh-TW" altLang="en-US" sz="2400" dirty="0" smtClean="0"/>
              <a:t>。（</a:t>
            </a:r>
            <a:r>
              <a:rPr lang="zh-TW" altLang="en-US" sz="2400" dirty="0"/>
              <a:t>彼前</a:t>
            </a:r>
            <a:r>
              <a:rPr lang="en-US" sz="2400" dirty="0"/>
              <a:t>5:7</a:t>
            </a:r>
            <a:r>
              <a:rPr lang="zh-TW" altLang="en-US" sz="2400" dirty="0"/>
              <a:t>）</a:t>
            </a:r>
            <a:endParaRPr lang="en-US" altLang="zh-TW" sz="2400" dirty="0" smtClean="0">
              <a:latin typeface="+mn-ea"/>
            </a:endParaRPr>
          </a:p>
          <a:p>
            <a:pPr>
              <a:lnSpc>
                <a:spcPct val="100000"/>
              </a:lnSpc>
            </a:pPr>
            <a:r>
              <a:rPr lang="zh-TW" altLang="en-US" sz="2800" dirty="0">
                <a:latin typeface="+mn-ea"/>
              </a:rPr>
              <a:t>定睛在</a:t>
            </a:r>
            <a:r>
              <a:rPr lang="zh-TW" altLang="en-US" sz="2800" dirty="0" smtClean="0">
                <a:latin typeface="+mn-ea"/>
              </a:rPr>
              <a:t>神身上</a:t>
            </a:r>
            <a:r>
              <a:rPr lang="zh-TW" altLang="en-US" sz="2800" dirty="0">
                <a:latin typeface="+mn-ea"/>
              </a:rPr>
              <a:t>，只求最好</a:t>
            </a:r>
            <a:r>
              <a:rPr lang="zh-TW" altLang="en-US" sz="2800" dirty="0" smtClean="0">
                <a:latin typeface="+mn-ea"/>
              </a:rPr>
              <a:t>的</a:t>
            </a:r>
            <a:endParaRPr lang="en-US" altLang="zh-TW" sz="2800" dirty="0" smtClean="0">
              <a:latin typeface="+mn-ea"/>
            </a:endParaRPr>
          </a:p>
          <a:p>
            <a:pPr>
              <a:lnSpc>
                <a:spcPct val="100000"/>
              </a:lnSpc>
            </a:pPr>
            <a:r>
              <a:rPr lang="zh-TW" altLang="en-US" sz="2800" dirty="0" smtClean="0">
                <a:latin typeface="+mn-ea"/>
              </a:rPr>
              <a:t>領袖</a:t>
            </a:r>
            <a:r>
              <a:rPr lang="en-US" altLang="zh-TW" sz="2800" dirty="0">
                <a:latin typeface="+mn-ea"/>
              </a:rPr>
              <a:t> </a:t>
            </a:r>
            <a:r>
              <a:rPr lang="en-US" altLang="zh-TW" sz="2800" dirty="0" smtClean="0">
                <a:latin typeface="+mn-ea"/>
              </a:rPr>
              <a:t>LEAD BY EXAMPLE</a:t>
            </a:r>
            <a:endParaRPr lang="en-US" altLang="zh-TW" sz="2800" dirty="0" smtClean="0">
              <a:latin typeface="+mn-ea"/>
            </a:endParaRPr>
          </a:p>
          <a:p>
            <a:pPr>
              <a:lnSpc>
                <a:spcPct val="100000"/>
              </a:lnSpc>
            </a:pPr>
            <a:endParaRPr lang="en-US" sz="2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511008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8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Custom 1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CIC" id="{242E5062-6D02-4D0C-9989-9A362FCA2463}" vid="{99AC1277-3A76-4420-B133-54910ACF6DE4}"/>
    </a:ext>
  </a:extLst>
</a:theme>
</file>

<file path=ppt/theme/theme2.xml><?xml version="1.0" encoding="utf-8"?>
<a:theme xmlns:a="http://schemas.openxmlformats.org/drawingml/2006/main" name="1_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CIC" id="{242E5062-6D02-4D0C-9989-9A362FCA2463}" vid="{99AC1277-3A76-4420-B133-54910ACF6DE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EF988B5-2049-4E55-953D-BA90C8E4F2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95356BA-A173-4B02-AC46-C23A1CBE313C}">
  <ds:schemaRefs>
    <ds:schemaRef ds:uri="http://purl.org/dc/elements/1.1/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22F5A26-25E7-4A6C-9CE5-34ED3D62076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4461</TotalTime>
  <Words>2506</Words>
  <Application>Microsoft Office PowerPoint</Application>
  <PresentationFormat>On-screen Show (4:3)</PresentationFormat>
  <Paragraphs>419</Paragraphs>
  <Slides>70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70</vt:i4>
      </vt:variant>
    </vt:vector>
  </HeadingPairs>
  <TitlesOfParts>
    <vt:vector size="85" baseType="lpstr">
      <vt:lpstr>headline-semi-bold</vt:lpstr>
      <vt:lpstr>Helvetica Neue</vt:lpstr>
      <vt:lpstr>Microsoft JhengHei</vt:lpstr>
      <vt:lpstr>MingLiU</vt:lpstr>
      <vt:lpstr>新細明體</vt:lpstr>
      <vt:lpstr>SimHei</vt:lpstr>
      <vt:lpstr>宋体</vt:lpstr>
      <vt:lpstr>Arial</vt:lpstr>
      <vt:lpstr>Calibri</vt:lpstr>
      <vt:lpstr>Corbel</vt:lpstr>
      <vt:lpstr>Times New Roman</vt:lpstr>
      <vt:lpstr>Trebuchet MS</vt:lpstr>
      <vt:lpstr>Wingdings</vt:lpstr>
      <vt:lpstr>Banded</vt:lpstr>
      <vt:lpstr>1_Banded</vt:lpstr>
      <vt:lpstr>尼希米記5-6章</vt:lpstr>
      <vt:lpstr>PowerPoint Presentation</vt:lpstr>
      <vt:lpstr>領受異象</vt:lpstr>
      <vt:lpstr>PowerPoint Presentation</vt:lpstr>
      <vt:lpstr>重建城牆 - 團隊(Teamwork)</vt:lpstr>
      <vt:lpstr>剛強壯膽</vt:lpstr>
      <vt:lpstr>5-6章</vt:lpstr>
      <vt:lpstr>百姓呼怨</vt:lpstr>
      <vt:lpstr>社會問題</vt:lpstr>
      <vt:lpstr>社會問題</vt:lpstr>
      <vt:lpstr>借 貸</vt:lpstr>
      <vt:lpstr>典田地</vt:lpstr>
      <vt:lpstr>典田地</vt:lpstr>
      <vt:lpstr>賣兒女為婢</vt:lpstr>
      <vt:lpstr>安 息 年</vt:lpstr>
      <vt:lpstr>豁 免 的 定 例 - 申 命 記 15  </vt:lpstr>
      <vt:lpstr>豁 免 的 定 例 - 申 命 記 15  </vt:lpstr>
      <vt:lpstr>豁 免 的 定 例 - 出 埃 及 記 21</vt:lpstr>
      <vt:lpstr>禧 年</vt:lpstr>
      <vt:lpstr>耶 和 華 看 顧 窮 人</vt:lpstr>
      <vt:lpstr>公開譴責</vt:lpstr>
      <vt:lpstr>聽 見 - 傾聽訴求</vt:lpstr>
      <vt:lpstr>心 裡 籌 劃</vt:lpstr>
      <vt:lpstr>有智慧</vt:lpstr>
      <vt:lpstr>拿 單 譴 責 大 衛 - 撒 母 耳 記 下 12</vt:lpstr>
      <vt:lpstr>CONFRONTATION</vt:lpstr>
      <vt:lpstr>公開譴責</vt:lpstr>
      <vt:lpstr>贖 回 我 們 弟 兄</vt:lpstr>
      <vt:lpstr>眾 人 響 應</vt:lpstr>
      <vt:lpstr>起誓咒詛 </vt:lpstr>
      <vt:lpstr>樹立榜樣</vt:lpstr>
      <vt:lpstr>樹立榜樣</vt:lpstr>
      <vt:lpstr>尼希米的榜樣與見證</vt:lpstr>
      <vt:lpstr>1 Dollar CEO</vt:lpstr>
      <vt:lpstr>LEAD by example</vt:lpstr>
      <vt:lpstr>Lead by example</vt:lpstr>
      <vt:lpstr>以身作則</vt:lpstr>
      <vt:lpstr>外敵的攻擊 - 假稱商議</vt:lpstr>
      <vt:lpstr>最後的機會 城牆修完了,沒有破裂之處,但還沒有安門扇   敵人改變攻擊策略 攻擊領袖</vt:lpstr>
      <vt:lpstr>阿 挪 平 原 的 一 個 村 莊</vt:lpstr>
      <vt:lpstr>亞 實 突</vt:lpstr>
      <vt:lpstr>亞 實 突</vt:lpstr>
      <vt:lpstr>亞實突</vt:lpstr>
      <vt:lpstr>撒 瑪 利 亞</vt:lpstr>
      <vt:lpstr>三十六計</vt:lpstr>
      <vt:lpstr>請 你 來 ， 我 們 在 阿 挪 平 原 的 一 個 村 莊 相 會</vt:lpstr>
      <vt:lpstr>PowerPoint Presentation</vt:lpstr>
      <vt:lpstr>PowerPoint Presentation</vt:lpstr>
      <vt:lpstr>敵人攻擊</vt:lpstr>
      <vt:lpstr>我 現 在 辦 理 大 工 ， 不 能 下 去 。</vt:lpstr>
      <vt:lpstr>專注在最好的</vt:lpstr>
      <vt:lpstr>如何做人</vt:lpstr>
      <vt:lpstr>父母言傳身教的帶領</vt:lpstr>
      <vt:lpstr>外敵的攻擊 - 捏造謠言</vt:lpstr>
      <vt:lpstr>未 封 的 信</vt:lpstr>
      <vt:lpstr>王下18:26-30</vt:lpstr>
      <vt:lpstr>王下18:23-36</vt:lpstr>
      <vt:lpstr>你 要 作 他 們 的 王</vt:lpstr>
      <vt:lpstr>謊言恐嚇</vt:lpstr>
      <vt:lpstr>在 神 的 殿 裡 會 面</vt:lpstr>
      <vt:lpstr>歷 代 志 下 26</vt:lpstr>
      <vt:lpstr>大功告成, 城牆完工</vt:lpstr>
      <vt:lpstr>PowerPoint Presentation</vt:lpstr>
      <vt:lpstr>懼怕</vt:lpstr>
      <vt:lpstr>懼怕</vt:lpstr>
      <vt:lpstr>餘波未了 (内部的叛逆)</vt:lpstr>
      <vt:lpstr>他 們 常 在 我 面 前 說 多 比 雅 的 善 行</vt:lpstr>
      <vt:lpstr>多比雅</vt:lpstr>
      <vt:lpstr>學習</vt:lpstr>
      <vt:lpstr>PowerPoint Presentation</vt:lpstr>
    </vt:vector>
  </TitlesOfParts>
  <Company>Lam Research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Via Prefill Update</dc:title>
  <dc:creator>Parks, John</dc:creator>
  <cp:lastModifiedBy>Li, Nanhai</cp:lastModifiedBy>
  <cp:revision>906</cp:revision>
  <dcterms:created xsi:type="dcterms:W3CDTF">2015-07-29T00:08:28Z</dcterms:created>
  <dcterms:modified xsi:type="dcterms:W3CDTF">2015-11-01T16:52:59Z</dcterms:modified>
</cp:coreProperties>
</file>