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9" r:id="rId4"/>
    <p:sldMasterId id="2147484057" r:id="rId5"/>
    <p:sldMasterId id="2147484069" r:id="rId6"/>
  </p:sldMasterIdLst>
  <p:notesMasterIdLst>
    <p:notesMasterId r:id="rId90"/>
  </p:notesMasterIdLst>
  <p:sldIdLst>
    <p:sldId id="295" r:id="rId7"/>
    <p:sldId id="865" r:id="rId8"/>
    <p:sldId id="819" r:id="rId9"/>
    <p:sldId id="743" r:id="rId10"/>
    <p:sldId id="820" r:id="rId11"/>
    <p:sldId id="821" r:id="rId12"/>
    <p:sldId id="732" r:id="rId13"/>
    <p:sldId id="738" r:id="rId14"/>
    <p:sldId id="827" r:id="rId15"/>
    <p:sldId id="739" r:id="rId16"/>
    <p:sldId id="828" r:id="rId17"/>
    <p:sldId id="823" r:id="rId18"/>
    <p:sldId id="824" r:id="rId19"/>
    <p:sldId id="764" r:id="rId20"/>
    <p:sldId id="825" r:id="rId21"/>
    <p:sldId id="826" r:id="rId22"/>
    <p:sldId id="767" r:id="rId23"/>
    <p:sldId id="795" r:id="rId24"/>
    <p:sldId id="790" r:id="rId25"/>
    <p:sldId id="731" r:id="rId26"/>
    <p:sldId id="887" r:id="rId27"/>
    <p:sldId id="838" r:id="rId28"/>
    <p:sldId id="835" r:id="rId29"/>
    <p:sldId id="848" r:id="rId30"/>
    <p:sldId id="791" r:id="rId31"/>
    <p:sldId id="744" r:id="rId32"/>
    <p:sldId id="842" r:id="rId33"/>
    <p:sldId id="840" r:id="rId34"/>
    <p:sldId id="772" r:id="rId35"/>
    <p:sldId id="796" r:id="rId36"/>
    <p:sldId id="849" r:id="rId37"/>
    <p:sldId id="778" r:id="rId38"/>
    <p:sldId id="800" r:id="rId39"/>
    <p:sldId id="802" r:id="rId40"/>
    <p:sldId id="801" r:id="rId41"/>
    <p:sldId id="804" r:id="rId42"/>
    <p:sldId id="851" r:id="rId43"/>
    <p:sldId id="797" r:id="rId44"/>
    <p:sldId id="798" r:id="rId45"/>
    <p:sldId id="852" r:id="rId46"/>
    <p:sldId id="799" r:id="rId47"/>
    <p:sldId id="850" r:id="rId48"/>
    <p:sldId id="777" r:id="rId49"/>
    <p:sldId id="878" r:id="rId50"/>
    <p:sldId id="879" r:id="rId51"/>
    <p:sldId id="880" r:id="rId52"/>
    <p:sldId id="881" r:id="rId53"/>
    <p:sldId id="787" r:id="rId54"/>
    <p:sldId id="776" r:id="rId55"/>
    <p:sldId id="854" r:id="rId56"/>
    <p:sldId id="775" r:id="rId57"/>
    <p:sldId id="855" r:id="rId58"/>
    <p:sldId id="747" r:id="rId59"/>
    <p:sldId id="807" r:id="rId60"/>
    <p:sldId id="808" r:id="rId61"/>
    <p:sldId id="856" r:id="rId62"/>
    <p:sldId id="809" r:id="rId63"/>
    <p:sldId id="810" r:id="rId64"/>
    <p:sldId id="811" r:id="rId65"/>
    <p:sldId id="857" r:id="rId66"/>
    <p:sldId id="812" r:id="rId67"/>
    <p:sldId id="858" r:id="rId68"/>
    <p:sldId id="859" r:id="rId69"/>
    <p:sldId id="872" r:id="rId70"/>
    <p:sldId id="813" r:id="rId71"/>
    <p:sldId id="814" r:id="rId72"/>
    <p:sldId id="815" r:id="rId73"/>
    <p:sldId id="873" r:id="rId74"/>
    <p:sldId id="816" r:id="rId75"/>
    <p:sldId id="817" r:id="rId76"/>
    <p:sldId id="862" r:id="rId77"/>
    <p:sldId id="861" r:id="rId78"/>
    <p:sldId id="860" r:id="rId79"/>
    <p:sldId id="864" r:id="rId80"/>
    <p:sldId id="733" r:id="rId81"/>
    <p:sldId id="735" r:id="rId82"/>
    <p:sldId id="740" r:id="rId83"/>
    <p:sldId id="846" r:id="rId84"/>
    <p:sldId id="867" r:id="rId85"/>
    <p:sldId id="868" r:id="rId86"/>
    <p:sldId id="882" r:id="rId87"/>
    <p:sldId id="748" r:id="rId88"/>
    <p:sldId id="869" r:id="rId89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72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144">
          <p15:clr>
            <a:srgbClr val="A4A3A4"/>
          </p15:clr>
        </p15:guide>
        <p15:guide id="5" pos="5616">
          <p15:clr>
            <a:srgbClr val="A4A3A4"/>
          </p15:clr>
        </p15:guide>
        <p15:guide id="6" orient="horz" pos="405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FFFF"/>
    <a:srgbClr val="008000"/>
    <a:srgbClr val="FF9900"/>
    <a:srgbClr val="CC0099"/>
    <a:srgbClr val="9933FF"/>
    <a:srgbClr val="00FF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9" autoAdjust="0"/>
    <p:restoredTop sz="91911" autoAdjust="0"/>
  </p:normalViewPr>
  <p:slideViewPr>
    <p:cSldViewPr snapToGrid="0">
      <p:cViewPr varScale="1">
        <p:scale>
          <a:sx n="51" d="100"/>
          <a:sy n="51" d="100"/>
        </p:scale>
        <p:origin x="1008" y="29"/>
      </p:cViewPr>
      <p:guideLst>
        <p:guide orient="horz" pos="672"/>
        <p:guide pos="2880"/>
        <p:guide orient="horz" pos="2160"/>
        <p:guide pos="144"/>
        <p:guide pos="5616"/>
        <p:guide orient="horz" pos="40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558" y="96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76" Type="http://schemas.openxmlformats.org/officeDocument/2006/relationships/slide" Target="slides/slide70.xml"/><Relationship Id="rId84" Type="http://schemas.openxmlformats.org/officeDocument/2006/relationships/slide" Target="slides/slide78.xml"/><Relationship Id="rId89" Type="http://schemas.openxmlformats.org/officeDocument/2006/relationships/slide" Target="slides/slide83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87" Type="http://schemas.openxmlformats.org/officeDocument/2006/relationships/slide" Target="slides/slide8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90" Type="http://schemas.openxmlformats.org/officeDocument/2006/relationships/notesMaster" Target="notesMasters/notesMaster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slide" Target="slides/slide74.xml"/><Relationship Id="rId85" Type="http://schemas.openxmlformats.org/officeDocument/2006/relationships/slide" Target="slides/slide79.xml"/><Relationship Id="rId93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slide" Target="slides/slide77.xml"/><Relationship Id="rId88" Type="http://schemas.openxmlformats.org/officeDocument/2006/relationships/slide" Target="slides/slide82.xml"/><Relationship Id="rId9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slide" Target="slides/slide75.xml"/><Relationship Id="rId86" Type="http://schemas.openxmlformats.org/officeDocument/2006/relationships/slide" Target="slides/slide80.xml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6FD17D-7E79-4505-AA8C-85846DD469C9}" type="datetimeFigureOut">
              <a:rPr lang="en-US" smtClean="0"/>
              <a:pPr/>
              <a:t>11/8/2015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476248"/>
            <a:ext cx="5943600" cy="445882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57200" y="5101683"/>
            <a:ext cx="594360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E80306-4AEF-40BA-8E4B-6E19CDA139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153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059011"/>
            <a:ext cx="9141619" cy="16218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19" y="2166365"/>
            <a:ext cx="8603674" cy="1421493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970315"/>
            <a:ext cx="6858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72625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3363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93" y="2208879"/>
            <a:ext cx="78867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893" y="3984400"/>
            <a:ext cx="78867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11/8/2015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3859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8712" y="1526583"/>
            <a:ext cx="3994685" cy="469133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526583"/>
            <a:ext cx="3901698" cy="469133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8477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956" y="1441858"/>
            <a:ext cx="3940444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2956" y="2385083"/>
            <a:ext cx="3940444" cy="38376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428" y="1441858"/>
            <a:ext cx="390187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428" y="2385081"/>
            <a:ext cx="3901870" cy="38376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11/8/2015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96081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3396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11/8/2015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51002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480087"/>
            <a:ext cx="4854844" cy="485871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55403" y="1480087"/>
            <a:ext cx="2997485" cy="40997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866604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2515" y="1974610"/>
            <a:ext cx="5048165" cy="4077364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85351" y="2150621"/>
            <a:ext cx="256032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42039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7230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764484" y="0"/>
            <a:ext cx="2057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468" y="609600"/>
            <a:ext cx="1801785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09600"/>
            <a:ext cx="5979968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22855"/>
            <a:ext cx="2057397" cy="365125"/>
          </a:xfrm>
        </p:spPr>
        <p:txBody>
          <a:bodyPr/>
          <a:lstStyle/>
          <a:p>
            <a:fld id="{96DFF08F-DC6B-4601-B491-B0F83F6DD2DA}" type="datetimeFigureOut">
              <a:rPr lang="en-US" smtClean="0"/>
              <a:t>11/8/2015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32102" y="6422855"/>
            <a:ext cx="320975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4787" y="6422855"/>
            <a:ext cx="659819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11007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50610" y="2055137"/>
            <a:ext cx="6858000" cy="1548142"/>
          </a:xfrm>
        </p:spPr>
        <p:txBody>
          <a:bodyPr tIns="45720" anchor="b">
            <a:normAutofit/>
          </a:bodyPr>
          <a:lstStyle>
            <a:lvl1pPr algn="r"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Enter Title of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50610" y="3792162"/>
            <a:ext cx="6858000" cy="390541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sz="20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Enter Presenter Name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050610" y="4188769"/>
            <a:ext cx="6858000" cy="425450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b="0" baseline="0">
                <a:solidFill>
                  <a:schemeClr val="tx2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 smtClean="0"/>
              <a:t>Click to Enter Job Title and/or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7556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sldNum="0"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50610" y="2055137"/>
            <a:ext cx="6858000" cy="1548142"/>
          </a:xfrm>
        </p:spPr>
        <p:txBody>
          <a:bodyPr tIns="45720" anchor="b">
            <a:normAutofit/>
          </a:bodyPr>
          <a:lstStyle>
            <a:lvl1pPr algn="r"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Enter Title of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50610" y="3792162"/>
            <a:ext cx="6858000" cy="390541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sz="20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Enter Presenter Name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050610" y="4188769"/>
            <a:ext cx="6858000" cy="425450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b="0" baseline="0">
                <a:solidFill>
                  <a:schemeClr val="tx2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 smtClean="0"/>
              <a:t>Click to Enter Job Title and/or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1035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sldNum="0"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682025-238C-45FF-9F46-0CE8225E387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9697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CFE226-B403-4FF3-BB04-1B3A25BED20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0997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C5E0DD-7B27-43B6-A094-4FF796991D5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5793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AE45D6-7C1A-4C0F-9FFF-E7E173EB5D2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81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33EEA1-FE43-4882-AC5F-B90C2F2B10A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3614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546A36-315B-429B-93A3-39BFA909BE9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638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DDFB01-DFCE-47C9-BB09-E4BEF9E1E54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0501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72FAF4-6A73-4F55-B302-34A92B1C00B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9975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EDEA8D-3261-4080-A069-3497EEF6A3E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2089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D72C48-E750-4477-8011-39162B6244D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2749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375538-47C5-434F-BE48-8F7B8A2C80C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6315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EADC92-871A-4469-8DF7-D47425F2FB9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406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18C460-FEA5-4001-9E7A-785CF1173FE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2000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4B427C-BCD6-411F-8B3C-AF63D2321AD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4764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83CC78-44B0-4DBD-8899-20BF1AC0FA6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7966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41EAEB-1DDB-4668-ABD3-4C93F6F50A6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2628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F283A1-5147-4723-9FEC-0CE713DE3DC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9066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E8B532-86AF-470A-A89C-07268E04CD3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047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3DC815-9F01-4603-8438-F6A1EBCC2A4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8086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86AB21-6B12-436B-8635-0E3A4B32BFC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0401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C0932A-4CB6-44B8-A1FF-FD41035EAB2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543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0C5D8F-AE19-4CBA-9309-9580F62C621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184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6" y="148777"/>
            <a:ext cx="9141714" cy="9650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2956" y="268678"/>
            <a:ext cx="8299342" cy="7218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956" y="1233682"/>
            <a:ext cx="8299342" cy="518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557" y="6422855"/>
            <a:ext cx="2595043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11/8/2015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1000" y="6422855"/>
            <a:ext cx="4060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5139" y="6422855"/>
            <a:ext cx="70969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119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0" r:id="rId1"/>
    <p:sldLayoutId id="2147484031" r:id="rId2"/>
    <p:sldLayoutId id="2147484032" r:id="rId3"/>
    <p:sldLayoutId id="2147484033" r:id="rId4"/>
    <p:sldLayoutId id="2147484034" r:id="rId5"/>
    <p:sldLayoutId id="2147484035" r:id="rId6"/>
    <p:sldLayoutId id="2147484036" r:id="rId7"/>
    <p:sldLayoutId id="2147484037" r:id="rId8"/>
    <p:sldLayoutId id="2147484038" r:id="rId9"/>
    <p:sldLayoutId id="2147484039" r:id="rId10"/>
    <p:sldLayoutId id="2147484040" r:id="rId11"/>
    <p:sldLayoutId id="2147484041" r:id="rId12"/>
    <p:sldLayoutId id="2147484042" r:id="rId13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2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7013" indent="-227013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SzPct val="80000"/>
        <a:buFont typeface="Arial" panose="020B0604020202020204" pitchFamily="34" charset="0"/>
        <a:buChar char="►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98463" indent="-169863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7388" indent="-230188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6"/>
        </a:buClr>
        <a:buFont typeface="Trebuchet MS" panose="020B0603020202020204" pitchFamily="34" charset="0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0150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bg1"/>
        </a:buClr>
        <a:buFont typeface="Trebuchet MS" panose="020B0603020202020204" pitchFamily="34" charset="0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0B622F-980A-4E8E-963F-2840F5F361D1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520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8" r:id="rId1"/>
    <p:sldLayoutId id="2147484059" r:id="rId2"/>
    <p:sldLayoutId id="2147484060" r:id="rId3"/>
    <p:sldLayoutId id="2147484061" r:id="rId4"/>
    <p:sldLayoutId id="2147484062" r:id="rId5"/>
    <p:sldLayoutId id="2147484063" r:id="rId6"/>
    <p:sldLayoutId id="2147484064" r:id="rId7"/>
    <p:sldLayoutId id="2147484065" r:id="rId8"/>
    <p:sldLayoutId id="2147484066" r:id="rId9"/>
    <p:sldLayoutId id="2147484067" r:id="rId10"/>
    <p:sldLayoutId id="21474840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217CC79-C6EB-4429-A6A1-19A04AADBB5B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298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  <p:sldLayoutId id="2147484073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79" r:id="rId10"/>
    <p:sldLayoutId id="214748408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3.telus.net/public/kstam/cn/temple/bible.htm?passage=Num+9:1-14" TargetMode="External"/><Relationship Id="rId2" Type="http://schemas.openxmlformats.org/officeDocument/2006/relationships/hyperlink" Target="http://www3.telus.net/public/kstam/cn/temple/details/calendar.htm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www3.telus.net/public/kstam/tw/temple/details/hanukkah.htm" TargetMode="External"/><Relationship Id="rId2" Type="http://schemas.openxmlformats.org/officeDocument/2006/relationships/hyperlink" Target="http://www3.telus.net/public/kstam/tw/temple/details/purim.htm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4400" dirty="0">
                <a:solidFill>
                  <a:schemeClr val="tx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尼希米</a:t>
            </a:r>
            <a:r>
              <a:rPr lang="zh-TW" altLang="en-US" sz="4400" dirty="0" smtClean="0">
                <a:solidFill>
                  <a:schemeClr val="tx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記</a:t>
            </a:r>
            <a:r>
              <a:rPr lang="en-US" altLang="zh-TW" sz="4400" dirty="0" smtClean="0">
                <a:solidFill>
                  <a:schemeClr val="tx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7-10</a:t>
            </a:r>
            <a:r>
              <a:rPr lang="zh-TW" altLang="en-US" sz="4400" dirty="0" smtClean="0">
                <a:solidFill>
                  <a:schemeClr val="tx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章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3015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800-Nehemiah 11 Finished Rebuld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420618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4893" y="2057400"/>
            <a:ext cx="7886700" cy="182787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4000" dirty="0" smtClean="0"/>
              <a:t>以 </a:t>
            </a:r>
            <a:r>
              <a:rPr lang="en-US" sz="4000" dirty="0"/>
              <a:t>祿 月 二 十 五 日 ， 城 牆 修 完 了 ， 共 修 了 五 十 二 天 。</a:t>
            </a:r>
          </a:p>
        </p:txBody>
      </p:sp>
    </p:spTree>
    <p:extLst>
      <p:ext uri="{BB962C8B-B14F-4D97-AF65-F5344CB8AC3E}">
        <p14:creationId xmlns:p14="http://schemas.microsoft.com/office/powerpoint/2010/main" val="19397640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4893" y="2065867"/>
            <a:ext cx="7886700" cy="179401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4000" dirty="0"/>
              <a:t>因 為 見 這 工 作 完 成 是 出 乎 我 們 的 神 。</a:t>
            </a:r>
          </a:p>
        </p:txBody>
      </p:sp>
    </p:spTree>
    <p:extLst>
      <p:ext uri="{BB962C8B-B14F-4D97-AF65-F5344CB8AC3E}">
        <p14:creationId xmlns:p14="http://schemas.microsoft.com/office/powerpoint/2010/main" val="27170579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93" y="2065867"/>
            <a:ext cx="7886700" cy="1819412"/>
          </a:xfrm>
        </p:spPr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5657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93" y="2107275"/>
            <a:ext cx="7886700" cy="16764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4800" dirty="0" smtClean="0"/>
              <a:t>The END is the new beginning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2134302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重建</a:t>
            </a:r>
            <a:r>
              <a:rPr lang="zh-TW" altLang="en-US" sz="4000" dirty="0" smtClean="0">
                <a:solidFill>
                  <a:schemeClr val="bg1"/>
                </a:solidFill>
              </a:rPr>
              <a:t>聖民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02956" y="1113762"/>
            <a:ext cx="8299342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dirty="0"/>
              <a:t>A. </a:t>
            </a:r>
            <a:r>
              <a:rPr lang="zh-TW" altLang="en-US" sz="2800" dirty="0"/>
              <a:t>奮興的過程</a:t>
            </a:r>
            <a:endParaRPr lang="en-US" sz="2800" dirty="0"/>
          </a:p>
          <a:p>
            <a:pPr marL="171450" lvl="1" indent="0">
              <a:lnSpc>
                <a:spcPct val="150000"/>
              </a:lnSpc>
              <a:buNone/>
            </a:pPr>
            <a:r>
              <a:rPr lang="en-US" sz="2400" dirty="0"/>
              <a:t>1. </a:t>
            </a:r>
            <a:r>
              <a:rPr lang="zh-TW" altLang="en-US" sz="2400" dirty="0"/>
              <a:t>防守城池</a:t>
            </a:r>
            <a:r>
              <a:rPr lang="en-US" sz="2400" dirty="0"/>
              <a:t>(7:1-4) </a:t>
            </a:r>
          </a:p>
          <a:p>
            <a:pPr marL="171450" lvl="1" indent="0">
              <a:lnSpc>
                <a:spcPct val="150000"/>
              </a:lnSpc>
              <a:buNone/>
            </a:pPr>
            <a:r>
              <a:rPr lang="en-US" sz="2400" dirty="0" smtClean="0"/>
              <a:t>2</a:t>
            </a:r>
            <a:r>
              <a:rPr lang="en-US" sz="2400" dirty="0"/>
              <a:t>. </a:t>
            </a:r>
            <a:r>
              <a:rPr lang="zh-TW" altLang="en-US" sz="2400" dirty="0"/>
              <a:t>核查譜系</a:t>
            </a:r>
            <a:r>
              <a:rPr lang="en-US" sz="2400" dirty="0"/>
              <a:t>(7:5-73) </a:t>
            </a:r>
          </a:p>
          <a:p>
            <a:pPr marL="171450" lvl="1" indent="0">
              <a:lnSpc>
                <a:spcPct val="150000"/>
              </a:lnSpc>
              <a:buNone/>
            </a:pPr>
            <a:r>
              <a:rPr lang="en-US" sz="2400" dirty="0" smtClean="0"/>
              <a:t>3</a:t>
            </a:r>
            <a:r>
              <a:rPr lang="en-US" sz="2400" dirty="0"/>
              <a:t>. </a:t>
            </a:r>
            <a:r>
              <a:rPr lang="zh-TW" altLang="en-US" sz="2400" dirty="0"/>
              <a:t>奮興大會</a:t>
            </a:r>
            <a:endParaRPr lang="en-US" sz="2400" dirty="0"/>
          </a:p>
          <a:p>
            <a:pPr marL="460375" lvl="2" indent="0">
              <a:lnSpc>
                <a:spcPct val="150000"/>
              </a:lnSpc>
              <a:buNone/>
            </a:pPr>
            <a:r>
              <a:rPr lang="en-US" sz="2400" dirty="0"/>
              <a:t>a. </a:t>
            </a:r>
            <a:r>
              <a:rPr lang="zh-TW" altLang="en-US" sz="2400" dirty="0"/>
              <a:t>節目安排</a:t>
            </a:r>
            <a:r>
              <a:rPr lang="en-US" sz="2400" dirty="0"/>
              <a:t>(8:1-8)</a:t>
            </a:r>
          </a:p>
          <a:p>
            <a:pPr marL="460375" lvl="2" indent="0">
              <a:lnSpc>
                <a:spcPct val="150000"/>
              </a:lnSpc>
              <a:buNone/>
            </a:pPr>
            <a:r>
              <a:rPr lang="en-US" sz="2400" dirty="0" smtClean="0"/>
              <a:t>b</a:t>
            </a:r>
            <a:r>
              <a:rPr lang="en-US" sz="2400" dirty="0"/>
              <a:t>. </a:t>
            </a:r>
            <a:r>
              <a:rPr lang="zh-TW" altLang="en-US" sz="2400" dirty="0"/>
              <a:t>歡樂慶祝</a:t>
            </a:r>
            <a:r>
              <a:rPr lang="en-US" sz="2400" dirty="0"/>
              <a:t>(8:9-12)</a:t>
            </a:r>
          </a:p>
          <a:p>
            <a:pPr marL="460375" lvl="2" indent="0">
              <a:lnSpc>
                <a:spcPct val="150000"/>
              </a:lnSpc>
              <a:buNone/>
            </a:pPr>
            <a:r>
              <a:rPr lang="en-US" sz="2400" dirty="0"/>
              <a:t>c. </a:t>
            </a:r>
            <a:r>
              <a:rPr lang="zh-TW" altLang="en-US" sz="2400" dirty="0"/>
              <a:t>守住棚節</a:t>
            </a:r>
            <a:r>
              <a:rPr lang="en-US" sz="2400" dirty="0"/>
              <a:t>(8:13-18) </a:t>
            </a:r>
            <a:endParaRPr lang="en-US" sz="2400" dirty="0" smtClean="0"/>
          </a:p>
          <a:p>
            <a:pPr marL="171450" lvl="1" indent="0">
              <a:lnSpc>
                <a:spcPct val="150000"/>
              </a:lnSpc>
              <a:buNone/>
            </a:pPr>
            <a:r>
              <a:rPr lang="en-US" sz="2400" dirty="0"/>
              <a:t>4. </a:t>
            </a:r>
            <a:r>
              <a:rPr lang="zh-TW" altLang="en-US" sz="2400" dirty="0"/>
              <a:t>回想神的恩惠</a:t>
            </a:r>
            <a:r>
              <a:rPr lang="en-US" sz="2400" dirty="0"/>
              <a:t>(9:1-38) </a:t>
            </a:r>
          </a:p>
          <a:p>
            <a:pPr marL="171450" lvl="1" indent="0">
              <a:lnSpc>
                <a:spcPct val="150000"/>
              </a:lnSpc>
              <a:buNone/>
            </a:pPr>
            <a:r>
              <a:rPr lang="en-US" sz="2400" dirty="0"/>
              <a:t>5. </a:t>
            </a:r>
            <a:r>
              <a:rPr lang="zh-TW" altLang="en-US" sz="2400" dirty="0"/>
              <a:t>重新宣誓立約</a:t>
            </a:r>
            <a:endParaRPr lang="en-US" sz="2400" dirty="0"/>
          </a:p>
          <a:p>
            <a:pPr marL="0" indent="0">
              <a:lnSpc>
                <a:spcPct val="150000"/>
              </a:lnSpc>
              <a:buNone/>
            </a:pPr>
            <a:endParaRPr lang="en-US" sz="2800" dirty="0"/>
          </a:p>
          <a:p>
            <a:pPr marL="0" indent="0">
              <a:lnSpc>
                <a:spcPct val="15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833420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防 守 城 池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1141662"/>
            <a:ext cx="9144000" cy="571633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7 </a:t>
            </a:r>
            <a:r>
              <a:rPr lang="en-US" sz="2800" dirty="0"/>
              <a:t>城 牆 修 完 ， 我 安 了 門 扇 ， 守 門 的 、 歌 唱 的 ， 和 利 未 人 都 已 派 定 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2 </a:t>
            </a:r>
            <a:r>
              <a:rPr lang="en-US" sz="2800" dirty="0"/>
              <a:t>我 就 派 我 的 弟 兄 哈 拿 尼 和 營 樓 的 宰 官 哈 拿 尼 雅 管 理 耶 路 撒 冷 ； </a:t>
            </a:r>
            <a:r>
              <a:rPr lang="en-US" sz="2800" dirty="0">
                <a:solidFill>
                  <a:srgbClr val="0000CC"/>
                </a:solidFill>
              </a:rPr>
              <a:t>因 為 哈 拿 尼 雅 是 忠 信 的 ， 又 敬 畏 神 過 於 眾 人 </a:t>
            </a:r>
            <a:r>
              <a:rPr lang="en-US" sz="2800" dirty="0"/>
              <a:t>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3 </a:t>
            </a:r>
            <a:r>
              <a:rPr lang="en-US" sz="2800" dirty="0"/>
              <a:t>我 吩 咐 他 們 </a:t>
            </a:r>
            <a:r>
              <a:rPr lang="en-US" sz="2800" dirty="0" err="1" smtClean="0"/>
              <a:t>說：等</a:t>
            </a:r>
            <a:r>
              <a:rPr lang="en-US" sz="2800" dirty="0" smtClean="0"/>
              <a:t> </a:t>
            </a:r>
            <a:r>
              <a:rPr lang="en-US" sz="2800" dirty="0"/>
              <a:t>到 太 陽 上 升 才 可 開 耶 路 撒 冷 的 城 </a:t>
            </a:r>
            <a:r>
              <a:rPr lang="en-US" sz="2800" dirty="0" err="1" smtClean="0"/>
              <a:t>門；人</a:t>
            </a:r>
            <a:r>
              <a:rPr lang="en-US" sz="2800" dirty="0" smtClean="0"/>
              <a:t> </a:t>
            </a:r>
            <a:r>
              <a:rPr lang="en-US" sz="2800" dirty="0"/>
              <a:t>尚 看 守 的 時 候 就 要 關 門 上 </a:t>
            </a:r>
            <a:r>
              <a:rPr lang="en-US" sz="2800" dirty="0" err="1" smtClean="0"/>
              <a:t>閂；也當</a:t>
            </a:r>
            <a:r>
              <a:rPr lang="en-US" sz="2800" dirty="0" smtClean="0"/>
              <a:t> </a:t>
            </a:r>
            <a:r>
              <a:rPr lang="en-US" sz="2800" dirty="0" err="1" smtClean="0"/>
              <a:t>派耶</a:t>
            </a:r>
            <a:r>
              <a:rPr lang="en-US" sz="2800" dirty="0" smtClean="0"/>
              <a:t> </a:t>
            </a:r>
            <a:r>
              <a:rPr lang="en-US" sz="2800" dirty="0"/>
              <a:t>路 撒 冷 的 居 民 各 按 班 次 看 守 自 己 房 屋 對 面 之 </a:t>
            </a:r>
            <a:r>
              <a:rPr lang="en-US" sz="2800" dirty="0" smtClean="0"/>
              <a:t>處。</a:t>
            </a:r>
            <a:endParaRPr lang="en-US" sz="2800" dirty="0"/>
          </a:p>
          <a:p>
            <a:pPr marL="0" indent="0">
              <a:lnSpc>
                <a:spcPct val="15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115979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>
                <a:solidFill>
                  <a:schemeClr val="bg1"/>
                </a:solidFill>
              </a:rPr>
              <a:t>Gate and GATEKEEPER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2699" y="1099024"/>
            <a:ext cx="7839856" cy="575897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32700" y="1123336"/>
            <a:ext cx="7839856" cy="129266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TW" altLang="en-US" sz="2600" dirty="0">
                <a:solidFill>
                  <a:srgbClr val="0000CC"/>
                </a:solidFill>
              </a:rPr>
              <a:t>約 翰 福 音 </a:t>
            </a:r>
            <a:r>
              <a:rPr lang="en-US" altLang="zh-TW" sz="2600" dirty="0" smtClean="0">
                <a:solidFill>
                  <a:srgbClr val="0000CC"/>
                </a:solidFill>
              </a:rPr>
              <a:t>10</a:t>
            </a:r>
            <a:endParaRPr lang="en-US" altLang="zh-TW" sz="2600" b="1" baseline="30000" dirty="0" smtClean="0">
              <a:solidFill>
                <a:srgbClr val="0000CC"/>
              </a:solidFill>
              <a:latin typeface="Arial" panose="020B0604020202020204" pitchFamily="34" charset="0"/>
            </a:endParaRPr>
          </a:p>
          <a:p>
            <a:r>
              <a:rPr lang="en-US" altLang="zh-TW" sz="2600" b="1" baseline="30000" dirty="0" smtClean="0">
                <a:solidFill>
                  <a:srgbClr val="0000CC"/>
                </a:solidFill>
                <a:latin typeface="Arial" panose="020B0604020202020204" pitchFamily="34" charset="0"/>
              </a:rPr>
              <a:t>7</a:t>
            </a:r>
            <a:r>
              <a:rPr lang="en-US" altLang="zh-TW" sz="2600" b="1" baseline="30000" dirty="0">
                <a:solidFill>
                  <a:srgbClr val="0000CC"/>
                </a:solidFill>
                <a:latin typeface="Arial" panose="020B0604020202020204" pitchFamily="34" charset="0"/>
              </a:rPr>
              <a:t> </a:t>
            </a:r>
            <a:r>
              <a:rPr lang="en-US" altLang="zh-TW" sz="2600" b="1" baseline="30000" dirty="0" smtClean="0">
                <a:solidFill>
                  <a:srgbClr val="0000CC"/>
                </a:solidFill>
                <a:latin typeface="Arial" panose="020B0604020202020204" pitchFamily="34" charset="0"/>
              </a:rPr>
              <a:t>…</a:t>
            </a:r>
            <a:r>
              <a:rPr lang="zh-TW" altLang="en-US" sz="2600" dirty="0" smtClean="0">
                <a:solidFill>
                  <a:srgbClr val="0000CC"/>
                </a:solidFill>
                <a:latin typeface="Helvetica Neue"/>
              </a:rPr>
              <a:t>我 </a:t>
            </a:r>
            <a:r>
              <a:rPr lang="zh-TW" altLang="en-US" sz="2600" dirty="0">
                <a:solidFill>
                  <a:srgbClr val="0000CC"/>
                </a:solidFill>
                <a:latin typeface="Helvetica Neue"/>
              </a:rPr>
              <a:t>實 實 在 在 的 告 訴 你 們 ， 我 就 是 羊 的 門 </a:t>
            </a:r>
            <a:r>
              <a:rPr lang="zh-TW" altLang="en-US" sz="2600" dirty="0" smtClean="0">
                <a:solidFill>
                  <a:srgbClr val="0000CC"/>
                </a:solidFill>
                <a:latin typeface="Helvetica Neue"/>
              </a:rPr>
              <a:t>。</a:t>
            </a:r>
            <a:endParaRPr lang="en-US" altLang="zh-TW" sz="2600" dirty="0" smtClean="0">
              <a:solidFill>
                <a:srgbClr val="0000CC"/>
              </a:solidFill>
              <a:latin typeface="Helvetica Neue"/>
            </a:endParaRPr>
          </a:p>
          <a:p>
            <a:r>
              <a:rPr lang="en-US" altLang="zh-TW" sz="2600" b="1" baseline="30000" dirty="0">
                <a:solidFill>
                  <a:srgbClr val="0000CC"/>
                </a:solidFill>
              </a:rPr>
              <a:t>11 </a:t>
            </a:r>
            <a:r>
              <a:rPr lang="zh-TW" altLang="en-US" sz="2600" dirty="0">
                <a:solidFill>
                  <a:srgbClr val="0000CC"/>
                </a:solidFill>
              </a:rPr>
              <a:t>我 是 好 牧 人 ； 好 牧 人 為 羊 捨 命 。</a:t>
            </a:r>
            <a:endParaRPr lang="en-US" sz="26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646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956" y="268678"/>
            <a:ext cx="8561162" cy="721878"/>
          </a:xfrm>
        </p:spPr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聖城</a:t>
            </a:r>
            <a:r>
              <a:rPr lang="zh-TW" altLang="en-US" sz="4000" dirty="0" smtClean="0">
                <a:solidFill>
                  <a:schemeClr val="bg1"/>
                </a:solidFill>
              </a:rPr>
              <a:t>管</a:t>
            </a:r>
            <a:r>
              <a:rPr lang="zh-TW" altLang="en-US" sz="4000" dirty="0">
                <a:solidFill>
                  <a:schemeClr val="bg1"/>
                </a:solidFill>
              </a:rPr>
              <a:t>理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800" dirty="0"/>
              <a:t>因 為 哈 拿 尼 雅 是 忠 信 的 ， 又 敬 畏 神 過 於 眾 人</a:t>
            </a:r>
            <a:endParaRPr lang="en-US" sz="2800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en-US" sz="2600" dirty="0" smtClean="0"/>
              <a:t>A man of integrity and feared God more than most men do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zh-TW" altLang="en-US" sz="2800" dirty="0" smtClean="0"/>
              <a:t>神的管家的兩個基本條件</a:t>
            </a:r>
            <a:r>
              <a:rPr lang="en-US" altLang="zh-TW" sz="2800" dirty="0" smtClean="0"/>
              <a:t>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zh-TW" altLang="en-US" sz="2600" dirty="0" smtClean="0"/>
              <a:t>「我</a:t>
            </a:r>
            <a:r>
              <a:rPr lang="zh-TW" altLang="en-US" sz="2600" dirty="0"/>
              <a:t>感謝那給我力量的我們主基督耶穌，因他以我有</a:t>
            </a:r>
            <a:r>
              <a:rPr lang="zh-TW" altLang="en-US" sz="2600" dirty="0">
                <a:solidFill>
                  <a:srgbClr val="FF0000"/>
                </a:solidFill>
              </a:rPr>
              <a:t>忠心</a:t>
            </a:r>
            <a:r>
              <a:rPr lang="zh-TW" altLang="en-US" sz="2600" dirty="0"/>
              <a:t>，派我服事他</a:t>
            </a:r>
            <a:r>
              <a:rPr lang="zh-TW" altLang="en-US" sz="2600" dirty="0" smtClean="0"/>
              <a:t>。」（</a:t>
            </a:r>
            <a:r>
              <a:rPr lang="zh-TW" altLang="en-US" sz="2600" dirty="0"/>
              <a:t>提前</a:t>
            </a:r>
            <a:r>
              <a:rPr lang="en-US" altLang="zh-TW" sz="2600" dirty="0"/>
              <a:t>1:12</a:t>
            </a:r>
            <a:r>
              <a:rPr lang="zh-TW" altLang="en-US" sz="2600" dirty="0" smtClean="0"/>
              <a:t>）</a:t>
            </a:r>
            <a:endParaRPr lang="en-US" altLang="zh-TW" sz="2600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zh-TW" altLang="en-US" sz="2600" dirty="0"/>
              <a:t>「並要從百姓中揀選有才能的人，</a:t>
            </a:r>
            <a:r>
              <a:rPr lang="zh-TW" altLang="en-US" sz="2600" dirty="0">
                <a:solidFill>
                  <a:srgbClr val="FF0000"/>
                </a:solidFill>
              </a:rPr>
              <a:t>就是</a:t>
            </a:r>
            <a:r>
              <a:rPr lang="zh-TW" altLang="en-US" sz="2600" dirty="0"/>
              <a:t>敬畏神、誠實無妄、恨不義之財的人，派他們作千夫長、百夫長、五十夫長、十夫</a:t>
            </a:r>
            <a:r>
              <a:rPr lang="zh-TW" altLang="en-US" sz="2600" dirty="0" smtClean="0"/>
              <a:t>長，</a:t>
            </a:r>
            <a:r>
              <a:rPr lang="zh-TW" altLang="en-US" sz="2600" dirty="0"/>
              <a:t>管理百姓。」（出</a:t>
            </a:r>
            <a:r>
              <a:rPr lang="en-US" altLang="zh-TW" sz="2600" dirty="0"/>
              <a:t>18:21</a:t>
            </a:r>
            <a:r>
              <a:rPr lang="zh-TW" altLang="en-US" sz="2600" dirty="0" smtClean="0"/>
              <a:t>）</a:t>
            </a:r>
            <a:endParaRPr lang="en-US" altLang="zh-TW" sz="2600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zh-TW" altLang="en-US" sz="2600" dirty="0">
                <a:solidFill>
                  <a:srgbClr val="008000"/>
                </a:solidFill>
              </a:rPr>
              <a:t>敬畏神、誠實無妄、恨不義之財的</a:t>
            </a:r>
            <a:r>
              <a:rPr lang="zh-TW" altLang="en-US" sz="2600" dirty="0" smtClean="0">
                <a:solidFill>
                  <a:srgbClr val="008000"/>
                </a:solidFill>
              </a:rPr>
              <a:t>人 </a:t>
            </a:r>
            <a:r>
              <a:rPr lang="en-US" altLang="zh-TW" sz="2600" dirty="0" smtClean="0">
                <a:solidFill>
                  <a:srgbClr val="008000"/>
                </a:solidFill>
              </a:rPr>
              <a:t>= </a:t>
            </a:r>
            <a:r>
              <a:rPr lang="zh-TW" altLang="en-US" sz="2600" dirty="0" smtClean="0">
                <a:solidFill>
                  <a:srgbClr val="008000"/>
                </a:solidFill>
              </a:rPr>
              <a:t>有</a:t>
            </a:r>
            <a:r>
              <a:rPr lang="zh-TW" altLang="en-US" sz="2600" dirty="0">
                <a:solidFill>
                  <a:srgbClr val="008000"/>
                </a:solidFill>
              </a:rPr>
              <a:t>才能的人</a:t>
            </a:r>
            <a:endParaRPr lang="en-US" sz="26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0421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956" y="268678"/>
            <a:ext cx="8561162" cy="721878"/>
          </a:xfrm>
        </p:spPr>
        <p:txBody>
          <a:bodyPr>
            <a:normAutofit fontScale="90000"/>
          </a:bodyPr>
          <a:lstStyle/>
          <a:p>
            <a:r>
              <a:rPr lang="zh-TW" altLang="en-US" sz="4400" dirty="0">
                <a:solidFill>
                  <a:schemeClr val="bg1"/>
                </a:solidFill>
              </a:rPr>
              <a:t>聖城</a:t>
            </a:r>
            <a:r>
              <a:rPr lang="zh-TW" altLang="en-US" sz="4400" dirty="0" smtClean="0">
                <a:solidFill>
                  <a:schemeClr val="bg1"/>
                </a:solidFill>
              </a:rPr>
              <a:t>管理 </a:t>
            </a:r>
            <a:r>
              <a:rPr lang="en-US" altLang="zh-TW" sz="4000" dirty="0" smtClean="0">
                <a:solidFill>
                  <a:schemeClr val="bg1"/>
                </a:solidFill>
              </a:rPr>
              <a:t>-</a:t>
            </a:r>
            <a:r>
              <a:rPr lang="zh-TW" altLang="en-US" sz="4000" dirty="0" smtClean="0">
                <a:solidFill>
                  <a:schemeClr val="bg1"/>
                </a:solidFill>
              </a:rPr>
              <a:t> </a:t>
            </a:r>
            <a:r>
              <a:rPr lang="en-US" sz="2700" dirty="0"/>
              <a:t>居 民 各 按 班 次 看 守 自 己 房 屋 對 面 之 處 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90" y="1143743"/>
            <a:ext cx="9144000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TW" altLang="en-US" sz="2800" dirty="0" smtClean="0"/>
              <a:t>建</a:t>
            </a:r>
            <a:r>
              <a:rPr lang="zh-TW" altLang="en-US" sz="2800" dirty="0"/>
              <a:t>立事工組</a:t>
            </a:r>
            <a:r>
              <a:rPr lang="zh-TW" altLang="en-US" sz="2800" dirty="0" smtClean="0"/>
              <a:t>織</a:t>
            </a:r>
            <a:endParaRPr lang="en-US" altLang="zh-TW" sz="28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600" b="1" baseline="30000" dirty="0" smtClean="0"/>
              <a:t>3</a:t>
            </a:r>
            <a:r>
              <a:rPr lang="en-US" altLang="zh-TW" sz="2600" b="1" baseline="30000" dirty="0"/>
              <a:t> </a:t>
            </a:r>
            <a:r>
              <a:rPr lang="zh-TW" altLang="en-US" sz="2600" dirty="0"/>
              <a:t>我 憑 著 所 賜 我 的 恩 對 你 們 各 人 說 ： 不 要 看 自 己 過 於 所 當 看 的 ， </a:t>
            </a:r>
            <a:r>
              <a:rPr lang="zh-TW" altLang="en-US" sz="2600" dirty="0">
                <a:solidFill>
                  <a:srgbClr val="FF0000"/>
                </a:solidFill>
              </a:rPr>
              <a:t>要 照 著 神 所 分 給 各 人 信 心 的 大 小 </a:t>
            </a:r>
            <a:r>
              <a:rPr lang="zh-TW" altLang="en-US" sz="2600" dirty="0"/>
              <a:t>， 看 得 合 乎 中 道 </a:t>
            </a:r>
            <a:r>
              <a:rPr lang="zh-TW" altLang="en-US" sz="2600" dirty="0" smtClean="0"/>
              <a:t>。</a:t>
            </a:r>
            <a:r>
              <a:rPr lang="en-US" altLang="zh-TW" sz="2600" b="1" baseline="30000" dirty="0" smtClean="0"/>
              <a:t>4</a:t>
            </a:r>
            <a:r>
              <a:rPr lang="en-US" altLang="zh-TW" sz="2600" b="1" baseline="30000" dirty="0"/>
              <a:t> </a:t>
            </a:r>
            <a:r>
              <a:rPr lang="zh-TW" altLang="en-US" sz="2600" dirty="0"/>
              <a:t>正 如 我 們 一 個 身 子 上 有 好 些 肢 體 ， 肢 體 也 不 都 是 一 樣 的 用 處 </a:t>
            </a:r>
            <a:r>
              <a:rPr lang="zh-TW" altLang="en-US" sz="2600" dirty="0" smtClean="0"/>
              <a:t>。</a:t>
            </a:r>
            <a:r>
              <a:rPr lang="en-US" altLang="zh-TW" sz="2600" b="1" baseline="30000" dirty="0" smtClean="0"/>
              <a:t>5</a:t>
            </a:r>
            <a:r>
              <a:rPr lang="en-US" altLang="zh-TW" sz="2600" b="1" baseline="30000" dirty="0"/>
              <a:t> </a:t>
            </a:r>
            <a:r>
              <a:rPr lang="zh-TW" altLang="en-US" sz="2600" dirty="0"/>
              <a:t>我 們 這 許 多 人 ， 在 基 督 裡 成 為 一 身 ， 互 相 聯 絡 作 肢 體 ， 也 是 如 此 </a:t>
            </a:r>
            <a:r>
              <a:rPr lang="zh-TW" altLang="en-US" sz="2600" dirty="0" smtClean="0"/>
              <a:t>。</a:t>
            </a:r>
            <a:r>
              <a:rPr lang="en-US" altLang="zh-TW" sz="2600" b="1" baseline="30000" dirty="0" smtClean="0"/>
              <a:t>6</a:t>
            </a:r>
            <a:r>
              <a:rPr lang="en-US" altLang="zh-TW" sz="2600" b="1" baseline="30000" dirty="0"/>
              <a:t> </a:t>
            </a:r>
            <a:r>
              <a:rPr lang="zh-TW" altLang="en-US" sz="2600" dirty="0"/>
              <a:t>按 我 們 所 得 的 恩 賜 ， 各 有 不 同 。 或 說 預 言 ， 就 當 照 著 信 心 的 程 度 說 預 言 </a:t>
            </a:r>
            <a:r>
              <a:rPr lang="zh-TW" altLang="en-US" sz="2600" dirty="0" smtClean="0"/>
              <a:t>，</a:t>
            </a:r>
            <a:r>
              <a:rPr lang="en-US" altLang="zh-TW" sz="2600" b="1" baseline="30000" dirty="0" smtClean="0"/>
              <a:t>7</a:t>
            </a:r>
            <a:r>
              <a:rPr lang="en-US" altLang="zh-TW" sz="2600" b="1" baseline="30000" dirty="0"/>
              <a:t> </a:t>
            </a:r>
            <a:r>
              <a:rPr lang="zh-TW" altLang="en-US" sz="2600" dirty="0"/>
              <a:t>或 作 執 事 ， 就 當 專 一 執 事 ； 或 作 教 導 的 ， 就 當 專 一 教 導 </a:t>
            </a:r>
            <a:r>
              <a:rPr lang="zh-TW" altLang="en-US" sz="2600" dirty="0" smtClean="0"/>
              <a:t>；</a:t>
            </a:r>
            <a:r>
              <a:rPr lang="en-US" altLang="zh-TW" sz="2600" b="1" baseline="30000" dirty="0" smtClean="0"/>
              <a:t>8</a:t>
            </a:r>
            <a:r>
              <a:rPr lang="en-US" altLang="zh-TW" sz="2600" b="1" baseline="30000" dirty="0"/>
              <a:t> </a:t>
            </a:r>
            <a:r>
              <a:rPr lang="zh-TW" altLang="en-US" sz="2600" dirty="0"/>
              <a:t>或 作 勸 化 的 ， 就 當 專 一 勸 化 ； 施 捨 的 ， 就 當 誠 實 ； 治 理 的 ， 就 當 殷 勤 ； 憐 憫 人 的 ， 就 當 甘 心 </a:t>
            </a:r>
            <a:r>
              <a:rPr lang="zh-TW" altLang="en-US" sz="2600" dirty="0" smtClean="0"/>
              <a:t>。  </a:t>
            </a:r>
            <a:r>
              <a:rPr lang="zh-TW" altLang="en-US" sz="2600" dirty="0"/>
              <a:t>（羅十二</a:t>
            </a:r>
            <a:r>
              <a:rPr lang="en-US" altLang="zh-TW" sz="2600" dirty="0"/>
              <a:t>3</a:t>
            </a:r>
            <a:r>
              <a:rPr lang="zh-TW" altLang="en-US" sz="2600" dirty="0"/>
              <a:t>～</a:t>
            </a:r>
            <a:r>
              <a:rPr lang="en-US" altLang="zh-TW" sz="2600" dirty="0"/>
              <a:t>8</a:t>
            </a:r>
            <a:r>
              <a:rPr lang="zh-TW" altLang="en-US" sz="2600" dirty="0"/>
              <a:t>）</a:t>
            </a:r>
            <a:endParaRPr lang="en-US" altLang="zh-TW" sz="2600" dirty="0"/>
          </a:p>
          <a:p>
            <a:pPr>
              <a:lnSpc>
                <a:spcPct val="120000"/>
              </a:lnSpc>
            </a:pPr>
            <a:endParaRPr lang="zh-TW" altLang="en-US" sz="2800" dirty="0"/>
          </a:p>
          <a:p>
            <a:pPr>
              <a:lnSpc>
                <a:spcPct val="120000"/>
              </a:lnSpc>
            </a:pPr>
            <a:endParaRPr lang="en-US" altLang="zh-TW" sz="2800" dirty="0" smtClean="0"/>
          </a:p>
        </p:txBody>
      </p:sp>
    </p:spTree>
    <p:extLst>
      <p:ext uri="{BB962C8B-B14F-4D97-AF65-F5344CB8AC3E}">
        <p14:creationId xmlns:p14="http://schemas.microsoft.com/office/powerpoint/2010/main" val="23224543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木 桶 效 應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55296" y="2052495"/>
            <a:ext cx="3373714" cy="30493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3909"/>
            <a:ext cx="5770286" cy="432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1263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onsulteam.com.tw/Sanders/VisitingStories/y2015-4-13a/%E6%9C%A8%E6%A1%B6%E6%95%88%E6%87%89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902" y="1143548"/>
            <a:ext cx="5664096" cy="518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木 桶 效 應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2956" y="6334780"/>
            <a:ext cx="8299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/>
              <a:t>每</a:t>
            </a:r>
            <a:r>
              <a:rPr lang="zh-TW" altLang="en-US" sz="2800" dirty="0" smtClean="0"/>
              <a:t>個事工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每個家庭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每個人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218540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onsulteam.com.tw/Sanders/VisitingStories/y2015-4-13a/%E6%9C%A8%E6%A1%B6%E6%95%88%E6%87%89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902" y="1128558"/>
            <a:ext cx="5664096" cy="518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木 桶 效 應 </a:t>
            </a:r>
            <a:r>
              <a:rPr lang="en-US" altLang="zh-TW" sz="4000" dirty="0" smtClean="0">
                <a:solidFill>
                  <a:schemeClr val="bg1"/>
                </a:solidFill>
              </a:rPr>
              <a:t>– </a:t>
            </a:r>
            <a:r>
              <a:rPr lang="zh-TW" altLang="en-US" sz="4000" dirty="0" smtClean="0">
                <a:solidFill>
                  <a:schemeClr val="bg1"/>
                </a:solidFill>
              </a:rPr>
              <a:t>教 會 成 長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2956" y="6304800"/>
            <a:ext cx="8299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 smtClean="0"/>
              <a:t>教會事工</a:t>
            </a:r>
            <a:r>
              <a:rPr lang="en-US" altLang="zh-TW" sz="2800" dirty="0" smtClean="0"/>
              <a:t>:</a:t>
            </a:r>
            <a:r>
              <a:rPr lang="zh-TW" altLang="en-US" sz="2800" dirty="0" smtClean="0"/>
              <a:t> 成人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青少年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兒童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85558" y="1443350"/>
            <a:ext cx="4467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 smtClean="0"/>
              <a:t>教會事工</a:t>
            </a:r>
            <a:r>
              <a:rPr lang="en-US" altLang="zh-TW" sz="2800" dirty="0" smtClean="0"/>
              <a:t>:</a:t>
            </a:r>
            <a:r>
              <a:rPr lang="zh-TW" altLang="en-US" sz="2800" dirty="0" smtClean="0"/>
              <a:t> 教導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造就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關懷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486271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onsulteam.com.tw/Sanders/VisitingStories/y2015-4-13a/%E6%9C%A8%E6%A1%B6%E6%95%88%E6%87%89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902" y="1128558"/>
            <a:ext cx="5664096" cy="518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木 桶 效 應 </a:t>
            </a:r>
            <a:r>
              <a:rPr lang="en-US" altLang="zh-TW" sz="4000" dirty="0" smtClean="0">
                <a:solidFill>
                  <a:schemeClr val="bg1"/>
                </a:solidFill>
              </a:rPr>
              <a:t>–</a:t>
            </a:r>
            <a:r>
              <a:rPr lang="zh-TW" altLang="en-US" sz="4000" dirty="0" smtClean="0">
                <a:solidFill>
                  <a:schemeClr val="bg1"/>
                </a:solidFill>
              </a:rPr>
              <a:t> </a:t>
            </a:r>
            <a:r>
              <a:rPr lang="zh-TW" altLang="en-US" sz="4000" dirty="0">
                <a:solidFill>
                  <a:schemeClr val="bg1"/>
                </a:solidFill>
              </a:rPr>
              <a:t>神 的 恩 典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2956" y="6304800"/>
            <a:ext cx="8299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 smtClean="0"/>
              <a:t>家庭關係</a:t>
            </a:r>
            <a:r>
              <a:rPr lang="en-US" altLang="zh-TW" sz="2800" dirty="0" smtClean="0"/>
              <a:t>:</a:t>
            </a:r>
            <a:r>
              <a:rPr lang="zh-TW" altLang="en-US" sz="2800" dirty="0" smtClean="0"/>
              <a:t> 夫妻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父母與兒女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與神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238029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onsulteam.com.tw/Sanders/VisitingStories/y2015-4-13a/%E6%9C%A8%E6%A1%B6%E6%95%88%E6%87%89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902" y="1128558"/>
            <a:ext cx="5664096" cy="518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木 桶 效 應 </a:t>
            </a:r>
            <a:r>
              <a:rPr lang="en-US" altLang="zh-TW" sz="4000" dirty="0" smtClean="0">
                <a:solidFill>
                  <a:schemeClr val="bg1"/>
                </a:solidFill>
              </a:rPr>
              <a:t>–</a:t>
            </a:r>
            <a:r>
              <a:rPr lang="zh-TW" altLang="en-US" sz="4000" dirty="0" smtClean="0">
                <a:solidFill>
                  <a:schemeClr val="bg1"/>
                </a:solidFill>
              </a:rPr>
              <a:t> 神 的 恩 典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2956" y="6304800"/>
            <a:ext cx="8299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 smtClean="0"/>
              <a:t>個人</a:t>
            </a:r>
            <a:r>
              <a:rPr lang="en-US" altLang="zh-TW" sz="2800" dirty="0" smtClean="0"/>
              <a:t>:</a:t>
            </a:r>
            <a:r>
              <a:rPr lang="zh-TW" altLang="en-US" sz="2800" dirty="0" smtClean="0"/>
              <a:t> 家庭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工作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事奉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128173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數點人數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4 </a:t>
            </a:r>
            <a:r>
              <a:rPr lang="en-US" sz="2800" dirty="0"/>
              <a:t>城 是 廣 大 ， 其 中 的 民 卻 稀 少 ， 房 屋 還 沒 有 建 造 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5 </a:t>
            </a:r>
            <a:r>
              <a:rPr lang="en-US" sz="2800" dirty="0"/>
              <a:t>我 的 神 感 動 我 心 ， 招 聚 貴 冑 、 官 長 ， 和 百 姓 ， 要 照 家 譜 計 算 。 我 找 著 第 一 次 上 來 之 人 的 家 譜 ， 其 上 寫 著 ：</a:t>
            </a:r>
          </a:p>
        </p:txBody>
      </p:sp>
    </p:spTree>
    <p:extLst>
      <p:ext uri="{BB962C8B-B14F-4D97-AF65-F5344CB8AC3E}">
        <p14:creationId xmlns:p14="http://schemas.microsoft.com/office/powerpoint/2010/main" val="33400453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數點人</a:t>
            </a:r>
            <a:r>
              <a:rPr lang="zh-TW" altLang="en-US" sz="4000" dirty="0" smtClean="0">
                <a:solidFill>
                  <a:schemeClr val="bg1"/>
                </a:solidFill>
              </a:rPr>
              <a:t>數 </a:t>
            </a:r>
            <a:r>
              <a:rPr lang="en-US" altLang="zh-TW" sz="4000" dirty="0" smtClean="0">
                <a:solidFill>
                  <a:schemeClr val="bg1"/>
                </a:solidFill>
              </a:rPr>
              <a:t>&gt;</a:t>
            </a:r>
            <a:r>
              <a:rPr lang="zh-TW" altLang="en-US" sz="4000" dirty="0" smtClean="0">
                <a:solidFill>
                  <a:schemeClr val="bg1"/>
                </a:solidFill>
              </a:rPr>
              <a:t> 遷居耶路撒冷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163113" y="1196799"/>
            <a:ext cx="3994685" cy="469133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2800" dirty="0"/>
              <a:t>7:4</a:t>
            </a:r>
            <a:r>
              <a:rPr lang="zh-TW" altLang="en-US" sz="2800" dirty="0"/>
              <a:t> </a:t>
            </a:r>
            <a:r>
              <a:rPr lang="en-US" sz="2800" dirty="0"/>
              <a:t>城 是 廣 大 ， 其 中 的 民 卻 稀 少 ， 房 屋 還 沒 有 建 造 。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397641" y="1183014"/>
            <a:ext cx="4555107" cy="469133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2800" dirty="0" smtClean="0">
                <a:solidFill>
                  <a:srgbClr val="0000CC"/>
                </a:solidFill>
              </a:rPr>
              <a:t>11:1</a:t>
            </a:r>
            <a:r>
              <a:rPr lang="zh-TW" altLang="en-US" sz="2800" dirty="0" smtClean="0">
                <a:solidFill>
                  <a:srgbClr val="0000CC"/>
                </a:solidFill>
              </a:rPr>
              <a:t> </a:t>
            </a:r>
            <a:r>
              <a:rPr lang="en-US" sz="2800" dirty="0">
                <a:solidFill>
                  <a:srgbClr val="0000CC"/>
                </a:solidFill>
              </a:rPr>
              <a:t>百 姓 的 首 領 住 在 耶 路 撒 冷 。 其 餘 的 百 姓 掣 籤 ， 每 十 人 中 使 一 人 來 住 在 聖 城 耶 路 撒 冷 ， 那 九 人 住 在 別 的 城 邑 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>
                <a:solidFill>
                  <a:srgbClr val="0000CC"/>
                </a:solidFill>
              </a:rPr>
              <a:t>2 凡 甘 心 樂 意 住 在 耶 路 撒 冷 的 ， 百 姓 都 為 他 們 祝 福 。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8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5070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大衛</a:t>
            </a:r>
            <a:r>
              <a:rPr lang="zh-TW" altLang="en-US" sz="4000" dirty="0">
                <a:solidFill>
                  <a:schemeClr val="bg1"/>
                </a:solidFill>
              </a:rPr>
              <a:t>數點人數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2800" dirty="0"/>
              <a:t>撒 母 耳 記 下 </a:t>
            </a:r>
            <a:r>
              <a:rPr lang="en-US" altLang="zh-TW" sz="2800" dirty="0" smtClean="0"/>
              <a:t>24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dirty="0" smtClean="0"/>
              <a:t>24 </a:t>
            </a:r>
            <a:r>
              <a:rPr lang="zh-TW" altLang="en-US" sz="2800" dirty="0" smtClean="0"/>
              <a:t>耶 和 華 又 向 以 色 列 人 發 怒 ， 就 激 動 大 衛 ， 使 他 吩 咐 人 去 數 點 以 色 列 人 和 猶 大 人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 smtClean="0"/>
              <a:t>2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大 衛 就 吩 咐 跟 隨 他 的 元 帥 約 押 說 ： 你 去 走 遍 以 色 列 眾 支 派 ， 從 但 直 到 別 是 巴 ， 數 點 百 姓 ， 我 好 知 道 他 們 的 數 目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/>
              <a:t>3 </a:t>
            </a:r>
            <a:r>
              <a:rPr lang="zh-TW" altLang="en-US" sz="2800" dirty="0"/>
              <a:t>約 押 對 王 說 ： 無 論 百 姓 多 少 ， 願 耶 和 華 ─ 你 的 神 再 加 增 百 倍 ， 使 我 主 我 王 親 眼 得 見 。 我 主 我 王 何 必 喜 悅 行 這 事 呢 ？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828238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778563"/>
              </p:ext>
            </p:extLst>
          </p:nvPr>
        </p:nvGraphicFramePr>
        <p:xfrm>
          <a:off x="493484" y="830938"/>
          <a:ext cx="8403773" cy="56997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216631"/>
                <a:gridCol w="2167289"/>
                <a:gridCol w="2019853"/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類別</a:t>
                      </a:r>
                      <a:endParaRPr lang="en-US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以斯拉二章</a:t>
                      </a:r>
                      <a:endParaRPr lang="en-US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尼希米七章</a:t>
                      </a:r>
                      <a:endParaRPr lang="en-US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百姓男丁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24,144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25406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祭司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+</a:t>
                      </a:r>
                      <a:r>
                        <a:rPr lang="en-US" altLang="zh-TW" sz="20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  </a:t>
                      </a:r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4,289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+</a:t>
                      </a:r>
                      <a:r>
                        <a:rPr lang="en-US" altLang="zh-TW" sz="20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 </a:t>
                      </a:r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4289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利未人、亞薩及沙龍子孫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+</a:t>
                      </a:r>
                      <a:r>
                        <a:rPr 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 </a:t>
                      </a:r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341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+</a:t>
                      </a:r>
                      <a:r>
                        <a:rPr lang="en-US" altLang="zh-TW" sz="20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 </a:t>
                      </a:r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360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尼提寧、所羅門僕人</a:t>
                      </a:r>
                      <a:endParaRPr lang="en-US" sz="2800" dirty="0" smtClean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+ 392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+</a:t>
                      </a:r>
                      <a:r>
                        <a:rPr lang="en-US" altLang="zh-TW" sz="20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 </a:t>
                      </a:r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392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族譜不明者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+ 652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+</a:t>
                      </a:r>
                      <a:r>
                        <a:rPr lang="en-US" altLang="zh-TW" sz="20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 </a:t>
                      </a:r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642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dirty="0" smtClean="0">
                          <a:solidFill>
                            <a:srgbClr val="0033CC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=29,818</a:t>
                      </a:r>
                      <a:endParaRPr lang="en-US" sz="2800" dirty="0">
                        <a:solidFill>
                          <a:srgbClr val="0033CC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1" dirty="0" smtClean="0">
                          <a:ea typeface="華康黑體 Std W9" panose="020B0900000000000000"/>
                        </a:rPr>
                        <a:t>=31,089</a:t>
                      </a:r>
                      <a:endParaRPr lang="en-US" sz="2800" b="1" dirty="0">
                        <a:ea typeface="華康黑體 Std W9" panose="020B090000000000000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solidFill>
                            <a:srgbClr val="C0000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(</a:t>
                      </a:r>
                      <a:r>
                        <a:rPr lang="zh-TW" altLang="en-US" sz="2800" dirty="0" smtClean="0">
                          <a:solidFill>
                            <a:srgbClr val="0033CC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男丁</a:t>
                      </a:r>
                      <a:r>
                        <a:rPr lang="en-US" altLang="zh-TW" sz="2800" dirty="0" smtClean="0">
                          <a:solidFill>
                            <a:srgbClr val="C0000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+ </a:t>
                      </a:r>
                      <a:r>
                        <a:rPr lang="zh-TW" altLang="en-US" sz="2800" dirty="0" smtClean="0">
                          <a:solidFill>
                            <a:srgbClr val="C0000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婦孺</a:t>
                      </a:r>
                      <a:r>
                        <a:rPr lang="en-US" altLang="zh-TW" sz="2800" dirty="0" smtClean="0">
                          <a:solidFill>
                            <a:srgbClr val="C0000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)</a:t>
                      </a:r>
                      <a:r>
                        <a:rPr lang="zh-TW" altLang="en-US" sz="2800" dirty="0" smtClean="0">
                          <a:solidFill>
                            <a:srgbClr val="C0000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數目 </a:t>
                      </a:r>
                      <a:endParaRPr lang="en-US" sz="2800" dirty="0">
                        <a:solidFill>
                          <a:srgbClr val="C0000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dirty="0" smtClean="0">
                          <a:solidFill>
                            <a:srgbClr val="C0000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42,360</a:t>
                      </a:r>
                      <a:endParaRPr lang="en-US" sz="2800" dirty="0">
                        <a:solidFill>
                          <a:srgbClr val="C0000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dirty="0" smtClean="0">
                          <a:solidFill>
                            <a:srgbClr val="C0000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42,360</a:t>
                      </a:r>
                      <a:endParaRPr lang="en-US" sz="2800" dirty="0">
                        <a:solidFill>
                          <a:srgbClr val="C0000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510182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+ </a:t>
                      </a:r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僕婢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+</a:t>
                      </a:r>
                      <a:r>
                        <a:rPr lang="en-US" altLang="zh-TW" sz="20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  </a:t>
                      </a:r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7,337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+</a:t>
                      </a:r>
                      <a:r>
                        <a:rPr lang="en-US" altLang="zh-TW" sz="20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  </a:t>
                      </a:r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7,337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+ </a:t>
                      </a:r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歌唱男女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+ 200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+ 245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總數</a:t>
                      </a:r>
                      <a:endParaRPr lang="en-US" sz="2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49.897</a:t>
                      </a:r>
                      <a:endParaRPr lang="en-US" sz="2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49.942</a:t>
                      </a:r>
                      <a:endParaRPr lang="en-US" sz="2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46482" y="129742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第一批回歸人數</a:t>
            </a:r>
            <a:endParaRPr lang="en-US" sz="32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3483" y="4471105"/>
            <a:ext cx="8403773" cy="4927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93483" y="4963886"/>
            <a:ext cx="8403773" cy="15668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829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69822" y="1"/>
            <a:ext cx="8589364" cy="688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440133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奉</a:t>
            </a:r>
            <a:r>
              <a:rPr lang="zh-TW" altLang="en-US" sz="4000" dirty="0" smtClean="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獻</a:t>
            </a:r>
            <a:r>
              <a:rPr lang="zh-TW" altLang="en-US" sz="4000" dirty="0">
                <a:solidFill>
                  <a:schemeClr val="bg1"/>
                </a:solidFill>
              </a:rPr>
              <a:t>統計：一切奉獻蒙神記念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129180"/>
            <a:ext cx="8299342" cy="572882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700" b="1" dirty="0"/>
              <a:t>70 </a:t>
            </a:r>
            <a:r>
              <a:rPr lang="en-US" sz="2700" dirty="0"/>
              <a:t>有 些 族 長 為 工 程 捐 助 。 省 長 捐 入 庫 中 的 金 子 一 千 達 利 克 ， 碗 五 十 個 ， 祭 司 的 禮 服 五 百 三 十 件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700" b="1" dirty="0"/>
              <a:t>71 </a:t>
            </a:r>
            <a:r>
              <a:rPr lang="en-US" sz="2700" dirty="0"/>
              <a:t>又 有 族 長 捐 入 工 程 庫 的 金 子 二 萬 達 利 克 ， 銀 子 二 千 二 百 彌 拿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700" b="1" dirty="0"/>
              <a:t>72 </a:t>
            </a:r>
            <a:r>
              <a:rPr lang="en-US" sz="2700" dirty="0"/>
              <a:t>其 餘 百 姓 所 捐 的 金 子 二 萬 達 利 克 ， 銀 子 二 千 彌 拿 ， 祭 司 的 禮 服 六 十 七 件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700" b="1" dirty="0"/>
              <a:t>73 </a:t>
            </a:r>
            <a:r>
              <a:rPr lang="en-US" sz="2700" dirty="0"/>
              <a:t>於 是 祭 司 、 利 未 人 、 守 門 的 、 歌 唱 的 、 民 中 的 一 些 人 、 尼 提 寧 ， 並 以 色 列 眾 人 ， 各 住 在 自 己 的 城 裡 </a:t>
            </a:r>
            <a:r>
              <a:rPr lang="en-US" sz="2700" dirty="0" smtClean="0"/>
              <a:t>。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700" dirty="0" smtClean="0">
                <a:solidFill>
                  <a:srgbClr val="0000CC"/>
                </a:solidFill>
              </a:rPr>
              <a:t>百 姓</a:t>
            </a:r>
            <a:r>
              <a:rPr lang="zh-TW" altLang="en-US" sz="2700" dirty="0" smtClean="0">
                <a:solidFill>
                  <a:srgbClr val="0000CC"/>
                </a:solidFill>
              </a:rPr>
              <a:t>與政治領袖</a:t>
            </a:r>
            <a:r>
              <a:rPr lang="en-US" altLang="zh-TW" sz="2700" dirty="0" smtClean="0">
                <a:solidFill>
                  <a:srgbClr val="0000CC"/>
                </a:solidFill>
              </a:rPr>
              <a:t>,</a:t>
            </a:r>
            <a:r>
              <a:rPr lang="zh-TW" altLang="en-US" sz="2700" dirty="0" smtClean="0">
                <a:solidFill>
                  <a:srgbClr val="0000CC"/>
                </a:solidFill>
              </a:rPr>
              <a:t> 宗教領袖各按自己的能力奉獻</a:t>
            </a:r>
            <a:r>
              <a:rPr lang="en-US" altLang="zh-TW" sz="2700" dirty="0" smtClean="0">
                <a:solidFill>
                  <a:srgbClr val="0000CC"/>
                </a:solidFill>
              </a:rPr>
              <a:t>,</a:t>
            </a:r>
            <a:r>
              <a:rPr lang="zh-TW" altLang="en-US" sz="2700" dirty="0" smtClean="0">
                <a:solidFill>
                  <a:srgbClr val="0000CC"/>
                </a:solidFill>
              </a:rPr>
              <a:t> 獻上力量</a:t>
            </a:r>
            <a:r>
              <a:rPr lang="en-US" altLang="zh-TW" sz="2700" dirty="0" smtClean="0">
                <a:solidFill>
                  <a:srgbClr val="0000CC"/>
                </a:solidFill>
              </a:rPr>
              <a:t>,</a:t>
            </a:r>
            <a:r>
              <a:rPr lang="zh-TW" altLang="en-US" sz="2700" dirty="0" smtClean="0">
                <a:solidFill>
                  <a:srgbClr val="0000CC"/>
                </a:solidFill>
              </a:rPr>
              <a:t> 物質和金錢</a:t>
            </a:r>
            <a:r>
              <a:rPr lang="en-US" altLang="zh-TW" sz="2700" dirty="0" smtClean="0">
                <a:solidFill>
                  <a:srgbClr val="0000CC"/>
                </a:solidFill>
              </a:rPr>
              <a:t>,</a:t>
            </a:r>
            <a:r>
              <a:rPr lang="zh-TW" altLang="en-US" sz="2700" dirty="0" smtClean="0">
                <a:solidFill>
                  <a:srgbClr val="0000CC"/>
                </a:solidFill>
              </a:rPr>
              <a:t> 一</a:t>
            </a:r>
            <a:r>
              <a:rPr lang="zh-TW" altLang="en-US" sz="2700" dirty="0">
                <a:solidFill>
                  <a:srgbClr val="0000CC"/>
                </a:solidFill>
              </a:rPr>
              <a:t>切奉獻蒙神記念</a:t>
            </a:r>
            <a:endParaRPr lang="en-US" sz="2700" dirty="0">
              <a:solidFill>
                <a:srgbClr val="0000CC"/>
              </a:solidFill>
            </a:endParaRPr>
          </a:p>
          <a:p>
            <a:pPr>
              <a:lnSpc>
                <a:spcPct val="100000"/>
              </a:lnSpc>
            </a:pP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23024615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第一批回</a:t>
            </a:r>
            <a:r>
              <a:rPr lang="zh-TW" altLang="en-US" sz="4000" dirty="0" smtClean="0">
                <a:solidFill>
                  <a:schemeClr val="bg1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歸牲口及奉獻</a:t>
            </a:r>
            <a:endParaRPr lang="en-US" sz="4000" dirty="0">
              <a:solidFill>
                <a:schemeClr val="bg1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03183"/>
              </p:ext>
            </p:extLst>
          </p:nvPr>
        </p:nvGraphicFramePr>
        <p:xfrm>
          <a:off x="403225" y="1233488"/>
          <a:ext cx="8403773" cy="5455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89755"/>
                <a:gridCol w="2113613"/>
                <a:gridCol w="4100405"/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28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類別</a:t>
                      </a:r>
                      <a:endParaRPr lang="en-US" sz="2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以斯拉二章</a:t>
                      </a:r>
                      <a:endParaRPr lang="en-US" sz="2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尼希米七章</a:t>
                      </a:r>
                      <a:endParaRPr lang="en-US" sz="2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馬 </a:t>
                      </a:r>
                      <a:endParaRPr lang="en-US" sz="2800" b="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 smtClean="0">
                          <a:latin typeface="+mn-lt"/>
                          <a:ea typeface="+mn-ea"/>
                        </a:rPr>
                        <a:t>736</a:t>
                      </a:r>
                      <a:endParaRPr lang="en-US" sz="2800" b="0" dirty="0">
                        <a:latin typeface="+mn-lt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b="0" dirty="0" smtClean="0">
                          <a:latin typeface="+mn-lt"/>
                          <a:ea typeface="+mn-ea"/>
                        </a:rPr>
                        <a:t>736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騾 子</a:t>
                      </a:r>
                      <a:endParaRPr lang="en-US" sz="2800" b="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 smtClean="0">
                          <a:latin typeface="+mn-lt"/>
                          <a:ea typeface="+mn-ea"/>
                        </a:rPr>
                        <a:t>245</a:t>
                      </a:r>
                      <a:endParaRPr lang="en-US" sz="2800" b="0" dirty="0">
                        <a:latin typeface="+mn-lt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b="0" dirty="0" smtClean="0">
                          <a:latin typeface="+mn-lt"/>
                          <a:ea typeface="+mn-ea"/>
                        </a:rPr>
                        <a:t>245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駱 駝</a:t>
                      </a:r>
                      <a:endParaRPr lang="en-US" sz="2800" b="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 smtClean="0">
                          <a:latin typeface="+mn-lt"/>
                          <a:ea typeface="+mn-ea"/>
                        </a:rPr>
                        <a:t>435</a:t>
                      </a:r>
                      <a:endParaRPr lang="en-US" sz="2800" b="0" dirty="0">
                        <a:latin typeface="+mn-lt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 smtClean="0">
                          <a:latin typeface="+mn-lt"/>
                          <a:ea typeface="+mn-ea"/>
                        </a:rPr>
                        <a:t>435</a:t>
                      </a:r>
                      <a:endParaRPr lang="en-US" sz="2800" b="0" dirty="0">
                        <a:latin typeface="+mn-lt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驢</a:t>
                      </a:r>
                      <a:endParaRPr lang="en-US" sz="2800" b="0" dirty="0" smtClean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 smtClean="0">
                          <a:latin typeface="+mn-lt"/>
                          <a:ea typeface="+mn-ea"/>
                        </a:rPr>
                        <a:t>6720</a:t>
                      </a:r>
                      <a:endParaRPr lang="en-US" sz="2800" b="0" dirty="0">
                        <a:latin typeface="+mn-lt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 smtClean="0">
                          <a:latin typeface="+mn-lt"/>
                          <a:ea typeface="+mn-ea"/>
                        </a:rPr>
                        <a:t>6720</a:t>
                      </a:r>
                      <a:endParaRPr lang="en-US" sz="2800" b="0" dirty="0">
                        <a:latin typeface="+mn-lt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金 子</a:t>
                      </a:r>
                      <a:endParaRPr lang="en-US" sz="2800" b="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 smtClean="0">
                          <a:latin typeface="+mn-lt"/>
                          <a:ea typeface="+mn-ea"/>
                        </a:rPr>
                        <a:t>61,000</a:t>
                      </a:r>
                      <a:endParaRPr lang="en-US" sz="2800" b="0" dirty="0">
                        <a:latin typeface="+mn-lt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41,000</a:t>
                      </a:r>
                    </a:p>
                    <a:p>
                      <a:pPr algn="r"/>
                      <a:r>
                        <a:rPr lang="en-US" sz="2800" b="0" dirty="0" smtClean="0">
                          <a:latin typeface="+mn-lt"/>
                          <a:ea typeface="+mn-ea"/>
                        </a:rPr>
                        <a:t>(1,000+20,000+20,000)</a:t>
                      </a:r>
                    </a:p>
                    <a:p>
                      <a:pPr algn="r"/>
                      <a:r>
                        <a:rPr lang="en-US" altLang="zh-TW" sz="2400" b="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zh-TW" altLang="en-US" sz="2400" b="0" dirty="0" smtClean="0">
                          <a:latin typeface="+mn-ea"/>
                          <a:ea typeface="+mn-ea"/>
                        </a:rPr>
                        <a:t>省長</a:t>
                      </a:r>
                      <a:r>
                        <a:rPr lang="en-US" altLang="zh-TW" sz="2400" b="0" dirty="0" smtClean="0">
                          <a:latin typeface="+mn-ea"/>
                          <a:ea typeface="+mn-ea"/>
                        </a:rPr>
                        <a:t>+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族長</a:t>
                      </a:r>
                      <a:r>
                        <a:rPr lang="en-US" altLang="zh-TW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+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百姓</a:t>
                      </a:r>
                      <a:r>
                        <a:rPr lang="en-US" altLang="zh-TW" sz="24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sz="2400" b="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碗</a:t>
                      </a:r>
                      <a:endParaRPr lang="en-US" sz="2800" b="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2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沒提及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50</a:t>
                      </a:r>
                      <a:r>
                        <a:rPr lang="en-US" sz="2800" b="0" baseline="0" dirty="0" smtClean="0">
                          <a:latin typeface="+mn-lt"/>
                          <a:ea typeface="+mn-ea"/>
                        </a:rPr>
                        <a:t> </a:t>
                      </a:r>
                      <a:r>
                        <a:rPr lang="en-US" sz="2800" b="0" dirty="0" smtClean="0">
                          <a:latin typeface="+mn-lt"/>
                          <a:ea typeface="+mn-ea"/>
                        </a:rPr>
                        <a:t>(50+0+0)</a:t>
                      </a:r>
                      <a:endParaRPr lang="en-US" sz="2800" b="0" dirty="0">
                        <a:latin typeface="+mn-lt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銀 子</a:t>
                      </a:r>
                      <a:endParaRPr lang="en-US" sz="2800" b="0" dirty="0">
                        <a:solidFill>
                          <a:srgbClr val="C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</a:rPr>
                        <a:t>5,000</a:t>
                      </a:r>
                      <a:endParaRPr lang="en-US" sz="2800" b="0" dirty="0">
                        <a:solidFill>
                          <a:srgbClr val="C00000"/>
                        </a:solidFill>
                        <a:latin typeface="+mn-lt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</a:rPr>
                        <a:t>4,200</a:t>
                      </a:r>
                      <a:r>
                        <a:rPr lang="en-US" sz="2800" b="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</a:rPr>
                        <a:t> </a:t>
                      </a:r>
                      <a:r>
                        <a:rPr lang="en-US" sz="28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(0+2,200+2,000)</a:t>
                      </a:r>
                      <a:endParaRPr lang="en-US" sz="28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/>
                </a:tc>
              </a:tr>
              <a:tr h="510182">
                <a:tc>
                  <a:txBody>
                    <a:bodyPr/>
                    <a:lstStyle/>
                    <a:p>
                      <a:r>
                        <a:rPr lang="en-US" sz="2800" b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祭司的禮服</a:t>
                      </a:r>
                      <a:endParaRPr lang="en-US" sz="2800" b="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 smtClean="0">
                          <a:latin typeface="+mn-lt"/>
                          <a:ea typeface="+mn-ea"/>
                        </a:rPr>
                        <a:t>100</a:t>
                      </a:r>
                      <a:endParaRPr lang="en-US" sz="2800" b="0" dirty="0">
                        <a:latin typeface="+mn-lt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596</a:t>
                      </a:r>
                      <a:r>
                        <a:rPr lang="en-US" sz="2800" b="0" baseline="0" dirty="0" smtClean="0">
                          <a:latin typeface="+mn-lt"/>
                          <a:ea typeface="+mn-ea"/>
                        </a:rPr>
                        <a:t> </a:t>
                      </a:r>
                      <a:r>
                        <a:rPr lang="en-US" sz="2800" b="0" dirty="0" smtClean="0">
                          <a:latin typeface="+mn-lt"/>
                          <a:ea typeface="+mn-ea"/>
                        </a:rPr>
                        <a:t>(530+0+67)</a:t>
                      </a:r>
                      <a:endParaRPr lang="en-US" sz="2800" b="0" dirty="0">
                        <a:latin typeface="+mn-lt"/>
                        <a:ea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44323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達利</a:t>
            </a:r>
            <a:r>
              <a:rPr lang="zh-TW" altLang="en-US" sz="4000" dirty="0" smtClean="0">
                <a:solidFill>
                  <a:schemeClr val="bg1"/>
                </a:solidFill>
              </a:rPr>
              <a:t>克</a:t>
            </a:r>
            <a:r>
              <a:rPr lang="en-US" altLang="zh-TW" sz="4000" dirty="0" smtClean="0">
                <a:solidFill>
                  <a:schemeClr val="bg1"/>
                </a:solidFill>
              </a:rPr>
              <a:t>, </a:t>
            </a:r>
            <a:r>
              <a:rPr lang="zh-TW" altLang="en-US" sz="4000" dirty="0" smtClean="0">
                <a:solidFill>
                  <a:schemeClr val="bg1"/>
                </a:solidFill>
              </a:rPr>
              <a:t>彌</a:t>
            </a:r>
            <a:r>
              <a:rPr lang="zh-TW" altLang="en-US" sz="4000" dirty="0">
                <a:solidFill>
                  <a:schemeClr val="bg1"/>
                </a:solidFill>
              </a:rPr>
              <a:t>拿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3200" dirty="0" smtClean="0"/>
              <a:t>達</a:t>
            </a:r>
            <a:r>
              <a:rPr lang="zh-TW" altLang="en-US" sz="3200" dirty="0"/>
              <a:t>利克（波斯，金</a:t>
            </a:r>
            <a:r>
              <a:rPr lang="zh-TW" altLang="en-US" sz="3200" dirty="0" smtClean="0"/>
              <a:t>）</a:t>
            </a:r>
            <a:endParaRPr lang="en-US" altLang="zh-TW" sz="3200" dirty="0" smtClean="0"/>
          </a:p>
          <a:p>
            <a:pPr lvl="1">
              <a:lnSpc>
                <a:spcPct val="150000"/>
              </a:lnSpc>
            </a:pPr>
            <a:r>
              <a:rPr lang="en-US" altLang="zh-TW" sz="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1 </a:t>
            </a:r>
            <a:r>
              <a:rPr lang="zh-TW" altLang="en-US" sz="2800" dirty="0" smtClean="0"/>
              <a:t>達</a:t>
            </a:r>
            <a:r>
              <a:rPr lang="zh-TW" altLang="en-US" sz="2800" dirty="0"/>
              <a:t>利</a:t>
            </a:r>
            <a:r>
              <a:rPr lang="zh-TW" altLang="en-US" sz="2800" dirty="0" smtClean="0"/>
              <a:t>克 </a:t>
            </a:r>
            <a:r>
              <a:rPr lang="en-US" altLang="zh-TW" sz="2800" dirty="0" smtClean="0"/>
              <a:t>= </a:t>
            </a:r>
            <a:r>
              <a:rPr lang="en-US" altLang="zh-TW" sz="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8</a:t>
            </a:r>
            <a:r>
              <a:rPr lang="zh-TW" alt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．</a:t>
            </a:r>
            <a:r>
              <a:rPr lang="en-US" altLang="zh-TW" sz="2800" dirty="0"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zh-TW" altLang="en-US" sz="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克 </a:t>
            </a:r>
            <a:endParaRPr lang="en-US" altLang="zh-TW" sz="28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1">
              <a:lnSpc>
                <a:spcPct val="150000"/>
              </a:lnSpc>
            </a:pPr>
            <a:r>
              <a:rPr lang="en-US" altLang="zh-TW" sz="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zh-TW" altLang="en-US" sz="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１，０００</a:t>
            </a:r>
            <a:r>
              <a:rPr lang="zh-TW" altLang="en-US" sz="2800" dirty="0"/>
              <a:t>達利</a:t>
            </a:r>
            <a:r>
              <a:rPr lang="zh-TW" altLang="en-US" sz="2800" dirty="0" smtClean="0"/>
              <a:t>克 </a:t>
            </a:r>
            <a:r>
              <a:rPr lang="en-US" altLang="zh-TW" sz="2800" dirty="0" smtClean="0"/>
              <a:t>= </a:t>
            </a:r>
            <a:r>
              <a:rPr lang="en-US" altLang="zh-TW" sz="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344 KG</a:t>
            </a:r>
            <a:endParaRPr lang="en-US" altLang="zh-TW" sz="2400" dirty="0" smtClean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TW" altLang="en-US" sz="3200" dirty="0" smtClean="0"/>
              <a:t>彌</a:t>
            </a:r>
            <a:r>
              <a:rPr lang="zh-TW" altLang="en-US" sz="3200" dirty="0"/>
              <a:t>拿 </a:t>
            </a:r>
            <a:r>
              <a:rPr lang="en-US" sz="3200" dirty="0"/>
              <a:t>mina </a:t>
            </a:r>
            <a:endParaRPr lang="en-US" sz="3200" dirty="0" smtClean="0"/>
          </a:p>
          <a:p>
            <a:pPr lvl="1">
              <a:lnSpc>
                <a:spcPct val="150000"/>
              </a:lnSpc>
            </a:pPr>
            <a:r>
              <a:rPr lang="en-US" sz="2800" dirty="0" smtClean="0"/>
              <a:t>1 </a:t>
            </a:r>
            <a:r>
              <a:rPr lang="zh-TW" altLang="en-US" sz="2800" dirty="0" smtClean="0"/>
              <a:t>彌拿 </a:t>
            </a:r>
            <a:r>
              <a:rPr lang="en-US" altLang="zh-TW" sz="2800" dirty="0" smtClean="0"/>
              <a:t>= </a:t>
            </a:r>
            <a:r>
              <a:rPr lang="en-US" altLang="zh-TW" sz="2800" dirty="0"/>
              <a:t>0.6 </a:t>
            </a:r>
            <a:r>
              <a:rPr lang="zh-TW" altLang="en-US" sz="2800" dirty="0"/>
              <a:t>公</a:t>
            </a:r>
            <a:r>
              <a:rPr lang="zh-TW" altLang="en-US" sz="2800" dirty="0" smtClean="0"/>
              <a:t>斤 </a:t>
            </a:r>
            <a:r>
              <a:rPr lang="en-US" altLang="zh-TW" sz="2800" dirty="0" smtClean="0"/>
              <a:t>= </a:t>
            </a:r>
            <a:r>
              <a:rPr lang="en-US" sz="2800" dirty="0"/>
              <a:t>50 </a:t>
            </a:r>
            <a:r>
              <a:rPr lang="zh-TW" altLang="en-US" sz="2800" dirty="0"/>
              <a:t>舍客勒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039889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歸回人數有差異</a:t>
            </a:r>
            <a:r>
              <a:rPr lang="zh-TW" altLang="en-US" sz="4000" dirty="0"/>
              <a:t>兩種可能的解</a:t>
            </a:r>
            <a:r>
              <a:rPr lang="zh-TW" altLang="en-US" sz="4000" dirty="0" smtClean="0"/>
              <a:t>釋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3000" dirty="0" smtClean="0"/>
              <a:t>抄寫失誤</a:t>
            </a:r>
            <a:endParaRPr lang="en-US" altLang="zh-TW" sz="3000" dirty="0" smtClean="0"/>
          </a:p>
          <a:p>
            <a:pPr lvl="1">
              <a:lnSpc>
                <a:spcPct val="150000"/>
              </a:lnSpc>
            </a:pPr>
            <a:r>
              <a:rPr lang="zh-TW" altLang="en-US" sz="2800" dirty="0" smtClean="0"/>
              <a:t>同一個編者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可能性較小</a:t>
            </a:r>
            <a:endParaRPr lang="en-US" altLang="zh-TW" sz="2800" dirty="0" smtClean="0"/>
          </a:p>
          <a:p>
            <a:pPr>
              <a:lnSpc>
                <a:spcPct val="150000"/>
              </a:lnSpc>
            </a:pPr>
            <a:r>
              <a:rPr lang="zh-TW" altLang="en-US" sz="3000" dirty="0" smtClean="0"/>
              <a:t>人數統計時間不同</a:t>
            </a:r>
            <a:endParaRPr lang="en-US" altLang="zh-TW" sz="3000" dirty="0" smtClean="0"/>
          </a:p>
          <a:p>
            <a:pPr lvl="1">
              <a:lnSpc>
                <a:spcPct val="150000"/>
              </a:lnSpc>
            </a:pPr>
            <a:r>
              <a:rPr lang="zh-TW" altLang="en-US" sz="2800" dirty="0" smtClean="0"/>
              <a:t>以斯拉记</a:t>
            </a:r>
            <a:r>
              <a:rPr lang="en-US" altLang="zh-TW" sz="2800" dirty="0" smtClean="0"/>
              <a:t>:</a:t>
            </a:r>
            <a:r>
              <a:rPr lang="zh-TW" altLang="en-US" sz="2800" dirty="0" smtClean="0"/>
              <a:t> 歸回前</a:t>
            </a:r>
            <a:r>
              <a:rPr lang="zh-TW" altLang="en-US" sz="2800" dirty="0"/>
              <a:t>在巴比倫宣稱自己願意</a:t>
            </a:r>
            <a:r>
              <a:rPr lang="zh-TW" altLang="en-US" sz="2800" dirty="0" smtClean="0"/>
              <a:t>回耶路</a:t>
            </a:r>
            <a:r>
              <a:rPr lang="zh-TW" altLang="en-US" sz="2800" dirty="0"/>
              <a:t>撒冷</a:t>
            </a:r>
            <a:r>
              <a:rPr lang="zh-TW" altLang="en-US" sz="2800" dirty="0" smtClean="0"/>
              <a:t>的</a:t>
            </a:r>
            <a:r>
              <a:rPr lang="zh-TW" altLang="en-US" sz="2800" dirty="0"/>
              <a:t>人的數</a:t>
            </a:r>
            <a:r>
              <a:rPr lang="zh-TW" altLang="en-US" sz="2800" dirty="0" smtClean="0"/>
              <a:t>目</a:t>
            </a:r>
            <a:endParaRPr lang="en-US" altLang="zh-TW" sz="2800" dirty="0" smtClean="0"/>
          </a:p>
          <a:p>
            <a:pPr lvl="1">
              <a:lnSpc>
                <a:spcPct val="150000"/>
              </a:lnSpc>
            </a:pPr>
            <a:r>
              <a:rPr lang="zh-TW" altLang="en-US" sz="2800" dirty="0" smtClean="0"/>
              <a:t>尼希米記</a:t>
            </a:r>
            <a:r>
              <a:rPr lang="en-US" altLang="zh-TW" sz="2800" dirty="0" smtClean="0"/>
              <a:t>:</a:t>
            </a:r>
            <a:r>
              <a:rPr lang="zh-TW" altLang="en-US" sz="2800" dirty="0" smtClean="0"/>
              <a:t> 經長</a:t>
            </a:r>
            <a:r>
              <a:rPr lang="zh-TW" altLang="en-US" sz="2800" dirty="0"/>
              <a:t>途跋涉</a:t>
            </a:r>
            <a:r>
              <a:rPr lang="zh-TW" altLang="en-US" sz="2800" dirty="0" smtClean="0"/>
              <a:t>，</a:t>
            </a:r>
            <a:r>
              <a:rPr lang="zh-TW" altLang="en-US" sz="2800" dirty="0"/>
              <a:t>歸</a:t>
            </a:r>
            <a:r>
              <a:rPr lang="zh-TW" altLang="en-US" sz="2800" dirty="0" smtClean="0"/>
              <a:t>回耶路</a:t>
            </a:r>
            <a:r>
              <a:rPr lang="zh-TW" altLang="en-US" sz="2800" dirty="0"/>
              <a:t>撒</a:t>
            </a:r>
            <a:r>
              <a:rPr lang="zh-TW" altLang="en-US" sz="2800" dirty="0" smtClean="0"/>
              <a:t>冷</a:t>
            </a:r>
            <a:r>
              <a:rPr lang="zh-TW" altLang="en-US" sz="2800" dirty="0"/>
              <a:t>後</a:t>
            </a:r>
            <a:r>
              <a:rPr lang="zh-TW" altLang="en-US" sz="2800" dirty="0" smtClean="0"/>
              <a:t>的</a:t>
            </a:r>
            <a:r>
              <a:rPr lang="zh-TW" altLang="en-US" sz="2800" dirty="0"/>
              <a:t>人數</a:t>
            </a:r>
            <a:endParaRPr lang="en-US" altLang="zh-TW" sz="2800" dirty="0" smtClean="0"/>
          </a:p>
          <a:p>
            <a:pPr marL="457200" lvl="2" indent="0">
              <a:lnSpc>
                <a:spcPct val="150000"/>
              </a:lnSpc>
              <a:buNone/>
            </a:pPr>
            <a:endParaRPr lang="en-US" altLang="zh-TW" sz="3000" dirty="0" smtClean="0"/>
          </a:p>
          <a:p>
            <a:pPr lvl="1">
              <a:lnSpc>
                <a:spcPct val="150000"/>
              </a:lnSpc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289492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家譜的順序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TW" altLang="en-US" sz="2800" dirty="0" smtClean="0"/>
              <a:t>領</a:t>
            </a:r>
            <a:r>
              <a:rPr lang="zh-TW" altLang="en-US" sz="2800" dirty="0"/>
              <a:t>導者的名單（</a:t>
            </a:r>
            <a:r>
              <a:rPr lang="en-US" altLang="zh-TW" sz="2800" dirty="0"/>
              <a:t>7</a:t>
            </a:r>
            <a:r>
              <a:rPr lang="zh-TW" altLang="en-US" sz="2800" dirty="0" smtClean="0"/>
              <a:t>）</a:t>
            </a:r>
            <a:r>
              <a:rPr lang="en-US" altLang="zh-TW" sz="2800" dirty="0" smtClean="0"/>
              <a:t>:</a:t>
            </a:r>
            <a:r>
              <a:rPr lang="zh-TW" altLang="en-US" sz="2800" dirty="0" smtClean="0"/>
              <a:t>共</a:t>
            </a:r>
            <a:r>
              <a:rPr lang="en-US" altLang="zh-TW" sz="2800" dirty="0" smtClean="0"/>
              <a:t>12</a:t>
            </a:r>
            <a:r>
              <a:rPr lang="zh-TW" altLang="en-US" sz="2800" dirty="0" smtClean="0"/>
              <a:t>人</a:t>
            </a:r>
            <a:endParaRPr lang="en-US" altLang="zh-TW" sz="2800" dirty="0" smtClean="0"/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以</a:t>
            </a:r>
            <a:r>
              <a:rPr lang="zh-TW" altLang="en-US" sz="2800" dirty="0"/>
              <a:t>色列民的數目（</a:t>
            </a:r>
            <a:r>
              <a:rPr lang="en-US" altLang="zh-TW" sz="2800" dirty="0"/>
              <a:t>8</a:t>
            </a:r>
            <a:r>
              <a:rPr lang="zh-TW" altLang="en-US" sz="2800" dirty="0"/>
              <a:t>～</a:t>
            </a:r>
            <a:r>
              <a:rPr lang="en-US" altLang="zh-TW" sz="2800" dirty="0"/>
              <a:t>38</a:t>
            </a:r>
            <a:r>
              <a:rPr lang="zh-TW" altLang="en-US" sz="2800" dirty="0"/>
              <a:t>）：共</a:t>
            </a:r>
            <a:r>
              <a:rPr lang="en-US" altLang="zh-TW" sz="2800" dirty="0"/>
              <a:t>24406 </a:t>
            </a:r>
            <a:r>
              <a:rPr lang="zh-TW" altLang="en-US" sz="2800" dirty="0"/>
              <a:t>人</a:t>
            </a:r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專</a:t>
            </a:r>
            <a:r>
              <a:rPr lang="zh-TW" altLang="en-US" sz="2800" dirty="0"/>
              <a:t>職人員的數目（</a:t>
            </a:r>
            <a:r>
              <a:rPr lang="en-US" altLang="zh-TW" sz="2800" dirty="0"/>
              <a:t>36</a:t>
            </a:r>
            <a:r>
              <a:rPr lang="zh-TW" altLang="en-US" sz="2800" dirty="0"/>
              <a:t>～</a:t>
            </a:r>
            <a:r>
              <a:rPr lang="en-US" altLang="zh-TW" sz="2800" dirty="0"/>
              <a:t>60</a:t>
            </a:r>
            <a:r>
              <a:rPr lang="zh-TW" altLang="en-US" sz="2800" dirty="0"/>
              <a:t>）：共</a:t>
            </a:r>
            <a:r>
              <a:rPr lang="en-US" altLang="zh-TW" sz="2800" dirty="0"/>
              <a:t>5041 </a:t>
            </a:r>
            <a:r>
              <a:rPr lang="zh-TW" altLang="en-US" sz="2800" dirty="0"/>
              <a:t>名</a:t>
            </a:r>
          </a:p>
          <a:p>
            <a:pPr lvl="1">
              <a:lnSpc>
                <a:spcPct val="100000"/>
              </a:lnSpc>
            </a:pPr>
            <a:r>
              <a:rPr lang="zh-TW" altLang="en-US" sz="2400" dirty="0" smtClean="0">
                <a:latin typeface="+mn-ea"/>
              </a:rPr>
              <a:t>祭</a:t>
            </a:r>
            <a:r>
              <a:rPr lang="zh-TW" altLang="en-US" sz="2400" dirty="0">
                <a:latin typeface="+mn-ea"/>
              </a:rPr>
              <a:t>司共</a:t>
            </a:r>
            <a:r>
              <a:rPr lang="en-US" altLang="zh-TW" sz="2400" dirty="0">
                <a:latin typeface="+mn-ea"/>
              </a:rPr>
              <a:t>4289 </a:t>
            </a:r>
            <a:r>
              <a:rPr lang="zh-TW" altLang="en-US" sz="2400" dirty="0">
                <a:latin typeface="+mn-ea"/>
              </a:rPr>
              <a:t>名（</a:t>
            </a:r>
            <a:r>
              <a:rPr lang="en-US" altLang="zh-TW" sz="2400" dirty="0">
                <a:latin typeface="+mn-ea"/>
              </a:rPr>
              <a:t>39</a:t>
            </a:r>
            <a:r>
              <a:rPr lang="zh-TW" altLang="en-US" sz="2400" dirty="0">
                <a:latin typeface="+mn-ea"/>
              </a:rPr>
              <a:t>～</a:t>
            </a:r>
            <a:r>
              <a:rPr lang="en-US" altLang="zh-TW" sz="2400" dirty="0">
                <a:latin typeface="+mn-ea"/>
              </a:rPr>
              <a:t>42</a:t>
            </a:r>
            <a:r>
              <a:rPr lang="zh-TW" altLang="en-US" sz="2400" dirty="0">
                <a:latin typeface="+mn-ea"/>
              </a:rPr>
              <a:t>）－獻祭、燒香事奉神</a:t>
            </a:r>
          </a:p>
          <a:p>
            <a:pPr lvl="1">
              <a:lnSpc>
                <a:spcPct val="100000"/>
              </a:lnSpc>
            </a:pPr>
            <a:r>
              <a:rPr lang="zh-TW" altLang="en-US" sz="2400" dirty="0" smtClean="0">
                <a:latin typeface="+mn-ea"/>
              </a:rPr>
              <a:t>利</a:t>
            </a:r>
            <a:r>
              <a:rPr lang="zh-TW" altLang="en-US" sz="2400" dirty="0">
                <a:latin typeface="+mn-ea"/>
              </a:rPr>
              <a:t>未人共</a:t>
            </a:r>
            <a:r>
              <a:rPr lang="en-US" altLang="zh-TW" sz="2400" dirty="0">
                <a:latin typeface="+mn-ea"/>
              </a:rPr>
              <a:t>74 </a:t>
            </a:r>
            <a:r>
              <a:rPr lang="zh-TW" altLang="en-US" sz="2400" dirty="0">
                <a:latin typeface="+mn-ea"/>
              </a:rPr>
              <a:t>名（</a:t>
            </a:r>
            <a:r>
              <a:rPr lang="en-US" altLang="zh-TW" sz="2400" dirty="0">
                <a:latin typeface="+mn-ea"/>
              </a:rPr>
              <a:t>43</a:t>
            </a:r>
            <a:r>
              <a:rPr lang="zh-TW" altLang="en-US" sz="2400" dirty="0">
                <a:latin typeface="+mn-ea"/>
              </a:rPr>
              <a:t>）－管理聖具，協助獻祭</a:t>
            </a:r>
          </a:p>
          <a:p>
            <a:pPr lvl="1">
              <a:lnSpc>
                <a:spcPct val="100000"/>
              </a:lnSpc>
            </a:pPr>
            <a:r>
              <a:rPr lang="zh-TW" altLang="en-US" sz="2400" dirty="0" smtClean="0">
                <a:latin typeface="+mn-ea"/>
              </a:rPr>
              <a:t>歌</a:t>
            </a:r>
            <a:r>
              <a:rPr lang="zh-TW" altLang="en-US" sz="2400" dirty="0">
                <a:latin typeface="+mn-ea"/>
              </a:rPr>
              <a:t>唱的共</a:t>
            </a:r>
            <a:r>
              <a:rPr lang="en-US" altLang="zh-TW" sz="2400" dirty="0">
                <a:latin typeface="+mn-ea"/>
              </a:rPr>
              <a:t>148 </a:t>
            </a:r>
            <a:r>
              <a:rPr lang="zh-TW" altLang="en-US" sz="2400" dirty="0">
                <a:latin typeface="+mn-ea"/>
              </a:rPr>
              <a:t>名（</a:t>
            </a:r>
            <a:r>
              <a:rPr lang="en-US" altLang="zh-TW" sz="2400" dirty="0">
                <a:latin typeface="+mn-ea"/>
              </a:rPr>
              <a:t>44</a:t>
            </a:r>
            <a:r>
              <a:rPr lang="zh-TW" altLang="en-US" sz="2400" dirty="0">
                <a:latin typeface="+mn-ea"/>
              </a:rPr>
              <a:t>）－唱詩奏樂，引導事奉</a:t>
            </a:r>
          </a:p>
          <a:p>
            <a:pPr lvl="1">
              <a:lnSpc>
                <a:spcPct val="100000"/>
              </a:lnSpc>
            </a:pPr>
            <a:r>
              <a:rPr lang="zh-TW" altLang="en-US" sz="2400" dirty="0" smtClean="0">
                <a:latin typeface="+mn-ea"/>
              </a:rPr>
              <a:t>守</a:t>
            </a:r>
            <a:r>
              <a:rPr lang="zh-TW" altLang="en-US" sz="2400" dirty="0">
                <a:latin typeface="+mn-ea"/>
              </a:rPr>
              <a:t>門的共</a:t>
            </a:r>
            <a:r>
              <a:rPr lang="en-US" altLang="zh-TW" sz="2400" dirty="0">
                <a:latin typeface="+mn-ea"/>
              </a:rPr>
              <a:t>138 </a:t>
            </a:r>
            <a:r>
              <a:rPr lang="zh-TW" altLang="en-US" sz="2400" dirty="0">
                <a:latin typeface="+mn-ea"/>
              </a:rPr>
              <a:t>名（</a:t>
            </a:r>
            <a:r>
              <a:rPr lang="en-US" altLang="zh-TW" sz="2400" dirty="0">
                <a:latin typeface="+mn-ea"/>
              </a:rPr>
              <a:t>45</a:t>
            </a:r>
            <a:r>
              <a:rPr lang="zh-TW" altLang="en-US" sz="2400" dirty="0">
                <a:latin typeface="+mn-ea"/>
              </a:rPr>
              <a:t>）－看守城門當守衛</a:t>
            </a:r>
          </a:p>
          <a:p>
            <a:pPr lvl="1">
              <a:lnSpc>
                <a:spcPct val="100000"/>
              </a:lnSpc>
            </a:pPr>
            <a:r>
              <a:rPr lang="zh-TW" altLang="en-US" sz="2400" dirty="0">
                <a:latin typeface="+mn-ea"/>
              </a:rPr>
              <a:t>殿</a:t>
            </a:r>
            <a:r>
              <a:rPr lang="zh-TW" altLang="en-US" sz="2400" dirty="0" smtClean="0">
                <a:latin typeface="+mn-ea"/>
              </a:rPr>
              <a:t>役共</a:t>
            </a:r>
            <a:r>
              <a:rPr lang="en-US" altLang="zh-TW" sz="2400" dirty="0">
                <a:latin typeface="+mn-ea"/>
              </a:rPr>
              <a:t>392 </a:t>
            </a:r>
            <a:r>
              <a:rPr lang="zh-TW" altLang="en-US" sz="2400" dirty="0">
                <a:latin typeface="+mn-ea"/>
              </a:rPr>
              <a:t>名（</a:t>
            </a:r>
            <a:r>
              <a:rPr lang="en-US" altLang="zh-TW" sz="2400" dirty="0">
                <a:latin typeface="+mn-ea"/>
              </a:rPr>
              <a:t>46</a:t>
            </a:r>
            <a:r>
              <a:rPr lang="zh-TW" altLang="en-US" sz="2400" dirty="0" smtClean="0">
                <a:latin typeface="+mn-ea"/>
              </a:rPr>
              <a:t>～</a:t>
            </a:r>
            <a:r>
              <a:rPr lang="en-US" altLang="zh-TW" sz="2400" dirty="0" smtClean="0">
                <a:latin typeface="+mn-ea"/>
              </a:rPr>
              <a:t>60</a:t>
            </a:r>
            <a:r>
              <a:rPr lang="zh-TW" altLang="en-US" sz="2400" dirty="0">
                <a:latin typeface="+mn-ea"/>
              </a:rPr>
              <a:t>）－殿</a:t>
            </a:r>
            <a:r>
              <a:rPr lang="zh-TW" altLang="en-US" sz="2400" dirty="0" smtClean="0">
                <a:latin typeface="+mn-ea"/>
              </a:rPr>
              <a:t>役</a:t>
            </a:r>
            <a:r>
              <a:rPr lang="en-US" altLang="zh-TW" sz="2400" dirty="0" smtClean="0">
                <a:latin typeface="+mn-ea"/>
              </a:rPr>
              <a:t>,</a:t>
            </a:r>
            <a:r>
              <a:rPr lang="zh-TW" altLang="en-US" sz="2400" dirty="0" smtClean="0">
                <a:latin typeface="+mn-ea"/>
              </a:rPr>
              <a:t> 劈</a:t>
            </a:r>
            <a:r>
              <a:rPr lang="zh-TW" altLang="en-US" sz="2400" dirty="0">
                <a:latin typeface="+mn-ea"/>
              </a:rPr>
              <a:t>柴挑水，服勞</a:t>
            </a:r>
            <a:r>
              <a:rPr lang="zh-TW" altLang="en-US" sz="2400" dirty="0" smtClean="0">
                <a:latin typeface="+mn-ea"/>
              </a:rPr>
              <a:t>役</a:t>
            </a:r>
            <a:endParaRPr lang="en-US" altLang="zh-TW" sz="2400" dirty="0" smtClean="0">
              <a:latin typeface="+mn-ea"/>
            </a:endParaRPr>
          </a:p>
          <a:p>
            <a:pPr lvl="2">
              <a:lnSpc>
                <a:spcPct val="100000"/>
              </a:lnSpc>
            </a:pPr>
            <a:r>
              <a:rPr lang="zh-TW" altLang="en-US" sz="2000" dirty="0">
                <a:latin typeface="+mn-ea"/>
              </a:rPr>
              <a:t>尼提寧和所羅門的僕人的後裔</a:t>
            </a:r>
            <a:endParaRPr lang="zh-TW" altLang="en-US" sz="2200" dirty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神</a:t>
            </a:r>
            <a:r>
              <a:rPr lang="zh-TW" altLang="en-US" sz="2800" dirty="0"/>
              <a:t>重視每一項事工人</a:t>
            </a:r>
            <a:r>
              <a:rPr lang="zh-TW" altLang="en-US" sz="2800" dirty="0" smtClean="0"/>
              <a:t>員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各司其職</a:t>
            </a:r>
            <a:endParaRPr lang="en-US" altLang="zh-TW" sz="2800" dirty="0" smtClean="0"/>
          </a:p>
        </p:txBody>
      </p:sp>
    </p:spTree>
    <p:extLst>
      <p:ext uri="{BB962C8B-B14F-4D97-AF65-F5344CB8AC3E}">
        <p14:creationId xmlns:p14="http://schemas.microsoft.com/office/powerpoint/2010/main" val="35501662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五官争功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9233" y="1352615"/>
            <a:ext cx="7105416" cy="539400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49233" y="1681770"/>
            <a:ext cx="71054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https://www.youtube.com/watch?v=J96tQUfVgIE</a:t>
            </a:r>
          </a:p>
        </p:txBody>
      </p:sp>
    </p:spTree>
    <p:extLst>
      <p:ext uri="{BB962C8B-B14F-4D97-AF65-F5344CB8AC3E}">
        <p14:creationId xmlns:p14="http://schemas.microsoft.com/office/powerpoint/2010/main" val="631155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各司其職</a:t>
            </a:r>
            <a:r>
              <a:rPr lang="zh-TW" altLang="en-US" sz="4000" dirty="0" smtClean="0">
                <a:solidFill>
                  <a:schemeClr val="bg1"/>
                </a:solidFill>
              </a:rPr>
              <a:t>（</a:t>
            </a:r>
            <a:r>
              <a:rPr lang="zh-TW" altLang="en-US" sz="4000" dirty="0">
                <a:solidFill>
                  <a:schemeClr val="bg1"/>
                </a:solidFill>
              </a:rPr>
              <a:t>林</a:t>
            </a:r>
            <a:r>
              <a:rPr lang="zh-TW" altLang="en-US" sz="4000" dirty="0" smtClean="0">
                <a:solidFill>
                  <a:schemeClr val="bg1"/>
                </a:solidFill>
              </a:rPr>
              <a:t>前</a:t>
            </a:r>
            <a:r>
              <a:rPr lang="en-US" altLang="zh-TW" sz="4000" dirty="0" smtClean="0">
                <a:solidFill>
                  <a:schemeClr val="bg1"/>
                </a:solidFill>
              </a:rPr>
              <a:t>12</a:t>
            </a:r>
            <a:r>
              <a:rPr lang="zh-TW" altLang="en-US" sz="4000" dirty="0" smtClean="0">
                <a:solidFill>
                  <a:schemeClr val="bg1"/>
                </a:solidFill>
              </a:rPr>
              <a:t>）</a:t>
            </a:r>
            <a:endParaRPr lang="zh-TW" alt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75" y="1113761"/>
            <a:ext cx="9010867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TW" sz="2200" b="1" baseline="30000" dirty="0"/>
              <a:t>14 </a:t>
            </a:r>
            <a:r>
              <a:rPr lang="zh-TW" altLang="en-US" sz="2200" dirty="0"/>
              <a:t>身 子 原 不 是 一 個 肢 體 ， 乃 是 許 多 肢 體 </a:t>
            </a:r>
            <a:r>
              <a:rPr lang="zh-TW" altLang="en-US" sz="2200" dirty="0" smtClean="0"/>
              <a:t>。</a:t>
            </a:r>
            <a:r>
              <a:rPr lang="en-US" altLang="zh-TW" sz="2200" b="1" baseline="30000" dirty="0" smtClean="0"/>
              <a:t>15</a:t>
            </a:r>
            <a:r>
              <a:rPr lang="en-US" altLang="zh-TW" sz="2200" b="1" baseline="30000" dirty="0"/>
              <a:t> </a:t>
            </a:r>
            <a:r>
              <a:rPr lang="zh-TW" altLang="en-US" sz="2200" dirty="0"/>
              <a:t>設 若 腳 說 ： 我 不 是 手 ， 所 以 不 屬 乎 身 子 ； 他 不 能 因 此 就 不 屬 乎 身 子 </a:t>
            </a:r>
            <a:r>
              <a:rPr lang="zh-TW" altLang="en-US" sz="2200" dirty="0" smtClean="0"/>
              <a:t>。</a:t>
            </a:r>
            <a:r>
              <a:rPr lang="en-US" altLang="zh-TW" sz="2200" b="1" baseline="30000" dirty="0" smtClean="0"/>
              <a:t>16</a:t>
            </a:r>
            <a:r>
              <a:rPr lang="en-US" altLang="zh-TW" sz="2200" b="1" baseline="30000" dirty="0"/>
              <a:t> </a:t>
            </a:r>
            <a:r>
              <a:rPr lang="zh-TW" altLang="en-US" sz="2200" dirty="0"/>
              <a:t>設 若 耳 說 ： 我 不 是 眼 ， 所 以 不 屬 乎 身 子 ； 他 也 不 能 因 此 就 不 屬 乎 身 子 </a:t>
            </a:r>
            <a:r>
              <a:rPr lang="zh-TW" altLang="en-US" sz="2200" dirty="0" smtClean="0"/>
              <a:t>。</a:t>
            </a:r>
            <a:r>
              <a:rPr lang="en-US" altLang="zh-TW" sz="2200" b="1" baseline="30000" dirty="0" smtClean="0"/>
              <a:t>17</a:t>
            </a:r>
            <a:r>
              <a:rPr lang="en-US" altLang="zh-TW" sz="2200" b="1" baseline="30000" dirty="0"/>
              <a:t> </a:t>
            </a:r>
            <a:r>
              <a:rPr lang="zh-TW" altLang="en-US" sz="2200" dirty="0"/>
              <a:t>若 全 身 是 眼 ， 從 那 裡 聽 聲 呢 ？ 若 全 身 是 耳 ， 從 那 裡 聞 味 呢 </a:t>
            </a:r>
            <a:r>
              <a:rPr lang="zh-TW" altLang="en-US" sz="2200" dirty="0" smtClean="0"/>
              <a:t>？</a:t>
            </a:r>
            <a:r>
              <a:rPr lang="en-US" altLang="zh-TW" sz="2200" b="1" baseline="30000" dirty="0" smtClean="0"/>
              <a:t>18</a:t>
            </a:r>
            <a:r>
              <a:rPr lang="en-US" altLang="zh-TW" sz="2200" b="1" baseline="30000" dirty="0"/>
              <a:t> </a:t>
            </a:r>
            <a:r>
              <a:rPr lang="zh-TW" altLang="en-US" sz="2200" dirty="0"/>
              <a:t>但 如 今 ， 神 隨 自 己 的 意 思 把 肢 體 俱 各 安 排 在 身 上 了 </a:t>
            </a:r>
            <a:r>
              <a:rPr lang="zh-TW" altLang="en-US" sz="2200" dirty="0" smtClean="0"/>
              <a:t>。</a:t>
            </a:r>
            <a:r>
              <a:rPr lang="en-US" altLang="zh-TW" sz="2200" b="1" baseline="30000" dirty="0" smtClean="0"/>
              <a:t>19</a:t>
            </a:r>
            <a:r>
              <a:rPr lang="en-US" altLang="zh-TW" sz="2200" b="1" baseline="30000" dirty="0"/>
              <a:t> </a:t>
            </a:r>
            <a:r>
              <a:rPr lang="zh-TW" altLang="en-US" sz="2200" dirty="0"/>
              <a:t>若 都 是 一 個 肢 體 ， 身 子 在 那 裡 呢 </a:t>
            </a:r>
            <a:r>
              <a:rPr lang="zh-TW" altLang="en-US" sz="2200" dirty="0" smtClean="0"/>
              <a:t>？</a:t>
            </a:r>
            <a:r>
              <a:rPr lang="en-US" altLang="zh-TW" sz="2200" b="1" baseline="30000" dirty="0" smtClean="0"/>
              <a:t>20</a:t>
            </a:r>
            <a:r>
              <a:rPr lang="en-US" altLang="zh-TW" sz="2200" b="1" baseline="30000" dirty="0"/>
              <a:t> </a:t>
            </a:r>
            <a:r>
              <a:rPr lang="zh-TW" altLang="en-US" sz="2200" dirty="0"/>
              <a:t>但 如 今 肢 體 是 多 的 ， 身 子 卻 是 一 個 </a:t>
            </a:r>
            <a:r>
              <a:rPr lang="zh-TW" altLang="en-US" sz="2200" dirty="0" smtClean="0"/>
              <a:t>。</a:t>
            </a:r>
            <a:r>
              <a:rPr lang="en-US" altLang="zh-TW" sz="2200" b="1" baseline="30000" dirty="0" smtClean="0"/>
              <a:t>21</a:t>
            </a:r>
            <a:r>
              <a:rPr lang="en-US" altLang="zh-TW" sz="2200" b="1" baseline="30000" dirty="0"/>
              <a:t> </a:t>
            </a:r>
            <a:r>
              <a:rPr lang="zh-TW" altLang="en-US" sz="2200" dirty="0"/>
              <a:t>眼 不 能 對 手 說 ： 我 用 不 著 你 ； 頭 也 不 能 對 腳 說 ： 我 用 不 著 你 </a:t>
            </a:r>
            <a:r>
              <a:rPr lang="zh-TW" altLang="en-US" sz="2200" dirty="0" smtClean="0"/>
              <a:t>。</a:t>
            </a:r>
            <a:r>
              <a:rPr lang="en-US" altLang="zh-TW" sz="2200" b="1" baseline="30000" dirty="0" smtClean="0"/>
              <a:t>22</a:t>
            </a:r>
            <a:r>
              <a:rPr lang="en-US" altLang="zh-TW" sz="2200" b="1" baseline="30000" dirty="0"/>
              <a:t> </a:t>
            </a:r>
            <a:r>
              <a:rPr lang="zh-TW" altLang="en-US" sz="2200" dirty="0"/>
              <a:t>不 但 如 此 ， 身 上 肢 體 人 以 為 軟 弱 的 ， 更 是 不 可 少 的 </a:t>
            </a:r>
            <a:r>
              <a:rPr lang="zh-TW" altLang="en-US" sz="2200" dirty="0" smtClean="0"/>
              <a:t>。</a:t>
            </a:r>
            <a:r>
              <a:rPr lang="en-US" altLang="zh-TW" sz="2200" b="1" baseline="30000" dirty="0" smtClean="0"/>
              <a:t>23</a:t>
            </a:r>
            <a:r>
              <a:rPr lang="en-US" altLang="zh-TW" sz="2200" b="1" baseline="30000" dirty="0"/>
              <a:t> </a:t>
            </a:r>
            <a:r>
              <a:rPr lang="zh-TW" altLang="en-US" sz="2200" dirty="0"/>
              <a:t>身 上 肢 體 ， 我 們 看 為 不 體 面 的 ， 越 發 給 他 加 上 體 面 ； 不 俊 美 的 ， 越 發 得 著 俊 美 </a:t>
            </a:r>
            <a:r>
              <a:rPr lang="zh-TW" altLang="en-US" sz="2200" dirty="0" smtClean="0"/>
              <a:t>。</a:t>
            </a:r>
            <a:r>
              <a:rPr lang="en-US" altLang="zh-TW" sz="2200" b="1" baseline="30000" dirty="0" smtClean="0"/>
              <a:t>24</a:t>
            </a:r>
            <a:r>
              <a:rPr lang="en-US" altLang="zh-TW" sz="2200" b="1" baseline="30000" dirty="0"/>
              <a:t> </a:t>
            </a:r>
            <a:r>
              <a:rPr lang="zh-TW" altLang="en-US" sz="2200" dirty="0"/>
              <a:t>我 們 俊 美 的 肢 體 ， 自 然 用 不 著 裝 飾 ； 但 神 配 搭 這 身 子 ， 把 加 倍 的 體 面 給 那 有 缺 欠 的 肢 體 </a:t>
            </a:r>
            <a:r>
              <a:rPr lang="zh-TW" altLang="en-US" sz="2200" dirty="0" smtClean="0"/>
              <a:t>，</a:t>
            </a:r>
            <a:r>
              <a:rPr lang="en-US" altLang="zh-TW" sz="2200" b="1" baseline="30000" dirty="0" smtClean="0"/>
              <a:t>25</a:t>
            </a:r>
            <a:r>
              <a:rPr lang="en-US" altLang="zh-TW" sz="2200" b="1" baseline="30000" dirty="0"/>
              <a:t> </a:t>
            </a:r>
            <a:r>
              <a:rPr lang="zh-TW" altLang="en-US" sz="2200" dirty="0"/>
              <a:t>免 得 身 上 分 門 別 類 ， 總 要 肢 體 彼 此 相 顧 </a:t>
            </a:r>
            <a:r>
              <a:rPr lang="zh-TW" altLang="en-US" sz="2200" dirty="0" smtClean="0"/>
              <a:t>。</a:t>
            </a:r>
            <a:r>
              <a:rPr lang="en-US" altLang="zh-TW" sz="2200" b="1" baseline="30000" dirty="0" smtClean="0"/>
              <a:t>26</a:t>
            </a:r>
            <a:r>
              <a:rPr lang="en-US" altLang="zh-TW" sz="2200" b="1" baseline="30000" dirty="0"/>
              <a:t> </a:t>
            </a:r>
            <a:r>
              <a:rPr lang="zh-TW" altLang="en-US" sz="2200" dirty="0"/>
              <a:t>若 一 個 肢 體 受 苦 ， 所 有 的 肢 體 就 一 同 受 苦 ； 若 一 個 肢 體 得 榮 耀 ， 所 有 的 肢 體 就 一 同 快 樂 </a:t>
            </a:r>
            <a:r>
              <a:rPr lang="zh-TW" altLang="en-US" sz="2200" dirty="0" smtClean="0"/>
              <a:t>。</a:t>
            </a:r>
            <a:r>
              <a:rPr lang="en-US" altLang="zh-TW" sz="2200" b="1" baseline="30000" dirty="0" smtClean="0"/>
              <a:t>27</a:t>
            </a:r>
            <a:r>
              <a:rPr lang="en-US" altLang="zh-TW" sz="2200" b="1" baseline="30000" dirty="0"/>
              <a:t> </a:t>
            </a:r>
            <a:r>
              <a:rPr lang="zh-TW" altLang="en-US" sz="2200" dirty="0"/>
              <a:t>你 們 就 是 基 督 的 身 子 ， 並 且 各 自 作 肢 體 。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977510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家譜的順序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2956" y="1233682"/>
            <a:ext cx="8561162" cy="518917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zh-TW" altLang="en-US" sz="2000" dirty="0" smtClean="0"/>
              <a:t>譜</a:t>
            </a:r>
            <a:r>
              <a:rPr lang="zh-TW" altLang="en-US" sz="2000" dirty="0"/>
              <a:t>系不明的百姓（</a:t>
            </a:r>
            <a:r>
              <a:rPr lang="en-US" altLang="zh-TW" sz="2000" dirty="0"/>
              <a:t>61</a:t>
            </a:r>
            <a:r>
              <a:rPr lang="zh-TW" altLang="en-US" sz="2000" dirty="0"/>
              <a:t>～</a:t>
            </a:r>
            <a:r>
              <a:rPr lang="en-US" altLang="zh-TW" sz="2000" dirty="0"/>
              <a:t>62</a:t>
            </a:r>
            <a:r>
              <a:rPr lang="zh-TW" altLang="en-US" sz="2000" dirty="0"/>
              <a:t>）：共</a:t>
            </a:r>
            <a:r>
              <a:rPr lang="en-US" altLang="zh-TW" sz="2000" dirty="0"/>
              <a:t>642 </a:t>
            </a:r>
            <a:r>
              <a:rPr lang="zh-TW" altLang="en-US" sz="2000" dirty="0" smtClean="0"/>
              <a:t>名</a:t>
            </a:r>
            <a:endParaRPr lang="en-US" altLang="zh-TW" sz="2000" dirty="0" smtClean="0"/>
          </a:p>
          <a:p>
            <a:pPr>
              <a:lnSpc>
                <a:spcPct val="120000"/>
              </a:lnSpc>
            </a:pPr>
            <a:r>
              <a:rPr lang="zh-TW" altLang="en-US" sz="2000" dirty="0" smtClean="0"/>
              <a:t>失</a:t>
            </a:r>
            <a:r>
              <a:rPr lang="zh-TW" altLang="en-US" sz="2000" dirty="0"/>
              <a:t>去譜系的祭司（</a:t>
            </a:r>
            <a:r>
              <a:rPr lang="en-US" altLang="zh-TW" sz="2000" dirty="0"/>
              <a:t>63</a:t>
            </a:r>
            <a:r>
              <a:rPr lang="zh-TW" altLang="en-US" sz="2000" dirty="0"/>
              <a:t>～</a:t>
            </a:r>
            <a:r>
              <a:rPr lang="en-US" altLang="zh-TW" sz="2000" dirty="0"/>
              <a:t>65</a:t>
            </a:r>
            <a:r>
              <a:rPr lang="zh-TW" altLang="en-US" sz="2000" dirty="0"/>
              <a:t>）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2000" dirty="0"/>
              <a:t>因為先祖娶外邦女子為妻</a:t>
            </a:r>
            <a:r>
              <a:rPr lang="en-US" altLang="zh-TW" sz="2000" dirty="0"/>
              <a:t>,</a:t>
            </a:r>
            <a:r>
              <a:rPr lang="zh-TW" altLang="en-US" sz="2000" dirty="0"/>
              <a:t> 起外邦名</a:t>
            </a:r>
            <a:r>
              <a:rPr lang="zh-TW" altLang="en-US" sz="2000" dirty="0" smtClean="0"/>
              <a:t>字</a:t>
            </a:r>
            <a:r>
              <a:rPr lang="en-US" altLang="zh-TW" sz="2000" dirty="0" smtClean="0"/>
              <a:t>,</a:t>
            </a:r>
            <a:r>
              <a:rPr lang="zh-TW" altLang="en-US" sz="2000" dirty="0" smtClean="0"/>
              <a:t> 算</a:t>
            </a:r>
            <a:r>
              <a:rPr lang="zh-TW" altLang="en-US" sz="2000" dirty="0"/>
              <a:t>為不潔</a:t>
            </a:r>
            <a:r>
              <a:rPr lang="en-US" altLang="zh-TW" sz="2000" dirty="0"/>
              <a:t>,</a:t>
            </a:r>
            <a:r>
              <a:rPr lang="zh-TW" altLang="en-US" sz="2000" dirty="0"/>
              <a:t> 不准供職</a:t>
            </a:r>
            <a:r>
              <a:rPr lang="en-US" altLang="zh-TW" sz="2000" dirty="0"/>
              <a:t>,</a:t>
            </a:r>
            <a:r>
              <a:rPr lang="zh-TW" altLang="en-US" sz="2000" dirty="0"/>
              <a:t> 不可吃至聖之物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2000" dirty="0"/>
              <a:t>等大祭司來決</a:t>
            </a:r>
            <a:r>
              <a:rPr lang="zh-TW" altLang="en-US" sz="2000" dirty="0" smtClean="0"/>
              <a:t>疑</a:t>
            </a:r>
            <a:endParaRPr lang="zh-TW" altLang="en-US" sz="2000" dirty="0"/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2400" dirty="0" smtClean="0">
                <a:solidFill>
                  <a:srgbClr val="FF0000"/>
                </a:solidFill>
              </a:rPr>
              <a:t>家</a:t>
            </a:r>
            <a:r>
              <a:rPr lang="zh-TW" altLang="en-US" sz="2400" dirty="0">
                <a:solidFill>
                  <a:srgbClr val="FF0000"/>
                </a:solidFill>
              </a:rPr>
              <a:t>譜失落，信仰中</a:t>
            </a:r>
            <a:r>
              <a:rPr lang="zh-TW" altLang="en-US" sz="2400" dirty="0" smtClean="0">
                <a:solidFill>
                  <a:srgbClr val="FF0000"/>
                </a:solidFill>
              </a:rPr>
              <a:t>斷</a:t>
            </a:r>
            <a:endParaRPr lang="en-US" altLang="zh-TW" sz="2400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2000" dirty="0" smtClean="0"/>
              <a:t>教 </a:t>
            </a:r>
            <a:r>
              <a:rPr lang="zh-TW" altLang="en-US" sz="2000" dirty="0"/>
              <a:t>養 孩 童 ， 使 他 走 當 行 的 道 ， 就 是 到 老 他 也 不 偏 離 </a:t>
            </a:r>
            <a:r>
              <a:rPr lang="zh-TW" altLang="en-US" sz="2000" dirty="0" smtClean="0"/>
              <a:t>。 </a:t>
            </a:r>
            <a:r>
              <a:rPr lang="zh-TW" altLang="en-US" sz="2000" dirty="0"/>
              <a:t>（箴廿二</a:t>
            </a:r>
            <a:r>
              <a:rPr lang="en-US" altLang="zh-TW" sz="2000" dirty="0"/>
              <a:t>6</a:t>
            </a:r>
            <a:r>
              <a:rPr lang="zh-TW" altLang="en-US" sz="2000" dirty="0"/>
              <a:t>）</a:t>
            </a:r>
            <a:endParaRPr lang="en-US" altLang="zh-TW" sz="2000" dirty="0"/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2000" dirty="0" smtClean="0"/>
              <a:t>以 </a:t>
            </a:r>
            <a:r>
              <a:rPr lang="zh-TW" altLang="en-US" sz="2000" dirty="0"/>
              <a:t>色 列 阿 ， 你 要 聽 ！ 耶 和 華 ─ 我 們 神 是 獨 一 的 主 </a:t>
            </a:r>
            <a:r>
              <a:rPr lang="zh-TW" altLang="en-US" sz="2000" dirty="0" smtClean="0"/>
              <a:t>。你 </a:t>
            </a:r>
            <a:r>
              <a:rPr lang="zh-TW" altLang="en-US" sz="2000" dirty="0"/>
              <a:t>要 盡 心 、 盡 性 、 盡 力 愛 耶 和 華 ─ 你 的 神 </a:t>
            </a:r>
            <a:r>
              <a:rPr lang="zh-TW" altLang="en-US" sz="2000" dirty="0" smtClean="0"/>
              <a:t>。我 </a:t>
            </a:r>
            <a:r>
              <a:rPr lang="zh-TW" altLang="en-US" sz="2000" dirty="0"/>
              <a:t>今 日 所 吩 咐 你 的 話 都 要 記 在 心 上 </a:t>
            </a:r>
            <a:r>
              <a:rPr lang="zh-TW" altLang="en-US" sz="2000" dirty="0" smtClean="0"/>
              <a:t>，</a:t>
            </a:r>
            <a:r>
              <a:rPr lang="en-US" altLang="zh-TW" sz="2000" b="1" baseline="30000" dirty="0"/>
              <a:t> </a:t>
            </a:r>
            <a:r>
              <a:rPr lang="zh-TW" altLang="en-US" sz="2000" dirty="0"/>
              <a:t>也 要 殷 勤 教 訓 你 的 兒 女 。 無 論 你 坐 在 家 裡 ， 行 在 路 上 ， 躺 下 ， 起 來 ， 都 要 談 論 </a:t>
            </a:r>
            <a:r>
              <a:rPr lang="zh-TW" altLang="en-US" sz="2000" dirty="0" smtClean="0"/>
              <a:t>。</a:t>
            </a:r>
            <a:r>
              <a:rPr lang="en-US" altLang="zh-TW" sz="2000" b="1" baseline="30000" dirty="0"/>
              <a:t> </a:t>
            </a:r>
            <a:r>
              <a:rPr lang="zh-TW" altLang="en-US" sz="2000" dirty="0"/>
              <a:t>也 要 繫 在 手 上 為 記 號 ， 戴 在 額 上 為 經 文 </a:t>
            </a:r>
            <a:r>
              <a:rPr lang="zh-TW" altLang="en-US" sz="2000" dirty="0" smtClean="0"/>
              <a:t>；又 </a:t>
            </a:r>
            <a:r>
              <a:rPr lang="zh-TW" altLang="en-US" sz="2000" dirty="0"/>
              <a:t>要 寫 在 你 房 屋 的 門 框 上 ， 並 你 的 城 門 上 </a:t>
            </a:r>
            <a:r>
              <a:rPr lang="zh-TW" altLang="en-US" sz="2000" dirty="0" smtClean="0"/>
              <a:t>。   </a:t>
            </a:r>
            <a:r>
              <a:rPr lang="en-US" altLang="zh-TW" sz="2000" dirty="0" smtClean="0"/>
              <a:t>(</a:t>
            </a:r>
            <a:r>
              <a:rPr lang="zh-TW" altLang="en-US" sz="2000" dirty="0" smtClean="0"/>
              <a:t>申</a:t>
            </a:r>
            <a:r>
              <a:rPr lang="zh-TW" altLang="en-US" sz="2000" dirty="0"/>
              <a:t>六</a:t>
            </a:r>
            <a:r>
              <a:rPr lang="en-US" altLang="zh-TW" sz="2000" dirty="0"/>
              <a:t>4</a:t>
            </a:r>
            <a:r>
              <a:rPr lang="zh-TW" altLang="en-US" sz="2000" dirty="0"/>
              <a:t>～</a:t>
            </a:r>
            <a:r>
              <a:rPr lang="en-US" altLang="zh-TW" sz="2000" dirty="0" smtClean="0"/>
              <a:t>9)</a:t>
            </a:r>
            <a:endParaRPr lang="zh-TW" altLang="en-US" sz="2000" dirty="0"/>
          </a:p>
          <a:p>
            <a:pPr marL="0" indent="0">
              <a:lnSpc>
                <a:spcPct val="120000"/>
              </a:lnSpc>
              <a:buNone/>
            </a:pP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3334984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奮興大會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400" b="1" dirty="0"/>
              <a:t>8 </a:t>
            </a:r>
            <a:r>
              <a:rPr lang="en-US" sz="2400" dirty="0"/>
              <a:t>到 了 七 月 ， 以 色 列 人 住 在 自 己 的 城 裡 。 那 時 ， 他 們 </a:t>
            </a:r>
            <a:r>
              <a:rPr lang="en-US" sz="2400" dirty="0">
                <a:solidFill>
                  <a:srgbClr val="0000CC"/>
                </a:solidFill>
              </a:rPr>
              <a:t>如 同 一 人 </a:t>
            </a:r>
            <a:r>
              <a:rPr lang="en-US" sz="2400" dirty="0"/>
              <a:t>聚 集 在 水 門 前 的 寬 闊 處 ， </a:t>
            </a:r>
            <a:r>
              <a:rPr lang="en-US" sz="2400" dirty="0">
                <a:solidFill>
                  <a:srgbClr val="FF0000"/>
                </a:solidFill>
              </a:rPr>
              <a:t>請</a:t>
            </a:r>
            <a:r>
              <a:rPr lang="en-US" sz="2400" dirty="0"/>
              <a:t> 文 士 以 斯 拉 將 耶 和 華 藉 摩 西 傳 給 以 色 列 人 的 律 法 書 帶 來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400" b="1" dirty="0"/>
              <a:t>2 </a:t>
            </a:r>
            <a:r>
              <a:rPr lang="en-US" sz="2400" dirty="0"/>
              <a:t>七 月 初 一 日 ， 祭 司 以 斯 拉 將 律 法 書 帶 到 聽 了 能 </a:t>
            </a:r>
            <a:r>
              <a:rPr lang="en-US" sz="2400" dirty="0">
                <a:solidFill>
                  <a:srgbClr val="0000CC"/>
                </a:solidFill>
              </a:rPr>
              <a:t>明 白 </a:t>
            </a:r>
            <a:r>
              <a:rPr lang="en-US" sz="2400" dirty="0"/>
              <a:t>的 男 女 會 眾 面 前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400" b="1" dirty="0"/>
              <a:t>3 </a:t>
            </a:r>
            <a:r>
              <a:rPr lang="en-US" sz="2400" dirty="0"/>
              <a:t>在 水 門 前 的 寬 闊 處 </a:t>
            </a:r>
            <a:r>
              <a:rPr lang="en-US" sz="2400" dirty="0">
                <a:solidFill>
                  <a:srgbClr val="FF0000"/>
                </a:solidFill>
              </a:rPr>
              <a:t>， 從 清 早 到 晌 午</a:t>
            </a:r>
            <a:r>
              <a:rPr lang="en-US" sz="2400" dirty="0"/>
              <a:t> ， 在 眾 男 女 、 一 切 聽 了 能 </a:t>
            </a:r>
            <a:r>
              <a:rPr lang="en-US" sz="2400" dirty="0">
                <a:solidFill>
                  <a:srgbClr val="0000CC"/>
                </a:solidFill>
              </a:rPr>
              <a:t>明 白</a:t>
            </a:r>
            <a:r>
              <a:rPr lang="en-US" sz="2400" dirty="0"/>
              <a:t> 的 人 面 前 讀 這 律 法 書 。 眾 民 </a:t>
            </a:r>
            <a:r>
              <a:rPr lang="en-US" sz="2400" dirty="0">
                <a:solidFill>
                  <a:srgbClr val="FF0000"/>
                </a:solidFill>
              </a:rPr>
              <a:t>側 耳 而 聽 </a:t>
            </a:r>
            <a:r>
              <a:rPr lang="en-US" sz="2400" dirty="0"/>
              <a:t>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400" b="1" dirty="0"/>
              <a:t>4 </a:t>
            </a:r>
            <a:r>
              <a:rPr lang="en-US" sz="2400" dirty="0"/>
              <a:t>文 士 以 斯 拉 站 在 為 這 事 </a:t>
            </a:r>
            <a:r>
              <a:rPr lang="en-US" sz="2400" dirty="0">
                <a:solidFill>
                  <a:srgbClr val="FF0000"/>
                </a:solidFill>
              </a:rPr>
              <a:t>特 備 的 木 臺 </a:t>
            </a:r>
            <a:r>
              <a:rPr lang="en-US" sz="2400" dirty="0"/>
              <a:t>上 。 瑪 他 提 雅 、 示 瑪 、 亞 奈 雅 、 烏 利 亞 、 希 勒 家 ， 和 瑪 西 雅 站 在 他 的 右 邊 ； 毗 大 雅 、 米 沙 利 、 瑪 基 雅 、 哈 順 、 哈 拔 大 拿 、 撒 迦 利 亞 ， 和 米 書 蘭 站 在 他 的 左 邊 </a:t>
            </a:r>
            <a:r>
              <a:rPr lang="en-US" sz="2400" dirty="0" smtClean="0"/>
              <a:t>。</a:t>
            </a:r>
            <a:endParaRPr lang="en-US" sz="2400" dirty="0"/>
          </a:p>
          <a:p>
            <a:pPr marL="0" indent="0">
              <a:lnSpc>
                <a:spcPct val="11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690790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奮興大會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8006" y="1143742"/>
            <a:ext cx="8516192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800" b="1" dirty="0" smtClean="0"/>
              <a:t>5</a:t>
            </a:r>
            <a:r>
              <a:rPr lang="en-US" sz="2800" b="1" dirty="0"/>
              <a:t> </a:t>
            </a:r>
            <a:r>
              <a:rPr lang="en-US" sz="2800" dirty="0"/>
              <a:t>以 斯 拉 站 在 眾 民 以 上 ， 在 眾 民 眼 前 展 開 這 書 。 </a:t>
            </a:r>
            <a:r>
              <a:rPr lang="en-US" sz="2800" dirty="0">
                <a:solidFill>
                  <a:srgbClr val="FF0000"/>
                </a:solidFill>
              </a:rPr>
              <a:t>他 一 展 開 ， 眾 民 就 都 站 起 來 </a:t>
            </a:r>
            <a:r>
              <a:rPr lang="en-US" sz="2800" dirty="0"/>
              <a:t>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800" b="1" dirty="0"/>
              <a:t>6 </a:t>
            </a:r>
            <a:r>
              <a:rPr lang="en-US" sz="2800" dirty="0"/>
              <a:t>以 斯 拉 稱 頌 耶 和 華 至 大 的 神 ； 眾 民 都 舉 手 應 聲 說 ： 阿 們 ！ 阿 們 ！ 就 低 頭 ， 面 伏 於 地 ， 敬 拜 耶 和 華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800" b="1" dirty="0"/>
              <a:t>7 </a:t>
            </a:r>
            <a:r>
              <a:rPr lang="en-US" sz="2800" dirty="0"/>
              <a:t>耶 書 亞 、 巴 尼 、 示 利 比 、 雅 憫 、 亞 谷 、 沙 比 太 、 荷 第 雅 、 瑪 西 雅 、 基 利 他 、 亞 撒 利 雅 、 約 撒 拔 、 哈 難 、 毗 萊 雅 ， 和 利 未 人 使 百 姓 </a:t>
            </a:r>
            <a:r>
              <a:rPr lang="en-US" sz="2800" dirty="0">
                <a:solidFill>
                  <a:srgbClr val="0000CC"/>
                </a:solidFill>
              </a:rPr>
              <a:t>明 白</a:t>
            </a:r>
            <a:r>
              <a:rPr lang="en-US" sz="2800" dirty="0"/>
              <a:t> 律 法 ； 百 姓 都 站 在 自 己 的 地 方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800" b="1" dirty="0"/>
              <a:t>8 </a:t>
            </a:r>
            <a:r>
              <a:rPr lang="en-US" sz="2800" dirty="0"/>
              <a:t>他 們 清 </a:t>
            </a:r>
            <a:r>
              <a:rPr lang="en-US" sz="2800" dirty="0" err="1"/>
              <a:t>清</a:t>
            </a:r>
            <a:r>
              <a:rPr lang="en-US" sz="2800" dirty="0"/>
              <a:t> 楚 </a:t>
            </a:r>
            <a:r>
              <a:rPr lang="en-US" sz="2800" dirty="0" err="1"/>
              <a:t>楚</a:t>
            </a:r>
            <a:r>
              <a:rPr lang="en-US" sz="2800" dirty="0"/>
              <a:t> 地 念 神 的 律 法 書 ， </a:t>
            </a:r>
            <a:r>
              <a:rPr lang="en-US" sz="2800" dirty="0">
                <a:solidFill>
                  <a:srgbClr val="FF0000"/>
                </a:solidFill>
              </a:rPr>
              <a:t>講 明 意 思 </a:t>
            </a:r>
            <a:r>
              <a:rPr lang="en-US" sz="2800" dirty="0"/>
              <a:t>， 使 百 姓 </a:t>
            </a:r>
            <a:r>
              <a:rPr lang="en-US" sz="2800" dirty="0">
                <a:solidFill>
                  <a:srgbClr val="FF0000"/>
                </a:solidFill>
              </a:rPr>
              <a:t>明 白 </a:t>
            </a:r>
            <a:r>
              <a:rPr lang="en-US" sz="2800" dirty="0"/>
              <a:t>所 念 的 。</a:t>
            </a:r>
          </a:p>
          <a:p>
            <a:pPr marL="0" indent="0">
              <a:lnSpc>
                <a:spcPct val="11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719854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jerusalem-in-nehemiahs-tim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75" y="912813"/>
            <a:ext cx="2705100" cy="548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4206875" y="5524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羊門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2901950" y="676275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魚門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2028825" y="9207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古門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3038475" y="403860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谷門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3300413" y="6326188"/>
            <a:ext cx="869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糞廠門</a:t>
            </a: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4854575" y="5637213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泉門</a:t>
            </a:r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4886325" y="3986213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水門</a:t>
            </a:r>
          </a:p>
        </p:txBody>
      </p:sp>
      <p:sp>
        <p:nvSpPr>
          <p:cNvPr id="15370" name="Text Box 10"/>
          <p:cNvSpPr txBox="1">
            <a:spLocks noChangeArrowheads="1"/>
          </p:cNvSpPr>
          <p:nvPr/>
        </p:nvSpPr>
        <p:spPr bwMode="auto">
          <a:xfrm>
            <a:off x="2886075" y="36718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爐樓</a:t>
            </a:r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1981200" y="1927225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寬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牆</a:t>
            </a:r>
          </a:p>
        </p:txBody>
      </p:sp>
      <p:sp>
        <p:nvSpPr>
          <p:cNvPr id="15372" name="Text Box 12"/>
          <p:cNvSpPr txBox="1">
            <a:spLocks noChangeArrowheads="1"/>
          </p:cNvSpPr>
          <p:nvPr/>
        </p:nvSpPr>
        <p:spPr bwMode="auto">
          <a:xfrm>
            <a:off x="3635375" y="152400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哈米亞樓</a:t>
            </a:r>
          </a:p>
        </p:txBody>
      </p:sp>
      <p:sp>
        <p:nvSpPr>
          <p:cNvPr id="15373" name="Text Box 13"/>
          <p:cNvSpPr txBox="1">
            <a:spLocks noChangeArrowheads="1"/>
          </p:cNvSpPr>
          <p:nvPr/>
        </p:nvSpPr>
        <p:spPr bwMode="auto">
          <a:xfrm>
            <a:off x="2536825" y="166688"/>
            <a:ext cx="1098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哈楠業樓</a:t>
            </a:r>
          </a:p>
        </p:txBody>
      </p:sp>
      <p:sp>
        <p:nvSpPr>
          <p:cNvPr id="15374" name="Line 14"/>
          <p:cNvSpPr>
            <a:spLocks noChangeShapeType="1"/>
          </p:cNvSpPr>
          <p:nvPr/>
        </p:nvSpPr>
        <p:spPr bwMode="auto">
          <a:xfrm flipH="1">
            <a:off x="4279900" y="4216400"/>
            <a:ext cx="600075" cy="104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5375" name="Line 15"/>
          <p:cNvSpPr>
            <a:spLocks noChangeShapeType="1"/>
          </p:cNvSpPr>
          <p:nvPr/>
        </p:nvSpPr>
        <p:spPr bwMode="auto">
          <a:xfrm flipV="1">
            <a:off x="3644900" y="3997325"/>
            <a:ext cx="36195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5376" name="Line 16"/>
          <p:cNvSpPr>
            <a:spLocks noChangeShapeType="1"/>
          </p:cNvSpPr>
          <p:nvPr/>
        </p:nvSpPr>
        <p:spPr bwMode="auto">
          <a:xfrm flipH="1" flipV="1">
            <a:off x="4287838" y="5627688"/>
            <a:ext cx="620712" cy="193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5377" name="Line 17"/>
          <p:cNvSpPr>
            <a:spLocks noChangeShapeType="1"/>
          </p:cNvSpPr>
          <p:nvPr/>
        </p:nvSpPr>
        <p:spPr bwMode="auto">
          <a:xfrm flipV="1">
            <a:off x="3979863" y="6153150"/>
            <a:ext cx="90487" cy="220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5378" name="Line 18"/>
          <p:cNvSpPr>
            <a:spLocks noChangeShapeType="1"/>
          </p:cNvSpPr>
          <p:nvPr/>
        </p:nvSpPr>
        <p:spPr bwMode="auto">
          <a:xfrm flipV="1">
            <a:off x="3468688" y="3813175"/>
            <a:ext cx="255587" cy="53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5379" name="Line 19"/>
          <p:cNvSpPr>
            <a:spLocks noChangeShapeType="1"/>
          </p:cNvSpPr>
          <p:nvPr/>
        </p:nvSpPr>
        <p:spPr bwMode="auto">
          <a:xfrm>
            <a:off x="4146550" y="533400"/>
            <a:ext cx="15875" cy="53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5380" name="Line 20"/>
          <p:cNvSpPr>
            <a:spLocks noChangeShapeType="1"/>
          </p:cNvSpPr>
          <p:nvPr/>
        </p:nvSpPr>
        <p:spPr bwMode="auto">
          <a:xfrm flipH="1">
            <a:off x="4311650" y="908050"/>
            <a:ext cx="65088" cy="188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5381" name="Line 21"/>
          <p:cNvSpPr>
            <a:spLocks noChangeShapeType="1"/>
          </p:cNvSpPr>
          <p:nvPr/>
        </p:nvSpPr>
        <p:spPr bwMode="auto">
          <a:xfrm>
            <a:off x="3484563" y="533400"/>
            <a:ext cx="136525" cy="582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5382" name="Line 22"/>
          <p:cNvSpPr>
            <a:spLocks noChangeShapeType="1"/>
          </p:cNvSpPr>
          <p:nvPr/>
        </p:nvSpPr>
        <p:spPr bwMode="auto">
          <a:xfrm>
            <a:off x="3384550" y="1039813"/>
            <a:ext cx="71438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5383" name="Line 23"/>
          <p:cNvSpPr>
            <a:spLocks noChangeShapeType="1"/>
          </p:cNvSpPr>
          <p:nvPr/>
        </p:nvSpPr>
        <p:spPr bwMode="auto">
          <a:xfrm>
            <a:off x="2459038" y="1282700"/>
            <a:ext cx="46037" cy="249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5384" name="Text Box 42"/>
          <p:cNvSpPr txBox="1">
            <a:spLocks noChangeArrowheads="1"/>
          </p:cNvSpPr>
          <p:nvPr/>
        </p:nvSpPr>
        <p:spPr bwMode="auto">
          <a:xfrm>
            <a:off x="4927600" y="835025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哈米弗甲門</a:t>
            </a:r>
          </a:p>
        </p:txBody>
      </p:sp>
      <p:sp>
        <p:nvSpPr>
          <p:cNvPr id="15385" name="Line 43"/>
          <p:cNvSpPr>
            <a:spLocks noChangeShapeType="1"/>
          </p:cNvSpPr>
          <p:nvPr/>
        </p:nvSpPr>
        <p:spPr bwMode="auto">
          <a:xfrm flipH="1">
            <a:off x="4714875" y="1128713"/>
            <a:ext cx="300038" cy="239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5386" name="Text Box 44"/>
          <p:cNvSpPr txBox="1">
            <a:spLocks noChangeArrowheads="1"/>
          </p:cNvSpPr>
          <p:nvPr/>
        </p:nvSpPr>
        <p:spPr bwMode="auto">
          <a:xfrm>
            <a:off x="5419725" y="14747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東門</a:t>
            </a:r>
          </a:p>
        </p:txBody>
      </p:sp>
      <p:sp>
        <p:nvSpPr>
          <p:cNvPr id="15387" name="Line 45"/>
          <p:cNvSpPr>
            <a:spLocks noChangeShapeType="1"/>
          </p:cNvSpPr>
          <p:nvPr/>
        </p:nvSpPr>
        <p:spPr bwMode="auto">
          <a:xfrm flipH="1">
            <a:off x="4776788" y="1701800"/>
            <a:ext cx="706437" cy="173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5388" name="Text Box 46"/>
          <p:cNvSpPr txBox="1">
            <a:spLocks noChangeArrowheads="1"/>
          </p:cNvSpPr>
          <p:nvPr/>
        </p:nvSpPr>
        <p:spPr bwMode="auto">
          <a:xfrm>
            <a:off x="3362325" y="1484313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聖殿</a:t>
            </a:r>
          </a:p>
        </p:txBody>
      </p:sp>
      <p:sp>
        <p:nvSpPr>
          <p:cNvPr id="15389" name="Line 47"/>
          <p:cNvSpPr>
            <a:spLocks noChangeShapeType="1"/>
          </p:cNvSpPr>
          <p:nvPr/>
        </p:nvSpPr>
        <p:spPr bwMode="auto">
          <a:xfrm>
            <a:off x="3902075" y="1825625"/>
            <a:ext cx="95250" cy="90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5390" name="Text Box 48"/>
          <p:cNvSpPr txBox="1">
            <a:spLocks noChangeArrowheads="1"/>
          </p:cNvSpPr>
          <p:nvPr/>
        </p:nvSpPr>
        <p:spPr bwMode="auto">
          <a:xfrm>
            <a:off x="5289550" y="22796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馬門</a:t>
            </a:r>
          </a:p>
        </p:txBody>
      </p:sp>
      <p:sp>
        <p:nvSpPr>
          <p:cNvPr id="15391" name="Line 49"/>
          <p:cNvSpPr>
            <a:spLocks noChangeShapeType="1"/>
          </p:cNvSpPr>
          <p:nvPr/>
        </p:nvSpPr>
        <p:spPr bwMode="auto">
          <a:xfrm>
            <a:off x="4802188" y="2359025"/>
            <a:ext cx="477837" cy="84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890" name="Oval 50"/>
          <p:cNvSpPr>
            <a:spLocks noChangeArrowheads="1"/>
          </p:cNvSpPr>
          <p:nvPr/>
        </p:nvSpPr>
        <p:spPr bwMode="auto">
          <a:xfrm>
            <a:off x="4038600" y="4191000"/>
            <a:ext cx="228600" cy="228600"/>
          </a:xfrm>
          <a:prstGeom prst="ellipse">
            <a:avLst/>
          </a:prstGeom>
          <a:solidFill>
            <a:srgbClr val="FF9933">
              <a:alpha val="79999"/>
            </a:srgbClr>
          </a:solidFill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333399"/>
              </a:solidFill>
            </a:endParaRPr>
          </a:p>
        </p:txBody>
      </p:sp>
      <p:sp>
        <p:nvSpPr>
          <p:cNvPr id="35891" name="Line 51"/>
          <p:cNvSpPr>
            <a:spLocks noChangeShapeType="1"/>
          </p:cNvSpPr>
          <p:nvPr/>
        </p:nvSpPr>
        <p:spPr bwMode="auto">
          <a:xfrm flipV="1">
            <a:off x="2768600" y="4318000"/>
            <a:ext cx="1371600" cy="6096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892" name="Text Box 52"/>
          <p:cNvSpPr txBox="1">
            <a:spLocks noChangeArrowheads="1"/>
          </p:cNvSpPr>
          <p:nvPr/>
        </p:nvSpPr>
        <p:spPr bwMode="auto">
          <a:xfrm>
            <a:off x="819150" y="4711700"/>
            <a:ext cx="1962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000" smtClean="0">
                <a:solidFill>
                  <a:srgbClr val="333399"/>
                </a:solidFill>
                <a:ea typeface="SimHei" panose="02010609060101010101" pitchFamily="49" charset="-122"/>
              </a:rPr>
              <a:t>水門前的寬闊處</a:t>
            </a:r>
          </a:p>
        </p:txBody>
      </p:sp>
      <p:sp>
        <p:nvSpPr>
          <p:cNvPr id="35893" name="AutoShape 53"/>
          <p:cNvSpPr>
            <a:spLocks noChangeArrowheads="1"/>
          </p:cNvSpPr>
          <p:nvPr/>
        </p:nvSpPr>
        <p:spPr bwMode="auto">
          <a:xfrm>
            <a:off x="5773738" y="3867150"/>
            <a:ext cx="2782887" cy="652463"/>
          </a:xfrm>
          <a:prstGeom prst="wedgeRectCallout">
            <a:avLst>
              <a:gd name="adj1" fmla="val -58500"/>
              <a:gd name="adj2" fmla="val -8880"/>
            </a:avLst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dirty="0" smtClean="0">
                <a:solidFill>
                  <a:srgbClr val="000000"/>
                </a:solidFill>
                <a:ea typeface="SimHei" panose="02010609060101010101" pitchFamily="49" charset="-122"/>
              </a:rPr>
              <a:t>象徵被主話語洗滌的經歷</a:t>
            </a:r>
            <a:endParaRPr lang="en-US" altLang="en-US" dirty="0" smtClean="0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0094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90" grpId="0" animBg="1"/>
      <p:bldP spid="35891" grpId="0" animBg="1"/>
      <p:bldP spid="35892" grpId="0"/>
      <p:bldP spid="3589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ezra_reads_gallery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100"/>
            <a:ext cx="9144000" cy="6164121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-14989" y="5913713"/>
            <a:ext cx="91614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 smtClean="0">
                <a:solidFill>
                  <a:srgbClr val="66FFFF"/>
                </a:solidFill>
                <a:ea typeface="SimHei" panose="02010609060101010101" pitchFamily="49" charset="-122"/>
              </a:rPr>
              <a:t>以斯拉站在水門前的木台上，與十三位利未人宣讀律法。</a:t>
            </a:r>
          </a:p>
        </p:txBody>
      </p:sp>
    </p:spTree>
    <p:extLst>
      <p:ext uri="{BB962C8B-B14F-4D97-AF65-F5344CB8AC3E}">
        <p14:creationId xmlns:p14="http://schemas.microsoft.com/office/powerpoint/2010/main" val="42034795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聖經與復興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128751"/>
            <a:ext cx="8299342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 smtClean="0"/>
              <a:t>1</a:t>
            </a:r>
            <a:r>
              <a:rPr lang="en-US" sz="2400" b="1" dirty="0"/>
              <a:t>. </a:t>
            </a:r>
            <a:r>
              <a:rPr lang="zh-TW" altLang="en-US" sz="2400" b="1" dirty="0"/>
              <a:t>同心尋求上</a:t>
            </a:r>
            <a:r>
              <a:rPr lang="zh-TW" altLang="en-US" sz="2400" b="1" dirty="0" smtClean="0"/>
              <a:t>帝</a:t>
            </a:r>
            <a:r>
              <a:rPr lang="en-US" altLang="zh-TW" sz="2400" b="1" dirty="0" smtClean="0"/>
              <a:t> - </a:t>
            </a:r>
            <a:r>
              <a:rPr lang="en-US" sz="2400" dirty="0">
                <a:solidFill>
                  <a:srgbClr val="0000CC"/>
                </a:solidFill>
              </a:rPr>
              <a:t>如 同 一 人 </a:t>
            </a:r>
            <a:endParaRPr lang="en-US" altLang="zh-TW" sz="2400" b="1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400" dirty="0" smtClean="0"/>
              <a:t>我</a:t>
            </a:r>
            <a:r>
              <a:rPr lang="zh-TW" altLang="en-US" sz="2400" dirty="0"/>
              <a:t>要使他們彼此同心同道，好叫他們永遠敬畏我，使他們和他們後世的子孫得福樂</a:t>
            </a:r>
            <a:r>
              <a:rPr lang="zh-TW" altLang="en-US" sz="2400" dirty="0" smtClean="0"/>
              <a:t>。  </a:t>
            </a:r>
            <a:r>
              <a:rPr lang="en-US" sz="2400" dirty="0" smtClean="0"/>
              <a:t>(</a:t>
            </a:r>
            <a:r>
              <a:rPr lang="zh-TW" altLang="en-US" sz="2400" dirty="0"/>
              <a:t>耶</a:t>
            </a:r>
            <a:r>
              <a:rPr lang="en-US" sz="2400" dirty="0"/>
              <a:t>32:39</a:t>
            </a:r>
            <a:r>
              <a:rPr lang="en-US" sz="2400" dirty="0" smtClean="0"/>
              <a:t>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2. </a:t>
            </a:r>
            <a:r>
              <a:rPr lang="zh-TW" altLang="en-US" sz="2400" b="1" dirty="0"/>
              <a:t>渴慕上帝話</a:t>
            </a:r>
            <a:r>
              <a:rPr lang="zh-TW" altLang="en-US" sz="2400" b="1" dirty="0" smtClean="0"/>
              <a:t>語 </a:t>
            </a:r>
            <a:r>
              <a:rPr lang="en-US" altLang="zh-TW" sz="2400" b="1" dirty="0" smtClean="0"/>
              <a:t>- </a:t>
            </a:r>
            <a:r>
              <a:rPr lang="en-US" sz="2400" dirty="0">
                <a:solidFill>
                  <a:srgbClr val="0000CC"/>
                </a:solidFill>
              </a:rPr>
              <a:t>請</a:t>
            </a:r>
            <a:r>
              <a:rPr lang="en-US" sz="2400" dirty="0"/>
              <a:t> </a:t>
            </a:r>
            <a:endParaRPr lang="en-US" altLang="zh-TW" sz="2400" b="1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 smtClean="0"/>
              <a:t>3</a:t>
            </a:r>
            <a:r>
              <a:rPr lang="en-US" sz="2400" b="1" dirty="0"/>
              <a:t>. </a:t>
            </a:r>
            <a:r>
              <a:rPr lang="zh-TW" altLang="en-US" sz="2400" b="1" dirty="0"/>
              <a:t>男女一起學</a:t>
            </a:r>
            <a:r>
              <a:rPr lang="zh-TW" altLang="en-US" sz="2400" b="1" dirty="0" smtClean="0"/>
              <a:t>習 </a:t>
            </a:r>
            <a:r>
              <a:rPr lang="en-US" altLang="zh-TW" sz="2400" b="1" dirty="0" smtClean="0"/>
              <a:t>- </a:t>
            </a:r>
            <a:r>
              <a:rPr lang="en-US" sz="2400" dirty="0">
                <a:solidFill>
                  <a:srgbClr val="0000CC"/>
                </a:solidFill>
              </a:rPr>
              <a:t>男 女 會 眾 </a:t>
            </a:r>
            <a:endParaRPr lang="en-US" altLang="zh-TW" sz="2400" b="1" dirty="0" smtClean="0">
              <a:solidFill>
                <a:srgbClr val="0000CC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 smtClean="0"/>
              <a:t>4</a:t>
            </a:r>
            <a:r>
              <a:rPr lang="en-US" sz="2400" b="1" dirty="0"/>
              <a:t>. </a:t>
            </a:r>
            <a:r>
              <a:rPr lang="zh-TW" altLang="en-US" sz="2400" b="1" dirty="0"/>
              <a:t>持續六個小</a:t>
            </a:r>
            <a:r>
              <a:rPr lang="zh-TW" altLang="en-US" sz="2400" b="1" dirty="0" smtClean="0"/>
              <a:t>時 </a:t>
            </a:r>
            <a:r>
              <a:rPr lang="en-US" altLang="zh-TW" sz="2400" b="1" dirty="0" smtClean="0"/>
              <a:t>- </a:t>
            </a:r>
            <a:r>
              <a:rPr lang="en-US" sz="2400" dirty="0" smtClean="0">
                <a:solidFill>
                  <a:srgbClr val="0000CC"/>
                </a:solidFill>
              </a:rPr>
              <a:t>從 </a:t>
            </a:r>
            <a:r>
              <a:rPr lang="en-US" sz="2400" dirty="0">
                <a:solidFill>
                  <a:srgbClr val="0000CC"/>
                </a:solidFill>
              </a:rPr>
              <a:t>清 早 到 晌 午 </a:t>
            </a:r>
            <a:endParaRPr lang="en-US" altLang="zh-TW" sz="2400" b="1" dirty="0" smtClean="0">
              <a:solidFill>
                <a:srgbClr val="0000CC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 smtClean="0"/>
              <a:t>5</a:t>
            </a:r>
            <a:r>
              <a:rPr lang="en-US" sz="2400" b="1" dirty="0"/>
              <a:t>. </a:t>
            </a:r>
            <a:r>
              <a:rPr lang="zh-TW" altLang="en-US" sz="2400" b="1" dirty="0"/>
              <a:t>專注安靜傾</a:t>
            </a:r>
            <a:r>
              <a:rPr lang="zh-TW" altLang="en-US" sz="2400" b="1" dirty="0" smtClean="0"/>
              <a:t>聽 </a:t>
            </a:r>
            <a:r>
              <a:rPr lang="en-US" altLang="zh-TW" sz="2400" b="1" dirty="0" smtClean="0"/>
              <a:t>- </a:t>
            </a:r>
            <a:r>
              <a:rPr lang="en-US" sz="2400" dirty="0">
                <a:solidFill>
                  <a:srgbClr val="0000CC"/>
                </a:solidFill>
              </a:rPr>
              <a:t>側 耳 而 聽 </a:t>
            </a:r>
            <a:endParaRPr lang="en-US" altLang="zh-TW" sz="2400" b="1" dirty="0" smtClean="0">
              <a:solidFill>
                <a:srgbClr val="0000CC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 smtClean="0"/>
              <a:t>6. </a:t>
            </a:r>
            <a:r>
              <a:rPr lang="zh-TW" altLang="en-US" sz="2400" b="1" dirty="0"/>
              <a:t>團隊配搭</a:t>
            </a:r>
            <a:r>
              <a:rPr lang="zh-TW" altLang="en-US" sz="2400" b="1" dirty="0" smtClean="0"/>
              <a:t>侍奉 </a:t>
            </a:r>
            <a:r>
              <a:rPr lang="en-US" altLang="zh-TW" sz="2400" b="1" dirty="0" smtClean="0"/>
              <a:t>- </a:t>
            </a:r>
            <a:r>
              <a:rPr lang="en-US" sz="2400" dirty="0">
                <a:solidFill>
                  <a:srgbClr val="0000CC"/>
                </a:solidFill>
              </a:rPr>
              <a:t>利 未 人 </a:t>
            </a:r>
            <a:endParaRPr lang="en-US" altLang="zh-TW" sz="2400" dirty="0">
              <a:solidFill>
                <a:srgbClr val="0000CC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7</a:t>
            </a:r>
            <a:r>
              <a:rPr lang="en-US" sz="2400" b="1" dirty="0" smtClean="0"/>
              <a:t>. </a:t>
            </a:r>
            <a:r>
              <a:rPr lang="zh-TW" altLang="en-US" sz="2400" b="1" dirty="0"/>
              <a:t>站起表示尊</a:t>
            </a:r>
            <a:r>
              <a:rPr lang="zh-TW" altLang="en-US" sz="2400" b="1" dirty="0" smtClean="0"/>
              <a:t>重 </a:t>
            </a:r>
            <a:r>
              <a:rPr lang="en-US" altLang="zh-TW" sz="2400" b="1" dirty="0" smtClean="0"/>
              <a:t>- </a:t>
            </a:r>
            <a:r>
              <a:rPr lang="en-US" sz="2400" dirty="0">
                <a:solidFill>
                  <a:srgbClr val="0000CC"/>
                </a:solidFill>
              </a:rPr>
              <a:t>他 一 展 開 ， 眾 民 就 都 站 起 來 </a:t>
            </a:r>
            <a:endParaRPr lang="en-US" sz="2400" dirty="0" smtClean="0">
              <a:solidFill>
                <a:srgbClr val="0000CC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 smtClean="0"/>
              <a:t>8. </a:t>
            </a:r>
            <a:r>
              <a:rPr lang="zh-TW" altLang="en-US" sz="2400" b="1" dirty="0"/>
              <a:t>全人投入敬</a:t>
            </a:r>
            <a:r>
              <a:rPr lang="zh-TW" altLang="en-US" sz="2400" b="1" dirty="0" smtClean="0"/>
              <a:t>拜 </a:t>
            </a:r>
            <a:r>
              <a:rPr lang="en-US" altLang="zh-TW" sz="2400" b="1" dirty="0" smtClean="0"/>
              <a:t>- </a:t>
            </a:r>
            <a:r>
              <a:rPr lang="en-US" sz="2400" dirty="0" err="1" smtClean="0">
                <a:solidFill>
                  <a:srgbClr val="0000CC"/>
                </a:solidFill>
              </a:rPr>
              <a:t>阿們！就低頭，面伏於地，敬拜耶和華</a:t>
            </a:r>
            <a:endParaRPr lang="en-US" sz="2400" dirty="0" smtClean="0">
              <a:solidFill>
                <a:srgbClr val="0000CC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 smtClean="0"/>
              <a:t>9. </a:t>
            </a:r>
            <a:r>
              <a:rPr lang="zh-TW" altLang="en-US" sz="2400" b="1" dirty="0"/>
              <a:t>小組教導明</a:t>
            </a:r>
            <a:r>
              <a:rPr lang="zh-TW" altLang="en-US" sz="2400" b="1" dirty="0" smtClean="0"/>
              <a:t>白 </a:t>
            </a:r>
            <a:r>
              <a:rPr lang="en-US" altLang="zh-TW" sz="2400" b="1" dirty="0" smtClean="0"/>
              <a:t>- </a:t>
            </a:r>
            <a:r>
              <a:rPr lang="en-US" sz="2400" dirty="0">
                <a:solidFill>
                  <a:srgbClr val="0000CC"/>
                </a:solidFill>
              </a:rPr>
              <a:t>講 明 意 思 ， 使 百 姓 明 白 所 念 的 </a:t>
            </a:r>
            <a:endParaRPr lang="en-US" altLang="zh-TW" sz="2400" b="1" dirty="0" smtClean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3700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利 </a:t>
            </a:r>
            <a:r>
              <a:rPr lang="zh-TW" altLang="en-US" sz="4000" dirty="0" smtClean="0">
                <a:solidFill>
                  <a:schemeClr val="bg1"/>
                </a:solidFill>
              </a:rPr>
              <a:t>未 人 的 職 責</a:t>
            </a:r>
            <a:endParaRPr lang="en-US" altLang="zh-TW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2800" dirty="0"/>
              <a:t>申 命 記 </a:t>
            </a:r>
            <a:r>
              <a:rPr lang="en-US" altLang="zh-TW" sz="2800" dirty="0" smtClean="0"/>
              <a:t>33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 smtClean="0"/>
              <a:t>8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論 利 未 說 ： 耶 和 華 阿 ， 你 的 土 明 和 烏 陵 都 在 你 的 虔 誠 人 那 裡 。 你 在 瑪 撒 曾 試 驗 他 ， 在 米 利 巴 水 與 他 爭 論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/>
              <a:t>9 </a:t>
            </a:r>
            <a:r>
              <a:rPr lang="zh-TW" altLang="en-US" sz="2800" dirty="0"/>
              <a:t>他 論 自 己 的 父 母 說 ： 我 未 曾 看 見 ； 他 也 不 承 認 弟 兄 ， 也 不 認 識 自 己 的 兒 女 。 這 是 因 利 未 人 遵 行 你 的 話 ， 謹 守 你 的 約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/>
              <a:t>10 </a:t>
            </a:r>
            <a:r>
              <a:rPr lang="zh-TW" altLang="en-US" sz="2800" dirty="0">
                <a:solidFill>
                  <a:srgbClr val="FF0000"/>
                </a:solidFill>
              </a:rPr>
              <a:t>他 們 要 將 你 的 典 章 教 訓 雅 各 ， 將 你 的 律 法 教 訓 以 色 列 </a:t>
            </a:r>
            <a:r>
              <a:rPr lang="zh-TW" altLang="en-US" sz="2800" dirty="0"/>
              <a:t>。 他 們 要 把 香 焚 在 你 面 前 ， 把 全 牲 的 燔 祭 獻 在 你 的 壇 上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105511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Teamwork</a:t>
            </a:r>
            <a:r>
              <a:rPr lang="zh-TW" altLang="en-US" sz="4000" dirty="0" smtClean="0">
                <a:solidFill>
                  <a:schemeClr val="bg1"/>
                </a:solidFill>
              </a:rPr>
              <a:t> </a:t>
            </a:r>
            <a:r>
              <a:rPr lang="en-US" altLang="zh-TW" sz="4000" dirty="0" smtClean="0">
                <a:solidFill>
                  <a:schemeClr val="bg1"/>
                </a:solidFill>
              </a:rPr>
              <a:t>(</a:t>
            </a:r>
            <a:r>
              <a:rPr lang="zh-TW" altLang="en-US" sz="4000" dirty="0" smtClean="0">
                <a:solidFill>
                  <a:schemeClr val="bg1"/>
                </a:solidFill>
              </a:rPr>
              <a:t>同工</a:t>
            </a:r>
            <a:r>
              <a:rPr lang="en-US" altLang="zh-TW" sz="4000" dirty="0" smtClean="0">
                <a:solidFill>
                  <a:schemeClr val="bg1"/>
                </a:solidFill>
              </a:rPr>
              <a:t>)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>
                <a:latin typeface="+mn-ea"/>
              </a:rPr>
              <a:t>尼希米</a:t>
            </a:r>
            <a:endParaRPr lang="en-US" altLang="zh-TW" sz="2800" dirty="0" smtClean="0">
              <a:latin typeface="+mn-ea"/>
            </a:endParaRPr>
          </a:p>
          <a:p>
            <a:pPr lvl="1"/>
            <a:r>
              <a:rPr lang="zh-TW" altLang="en-US" sz="2400" dirty="0" smtClean="0">
                <a:latin typeface="+mn-ea"/>
              </a:rPr>
              <a:t>哈拿尼</a:t>
            </a:r>
            <a:endParaRPr lang="en-US" altLang="zh-TW" sz="2400" dirty="0" smtClean="0">
              <a:latin typeface="+mn-ea"/>
            </a:endParaRPr>
          </a:p>
          <a:p>
            <a:pPr lvl="1"/>
            <a:r>
              <a:rPr lang="zh-TW" altLang="en-US" sz="2400" dirty="0" smtClean="0">
                <a:latin typeface="+mn-ea"/>
              </a:rPr>
              <a:t>哈拿尼亞</a:t>
            </a:r>
            <a:endParaRPr lang="en-US" altLang="zh-TW" sz="2400" dirty="0" smtClean="0">
              <a:latin typeface="+mn-ea"/>
            </a:endParaRPr>
          </a:p>
          <a:p>
            <a:pPr lvl="1"/>
            <a:r>
              <a:rPr lang="zh-TW" altLang="en-US" sz="2400" dirty="0" smtClean="0">
                <a:latin typeface="+mn-ea"/>
              </a:rPr>
              <a:t>祭師和利未人</a:t>
            </a:r>
            <a:endParaRPr lang="en-US" altLang="zh-TW" sz="2400" dirty="0" smtClean="0">
              <a:latin typeface="+mn-ea"/>
            </a:endParaRPr>
          </a:p>
          <a:p>
            <a:pPr lvl="1"/>
            <a:r>
              <a:rPr lang="zh-TW" altLang="en-US" sz="2400" dirty="0">
                <a:latin typeface="+mn-ea"/>
              </a:rPr>
              <a:t>民的首領</a:t>
            </a:r>
            <a:endParaRPr lang="en-US" altLang="zh-TW" sz="2400" dirty="0" smtClean="0">
              <a:latin typeface="+mn-ea"/>
            </a:endParaRPr>
          </a:p>
          <a:p>
            <a:r>
              <a:rPr lang="zh-TW" altLang="en-US" sz="2800" dirty="0" smtClean="0">
                <a:latin typeface="+mn-ea"/>
              </a:rPr>
              <a:t>以斯拉</a:t>
            </a:r>
            <a:endParaRPr lang="en-US" altLang="zh-TW" sz="2800" dirty="0" smtClean="0">
              <a:latin typeface="+mn-ea"/>
            </a:endParaRPr>
          </a:p>
          <a:p>
            <a:pPr lvl="1"/>
            <a:r>
              <a:rPr 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瑪他提雅、示瑪、亞奈雅、烏利亞、希勒家，和瑪西雅站在他的右邊；毗大雅、米沙利、瑪基雅、哈順、哈拔大拿、撒迦利亞，和米書蘭站在他的左邊 </a:t>
            </a:r>
            <a:r>
              <a:rPr lang="en-US" sz="2400" dirty="0" smtClean="0">
                <a:latin typeface="+mn-ea"/>
              </a:rPr>
              <a:t>(13</a:t>
            </a:r>
            <a:r>
              <a:rPr lang="zh-TW" altLang="en-US" sz="2400" dirty="0" smtClean="0">
                <a:latin typeface="+mn-ea"/>
              </a:rPr>
              <a:t>人</a:t>
            </a:r>
            <a:r>
              <a:rPr lang="en-US" altLang="zh-TW" sz="2400" dirty="0" smtClean="0">
                <a:latin typeface="+mn-ea"/>
              </a:rPr>
              <a:t>)</a:t>
            </a:r>
            <a:endParaRPr lang="en-US" sz="2400" dirty="0" smtClean="0">
              <a:latin typeface="+mn-ea"/>
            </a:endParaRPr>
          </a:p>
          <a:p>
            <a:pPr lvl="1"/>
            <a:r>
              <a:rPr lang="en-US" sz="2400" dirty="0" err="1" smtClean="0">
                <a:latin typeface="PMingLiU" panose="02020500000000000000" pitchFamily="18" charset="-120"/>
                <a:ea typeface="PMingLiU" panose="02020500000000000000" pitchFamily="18" charset="-120"/>
              </a:rPr>
              <a:t>耶書亞、巴尼、示利比、雅憫、亞谷、沙比太、荷第雅、瑪西雅、基利他、亞撒利雅、約撒拔、哈難、毗萊雅，和利未人使百姓</a:t>
            </a:r>
            <a:r>
              <a:rPr lang="en-US" sz="2400" dirty="0" err="1" smtClean="0">
                <a:solidFill>
                  <a:srgbClr val="0000CC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明白</a:t>
            </a:r>
            <a:r>
              <a:rPr lang="en-US" sz="2400" dirty="0" err="1" smtClean="0">
                <a:latin typeface="PMingLiU" panose="02020500000000000000" pitchFamily="18" charset="-120"/>
                <a:ea typeface="PMingLiU" panose="02020500000000000000" pitchFamily="18" charset="-120"/>
              </a:rPr>
              <a:t>律法</a:t>
            </a:r>
            <a:r>
              <a:rPr 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endParaRPr lang="en-US" altLang="zh-TW" sz="2400" dirty="0" smtClean="0">
              <a:latin typeface="+mn-ea"/>
            </a:endParaRPr>
          </a:p>
          <a:p>
            <a:pPr lvl="1"/>
            <a:endParaRPr lang="en-US" sz="2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034831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聽 道 而 不 行 </a:t>
            </a:r>
            <a:r>
              <a:rPr lang="zh-TW" altLang="en-US" sz="4000" dirty="0" smtClean="0">
                <a:solidFill>
                  <a:schemeClr val="bg1"/>
                </a:solidFill>
              </a:rPr>
              <a:t>道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2800" b="1" dirty="0"/>
              <a:t>雅 各 書 </a:t>
            </a:r>
            <a:r>
              <a:rPr lang="en-US" altLang="zh-TW" sz="2800" b="1" dirty="0" smtClean="0"/>
              <a:t>1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 smtClean="0"/>
              <a:t>22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只 是 你 們 </a:t>
            </a:r>
            <a:r>
              <a:rPr lang="zh-TW" altLang="en-US" sz="2800" dirty="0">
                <a:solidFill>
                  <a:srgbClr val="FF0000"/>
                </a:solidFill>
              </a:rPr>
              <a:t>要 行 道 </a:t>
            </a:r>
            <a:r>
              <a:rPr lang="zh-TW" altLang="en-US" sz="2800" dirty="0"/>
              <a:t>， 不 要 單 單 聽 道 ， 自 己 欺 哄 自 己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/>
              <a:t>23 </a:t>
            </a:r>
            <a:r>
              <a:rPr lang="zh-TW" altLang="en-US" sz="2800" dirty="0"/>
              <a:t>因 為 </a:t>
            </a:r>
            <a:r>
              <a:rPr lang="zh-TW" altLang="en-US" sz="2800" dirty="0">
                <a:solidFill>
                  <a:srgbClr val="FF0000"/>
                </a:solidFill>
              </a:rPr>
              <a:t>聽 道 而 不 行 道 的 ， 就 像 人 對 著 鏡 子 看 自 己 本 來 的 面 目 </a:t>
            </a:r>
            <a:r>
              <a:rPr lang="zh-TW" altLang="en-US" sz="2800" dirty="0"/>
              <a:t>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/>
              <a:t>24 </a:t>
            </a:r>
            <a:r>
              <a:rPr lang="zh-TW" altLang="en-US" sz="2800" dirty="0"/>
              <a:t>看 見 ， 走 後 ， 隨 即 忘 了 他 的 相 貌 如 何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/>
              <a:t>25 </a:t>
            </a:r>
            <a:r>
              <a:rPr lang="zh-TW" altLang="en-US" sz="2800" dirty="0"/>
              <a:t>惟 有 詳 細 察 看 那 全 備 、 使 人 自 由 之 律 法 的 ， 並 且 時 常 如 此 ， 這 人 既 不 是 聽 了 就 忘 ， 乃 是 實 在 行 出 來 ， 就 在 他 所 行 的 事 上 必 然 得 福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456718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歡樂慶祝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183442"/>
            <a:ext cx="8299342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9 </a:t>
            </a:r>
            <a:r>
              <a:rPr lang="en-US" sz="2800" dirty="0"/>
              <a:t>省 長 尼 希 米 和 作 祭 司 的 文 士 以 斯 拉 ， 並 教 訓 百 姓 的 利 未 人 ， 對 眾 民 說 ： 今 日 是 耶 和 華 ─ 你 們 神 的 聖 日 ， </a:t>
            </a:r>
            <a:r>
              <a:rPr lang="en-US" sz="2800" dirty="0">
                <a:solidFill>
                  <a:srgbClr val="FF0000"/>
                </a:solidFill>
              </a:rPr>
              <a:t>不 要 悲 哀 哭 泣 </a:t>
            </a:r>
            <a:r>
              <a:rPr lang="en-US" sz="2800" dirty="0"/>
              <a:t>。 這 是 </a:t>
            </a:r>
            <a:r>
              <a:rPr lang="en-US" sz="2800" dirty="0">
                <a:solidFill>
                  <a:srgbClr val="FF0000"/>
                </a:solidFill>
              </a:rPr>
              <a:t>因 為 眾 民 聽 見 律 法 書 上 的 話 都 哭 了</a:t>
            </a:r>
            <a:r>
              <a:rPr lang="en-US" sz="2800" dirty="0"/>
              <a:t> 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10 </a:t>
            </a:r>
            <a:r>
              <a:rPr lang="en-US" sz="2800" dirty="0"/>
              <a:t>又 對 他 們 說 ： 你 們 去 吃 肥 美 的 ， 喝 甘 甜 的 ， 有 不 能 預 備 的 就 分 給 他 ， 因 為 今 日 是 我 們 主 的 聖 日 。 你 們 不 要 憂 愁 ， </a:t>
            </a:r>
            <a:r>
              <a:rPr lang="en-US" sz="2800" dirty="0">
                <a:solidFill>
                  <a:srgbClr val="0000CC"/>
                </a:solidFill>
              </a:rPr>
              <a:t>因 靠 耶 和 華 而 得 的 喜 樂 是 你 們 的 力 量 </a:t>
            </a:r>
            <a:r>
              <a:rPr lang="en-US" sz="2800" dirty="0"/>
              <a:t>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11 </a:t>
            </a:r>
            <a:r>
              <a:rPr lang="en-US" sz="2800" dirty="0"/>
              <a:t>於 是 利 未 人 使 眾 民 靜 默 ， 說 ： 今 日 是 聖 日 ； 不 要 作 聲 ， 也 不 要 憂 愁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12 </a:t>
            </a:r>
            <a:r>
              <a:rPr lang="en-US" sz="2800" dirty="0"/>
              <a:t>眾 民 都 去 吃 喝 ， </a:t>
            </a:r>
            <a:r>
              <a:rPr lang="en-US" sz="2800" dirty="0">
                <a:solidFill>
                  <a:srgbClr val="FF0000"/>
                </a:solidFill>
              </a:rPr>
              <a:t>也 分 給 人 </a:t>
            </a:r>
            <a:r>
              <a:rPr lang="en-US" sz="2800" dirty="0"/>
              <a:t>， </a:t>
            </a:r>
            <a:r>
              <a:rPr lang="en-US" sz="2800" dirty="0">
                <a:solidFill>
                  <a:srgbClr val="0000CC"/>
                </a:solidFill>
              </a:rPr>
              <a:t>大 </a:t>
            </a:r>
            <a:r>
              <a:rPr lang="en-US" sz="2800" dirty="0" err="1">
                <a:solidFill>
                  <a:srgbClr val="0000CC"/>
                </a:solidFill>
              </a:rPr>
              <a:t>大</a:t>
            </a:r>
            <a:r>
              <a:rPr lang="en-US" sz="2800" dirty="0">
                <a:solidFill>
                  <a:srgbClr val="0000CC"/>
                </a:solidFill>
              </a:rPr>
              <a:t> 快 樂 </a:t>
            </a:r>
            <a:r>
              <a:rPr lang="en-US" sz="2800" dirty="0"/>
              <a:t>， 因 為 他 們 明 白 所 教 訓 他 們 的 話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893025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+mn-ea"/>
                <a:ea typeface="+mn-ea"/>
              </a:rPr>
              <a:t>悲 哀 哭 </a:t>
            </a:r>
            <a:r>
              <a:rPr lang="en-US" sz="4000" dirty="0" smtClean="0">
                <a:solidFill>
                  <a:schemeClr val="bg1"/>
                </a:solidFill>
                <a:latin typeface="+mn-ea"/>
                <a:ea typeface="+mn-ea"/>
              </a:rPr>
              <a:t>泣</a:t>
            </a:r>
            <a:r>
              <a:rPr lang="zh-TW" altLang="en-US" sz="4000" dirty="0" smtClean="0">
                <a:solidFill>
                  <a:schemeClr val="bg1"/>
                </a:solidFill>
                <a:latin typeface="+mn-ea"/>
                <a:ea typeface="+mn-ea"/>
              </a:rPr>
              <a:t> 與 </a:t>
            </a:r>
            <a:r>
              <a:rPr lang="en-US" sz="4000" dirty="0">
                <a:solidFill>
                  <a:schemeClr val="bg1"/>
                </a:solidFill>
                <a:latin typeface="+mn-ea"/>
                <a:ea typeface="+mn-ea"/>
              </a:rPr>
              <a:t>喜 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036" y="1248672"/>
            <a:ext cx="8576152" cy="518917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3000" dirty="0" smtClean="0"/>
              <a:t>哭有時，笑有時；哀慟有時，跳舞有時；</a:t>
            </a:r>
            <a:r>
              <a:rPr lang="en-US" altLang="zh-TW" sz="3000" dirty="0" smtClean="0"/>
              <a:t>(</a:t>
            </a:r>
            <a:r>
              <a:rPr lang="zh-TW" altLang="en-US" sz="3000" dirty="0" smtClean="0"/>
              <a:t>傳 </a:t>
            </a:r>
            <a:r>
              <a:rPr lang="zh-TW" altLang="en-US" sz="3000" dirty="0"/>
              <a:t>道 書 </a:t>
            </a:r>
            <a:r>
              <a:rPr lang="en-US" altLang="zh-TW" sz="3000" dirty="0" smtClean="0"/>
              <a:t>3:4)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000" b="1" dirty="0" smtClean="0"/>
              <a:t>1</a:t>
            </a:r>
            <a:r>
              <a:rPr lang="en-US" sz="3000" b="1" dirty="0"/>
              <a:t>. </a:t>
            </a:r>
            <a:r>
              <a:rPr lang="zh-TW" altLang="en-US" sz="3000" b="1" dirty="0"/>
              <a:t>扎心認罪悲泣（</a:t>
            </a:r>
            <a:r>
              <a:rPr lang="en-US" sz="3000" b="1" dirty="0"/>
              <a:t>Conviction</a:t>
            </a:r>
            <a:r>
              <a:rPr lang="zh-TW" altLang="en-US" sz="3000" b="1" dirty="0" smtClean="0"/>
              <a:t>）</a:t>
            </a:r>
            <a:endParaRPr lang="en-US" altLang="zh-TW" sz="30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800" dirty="0"/>
              <a:t>眾人聽見這話，覺得扎心，就對彼得和其餘的使徒說：</a:t>
            </a:r>
            <a:r>
              <a:rPr lang="en-US" altLang="zh-TW" sz="2800" dirty="0"/>
              <a:t>『</a:t>
            </a:r>
            <a:r>
              <a:rPr lang="zh-TW" altLang="en-US" sz="2800" dirty="0"/>
              <a:t>弟兄們，我們當怎樣行？</a:t>
            </a:r>
            <a:r>
              <a:rPr lang="en-US" altLang="zh-TW" sz="2800" dirty="0" smtClean="0"/>
              <a:t>』</a:t>
            </a:r>
            <a:r>
              <a:rPr lang="zh-TW" altLang="en-US" sz="2800" dirty="0" smtClean="0"/>
              <a:t>（</a:t>
            </a:r>
            <a:r>
              <a:rPr lang="zh-TW" altLang="en-US" sz="2800" dirty="0"/>
              <a:t>徒</a:t>
            </a:r>
            <a:r>
              <a:rPr lang="en-US" sz="2800" dirty="0"/>
              <a:t>2:37</a:t>
            </a:r>
            <a:r>
              <a:rPr lang="zh-TW" altLang="en-US" sz="2800" dirty="0"/>
              <a:t>）</a:t>
            </a:r>
            <a:endParaRPr lang="en-US" altLang="zh-TW" sz="2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sz="3000" b="1" dirty="0"/>
              <a:t>2. </a:t>
            </a:r>
            <a:r>
              <a:rPr lang="zh-TW" altLang="en-US" sz="3000" b="1" dirty="0"/>
              <a:t>蒙恩轉悲為喜（</a:t>
            </a:r>
            <a:r>
              <a:rPr lang="en-US" sz="3000" b="1" dirty="0"/>
              <a:t>Salvation</a:t>
            </a:r>
            <a:r>
              <a:rPr lang="zh-TW" altLang="en-US" sz="3000" b="1" dirty="0"/>
              <a:t>）</a:t>
            </a:r>
            <a:r>
              <a:rPr lang="en-US" sz="3000" dirty="0"/>
              <a:t/>
            </a:r>
            <a:br>
              <a:rPr lang="en-US" sz="3000" dirty="0"/>
            </a:br>
            <a:r>
              <a:rPr lang="zh-TW" altLang="en-US" sz="2800" dirty="0" smtClean="0"/>
              <a:t>因</a:t>
            </a:r>
            <a:r>
              <a:rPr lang="zh-TW" altLang="en-US" sz="2800" dirty="0"/>
              <a:t>為，他的怒氣不過是轉眼之間；他的恩典乃是一生之久。一宿雖然有哭泣，早晨便必歡呼</a:t>
            </a:r>
            <a:r>
              <a:rPr lang="zh-TW" altLang="en-US" sz="2800" dirty="0" smtClean="0"/>
              <a:t>。（</a:t>
            </a:r>
            <a:r>
              <a:rPr lang="zh-TW" altLang="en-US" sz="2800" dirty="0"/>
              <a:t>詩</a:t>
            </a:r>
            <a:r>
              <a:rPr lang="en-US" sz="2800" dirty="0"/>
              <a:t>30:5</a:t>
            </a:r>
            <a:r>
              <a:rPr lang="zh-TW" altLang="en-US" sz="2800" dirty="0" smtClean="0"/>
              <a:t>）</a:t>
            </a:r>
            <a:endParaRPr lang="en-US" altLang="zh-TW" sz="2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sz="3000" b="1" dirty="0"/>
              <a:t>3. </a:t>
            </a:r>
            <a:r>
              <a:rPr lang="zh-TW" altLang="en-US" sz="3000" b="1" dirty="0"/>
              <a:t>分享恩典滿溢（</a:t>
            </a:r>
            <a:r>
              <a:rPr lang="en-US" sz="3000" b="1" dirty="0"/>
              <a:t>Sharing</a:t>
            </a:r>
            <a:r>
              <a:rPr lang="zh-TW" altLang="en-US" sz="3000" b="1" dirty="0"/>
              <a:t>）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1301167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+mn-ea"/>
              </a:rPr>
              <a:t>喜樂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TW" sz="2400" baseline="30000" dirty="0">
                <a:latin typeface="+mn-ea"/>
              </a:rPr>
              <a:t> </a:t>
            </a:r>
            <a:r>
              <a:rPr lang="zh-TW" altLang="en-US" sz="2400" dirty="0" smtClean="0">
                <a:latin typeface="+mn-ea"/>
              </a:rPr>
              <a:t>你若在安息日掉轉（或譯：謹慎）你的腳步，在我聖日不以操作為喜樂，</a:t>
            </a:r>
            <a:r>
              <a:rPr lang="zh-TW" altLang="en-US" sz="2400" dirty="0" smtClean="0">
                <a:solidFill>
                  <a:srgbClr val="FF0000"/>
                </a:solidFill>
                <a:latin typeface="+mn-ea"/>
              </a:rPr>
              <a:t>稱安息日為可喜樂的，稱耶和華的聖日為可尊重的</a:t>
            </a:r>
            <a:r>
              <a:rPr lang="zh-TW" altLang="en-US" sz="2400" dirty="0" smtClean="0">
                <a:latin typeface="+mn-ea"/>
              </a:rPr>
              <a:t>；而且尊敬這日，不辦自己的私事，不隨自己的私意，不說自己的私話，你就</a:t>
            </a:r>
            <a:r>
              <a:rPr lang="zh-TW" altLang="en-US" sz="2400" dirty="0" smtClean="0">
                <a:solidFill>
                  <a:srgbClr val="FF0000"/>
                </a:solidFill>
                <a:latin typeface="+mn-ea"/>
              </a:rPr>
              <a:t>以耶和華為樂</a:t>
            </a:r>
            <a:r>
              <a:rPr lang="zh-TW" altLang="en-US" sz="2400" dirty="0" smtClean="0">
                <a:latin typeface="+mn-ea"/>
              </a:rPr>
              <a:t>。耶和華要使你乘駕地的高處，又以你祖雅各的產業養育你。這是耶和華親口說的。 </a:t>
            </a:r>
            <a:r>
              <a:rPr lang="en-US" altLang="zh-TW" sz="2400" dirty="0" smtClean="0">
                <a:latin typeface="+mn-ea"/>
              </a:rPr>
              <a:t>(</a:t>
            </a:r>
            <a:r>
              <a:rPr lang="zh-TW" altLang="en-US" sz="2400" dirty="0" smtClean="0">
                <a:latin typeface="+mn-ea"/>
              </a:rPr>
              <a:t>以 </a:t>
            </a:r>
            <a:r>
              <a:rPr lang="zh-TW" altLang="en-US" sz="2400" dirty="0">
                <a:latin typeface="+mn-ea"/>
              </a:rPr>
              <a:t>賽 亞 書 </a:t>
            </a:r>
            <a:r>
              <a:rPr lang="en-US" altLang="zh-TW" sz="2400" dirty="0" smtClean="0">
                <a:latin typeface="+mn-ea"/>
              </a:rPr>
              <a:t>58:13-14)</a:t>
            </a:r>
          </a:p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+mn-ea"/>
              </a:rPr>
              <a:t>你們不要憂愁，因</a:t>
            </a:r>
            <a:r>
              <a:rPr lang="zh-TW" altLang="en-US" sz="2400" dirty="0">
                <a:solidFill>
                  <a:srgbClr val="FF0000"/>
                </a:solidFill>
                <a:latin typeface="+mn-ea"/>
              </a:rPr>
              <a:t>靠耶和華而得的喜樂</a:t>
            </a:r>
            <a:r>
              <a:rPr lang="zh-TW" altLang="en-US" sz="2400" dirty="0">
                <a:solidFill>
                  <a:srgbClr val="000000"/>
                </a:solidFill>
                <a:latin typeface="+mn-ea"/>
              </a:rPr>
              <a:t>是你們的力量。</a:t>
            </a:r>
            <a:r>
              <a:rPr lang="en-US" altLang="zh-TW" sz="2400" dirty="0">
                <a:solidFill>
                  <a:srgbClr val="808080"/>
                </a:solidFill>
                <a:latin typeface="+mn-ea"/>
              </a:rPr>
              <a:t>(</a:t>
            </a:r>
            <a:r>
              <a:rPr lang="zh-TW" altLang="en-US" sz="2400" dirty="0">
                <a:solidFill>
                  <a:srgbClr val="808080"/>
                </a:solidFill>
                <a:latin typeface="+mn-ea"/>
              </a:rPr>
              <a:t>尼</a:t>
            </a:r>
            <a:r>
              <a:rPr lang="en-US" altLang="zh-TW" sz="2400" dirty="0">
                <a:solidFill>
                  <a:srgbClr val="808080"/>
                </a:solidFill>
                <a:latin typeface="+mn-ea"/>
              </a:rPr>
              <a:t>8:10</a:t>
            </a:r>
            <a:r>
              <a:rPr lang="zh-TW" altLang="en-US" sz="2400" dirty="0">
                <a:solidFill>
                  <a:srgbClr val="808080"/>
                </a:solidFill>
                <a:latin typeface="+mn-ea"/>
              </a:rPr>
              <a:t> </a:t>
            </a:r>
            <a:r>
              <a:rPr lang="en-US" altLang="zh-TW" sz="2400" dirty="0">
                <a:solidFill>
                  <a:srgbClr val="808080"/>
                </a:solidFill>
                <a:latin typeface="+mn-ea"/>
              </a:rPr>
              <a:t>)</a:t>
            </a:r>
          </a:p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z="2400" dirty="0" smtClean="0">
                <a:solidFill>
                  <a:srgbClr val="000000"/>
                </a:solidFill>
                <a:latin typeface="+mn-ea"/>
              </a:rPr>
              <a:t>你</a:t>
            </a:r>
            <a:r>
              <a:rPr lang="zh-TW" altLang="en-US" sz="2400" dirty="0">
                <a:solidFill>
                  <a:srgbClr val="000000"/>
                </a:solidFill>
                <a:latin typeface="+mn-ea"/>
              </a:rPr>
              <a:t>們現在也是憂愁，但我要再見你們，你們的心就喜樂了；這</a:t>
            </a:r>
            <a:r>
              <a:rPr lang="zh-TW" altLang="en-US" sz="2400" dirty="0">
                <a:solidFill>
                  <a:srgbClr val="FF0000"/>
                </a:solidFill>
                <a:latin typeface="+mn-ea"/>
              </a:rPr>
              <a:t>喜樂</a:t>
            </a:r>
            <a:r>
              <a:rPr lang="zh-TW" altLang="en-US" sz="2400" dirty="0">
                <a:solidFill>
                  <a:srgbClr val="000000"/>
                </a:solidFill>
                <a:latin typeface="+mn-ea"/>
              </a:rPr>
              <a:t>也沒有人能奪去。</a:t>
            </a:r>
            <a:r>
              <a:rPr lang="en-US" altLang="zh-TW" sz="2400" dirty="0">
                <a:solidFill>
                  <a:srgbClr val="808080"/>
                </a:solidFill>
                <a:latin typeface="+mn-ea"/>
              </a:rPr>
              <a:t>(</a:t>
            </a:r>
            <a:r>
              <a:rPr lang="zh-TW" altLang="en-US" sz="2400" dirty="0">
                <a:solidFill>
                  <a:srgbClr val="808080"/>
                </a:solidFill>
                <a:latin typeface="+mn-ea"/>
              </a:rPr>
              <a:t>約</a:t>
            </a:r>
            <a:r>
              <a:rPr lang="en-US" altLang="zh-TW" sz="2400" dirty="0">
                <a:solidFill>
                  <a:srgbClr val="808080"/>
                </a:solidFill>
                <a:latin typeface="+mn-ea"/>
              </a:rPr>
              <a:t>16:22)</a:t>
            </a:r>
            <a:endParaRPr lang="zh-TW" altLang="en-US" sz="2400" dirty="0">
              <a:solidFill>
                <a:srgbClr val="808080"/>
              </a:solidFill>
              <a:latin typeface="+mn-ea"/>
            </a:endParaRPr>
          </a:p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+mn-ea"/>
              </a:rPr>
              <a:t>因為神的國不在乎吃喝，只在乎公義、和平，並</a:t>
            </a:r>
            <a:r>
              <a:rPr lang="zh-TW" altLang="en-US" sz="2400" dirty="0">
                <a:solidFill>
                  <a:srgbClr val="FF0000"/>
                </a:solidFill>
                <a:latin typeface="+mn-ea"/>
              </a:rPr>
              <a:t>聖靈中的喜樂</a:t>
            </a:r>
            <a:r>
              <a:rPr lang="zh-TW" altLang="en-US" sz="2400" dirty="0">
                <a:solidFill>
                  <a:srgbClr val="000000"/>
                </a:solidFill>
                <a:latin typeface="+mn-ea"/>
              </a:rPr>
              <a:t>。</a:t>
            </a:r>
            <a:r>
              <a:rPr lang="en-US" altLang="zh-TW" sz="2400" dirty="0">
                <a:solidFill>
                  <a:srgbClr val="808080"/>
                </a:solidFill>
                <a:latin typeface="+mn-ea"/>
              </a:rPr>
              <a:t>(</a:t>
            </a:r>
            <a:r>
              <a:rPr lang="zh-TW" altLang="en-US" sz="2400" dirty="0">
                <a:solidFill>
                  <a:srgbClr val="808080"/>
                </a:solidFill>
                <a:latin typeface="+mn-ea"/>
              </a:rPr>
              <a:t>羅</a:t>
            </a:r>
            <a:r>
              <a:rPr lang="en-US" altLang="zh-TW" sz="2400" dirty="0">
                <a:solidFill>
                  <a:srgbClr val="808080"/>
                </a:solidFill>
                <a:latin typeface="+mn-ea"/>
              </a:rPr>
              <a:t>14:17)</a:t>
            </a:r>
            <a:endParaRPr lang="zh-TW" altLang="en-US" sz="2400" dirty="0">
              <a:solidFill>
                <a:srgbClr val="808080"/>
              </a:solidFill>
              <a:latin typeface="+mn-ea"/>
            </a:endParaRPr>
          </a:p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z="2400" dirty="0" smtClean="0">
                <a:solidFill>
                  <a:srgbClr val="000000"/>
                </a:solidFill>
                <a:latin typeface="+mn-ea"/>
              </a:rPr>
              <a:t>你</a:t>
            </a:r>
            <a:r>
              <a:rPr lang="zh-TW" altLang="en-US" sz="2400" dirty="0">
                <a:solidFill>
                  <a:srgbClr val="000000"/>
                </a:solidFill>
                <a:latin typeface="+mn-ea"/>
              </a:rPr>
              <a:t>們要</a:t>
            </a:r>
            <a:r>
              <a:rPr lang="zh-TW" altLang="en-US" sz="2400" dirty="0">
                <a:solidFill>
                  <a:srgbClr val="FF0000"/>
                </a:solidFill>
                <a:latin typeface="+mn-ea"/>
              </a:rPr>
              <a:t>靠主常常喜樂</a:t>
            </a:r>
            <a:r>
              <a:rPr lang="zh-TW" altLang="en-US" sz="2400" dirty="0">
                <a:solidFill>
                  <a:srgbClr val="000000"/>
                </a:solidFill>
                <a:latin typeface="+mn-ea"/>
              </a:rPr>
              <a:t>。我再說，你們要喜樂。</a:t>
            </a:r>
            <a:r>
              <a:rPr lang="en-US" altLang="zh-TW" sz="2400" dirty="0">
                <a:solidFill>
                  <a:srgbClr val="808080"/>
                </a:solidFill>
                <a:latin typeface="+mn-ea"/>
              </a:rPr>
              <a:t>(</a:t>
            </a:r>
            <a:r>
              <a:rPr lang="zh-TW" altLang="en-US" sz="2400" dirty="0">
                <a:solidFill>
                  <a:srgbClr val="808080"/>
                </a:solidFill>
                <a:latin typeface="+mn-ea"/>
              </a:rPr>
              <a:t>腓</a:t>
            </a:r>
            <a:r>
              <a:rPr lang="en-US" altLang="zh-TW" sz="2400" dirty="0">
                <a:solidFill>
                  <a:srgbClr val="808080"/>
                </a:solidFill>
                <a:latin typeface="+mn-ea"/>
              </a:rPr>
              <a:t>4:4)</a:t>
            </a:r>
            <a:endParaRPr lang="zh-TW" altLang="en-US" sz="2400" dirty="0">
              <a:solidFill>
                <a:srgbClr val="808080"/>
              </a:solidFill>
              <a:latin typeface="+mn-ea"/>
            </a:endParaRPr>
          </a:p>
          <a:p>
            <a:pPr>
              <a:lnSpc>
                <a:spcPct val="100000"/>
              </a:lnSpc>
            </a:pPr>
            <a:endParaRPr lang="zh-TW" altLang="en-US" sz="2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838213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守住棚節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13 </a:t>
            </a:r>
            <a:r>
              <a:rPr lang="en-US" sz="2800" dirty="0"/>
              <a:t>次 日 ， 眾 民 的 族 長 、 祭 司 ， 和 利 未 人 都 聚 集 到 文 士 以 斯 拉 那 裡 ， 要 留 心 聽 律 法 上 的 話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14 </a:t>
            </a:r>
            <a:r>
              <a:rPr lang="en-US" sz="2800" dirty="0"/>
              <a:t>他 們 見 律 法 上 寫 著 ， 耶 和 華 藉 摩 西 吩 咐 以 色 列 人 要 在 七 月 節 住 棚 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15 </a:t>
            </a:r>
            <a:r>
              <a:rPr lang="en-US" sz="2800" dirty="0"/>
              <a:t>並 要 在 各 城 和 耶 路 撒 冷 宣 傳 報 告 說 ： 你 們 當 上 山 ， 將 </a:t>
            </a:r>
            <a:r>
              <a:rPr lang="en-US" sz="2800" dirty="0">
                <a:solidFill>
                  <a:srgbClr val="0000CC"/>
                </a:solidFill>
              </a:rPr>
              <a:t>橄 欖 樹 、 野 橄 欖 樹 、 番 石 榴 樹 、 棕 樹</a:t>
            </a:r>
            <a:r>
              <a:rPr lang="en-US" sz="2800" dirty="0"/>
              <a:t> ， 和 各 樣 茂 密 樹 的 枝 子 取 來 ， 照 著 所 寫 的 搭 棚 </a:t>
            </a:r>
            <a:r>
              <a:rPr lang="en-US" sz="2800" dirty="0" smtClean="0"/>
              <a:t>。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877813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守住棚節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 smtClean="0"/>
              <a:t>16</a:t>
            </a:r>
            <a:r>
              <a:rPr lang="en-US" sz="2800" b="1" dirty="0"/>
              <a:t> </a:t>
            </a:r>
            <a:r>
              <a:rPr lang="en-US" sz="2800" dirty="0"/>
              <a:t>於 是 百 姓 出 去 ， 取 了 樹 枝 來 ， 各 人 在 自 己 的 房 頂 上 ， 或 院 內 ， 或 神 殿 的 院 內 ， 或 水 門 的 寬 闊 處 ， 或 以 法 蓮 門 的 寬 闊 處 搭 棚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17 </a:t>
            </a:r>
            <a:r>
              <a:rPr lang="en-US" sz="2800" dirty="0"/>
              <a:t>從 擄 到 之 地 歸 回 的 全 會 眾 就 搭 棚 ， 住 在 棚 裡 。 </a:t>
            </a:r>
            <a:r>
              <a:rPr lang="en-US" sz="2800" dirty="0">
                <a:solidFill>
                  <a:srgbClr val="0000CC"/>
                </a:solidFill>
              </a:rPr>
              <a:t>從 嫩 的 兒 子 約 書 亞 的 時 候 直 到 這 日 ， 以 色 列 人 沒 有 這 樣 行 。 </a:t>
            </a:r>
            <a:r>
              <a:rPr lang="en-US" sz="2800" dirty="0"/>
              <a:t>於 是 眾 人 </a:t>
            </a:r>
            <a:r>
              <a:rPr lang="en-US" sz="2800" dirty="0">
                <a:solidFill>
                  <a:srgbClr val="008000"/>
                </a:solidFill>
              </a:rPr>
              <a:t>大 </a:t>
            </a:r>
            <a:r>
              <a:rPr lang="en-US" sz="2800" dirty="0" err="1">
                <a:solidFill>
                  <a:srgbClr val="008000"/>
                </a:solidFill>
              </a:rPr>
              <a:t>大</a:t>
            </a:r>
            <a:r>
              <a:rPr lang="en-US" sz="2800" dirty="0">
                <a:solidFill>
                  <a:srgbClr val="008000"/>
                </a:solidFill>
              </a:rPr>
              <a:t> 喜 樂</a:t>
            </a:r>
            <a:r>
              <a:rPr lang="en-US" sz="2800" dirty="0"/>
              <a:t>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18 </a:t>
            </a:r>
            <a:r>
              <a:rPr lang="en-US" sz="2800" dirty="0"/>
              <a:t>從 頭 一 天 直 到 末 一 天 ， 以 斯 拉 </a:t>
            </a:r>
            <a:r>
              <a:rPr lang="en-US" sz="2800" dirty="0">
                <a:solidFill>
                  <a:srgbClr val="FF0000"/>
                </a:solidFill>
              </a:rPr>
              <a:t>每 日 念 神 的 律 法 書 </a:t>
            </a:r>
            <a:r>
              <a:rPr lang="en-US" sz="2800" dirty="0"/>
              <a:t>。 眾 人 守 節 七 日 ， 第 八 日 照 例 有 嚴 肅 會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381211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 descr="Newsprint"/>
          <p:cNvSpPr>
            <a:spLocks noChangeArrowheads="1"/>
          </p:cNvSpPr>
          <p:nvPr/>
        </p:nvSpPr>
        <p:spPr bwMode="auto">
          <a:xfrm>
            <a:off x="1143000" y="1435100"/>
            <a:ext cx="533400" cy="6858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ea typeface="新細明體" panose="02020500000000000000" pitchFamily="18" charset="-120"/>
              </a:rPr>
              <a:t>1</a:t>
            </a:r>
          </a:p>
        </p:txBody>
      </p:sp>
      <p:sp>
        <p:nvSpPr>
          <p:cNvPr id="14339" name="Rectangle 3" descr="Newsprint"/>
          <p:cNvSpPr>
            <a:spLocks noChangeArrowheads="1"/>
          </p:cNvSpPr>
          <p:nvPr/>
        </p:nvSpPr>
        <p:spPr bwMode="auto">
          <a:xfrm>
            <a:off x="1752600" y="1435100"/>
            <a:ext cx="533400" cy="6858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ea typeface="新細明體" panose="02020500000000000000" pitchFamily="18" charset="-120"/>
              </a:rPr>
              <a:t>2</a:t>
            </a:r>
          </a:p>
        </p:txBody>
      </p:sp>
      <p:sp>
        <p:nvSpPr>
          <p:cNvPr id="14340" name="Rectangle 4" descr="Newsprint"/>
          <p:cNvSpPr>
            <a:spLocks noChangeArrowheads="1"/>
          </p:cNvSpPr>
          <p:nvPr/>
        </p:nvSpPr>
        <p:spPr bwMode="auto">
          <a:xfrm>
            <a:off x="2362200" y="1435100"/>
            <a:ext cx="533400" cy="6858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ea typeface="新細明體" panose="02020500000000000000" pitchFamily="18" charset="-120"/>
              </a:rPr>
              <a:t>3</a:t>
            </a:r>
          </a:p>
        </p:txBody>
      </p:sp>
      <p:sp>
        <p:nvSpPr>
          <p:cNvPr id="14341" name="Rectangle 5" descr="Newsprint"/>
          <p:cNvSpPr>
            <a:spLocks noChangeArrowheads="1"/>
          </p:cNvSpPr>
          <p:nvPr/>
        </p:nvSpPr>
        <p:spPr bwMode="auto">
          <a:xfrm>
            <a:off x="2971800" y="1435100"/>
            <a:ext cx="533400" cy="6858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ea typeface="新細明體" panose="02020500000000000000" pitchFamily="18" charset="-120"/>
              </a:rPr>
              <a:t>4</a:t>
            </a:r>
          </a:p>
        </p:txBody>
      </p:sp>
      <p:sp>
        <p:nvSpPr>
          <p:cNvPr id="14342" name="Rectangle 6" descr="Newsprint"/>
          <p:cNvSpPr>
            <a:spLocks noChangeArrowheads="1"/>
          </p:cNvSpPr>
          <p:nvPr/>
        </p:nvSpPr>
        <p:spPr bwMode="auto">
          <a:xfrm>
            <a:off x="3581400" y="1435100"/>
            <a:ext cx="533400" cy="6858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ea typeface="新細明體" panose="02020500000000000000" pitchFamily="18" charset="-120"/>
              </a:rPr>
              <a:t>5</a:t>
            </a:r>
          </a:p>
        </p:txBody>
      </p:sp>
      <p:sp>
        <p:nvSpPr>
          <p:cNvPr id="14343" name="Rectangle 7" descr="Newsprint"/>
          <p:cNvSpPr>
            <a:spLocks noChangeArrowheads="1"/>
          </p:cNvSpPr>
          <p:nvPr/>
        </p:nvSpPr>
        <p:spPr bwMode="auto">
          <a:xfrm>
            <a:off x="4191000" y="1435100"/>
            <a:ext cx="533400" cy="6858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ea typeface="新細明體" panose="02020500000000000000" pitchFamily="18" charset="-120"/>
              </a:rPr>
              <a:t>6</a:t>
            </a:r>
          </a:p>
        </p:txBody>
      </p:sp>
      <p:sp>
        <p:nvSpPr>
          <p:cNvPr id="14344" name="Rectangle 8" descr="Newsprint"/>
          <p:cNvSpPr>
            <a:spLocks noChangeArrowheads="1"/>
          </p:cNvSpPr>
          <p:nvPr/>
        </p:nvSpPr>
        <p:spPr bwMode="auto">
          <a:xfrm>
            <a:off x="4800600" y="1435100"/>
            <a:ext cx="533400" cy="6858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ea typeface="新細明體" panose="02020500000000000000" pitchFamily="18" charset="-120"/>
              </a:rPr>
              <a:t>7</a:t>
            </a:r>
          </a:p>
        </p:txBody>
      </p:sp>
      <p:sp>
        <p:nvSpPr>
          <p:cNvPr id="14345" name="Rectangle 9" descr="Newsprint"/>
          <p:cNvSpPr>
            <a:spLocks noChangeArrowheads="1"/>
          </p:cNvSpPr>
          <p:nvPr/>
        </p:nvSpPr>
        <p:spPr bwMode="auto">
          <a:xfrm>
            <a:off x="5410200" y="1435100"/>
            <a:ext cx="533400" cy="6858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ea typeface="新細明體" panose="02020500000000000000" pitchFamily="18" charset="-120"/>
              </a:rPr>
              <a:t>8</a:t>
            </a:r>
          </a:p>
        </p:txBody>
      </p:sp>
      <p:sp>
        <p:nvSpPr>
          <p:cNvPr id="14346" name="Rectangle 10" descr="Newsprint"/>
          <p:cNvSpPr>
            <a:spLocks noChangeArrowheads="1"/>
          </p:cNvSpPr>
          <p:nvPr/>
        </p:nvSpPr>
        <p:spPr bwMode="auto">
          <a:xfrm>
            <a:off x="6019800" y="1435100"/>
            <a:ext cx="533400" cy="6858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ea typeface="新細明體" panose="02020500000000000000" pitchFamily="18" charset="-120"/>
              </a:rPr>
              <a:t>9</a:t>
            </a:r>
          </a:p>
        </p:txBody>
      </p:sp>
      <p:sp>
        <p:nvSpPr>
          <p:cNvPr id="14347" name="Rectangle 11" descr="Newsprint"/>
          <p:cNvSpPr>
            <a:spLocks noChangeArrowheads="1"/>
          </p:cNvSpPr>
          <p:nvPr/>
        </p:nvSpPr>
        <p:spPr bwMode="auto">
          <a:xfrm>
            <a:off x="6629400" y="1435100"/>
            <a:ext cx="533400" cy="6858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ea typeface="新細明體" panose="02020500000000000000" pitchFamily="18" charset="-120"/>
              </a:rPr>
              <a:t>10</a:t>
            </a:r>
          </a:p>
        </p:txBody>
      </p:sp>
      <p:sp>
        <p:nvSpPr>
          <p:cNvPr id="14348" name="Rectangle 12" descr="Newsprint"/>
          <p:cNvSpPr>
            <a:spLocks noChangeArrowheads="1"/>
          </p:cNvSpPr>
          <p:nvPr/>
        </p:nvSpPr>
        <p:spPr bwMode="auto">
          <a:xfrm>
            <a:off x="7239000" y="1435100"/>
            <a:ext cx="533400" cy="6858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ea typeface="新細明體" panose="02020500000000000000" pitchFamily="18" charset="-120"/>
              </a:rPr>
              <a:t>11</a:t>
            </a:r>
          </a:p>
        </p:txBody>
      </p:sp>
      <p:sp>
        <p:nvSpPr>
          <p:cNvPr id="14349" name="Rectangle 13" descr="Newsprint"/>
          <p:cNvSpPr>
            <a:spLocks noChangeArrowheads="1"/>
          </p:cNvSpPr>
          <p:nvPr/>
        </p:nvSpPr>
        <p:spPr bwMode="auto">
          <a:xfrm>
            <a:off x="7848600" y="1435100"/>
            <a:ext cx="533400" cy="6858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ea typeface="新細明體" panose="02020500000000000000" pitchFamily="18" charset="-120"/>
              </a:rPr>
              <a:t>12</a:t>
            </a:r>
          </a:p>
        </p:txBody>
      </p:sp>
      <p:sp>
        <p:nvSpPr>
          <p:cNvPr id="14350" name="Rectangle 14" descr="Recycled paper"/>
          <p:cNvSpPr>
            <a:spLocks noChangeArrowheads="1"/>
          </p:cNvSpPr>
          <p:nvPr/>
        </p:nvSpPr>
        <p:spPr bwMode="auto">
          <a:xfrm>
            <a:off x="1143000" y="2197100"/>
            <a:ext cx="533400" cy="1676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尼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散</a:t>
            </a:r>
          </a:p>
        </p:txBody>
      </p:sp>
      <p:sp>
        <p:nvSpPr>
          <p:cNvPr id="14351" name="Rectangle 15" descr="Recycled paper"/>
          <p:cNvSpPr>
            <a:spLocks noChangeArrowheads="1"/>
          </p:cNvSpPr>
          <p:nvPr/>
        </p:nvSpPr>
        <p:spPr bwMode="auto">
          <a:xfrm>
            <a:off x="1752600" y="2197100"/>
            <a:ext cx="533400" cy="1676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以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珥</a:t>
            </a:r>
          </a:p>
        </p:txBody>
      </p:sp>
      <p:sp>
        <p:nvSpPr>
          <p:cNvPr id="14352" name="Rectangle 16" descr="Recycled paper"/>
          <p:cNvSpPr>
            <a:spLocks noChangeArrowheads="1"/>
          </p:cNvSpPr>
          <p:nvPr/>
        </p:nvSpPr>
        <p:spPr bwMode="auto">
          <a:xfrm>
            <a:off x="2362200" y="2197100"/>
            <a:ext cx="533400" cy="1676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西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彎</a:t>
            </a:r>
          </a:p>
        </p:txBody>
      </p:sp>
      <p:sp>
        <p:nvSpPr>
          <p:cNvPr id="14353" name="Rectangle 17" descr="Recycled paper"/>
          <p:cNvSpPr>
            <a:spLocks noChangeArrowheads="1"/>
          </p:cNvSpPr>
          <p:nvPr/>
        </p:nvSpPr>
        <p:spPr bwMode="auto">
          <a:xfrm>
            <a:off x="2971800" y="2197100"/>
            <a:ext cx="533400" cy="1676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搭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模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斯</a:t>
            </a:r>
          </a:p>
        </p:txBody>
      </p:sp>
      <p:sp>
        <p:nvSpPr>
          <p:cNvPr id="14354" name="Rectangle 18" descr="Recycled paper"/>
          <p:cNvSpPr>
            <a:spLocks noChangeArrowheads="1"/>
          </p:cNvSpPr>
          <p:nvPr/>
        </p:nvSpPr>
        <p:spPr bwMode="auto">
          <a:xfrm>
            <a:off x="3581400" y="2197100"/>
            <a:ext cx="533400" cy="1676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埃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波</a:t>
            </a:r>
          </a:p>
        </p:txBody>
      </p:sp>
      <p:sp>
        <p:nvSpPr>
          <p:cNvPr id="14355" name="Rectangle 19" descr="Recycled paper"/>
          <p:cNvSpPr>
            <a:spLocks noChangeArrowheads="1"/>
          </p:cNvSpPr>
          <p:nvPr/>
        </p:nvSpPr>
        <p:spPr bwMode="auto">
          <a:xfrm>
            <a:off x="4191000" y="2197100"/>
            <a:ext cx="533400" cy="1676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以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祿</a:t>
            </a:r>
          </a:p>
        </p:txBody>
      </p:sp>
      <p:sp>
        <p:nvSpPr>
          <p:cNvPr id="14356" name="Rectangle 20" descr="Recycled paper"/>
          <p:cNvSpPr>
            <a:spLocks noChangeArrowheads="1"/>
          </p:cNvSpPr>
          <p:nvPr/>
        </p:nvSpPr>
        <p:spPr bwMode="auto">
          <a:xfrm>
            <a:off x="4800600" y="2197100"/>
            <a:ext cx="533400" cy="1676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提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斯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利</a:t>
            </a:r>
          </a:p>
        </p:txBody>
      </p:sp>
      <p:sp>
        <p:nvSpPr>
          <p:cNvPr id="14357" name="Rectangle 21" descr="Recycled paper"/>
          <p:cNvSpPr>
            <a:spLocks noChangeArrowheads="1"/>
          </p:cNvSpPr>
          <p:nvPr/>
        </p:nvSpPr>
        <p:spPr bwMode="auto">
          <a:xfrm>
            <a:off x="5410200" y="2197100"/>
            <a:ext cx="533400" cy="1676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馬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西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班</a:t>
            </a:r>
          </a:p>
        </p:txBody>
      </p:sp>
      <p:sp>
        <p:nvSpPr>
          <p:cNvPr id="14358" name="Rectangle 22" descr="Recycled paper"/>
          <p:cNvSpPr>
            <a:spLocks noChangeArrowheads="1"/>
          </p:cNvSpPr>
          <p:nvPr/>
        </p:nvSpPr>
        <p:spPr bwMode="auto">
          <a:xfrm>
            <a:off x="6019800" y="2197100"/>
            <a:ext cx="533400" cy="1676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基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斯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流</a:t>
            </a:r>
          </a:p>
        </p:txBody>
      </p:sp>
      <p:sp>
        <p:nvSpPr>
          <p:cNvPr id="14359" name="Rectangle 23" descr="Recycled paper"/>
          <p:cNvSpPr>
            <a:spLocks noChangeArrowheads="1"/>
          </p:cNvSpPr>
          <p:nvPr/>
        </p:nvSpPr>
        <p:spPr bwMode="auto">
          <a:xfrm>
            <a:off x="6629400" y="2197100"/>
            <a:ext cx="533400" cy="1676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提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別</a:t>
            </a:r>
          </a:p>
        </p:txBody>
      </p:sp>
      <p:sp>
        <p:nvSpPr>
          <p:cNvPr id="14360" name="Rectangle 24" descr="Recycled paper"/>
          <p:cNvSpPr>
            <a:spLocks noChangeArrowheads="1"/>
          </p:cNvSpPr>
          <p:nvPr/>
        </p:nvSpPr>
        <p:spPr bwMode="auto">
          <a:xfrm>
            <a:off x="7239000" y="2197100"/>
            <a:ext cx="533400" cy="1676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細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罷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特</a:t>
            </a:r>
          </a:p>
        </p:txBody>
      </p:sp>
      <p:sp>
        <p:nvSpPr>
          <p:cNvPr id="14361" name="Rectangle 25" descr="Recycled paper"/>
          <p:cNvSpPr>
            <a:spLocks noChangeArrowheads="1"/>
          </p:cNvSpPr>
          <p:nvPr/>
        </p:nvSpPr>
        <p:spPr bwMode="auto">
          <a:xfrm>
            <a:off x="7848600" y="2197100"/>
            <a:ext cx="533400" cy="1676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亞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達</a:t>
            </a:r>
          </a:p>
        </p:txBody>
      </p:sp>
      <p:sp>
        <p:nvSpPr>
          <p:cNvPr id="14362" name="Rectangle 26" descr="Parchment"/>
          <p:cNvSpPr>
            <a:spLocks noChangeArrowheads="1"/>
          </p:cNvSpPr>
          <p:nvPr/>
        </p:nvSpPr>
        <p:spPr bwMode="auto">
          <a:xfrm>
            <a:off x="1143000" y="3949700"/>
            <a:ext cx="533400" cy="16764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亞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筆</a:t>
            </a:r>
          </a:p>
        </p:txBody>
      </p:sp>
      <p:sp>
        <p:nvSpPr>
          <p:cNvPr id="14363" name="Rectangle 27" descr="Parchment"/>
          <p:cNvSpPr>
            <a:spLocks noChangeArrowheads="1"/>
          </p:cNvSpPr>
          <p:nvPr/>
        </p:nvSpPr>
        <p:spPr bwMode="auto">
          <a:xfrm>
            <a:off x="1752600" y="3949700"/>
            <a:ext cx="533400" cy="16764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西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弗</a:t>
            </a:r>
          </a:p>
        </p:txBody>
      </p:sp>
      <p:sp>
        <p:nvSpPr>
          <p:cNvPr id="14364" name="Rectangle 28" descr="Parchment"/>
          <p:cNvSpPr>
            <a:spLocks noChangeArrowheads="1"/>
          </p:cNvSpPr>
          <p:nvPr/>
        </p:nvSpPr>
        <p:spPr bwMode="auto">
          <a:xfrm>
            <a:off x="2362200" y="3949700"/>
            <a:ext cx="533400" cy="16764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zh-TW" altLang="en-US" sz="2400" smtClean="0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14365" name="Rectangle 29" descr="Parchment"/>
          <p:cNvSpPr>
            <a:spLocks noChangeArrowheads="1"/>
          </p:cNvSpPr>
          <p:nvPr/>
        </p:nvSpPr>
        <p:spPr bwMode="auto">
          <a:xfrm>
            <a:off x="2971800" y="3949700"/>
            <a:ext cx="533400" cy="16764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zh-TW" altLang="en-US" sz="2400" smtClean="0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14366" name="Rectangle 30" descr="Parchment"/>
          <p:cNvSpPr>
            <a:spLocks noChangeArrowheads="1"/>
          </p:cNvSpPr>
          <p:nvPr/>
        </p:nvSpPr>
        <p:spPr bwMode="auto">
          <a:xfrm>
            <a:off x="3581400" y="3949700"/>
            <a:ext cx="533400" cy="16764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zh-TW" altLang="en-US" sz="2400" smtClean="0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14367" name="Rectangle 31" descr="Parchment"/>
          <p:cNvSpPr>
            <a:spLocks noChangeArrowheads="1"/>
          </p:cNvSpPr>
          <p:nvPr/>
        </p:nvSpPr>
        <p:spPr bwMode="auto">
          <a:xfrm>
            <a:off x="4191000" y="3949700"/>
            <a:ext cx="533400" cy="16764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zh-TW" altLang="en-US" sz="2400" smtClean="0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14368" name="Rectangle 32" descr="Parchment"/>
          <p:cNvSpPr>
            <a:spLocks noChangeArrowheads="1"/>
          </p:cNvSpPr>
          <p:nvPr/>
        </p:nvSpPr>
        <p:spPr bwMode="auto">
          <a:xfrm>
            <a:off x="4800600" y="3949700"/>
            <a:ext cx="533400" cy="16764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以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他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念</a:t>
            </a:r>
          </a:p>
        </p:txBody>
      </p:sp>
      <p:sp>
        <p:nvSpPr>
          <p:cNvPr id="14369" name="Rectangle 33" descr="Parchment"/>
          <p:cNvSpPr>
            <a:spLocks noChangeArrowheads="1"/>
          </p:cNvSpPr>
          <p:nvPr/>
        </p:nvSpPr>
        <p:spPr bwMode="auto">
          <a:xfrm>
            <a:off x="5410200" y="3949700"/>
            <a:ext cx="533400" cy="16764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布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勒</a:t>
            </a:r>
          </a:p>
        </p:txBody>
      </p:sp>
      <p:sp>
        <p:nvSpPr>
          <p:cNvPr id="14370" name="Rectangle 34" descr="Parchment"/>
          <p:cNvSpPr>
            <a:spLocks noChangeArrowheads="1"/>
          </p:cNvSpPr>
          <p:nvPr/>
        </p:nvSpPr>
        <p:spPr bwMode="auto">
          <a:xfrm>
            <a:off x="6019800" y="3949700"/>
            <a:ext cx="533400" cy="16764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zh-TW" altLang="en-US" sz="2400" smtClean="0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14371" name="Rectangle 35" descr="Parchment"/>
          <p:cNvSpPr>
            <a:spLocks noChangeArrowheads="1"/>
          </p:cNvSpPr>
          <p:nvPr/>
        </p:nvSpPr>
        <p:spPr bwMode="auto">
          <a:xfrm>
            <a:off x="6629400" y="3949700"/>
            <a:ext cx="533400" cy="16764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zh-TW" altLang="en-US" sz="2400" smtClean="0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14372" name="Rectangle 36" descr="Parchment"/>
          <p:cNvSpPr>
            <a:spLocks noChangeArrowheads="1"/>
          </p:cNvSpPr>
          <p:nvPr/>
        </p:nvSpPr>
        <p:spPr bwMode="auto">
          <a:xfrm>
            <a:off x="7239000" y="3949700"/>
            <a:ext cx="533400" cy="16764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zh-TW" altLang="en-US" sz="2400" smtClean="0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14373" name="Rectangle 37" descr="Parchment"/>
          <p:cNvSpPr>
            <a:spLocks noChangeArrowheads="1"/>
          </p:cNvSpPr>
          <p:nvPr/>
        </p:nvSpPr>
        <p:spPr bwMode="auto">
          <a:xfrm>
            <a:off x="7848600" y="3949700"/>
            <a:ext cx="533400" cy="16764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zh-TW" altLang="en-US" sz="2400" smtClean="0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14374" name="Rectangle 38" descr="Stationery"/>
          <p:cNvSpPr>
            <a:spLocks noChangeArrowheads="1"/>
          </p:cNvSpPr>
          <p:nvPr/>
        </p:nvSpPr>
        <p:spPr bwMode="auto">
          <a:xfrm>
            <a:off x="8458200" y="1435100"/>
            <a:ext cx="533400" cy="6858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ea typeface="新細明體" panose="02020500000000000000" pitchFamily="18" charset="-120"/>
              </a:rPr>
              <a:t>13</a:t>
            </a:r>
          </a:p>
        </p:txBody>
      </p:sp>
      <p:sp>
        <p:nvSpPr>
          <p:cNvPr id="14375" name="Rectangle 39" descr="Stationery"/>
          <p:cNvSpPr>
            <a:spLocks noChangeArrowheads="1"/>
          </p:cNvSpPr>
          <p:nvPr/>
        </p:nvSpPr>
        <p:spPr bwMode="auto">
          <a:xfrm>
            <a:off x="8458200" y="2197100"/>
            <a:ext cx="533400" cy="16764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亞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達</a:t>
            </a:r>
          </a:p>
        </p:txBody>
      </p:sp>
      <p:sp>
        <p:nvSpPr>
          <p:cNvPr id="14376" name="Rectangle 40" descr="Stationery"/>
          <p:cNvSpPr>
            <a:spLocks noChangeArrowheads="1"/>
          </p:cNvSpPr>
          <p:nvPr/>
        </p:nvSpPr>
        <p:spPr bwMode="auto">
          <a:xfrm>
            <a:off x="8458200" y="3949700"/>
            <a:ext cx="533400" cy="16764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000" smtClean="0">
                <a:solidFill>
                  <a:srgbClr val="000000"/>
                </a:solidFill>
                <a:ea typeface="SimHei" panose="02010609060101010101" pitchFamily="49" charset="-122"/>
              </a:rPr>
              <a:t>19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000" smtClean="0">
                <a:solidFill>
                  <a:srgbClr val="000000"/>
                </a:solidFill>
                <a:ea typeface="SimHei" panose="02010609060101010101" pitchFamily="49" charset="-122"/>
              </a:rPr>
              <a:t>年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000" smtClean="0">
                <a:solidFill>
                  <a:srgbClr val="000000"/>
                </a:solidFill>
                <a:ea typeface="SimHei" panose="02010609060101010101" pitchFamily="49" charset="-122"/>
              </a:rPr>
              <a:t>7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000" smtClean="0">
                <a:solidFill>
                  <a:srgbClr val="000000"/>
                </a:solidFill>
                <a:ea typeface="SimHei" panose="02010609060101010101" pitchFamily="49" charset="-122"/>
              </a:rPr>
              <a:t>閏</a:t>
            </a:r>
          </a:p>
        </p:txBody>
      </p:sp>
      <p:sp>
        <p:nvSpPr>
          <p:cNvPr id="14377" name="Rectangle 41" descr="Pink tissue paper"/>
          <p:cNvSpPr>
            <a:spLocks noChangeArrowheads="1"/>
          </p:cNvSpPr>
          <p:nvPr/>
        </p:nvSpPr>
        <p:spPr bwMode="auto">
          <a:xfrm>
            <a:off x="533400" y="2197100"/>
            <a:ext cx="533400" cy="16764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被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擄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後</a:t>
            </a:r>
          </a:p>
        </p:txBody>
      </p:sp>
      <p:sp>
        <p:nvSpPr>
          <p:cNvPr id="14378" name="Rectangle 42" descr="Pink tissue paper"/>
          <p:cNvSpPr>
            <a:spLocks noChangeArrowheads="1"/>
          </p:cNvSpPr>
          <p:nvPr/>
        </p:nvSpPr>
        <p:spPr bwMode="auto">
          <a:xfrm>
            <a:off x="533400" y="3949700"/>
            <a:ext cx="533400" cy="16764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被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擄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前</a:t>
            </a:r>
          </a:p>
        </p:txBody>
      </p:sp>
      <p:sp>
        <p:nvSpPr>
          <p:cNvPr id="14379" name="Rectangle 43" descr="Blue tissue paper"/>
          <p:cNvSpPr>
            <a:spLocks noChangeArrowheads="1"/>
          </p:cNvSpPr>
          <p:nvPr/>
        </p:nvSpPr>
        <p:spPr bwMode="auto">
          <a:xfrm>
            <a:off x="6934200" y="5702300"/>
            <a:ext cx="533400" cy="6858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ea typeface="新細明體" panose="02020500000000000000" pitchFamily="18" charset="-120"/>
              </a:rPr>
              <a:t>1</a:t>
            </a:r>
          </a:p>
        </p:txBody>
      </p:sp>
      <p:sp>
        <p:nvSpPr>
          <p:cNvPr id="14380" name="Rectangle 44" descr="Blue tissue paper"/>
          <p:cNvSpPr>
            <a:spLocks noChangeArrowheads="1"/>
          </p:cNvSpPr>
          <p:nvPr/>
        </p:nvSpPr>
        <p:spPr bwMode="auto">
          <a:xfrm>
            <a:off x="7543800" y="5702300"/>
            <a:ext cx="533400" cy="6858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ea typeface="新細明體" panose="02020500000000000000" pitchFamily="18" charset="-120"/>
              </a:rPr>
              <a:t>2</a:t>
            </a:r>
          </a:p>
        </p:txBody>
      </p:sp>
      <p:sp>
        <p:nvSpPr>
          <p:cNvPr id="14381" name="Rectangle 45" descr="Blue tissue paper"/>
          <p:cNvSpPr>
            <a:spLocks noChangeArrowheads="1"/>
          </p:cNvSpPr>
          <p:nvPr/>
        </p:nvSpPr>
        <p:spPr bwMode="auto">
          <a:xfrm>
            <a:off x="838200" y="5702300"/>
            <a:ext cx="533400" cy="6858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ea typeface="新細明體" panose="02020500000000000000" pitchFamily="18" charset="-120"/>
              </a:rPr>
              <a:t>3</a:t>
            </a:r>
          </a:p>
        </p:txBody>
      </p:sp>
      <p:sp>
        <p:nvSpPr>
          <p:cNvPr id="14382" name="Rectangle 46" descr="Blue tissue paper"/>
          <p:cNvSpPr>
            <a:spLocks noChangeArrowheads="1"/>
          </p:cNvSpPr>
          <p:nvPr/>
        </p:nvSpPr>
        <p:spPr bwMode="auto">
          <a:xfrm>
            <a:off x="1447800" y="5702300"/>
            <a:ext cx="533400" cy="6858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ea typeface="新細明體" panose="02020500000000000000" pitchFamily="18" charset="-120"/>
              </a:rPr>
              <a:t>4</a:t>
            </a:r>
          </a:p>
        </p:txBody>
      </p:sp>
      <p:sp>
        <p:nvSpPr>
          <p:cNvPr id="14383" name="Rectangle 47" descr="Blue tissue paper"/>
          <p:cNvSpPr>
            <a:spLocks noChangeArrowheads="1"/>
          </p:cNvSpPr>
          <p:nvPr/>
        </p:nvSpPr>
        <p:spPr bwMode="auto">
          <a:xfrm>
            <a:off x="2057400" y="5702300"/>
            <a:ext cx="533400" cy="6858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ea typeface="新細明體" panose="02020500000000000000" pitchFamily="18" charset="-120"/>
              </a:rPr>
              <a:t>5</a:t>
            </a:r>
          </a:p>
        </p:txBody>
      </p:sp>
      <p:sp>
        <p:nvSpPr>
          <p:cNvPr id="14384" name="Rectangle 48" descr="Blue tissue paper"/>
          <p:cNvSpPr>
            <a:spLocks noChangeArrowheads="1"/>
          </p:cNvSpPr>
          <p:nvPr/>
        </p:nvSpPr>
        <p:spPr bwMode="auto">
          <a:xfrm>
            <a:off x="2667000" y="5702300"/>
            <a:ext cx="533400" cy="6858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ea typeface="新細明體" panose="02020500000000000000" pitchFamily="18" charset="-120"/>
              </a:rPr>
              <a:t>6</a:t>
            </a:r>
          </a:p>
        </p:txBody>
      </p:sp>
      <p:sp>
        <p:nvSpPr>
          <p:cNvPr id="14385" name="Rectangle 49" descr="Blue tissue paper"/>
          <p:cNvSpPr>
            <a:spLocks noChangeArrowheads="1"/>
          </p:cNvSpPr>
          <p:nvPr/>
        </p:nvSpPr>
        <p:spPr bwMode="auto">
          <a:xfrm>
            <a:off x="3276600" y="5702300"/>
            <a:ext cx="533400" cy="6858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ea typeface="新細明體" panose="02020500000000000000" pitchFamily="18" charset="-120"/>
              </a:rPr>
              <a:t>7</a:t>
            </a:r>
          </a:p>
        </p:txBody>
      </p:sp>
      <p:sp>
        <p:nvSpPr>
          <p:cNvPr id="14386" name="Rectangle 50" descr="Blue tissue paper"/>
          <p:cNvSpPr>
            <a:spLocks noChangeArrowheads="1"/>
          </p:cNvSpPr>
          <p:nvPr/>
        </p:nvSpPr>
        <p:spPr bwMode="auto">
          <a:xfrm>
            <a:off x="3886200" y="5702300"/>
            <a:ext cx="533400" cy="6858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ea typeface="新細明體" panose="02020500000000000000" pitchFamily="18" charset="-120"/>
              </a:rPr>
              <a:t>8</a:t>
            </a:r>
          </a:p>
        </p:txBody>
      </p:sp>
      <p:sp>
        <p:nvSpPr>
          <p:cNvPr id="14387" name="Rectangle 51" descr="Blue tissue paper"/>
          <p:cNvSpPr>
            <a:spLocks noChangeArrowheads="1"/>
          </p:cNvSpPr>
          <p:nvPr/>
        </p:nvSpPr>
        <p:spPr bwMode="auto">
          <a:xfrm>
            <a:off x="4495800" y="5702300"/>
            <a:ext cx="533400" cy="6858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ea typeface="新細明體" panose="02020500000000000000" pitchFamily="18" charset="-120"/>
              </a:rPr>
              <a:t>9</a:t>
            </a:r>
          </a:p>
        </p:txBody>
      </p:sp>
      <p:sp>
        <p:nvSpPr>
          <p:cNvPr id="14388" name="Rectangle 52" descr="Blue tissue paper"/>
          <p:cNvSpPr>
            <a:spLocks noChangeArrowheads="1"/>
          </p:cNvSpPr>
          <p:nvPr/>
        </p:nvSpPr>
        <p:spPr bwMode="auto">
          <a:xfrm>
            <a:off x="5105400" y="5702300"/>
            <a:ext cx="533400" cy="6858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ea typeface="新細明體" panose="02020500000000000000" pitchFamily="18" charset="-120"/>
              </a:rPr>
              <a:t>10</a:t>
            </a:r>
          </a:p>
        </p:txBody>
      </p:sp>
      <p:sp>
        <p:nvSpPr>
          <p:cNvPr id="14389" name="Rectangle 53" descr="Blue tissue paper"/>
          <p:cNvSpPr>
            <a:spLocks noChangeArrowheads="1"/>
          </p:cNvSpPr>
          <p:nvPr/>
        </p:nvSpPr>
        <p:spPr bwMode="auto">
          <a:xfrm>
            <a:off x="5715000" y="5702300"/>
            <a:ext cx="533400" cy="6858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ea typeface="新細明體" panose="02020500000000000000" pitchFamily="18" charset="-120"/>
              </a:rPr>
              <a:t>11</a:t>
            </a:r>
          </a:p>
        </p:txBody>
      </p:sp>
      <p:sp>
        <p:nvSpPr>
          <p:cNvPr id="14390" name="Rectangle 54" descr="Blue tissue paper"/>
          <p:cNvSpPr>
            <a:spLocks noChangeArrowheads="1"/>
          </p:cNvSpPr>
          <p:nvPr/>
        </p:nvSpPr>
        <p:spPr bwMode="auto">
          <a:xfrm>
            <a:off x="6324600" y="5702300"/>
            <a:ext cx="533400" cy="6858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ea typeface="新細明體" panose="02020500000000000000" pitchFamily="18" charset="-120"/>
              </a:rPr>
              <a:t>12</a:t>
            </a:r>
          </a:p>
        </p:txBody>
      </p:sp>
      <p:sp>
        <p:nvSpPr>
          <p:cNvPr id="14391" name="Text Box 55"/>
          <p:cNvSpPr txBox="1">
            <a:spLocks noChangeArrowheads="1"/>
          </p:cNvSpPr>
          <p:nvPr/>
        </p:nvSpPr>
        <p:spPr bwMode="auto">
          <a:xfrm>
            <a:off x="152400" y="1571625"/>
            <a:ext cx="946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000" smtClean="0">
                <a:solidFill>
                  <a:srgbClr val="000000"/>
                </a:solidFill>
                <a:ea typeface="SimHei" panose="02010609060101010101" pitchFamily="49" charset="-122"/>
              </a:rPr>
              <a:t>猶太曆</a:t>
            </a:r>
          </a:p>
        </p:txBody>
      </p:sp>
      <p:sp>
        <p:nvSpPr>
          <p:cNvPr id="14392" name="Text Box 56"/>
          <p:cNvSpPr txBox="1">
            <a:spLocks noChangeArrowheads="1"/>
          </p:cNvSpPr>
          <p:nvPr/>
        </p:nvSpPr>
        <p:spPr bwMode="auto">
          <a:xfrm>
            <a:off x="146050" y="5838825"/>
            <a:ext cx="692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000" smtClean="0">
                <a:solidFill>
                  <a:srgbClr val="000000"/>
                </a:solidFill>
                <a:ea typeface="SimHei" panose="02010609060101010101" pitchFamily="49" charset="-122"/>
              </a:rPr>
              <a:t>陽曆</a:t>
            </a:r>
          </a:p>
        </p:txBody>
      </p:sp>
      <p:sp>
        <p:nvSpPr>
          <p:cNvPr id="14397" name="AutoShape 61"/>
          <p:cNvSpPr>
            <a:spLocks noChangeArrowheads="1"/>
          </p:cNvSpPr>
          <p:nvPr/>
        </p:nvSpPr>
        <p:spPr bwMode="auto">
          <a:xfrm>
            <a:off x="3505200" y="457200"/>
            <a:ext cx="1685925" cy="790575"/>
          </a:xfrm>
          <a:prstGeom prst="wedgeRectCallout">
            <a:avLst>
              <a:gd name="adj1" fmla="val 6014"/>
              <a:gd name="adj2" fmla="val 87347"/>
            </a:avLst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20000"/>
              </a:spcAft>
            </a:pPr>
            <a:r>
              <a:rPr lang="en-US" altLang="zh-TW" sz="24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25</a:t>
            </a:r>
            <a:r>
              <a:rPr lang="zh-TW" altLang="en-US" sz="24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日：</a:t>
            </a:r>
          </a:p>
          <a:p>
            <a:pPr eaLnBrk="1" fontAlgn="base" hangingPunct="1">
              <a:spcBef>
                <a:spcPct val="0"/>
              </a:spcBef>
              <a:spcAft>
                <a:spcPct val="20000"/>
              </a:spcAft>
            </a:pPr>
            <a:r>
              <a:rPr lang="zh-TW" altLang="en-US" sz="24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城牆修成</a:t>
            </a:r>
          </a:p>
        </p:txBody>
      </p:sp>
      <p:sp>
        <p:nvSpPr>
          <p:cNvPr id="54334" name="AutoShape 62"/>
          <p:cNvSpPr>
            <a:spLocks noChangeArrowheads="1"/>
          </p:cNvSpPr>
          <p:nvPr/>
        </p:nvSpPr>
        <p:spPr bwMode="auto">
          <a:xfrm>
            <a:off x="5321300" y="284814"/>
            <a:ext cx="3060700" cy="1394762"/>
          </a:xfrm>
          <a:prstGeom prst="wedgeRectCallout">
            <a:avLst>
              <a:gd name="adj1" fmla="val -59736"/>
              <a:gd name="adj2" fmla="val 38051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20000"/>
              </a:spcAft>
            </a:pPr>
            <a:r>
              <a:rPr lang="en-US" altLang="zh-TW" sz="24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zh-TW" altLang="en-US" sz="24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日：宣讀律法</a:t>
            </a:r>
          </a:p>
          <a:p>
            <a:pPr eaLnBrk="1" fontAlgn="base" hangingPunct="1">
              <a:spcBef>
                <a:spcPct val="0"/>
              </a:spcBef>
              <a:spcAft>
                <a:spcPct val="20000"/>
              </a:spcAft>
            </a:pPr>
            <a:r>
              <a:rPr lang="en-US" altLang="zh-TW" sz="24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15-22</a:t>
            </a:r>
            <a:r>
              <a:rPr lang="zh-TW" altLang="en-US" sz="24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日：守住棚節</a:t>
            </a:r>
          </a:p>
          <a:p>
            <a:pPr eaLnBrk="1" fontAlgn="base" hangingPunct="1">
              <a:spcBef>
                <a:spcPct val="0"/>
              </a:spcBef>
              <a:spcAft>
                <a:spcPct val="20000"/>
              </a:spcAft>
            </a:pPr>
            <a:r>
              <a:rPr lang="en-US" altLang="zh-TW" sz="24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24</a:t>
            </a:r>
            <a:r>
              <a:rPr lang="zh-TW" altLang="en-US" sz="24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日：認罪</a:t>
            </a:r>
          </a:p>
        </p:txBody>
      </p:sp>
    </p:spTree>
    <p:extLst>
      <p:ext uri="{BB962C8B-B14F-4D97-AF65-F5344CB8AC3E}">
        <p14:creationId xmlns:p14="http://schemas.microsoft.com/office/powerpoint/2010/main" val="2179347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3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http://g.udn.com.tw/upfiles/B_LE/Lergah0926/PSN_PHOTO/939/f_11183939_1.jpg"/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3" r="3022"/>
          <a:stretch/>
        </p:blipFill>
        <p:spPr bwMode="auto">
          <a:xfrm>
            <a:off x="19103" y="359764"/>
            <a:ext cx="9124897" cy="6250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35821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舊約律法中的七個節</a:t>
            </a:r>
            <a:r>
              <a:rPr lang="zh-TW" altLang="en-US" sz="4000" dirty="0" smtClean="0">
                <a:solidFill>
                  <a:schemeClr val="bg1"/>
                </a:solidFill>
              </a:rPr>
              <a:t>期 </a:t>
            </a:r>
            <a:r>
              <a:rPr lang="en-US" altLang="zh-TW" sz="4000" dirty="0" smtClean="0">
                <a:solidFill>
                  <a:schemeClr val="bg1"/>
                </a:solidFill>
              </a:rPr>
              <a:t>-</a:t>
            </a:r>
            <a:r>
              <a:rPr lang="zh-TW" altLang="en-US" sz="4000" dirty="0" smtClean="0">
                <a:solidFill>
                  <a:schemeClr val="bg1"/>
                </a:solidFill>
              </a:rPr>
              <a:t> 利</a:t>
            </a:r>
            <a:r>
              <a:rPr lang="en-US" altLang="zh-TW" sz="4000" dirty="0">
                <a:solidFill>
                  <a:schemeClr val="bg1"/>
                </a:solidFill>
              </a:rPr>
              <a:t>23</a:t>
            </a:r>
            <a:endParaRPr lang="en-US" sz="4000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3879874"/>
              </p:ext>
            </p:extLst>
          </p:nvPr>
        </p:nvGraphicFramePr>
        <p:xfrm>
          <a:off x="1" y="990557"/>
          <a:ext cx="9143999" cy="58826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409075"/>
                <a:gridCol w="3672590"/>
                <a:gridCol w="4062334"/>
              </a:tblGrid>
              <a:tr h="42242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/>
                        <a:t>節期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/>
                        <a:t>時間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/>
                        <a:t>意義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</a:tr>
              <a:tr h="42242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>
                          <a:solidFill>
                            <a:srgbClr val="0000CC"/>
                          </a:solidFill>
                        </a:rPr>
                        <a:t>逾越節</a:t>
                      </a:r>
                      <a:endParaRPr lang="en-US" sz="2600" b="0" dirty="0">
                        <a:solidFill>
                          <a:srgbClr val="0000CC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/>
                        <a:t>正月</a:t>
                      </a:r>
                      <a:r>
                        <a:rPr lang="en-US" altLang="zh-TW" sz="2600" dirty="0" smtClean="0"/>
                        <a:t>(</a:t>
                      </a:r>
                      <a:r>
                        <a:rPr lang="zh-TW" altLang="en-US" sz="2600" dirty="0" smtClean="0"/>
                        <a:t>尼散月</a:t>
                      </a:r>
                      <a:r>
                        <a:rPr lang="en-US" altLang="zh-TW" sz="2600" dirty="0" smtClean="0"/>
                        <a:t>)</a:t>
                      </a:r>
                      <a:r>
                        <a:rPr lang="zh-TW" altLang="en-US" sz="2600" dirty="0" smtClean="0"/>
                        <a:t>十四日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kern="1200" dirty="0" smtClean="0">
                          <a:effectLst/>
                        </a:rPr>
                        <a:t>神拯救選民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</a:tr>
              <a:tr h="765638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/>
                        <a:t>無酵節 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/>
                        <a:t>正月十五日</a:t>
                      </a:r>
                      <a:r>
                        <a:rPr lang="en-US" altLang="zh-TW" sz="2600" dirty="0" smtClean="0"/>
                        <a:t>(</a:t>
                      </a:r>
                      <a:r>
                        <a:rPr lang="zh-TW" altLang="en-US" sz="2600" dirty="0" smtClean="0"/>
                        <a:t>逾越節第二天</a:t>
                      </a:r>
                      <a:r>
                        <a:rPr lang="en-US" altLang="zh-TW" sz="2600" dirty="0" smtClean="0"/>
                        <a:t>)</a:t>
                      </a:r>
                      <a:r>
                        <a:rPr lang="zh-TW" altLang="en-US" sz="2600" kern="1200" dirty="0" smtClean="0">
                          <a:effectLst/>
                        </a:rPr>
                        <a:t> 吃無酵餅七日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kern="1200" dirty="0" smtClean="0">
                          <a:effectLst/>
                        </a:rPr>
                        <a:t>记念匆忙离开埃及的苦境，甚至没时间让面酵发起来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</a:tr>
              <a:tr h="42242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/>
                        <a:t>初熟節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kern="1200" dirty="0" smtClean="0">
                          <a:effectLst/>
                        </a:rPr>
                        <a:t>逾越節後的安息日次日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kern="1200" dirty="0" smtClean="0">
                          <a:effectLst/>
                        </a:rPr>
                        <a:t>庆祝大麦收成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</a:tr>
              <a:tr h="765638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>
                          <a:solidFill>
                            <a:srgbClr val="0000CC"/>
                          </a:solidFill>
                        </a:rPr>
                        <a:t>五旬節</a:t>
                      </a:r>
                      <a:endParaRPr lang="en-US" altLang="zh-TW" sz="2600" dirty="0" smtClean="0">
                        <a:solidFill>
                          <a:srgbClr val="0000CC"/>
                        </a:solidFill>
                      </a:endParaRPr>
                    </a:p>
                    <a:p>
                      <a:pPr algn="ctr"/>
                      <a:r>
                        <a:rPr lang="en-US" altLang="zh-TW" sz="2600" dirty="0" smtClean="0">
                          <a:solidFill>
                            <a:srgbClr val="0000CC"/>
                          </a:solidFill>
                        </a:rPr>
                        <a:t>(</a:t>
                      </a:r>
                      <a:r>
                        <a:rPr lang="zh-TW" altLang="en-US" sz="2600" dirty="0" smtClean="0">
                          <a:solidFill>
                            <a:srgbClr val="0000CC"/>
                          </a:solidFill>
                        </a:rPr>
                        <a:t>七七節</a:t>
                      </a:r>
                      <a:r>
                        <a:rPr lang="en-US" altLang="zh-TW" sz="2600" dirty="0" smtClean="0">
                          <a:solidFill>
                            <a:srgbClr val="0000CC"/>
                          </a:solidFill>
                        </a:rPr>
                        <a:t>)</a:t>
                      </a:r>
                      <a:endParaRPr lang="en-US" sz="2600" b="0" dirty="0">
                        <a:solidFill>
                          <a:srgbClr val="0000CC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/>
                        <a:t>初熟節算起第五十天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/>
                        <a:t>慶祝小麥豐收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</a:tr>
              <a:tr h="765638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/>
                        <a:t>吹角節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/>
                        <a:t>七月</a:t>
                      </a:r>
                      <a:r>
                        <a:rPr lang="en-US" altLang="zh-TW" sz="2600" dirty="0" smtClean="0"/>
                        <a:t>(</a:t>
                      </a:r>
                      <a:r>
                        <a:rPr lang="zh-TW" altLang="en-US" sz="2600" dirty="0" smtClean="0"/>
                        <a:t>提斯利月</a:t>
                      </a:r>
                      <a:r>
                        <a:rPr lang="en-US" altLang="zh-TW" sz="2600" dirty="0" smtClean="0"/>
                        <a:t>)</a:t>
                      </a:r>
                      <a:r>
                        <a:rPr lang="zh-TW" altLang="en-US" sz="2600" dirty="0" smtClean="0"/>
                        <a:t>初一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/>
                        <a:t>呼召人作反省和悔改，預備贖罪日的來臨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</a:tr>
              <a:tr h="110885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/>
                        <a:t>贖罪日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/>
                        <a:t>七月初十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kern="1200" dirty="0" smtClean="0">
                          <a:effectLst/>
                        </a:rPr>
                        <a:t>百姓刻苦己心，大祭司為全體贖罪</a:t>
                      </a:r>
                      <a:r>
                        <a:rPr lang="en-US" altLang="zh-TW" sz="2600" kern="1200" dirty="0" smtClean="0">
                          <a:effectLst/>
                        </a:rPr>
                        <a:t>,</a:t>
                      </a:r>
                      <a:r>
                        <a:rPr lang="zh-TW" altLang="en-US" sz="2600" dirty="0" smtClean="0"/>
                        <a:t>向神祈求赦免和潔淨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</a:tr>
              <a:tr h="42242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>
                          <a:solidFill>
                            <a:srgbClr val="0000CC"/>
                          </a:solidFill>
                        </a:rPr>
                        <a:t>住棚節</a:t>
                      </a:r>
                      <a:endParaRPr lang="en-US" sz="2600" b="0" dirty="0">
                        <a:solidFill>
                          <a:srgbClr val="0000CC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/>
                        <a:t>七月 </a:t>
                      </a:r>
                      <a:r>
                        <a:rPr lang="en-US" altLang="zh-TW" sz="2600" dirty="0" smtClean="0"/>
                        <a:t>15-21 </a:t>
                      </a:r>
                      <a:r>
                        <a:rPr lang="zh-TW" altLang="en-US" sz="2600" dirty="0" smtClean="0"/>
                        <a:t>日 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kern="1200" dirty="0" smtClean="0">
                          <a:effectLst/>
                        </a:rPr>
                        <a:t>神在曠野的引導，眷顧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024546" y="4586273"/>
            <a:ext cx="7094908" cy="13336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你們一切男丁要一年三次朝見主耶和華以色列的神。</a:t>
            </a:r>
            <a:r>
              <a:rPr kumimoji="1" lang="en-US" altLang="zh-TW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kumimoji="1" lang="zh-TW" altLang="en-US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出</a:t>
            </a:r>
            <a:r>
              <a:rPr kumimoji="1" lang="en-US" altLang="zh-TW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34:23) </a:t>
            </a:r>
          </a:p>
        </p:txBody>
      </p:sp>
      <p:sp>
        <p:nvSpPr>
          <p:cNvPr id="6" name="Oval 5"/>
          <p:cNvSpPr/>
          <p:nvPr/>
        </p:nvSpPr>
        <p:spPr>
          <a:xfrm>
            <a:off x="1" y="1469036"/>
            <a:ext cx="1364104" cy="4946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-162393" y="3320810"/>
            <a:ext cx="1691389" cy="9663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0" y="6378522"/>
            <a:ext cx="1364104" cy="4946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2496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>
                <a:solidFill>
                  <a:schemeClr val="bg1"/>
                </a:solidFill>
              </a:rPr>
              <a:t>补过逾越节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 smtClean="0"/>
              <a:t>以</a:t>
            </a:r>
            <a:r>
              <a:rPr lang="zh-CN" altLang="en-US" sz="2800" dirty="0"/>
              <a:t>珥月十四日（</a:t>
            </a:r>
            <a:r>
              <a:rPr lang="zh-CN" altLang="en-US" sz="2800" dirty="0">
                <a:hlinkClick r:id="rId2"/>
              </a:rPr>
              <a:t>宗教历</a:t>
            </a:r>
            <a:r>
              <a:rPr lang="zh-CN" altLang="en-US" sz="2800" dirty="0"/>
              <a:t>的二</a:t>
            </a:r>
            <a:r>
              <a:rPr lang="zh-CN" altLang="en-US" sz="2800" dirty="0" smtClean="0"/>
              <a:t>月）补</a:t>
            </a:r>
            <a:r>
              <a:rPr lang="zh-CN" altLang="en-US" sz="2800" dirty="0"/>
              <a:t>过逾越节。 是特别为那些在上月因不洁或远行不能参加逾越节的人而设的。</a:t>
            </a:r>
          </a:p>
          <a:p>
            <a:pPr>
              <a:lnSpc>
                <a:spcPct val="120000"/>
              </a:lnSpc>
            </a:pPr>
            <a:r>
              <a:rPr lang="zh-CN" altLang="en-US" sz="2800" dirty="0"/>
              <a:t>补过逾越节的起因记载於</a:t>
            </a:r>
            <a:r>
              <a:rPr lang="zh-CN" altLang="en-US" sz="2800" dirty="0">
                <a:hlinkClick r:id="rId3"/>
              </a:rPr>
              <a:t>民数记 </a:t>
            </a:r>
            <a:r>
              <a:rPr lang="en-US" altLang="zh-CN" sz="2800" dirty="0">
                <a:hlinkClick r:id="rId3"/>
              </a:rPr>
              <a:t>9:1-14</a:t>
            </a:r>
            <a:r>
              <a:rPr lang="zh-CN" altLang="en-US" sz="2800" dirty="0"/>
              <a:t>。 当时有些人因接触了死尸而不洁，不能守逾越节。 他们来到摩西和亚伦面前，提出他们因为不洁而不能在所定的日期守节，要求给他们另一次机会。 神因此让他们在一个月後补过逾越节。</a:t>
            </a:r>
          </a:p>
          <a:p>
            <a:pPr>
              <a:lnSpc>
                <a:spcPct val="120000"/>
              </a:lnSpc>
            </a:pPr>
            <a:r>
              <a:rPr lang="en-US" altLang="zh-CN" sz="2800" dirty="0" smtClean="0"/>
              <a:t>Second Chance</a:t>
            </a:r>
            <a:endParaRPr lang="zh-CN" alt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151594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兩個民間節</a:t>
            </a:r>
            <a:r>
              <a:rPr lang="zh-TW" altLang="en-US" sz="4000" dirty="0" smtClean="0">
                <a:solidFill>
                  <a:schemeClr val="bg1"/>
                </a:solidFill>
              </a:rPr>
              <a:t>日</a:t>
            </a:r>
            <a:endParaRPr lang="zh-TW" alt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dirty="0" smtClean="0">
                <a:hlinkClick r:id="rId2"/>
              </a:rPr>
              <a:t>普</a:t>
            </a:r>
            <a:r>
              <a:rPr lang="zh-TW" altLang="en-US" sz="2800" dirty="0">
                <a:hlinkClick r:id="rId2"/>
              </a:rPr>
              <a:t>珥節 </a:t>
            </a:r>
            <a:r>
              <a:rPr lang="en-US" altLang="zh-TW" sz="2800" dirty="0">
                <a:hlinkClick r:id="rId2"/>
              </a:rPr>
              <a:t>(Purim)</a:t>
            </a:r>
            <a:r>
              <a:rPr lang="zh-TW" altLang="en-US" sz="2800" dirty="0"/>
              <a:t> </a:t>
            </a:r>
            <a:r>
              <a:rPr lang="en-US" altLang="zh-TW" sz="2800" dirty="0"/>
              <a:t>- </a:t>
            </a:r>
            <a:r>
              <a:rPr lang="zh-TW" altLang="en-US" sz="2800" dirty="0"/>
              <a:t>記念和慶祝猶太人在波斯帝國統治的時代中，神藉以斯帖拯救他們逃過滅族的危</a:t>
            </a:r>
            <a:r>
              <a:rPr lang="zh-TW" altLang="en-US" sz="2800" dirty="0" smtClean="0"/>
              <a:t>難。</a:t>
            </a:r>
            <a:endParaRPr lang="zh-TW" altLang="en-US" sz="2800" dirty="0"/>
          </a:p>
          <a:p>
            <a:pPr>
              <a:lnSpc>
                <a:spcPct val="120000"/>
              </a:lnSpc>
            </a:pPr>
            <a:r>
              <a:rPr lang="zh-TW" altLang="en-US" sz="2800" dirty="0">
                <a:hlinkClick r:id="rId3"/>
              </a:rPr>
              <a:t>修殿節 </a:t>
            </a:r>
            <a:r>
              <a:rPr lang="en-US" altLang="zh-TW" sz="2800" dirty="0">
                <a:hlinkClick r:id="rId3"/>
              </a:rPr>
              <a:t>(The Festival of Lights or Hanukkah)</a:t>
            </a:r>
            <a:r>
              <a:rPr lang="zh-TW" altLang="en-US" sz="2800" dirty="0"/>
              <a:t> </a:t>
            </a:r>
            <a:r>
              <a:rPr lang="en-US" altLang="zh-TW" sz="2800" dirty="0"/>
              <a:t>- </a:t>
            </a:r>
            <a:r>
              <a:rPr lang="zh-TW" altLang="en-US" sz="2800" dirty="0"/>
              <a:t>記念馬加比這個愛國的猶太家族戰勝褻瀆聖殿的敘利亞</a:t>
            </a:r>
            <a:r>
              <a:rPr lang="zh-TW" altLang="en-US" sz="2800" dirty="0" smtClean="0"/>
              <a:t>人，</a:t>
            </a:r>
            <a:r>
              <a:rPr lang="zh-TW" altLang="en-US" sz="2800" dirty="0"/>
              <a:t>光復猶太地和聖殿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pPr>
              <a:lnSpc>
                <a:spcPct val="120000"/>
              </a:lnSpc>
            </a:pPr>
            <a:endParaRPr lang="zh-TW" altLang="en-US" sz="2800" dirty="0"/>
          </a:p>
          <a:p>
            <a:pPr>
              <a:lnSpc>
                <a:spcPct val="12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964082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43" name="Rectangle 11"/>
          <p:cNvSpPr>
            <a:spLocks noChangeArrowheads="1"/>
          </p:cNvSpPr>
          <p:nvPr/>
        </p:nvSpPr>
        <p:spPr bwMode="auto">
          <a:xfrm>
            <a:off x="4743450" y="395288"/>
            <a:ext cx="3970338" cy="1509712"/>
          </a:xfrm>
          <a:prstGeom prst="rect">
            <a:avLst/>
          </a:prstGeom>
          <a:solidFill>
            <a:srgbClr val="FFD9D9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4042" name="Rectangle 10"/>
          <p:cNvSpPr>
            <a:spLocks noChangeArrowheads="1"/>
          </p:cNvSpPr>
          <p:nvPr/>
        </p:nvSpPr>
        <p:spPr bwMode="auto">
          <a:xfrm>
            <a:off x="460375" y="3657600"/>
            <a:ext cx="3970338" cy="3001963"/>
          </a:xfrm>
          <a:prstGeom prst="rect">
            <a:avLst/>
          </a:prstGeom>
          <a:solidFill>
            <a:srgbClr val="FFD9D9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4743450" y="3813175"/>
            <a:ext cx="3970338" cy="1852613"/>
          </a:xfrm>
          <a:prstGeom prst="rect">
            <a:avLst/>
          </a:prstGeom>
          <a:solidFill>
            <a:srgbClr val="CCFFCC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4040" name="Rectangle 8"/>
          <p:cNvSpPr>
            <a:spLocks noChangeArrowheads="1"/>
          </p:cNvSpPr>
          <p:nvPr/>
        </p:nvSpPr>
        <p:spPr bwMode="auto">
          <a:xfrm>
            <a:off x="4743450" y="2438400"/>
            <a:ext cx="3970338" cy="1295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455613" y="392113"/>
            <a:ext cx="3970337" cy="2732087"/>
          </a:xfrm>
          <a:prstGeom prst="rect">
            <a:avLst/>
          </a:prstGeom>
          <a:solidFill>
            <a:srgbClr val="CCFFCC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457200" y="457200"/>
            <a:ext cx="3886200" cy="610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20000"/>
              </a:spcAft>
              <a:buFontTx/>
              <a:buBlip>
                <a:blip r:embed="rId2"/>
              </a:buBlip>
            </a:pP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所羅門：</a:t>
            </a:r>
            <a:r>
              <a:rPr lang="zh-TW" altLang="en-US" smtClean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守住棚節</a:t>
            </a:r>
            <a:r>
              <a:rPr lang="en-US" altLang="zh-TW" smtClean="0">
                <a:solidFill>
                  <a:srgbClr val="996633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(959BC)</a:t>
            </a:r>
          </a:p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20000"/>
              </a:spcAft>
            </a:pP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那時所羅門和以色列眾人，就是從哈馬口直到埃及小河，所有的以色列人都聚集成為大會，守節七日。</a:t>
            </a:r>
            <a:r>
              <a:rPr lang="en-US" altLang="zh-TW" smtClean="0">
                <a:solidFill>
                  <a:srgbClr val="00000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...</a:t>
            </a: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七月二十三日，王遣散眾民；他們因見耶和華向大衛和所羅門與他民以色列所施的恩惠，就都心中喜樂，各歸各家去了。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代下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7:8-10)</a:t>
            </a:r>
          </a:p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20000"/>
              </a:spcAft>
            </a:pPr>
            <a:endParaRPr lang="zh-TW" altLang="en-US" smtClean="0">
              <a:solidFill>
                <a:srgbClr val="80808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20000"/>
              </a:spcAft>
            </a:pPr>
            <a:endParaRPr lang="zh-TW" altLang="en-US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20000"/>
              </a:spcAft>
              <a:buFontTx/>
              <a:buBlip>
                <a:blip r:embed="rId2"/>
              </a:buBlip>
            </a:pP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希西家：</a:t>
            </a:r>
            <a:r>
              <a:rPr lang="zh-TW" altLang="en-US" smtClean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守逾越節</a:t>
            </a:r>
            <a:r>
              <a:rPr lang="en-US" altLang="zh-TW" smtClean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en-US" altLang="zh-TW" smtClean="0">
                <a:solidFill>
                  <a:srgbClr val="996633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715BC</a:t>
            </a:r>
            <a:r>
              <a:rPr lang="en-US" altLang="zh-TW" smtClean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20000"/>
              </a:spcAft>
            </a:pP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於是定了命令，傳遍以色列，從別是巴直到但，使他們都來，在耶路撒冷向耶和華以色列的神守逾越節；因為照所寫的例，守這節的不多了。</a:t>
            </a:r>
            <a:r>
              <a:rPr lang="en-US" altLang="zh-TW" smtClean="0">
                <a:solidFill>
                  <a:srgbClr val="00000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...</a:t>
            </a: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這樣，在耶路撒冷大有喜樂，</a:t>
            </a:r>
            <a:r>
              <a:rPr lang="zh-TW" altLang="en-US" u="sng" smtClean="0">
                <a:solidFill>
                  <a:srgbClr val="A5002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自從以色列王大衛兒子所羅門的時候</a:t>
            </a:r>
            <a:r>
              <a:rPr lang="en-US" altLang="zh-TW" smtClean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mtClean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約</a:t>
            </a:r>
            <a:r>
              <a:rPr lang="en-US" altLang="zh-TW" smtClean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256</a:t>
            </a:r>
            <a:r>
              <a:rPr lang="zh-TW" altLang="en-US" smtClean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smtClean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，在耶路撒冷沒有這樣的喜樂。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代下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30:5,26)</a:t>
            </a:r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4724400" y="455613"/>
            <a:ext cx="4038600" cy="506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20000"/>
              </a:spcAft>
              <a:buFontTx/>
              <a:buBlip>
                <a:blip r:embed="rId2"/>
              </a:buBlip>
            </a:pP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約西亞：</a:t>
            </a:r>
            <a:r>
              <a:rPr lang="zh-TW" altLang="en-US" smtClean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守逾越節</a:t>
            </a:r>
            <a:r>
              <a:rPr lang="en-US" altLang="zh-TW" smtClean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en-US" altLang="zh-TW" smtClean="0">
                <a:solidFill>
                  <a:srgbClr val="996633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622BC</a:t>
            </a:r>
            <a:r>
              <a:rPr lang="en-US" altLang="zh-TW" smtClean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20000"/>
              </a:spcAft>
            </a:pPr>
            <a:r>
              <a:rPr lang="zh-TW" altLang="en-US" u="sng" smtClean="0">
                <a:solidFill>
                  <a:srgbClr val="A5002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自從先知撒母耳以來</a:t>
            </a:r>
            <a:r>
              <a:rPr lang="en-US" altLang="zh-TW" smtClean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mtClean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約</a:t>
            </a:r>
            <a:r>
              <a:rPr lang="en-US" altLang="zh-TW" smtClean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445</a:t>
            </a:r>
            <a:r>
              <a:rPr lang="zh-TW" altLang="en-US" smtClean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smtClean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，在以色列中沒有守過這樣的逾越節，以色列諸王也沒有守過。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代下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35:18)</a:t>
            </a:r>
          </a:p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20000"/>
              </a:spcAft>
            </a:pPr>
            <a:endParaRPr lang="en-US" altLang="zh-TW" smtClean="0">
              <a:solidFill>
                <a:srgbClr val="80808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20000"/>
              </a:spcAft>
            </a:pPr>
            <a:endParaRPr lang="en-US" altLang="zh-TW" smtClean="0">
              <a:solidFill>
                <a:srgbClr val="80808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20000"/>
              </a:spcAft>
              <a:buFontTx/>
              <a:buBlip>
                <a:blip r:embed="rId2"/>
              </a:buBlip>
            </a:pP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所羅巴伯：</a:t>
            </a:r>
            <a:r>
              <a:rPr lang="zh-TW" altLang="en-US" smtClean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守住棚節</a:t>
            </a:r>
            <a:r>
              <a:rPr lang="en-US" altLang="zh-TW" smtClean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en-US" altLang="zh-TW" smtClean="0">
                <a:solidFill>
                  <a:srgbClr val="996633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536BC</a:t>
            </a:r>
            <a:r>
              <a:rPr lang="en-US" altLang="zh-TW" smtClean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20000"/>
              </a:spcAft>
            </a:pP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又照律法書上所寫的守住棚節，按數照例獻每日所當獻的燔祭。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拉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3:4)</a:t>
            </a:r>
            <a:endParaRPr lang="zh-TW" altLang="en-US" smtClean="0">
              <a:solidFill>
                <a:srgbClr val="80808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20000"/>
              </a:spcAft>
            </a:pPr>
            <a:endParaRPr lang="en-US" altLang="zh-TW" smtClean="0">
              <a:solidFill>
                <a:srgbClr val="80808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20000"/>
              </a:spcAft>
              <a:buFontTx/>
              <a:buBlip>
                <a:blip r:embed="rId2"/>
              </a:buBlip>
            </a:pP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以斯拉</a:t>
            </a:r>
            <a:r>
              <a:rPr lang="en-US" altLang="zh-TW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尼希米：</a:t>
            </a:r>
            <a:r>
              <a:rPr lang="zh-TW" altLang="en-US" smtClean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守住棚節</a:t>
            </a:r>
            <a:r>
              <a:rPr lang="en-US" altLang="zh-TW" smtClean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en-US" altLang="zh-TW" smtClean="0">
                <a:solidFill>
                  <a:srgbClr val="996633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445BC</a:t>
            </a:r>
            <a:r>
              <a:rPr lang="en-US" altLang="zh-TW" smtClean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20000"/>
              </a:spcAft>
            </a:pP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從擄到之地歸回的全會眾就搭棚，住在棚裏。</a:t>
            </a:r>
            <a:r>
              <a:rPr lang="zh-TW" altLang="en-US" u="sng" smtClean="0">
                <a:solidFill>
                  <a:srgbClr val="A5002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從嫩的兒子約書亞的時候直到這日</a:t>
            </a:r>
            <a:r>
              <a:rPr lang="en-US" altLang="zh-TW" smtClean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mtClean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約</a:t>
            </a:r>
            <a:r>
              <a:rPr lang="en-US" altLang="zh-TW" smtClean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960</a:t>
            </a:r>
            <a:r>
              <a:rPr lang="zh-TW" altLang="en-US" smtClean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smtClean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，以色列人沒有這樣行。於是眾人大大喜樂。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尼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8:17)</a:t>
            </a:r>
          </a:p>
        </p:txBody>
      </p:sp>
      <p:sp>
        <p:nvSpPr>
          <p:cNvPr id="44044" name="Rectangle 12" descr="Brown marble"/>
          <p:cNvSpPr>
            <a:spLocks noChangeArrowheads="1"/>
          </p:cNvSpPr>
          <p:nvPr/>
        </p:nvSpPr>
        <p:spPr bwMode="auto">
          <a:xfrm>
            <a:off x="457200" y="3200400"/>
            <a:ext cx="2438400" cy="381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FFFF"/>
                </a:solidFill>
                <a:ea typeface="SimHei" panose="02010609060101010101" pitchFamily="49" charset="-122"/>
              </a:rPr>
              <a:t>南國</a:t>
            </a:r>
            <a:r>
              <a:rPr lang="zh-TW" altLang="en-US" smtClean="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猶大</a:t>
            </a:r>
            <a:r>
              <a:rPr lang="en-US" altLang="zh-TW" smtClean="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mtClean="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北國已亡</a:t>
            </a:r>
            <a:r>
              <a:rPr lang="en-US" altLang="zh-TW" smtClean="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44045" name="Rectangle 13" descr="Brown marble"/>
          <p:cNvSpPr>
            <a:spLocks noChangeArrowheads="1"/>
          </p:cNvSpPr>
          <p:nvPr/>
        </p:nvSpPr>
        <p:spPr bwMode="auto">
          <a:xfrm>
            <a:off x="4743450" y="1981200"/>
            <a:ext cx="2439988" cy="381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FFFF"/>
                </a:solidFill>
                <a:ea typeface="SimHei" panose="02010609060101010101" pitchFamily="49" charset="-122"/>
              </a:rPr>
              <a:t>被擄歸回</a:t>
            </a:r>
          </a:p>
        </p:txBody>
      </p:sp>
      <p:sp>
        <p:nvSpPr>
          <p:cNvPr id="44046" name="Oval 14"/>
          <p:cNvSpPr>
            <a:spLocks noChangeArrowheads="1"/>
          </p:cNvSpPr>
          <p:nvPr/>
        </p:nvSpPr>
        <p:spPr bwMode="auto">
          <a:xfrm>
            <a:off x="2768600" y="2286000"/>
            <a:ext cx="609600" cy="533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4047" name="Oval 15"/>
          <p:cNvSpPr>
            <a:spLocks noChangeArrowheads="1"/>
          </p:cNvSpPr>
          <p:nvPr/>
        </p:nvSpPr>
        <p:spPr bwMode="auto">
          <a:xfrm>
            <a:off x="3352800" y="5842000"/>
            <a:ext cx="609600" cy="533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4048" name="Oval 16"/>
          <p:cNvSpPr>
            <a:spLocks noChangeArrowheads="1"/>
          </p:cNvSpPr>
          <p:nvPr/>
        </p:nvSpPr>
        <p:spPr bwMode="auto">
          <a:xfrm>
            <a:off x="6591300" y="5092700"/>
            <a:ext cx="609600" cy="533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83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3" grpId="0" animBg="1"/>
      <p:bldP spid="44042" grpId="0" animBg="1"/>
      <p:bldP spid="44041" grpId="0" animBg="1"/>
      <p:bldP spid="44040" grpId="0" animBg="1"/>
      <p:bldP spid="44039" grpId="0" animBg="1"/>
      <p:bldP spid="44044" grpId="0" animBg="1"/>
      <p:bldP spid="44045" grpId="0" animBg="1"/>
      <p:bldP spid="44046" grpId="0" animBg="1"/>
      <p:bldP spid="44047" grpId="0" animBg="1"/>
      <p:bldP spid="4404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禁食禱告會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9 </a:t>
            </a:r>
            <a:r>
              <a:rPr lang="en-US" sz="2400" dirty="0"/>
              <a:t>這 月 二 十 四 日 ， 以 色 列 人 聚 集 </a:t>
            </a:r>
            <a:r>
              <a:rPr lang="en-US" sz="2400" dirty="0">
                <a:solidFill>
                  <a:srgbClr val="FF0000"/>
                </a:solidFill>
              </a:rPr>
              <a:t>禁 食</a:t>
            </a:r>
            <a:r>
              <a:rPr lang="en-US" sz="2400" dirty="0"/>
              <a:t> ， </a:t>
            </a:r>
            <a:r>
              <a:rPr lang="en-US" sz="2400" dirty="0">
                <a:solidFill>
                  <a:srgbClr val="FF0000"/>
                </a:solidFill>
              </a:rPr>
              <a:t>身 穿 麻 衣 ， 頭 蒙 灰 塵 </a:t>
            </a:r>
            <a:r>
              <a:rPr lang="en-US" sz="2400" dirty="0"/>
              <a:t>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2 </a:t>
            </a:r>
            <a:r>
              <a:rPr lang="en-US" sz="2400" dirty="0"/>
              <a:t>以 色 列 人 （ 人 ： 原 文 是 種 類 ） 就 與 一 切 外 邦 人 離 絕 ， 站 著 </a:t>
            </a:r>
            <a:r>
              <a:rPr lang="en-US" sz="2400" dirty="0">
                <a:solidFill>
                  <a:srgbClr val="FF0000"/>
                </a:solidFill>
              </a:rPr>
              <a:t>承 認 自 己 的 罪 惡 和 列 祖 的 罪 孽 </a:t>
            </a:r>
            <a:r>
              <a:rPr lang="en-US" sz="2400" dirty="0"/>
              <a:t>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3 </a:t>
            </a:r>
            <a:r>
              <a:rPr lang="en-US" sz="2400" dirty="0"/>
              <a:t>那 日 的 </a:t>
            </a:r>
            <a:r>
              <a:rPr lang="en-US" sz="2400" dirty="0">
                <a:solidFill>
                  <a:srgbClr val="FF0000"/>
                </a:solidFill>
              </a:rPr>
              <a:t>四 分 之 一 </a:t>
            </a:r>
            <a:r>
              <a:rPr lang="en-US" sz="2400" dirty="0"/>
              <a:t>站 在 自 己 的 地 方 </a:t>
            </a:r>
            <a:r>
              <a:rPr lang="en-US" sz="2400" dirty="0">
                <a:solidFill>
                  <a:srgbClr val="FF0000"/>
                </a:solidFill>
              </a:rPr>
              <a:t>念</a:t>
            </a:r>
            <a:r>
              <a:rPr lang="en-US" sz="2400" dirty="0"/>
              <a:t> 耶 和 華 ─ 他 們 神 的 </a:t>
            </a:r>
            <a:r>
              <a:rPr lang="en-US" sz="2400" dirty="0">
                <a:solidFill>
                  <a:srgbClr val="FF0000"/>
                </a:solidFill>
              </a:rPr>
              <a:t>律 法 書 </a:t>
            </a:r>
            <a:r>
              <a:rPr lang="en-US" sz="2400" dirty="0"/>
              <a:t>， 又 </a:t>
            </a:r>
            <a:r>
              <a:rPr lang="en-US" sz="2400" dirty="0">
                <a:solidFill>
                  <a:srgbClr val="FF0000"/>
                </a:solidFill>
              </a:rPr>
              <a:t>四 分 之 一 認 罪</a:t>
            </a:r>
            <a:r>
              <a:rPr lang="en-US" sz="2400" dirty="0"/>
              <a:t> ， 敬 拜 耶 和 華 ─ 他 們 的 神 </a:t>
            </a:r>
            <a:r>
              <a:rPr lang="en-US" sz="2400" dirty="0" smtClean="0"/>
              <a:t>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4 </a:t>
            </a:r>
            <a:r>
              <a:rPr lang="en-US" sz="2400" dirty="0"/>
              <a:t>耶 書 亞 、 巴 尼 、 甲 篾 、 示 巴 尼 、 布 尼 、 示 利 比 、 巴 尼 、 基 拿 尼 站 在 利 未 人 的 臺 上 ， 大 聲 哀 求 耶 和 華 ─ 他 們 的 神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dirty="0"/>
          </a:p>
          <a:p>
            <a:pPr marL="0" indent="0">
              <a:lnSpc>
                <a:spcPct val="10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353087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約 拿 書 </a:t>
            </a:r>
            <a:r>
              <a:rPr lang="en-US" altLang="zh-TW" sz="4000" dirty="0" smtClean="0">
                <a:solidFill>
                  <a:schemeClr val="bg1"/>
                </a:solidFill>
              </a:rPr>
              <a:t>3:5-10</a:t>
            </a:r>
            <a:endParaRPr lang="en-US" altLang="zh-TW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170436"/>
            <a:ext cx="8299342" cy="551517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2400" b="1" baseline="30000" dirty="0" smtClean="0"/>
              <a:t>5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尼 尼 微 人 信 服 神 ， 便 宣 告 </a:t>
            </a:r>
            <a:r>
              <a:rPr lang="zh-TW" altLang="en-US" sz="2400" dirty="0">
                <a:solidFill>
                  <a:srgbClr val="FF0000"/>
                </a:solidFill>
              </a:rPr>
              <a:t>禁 食</a:t>
            </a:r>
            <a:r>
              <a:rPr lang="zh-TW" altLang="en-US" sz="2400" dirty="0"/>
              <a:t> ， 從 最 大 的 到 至 小 的 都 </a:t>
            </a:r>
            <a:r>
              <a:rPr lang="zh-TW" altLang="en-US" sz="2400" dirty="0">
                <a:solidFill>
                  <a:srgbClr val="FF0000"/>
                </a:solidFill>
              </a:rPr>
              <a:t>穿 麻 衣</a:t>
            </a:r>
            <a:r>
              <a:rPr lang="zh-TW" altLang="en-US" sz="2400" dirty="0"/>
              <a:t> （ 或 譯 ： 披 上 麻 布 ）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400" b="1" baseline="30000" dirty="0"/>
              <a:t>6 </a:t>
            </a:r>
            <a:r>
              <a:rPr lang="zh-TW" altLang="en-US" sz="2400" dirty="0"/>
              <a:t>這 信 息 傳 到 尼 尼 微 王 的 耳 中 ， 他 就 下 了 寶 座 ， 脫 下 朝 服 ， 披 上 麻 布 ， </a:t>
            </a:r>
            <a:r>
              <a:rPr lang="zh-TW" altLang="en-US" sz="2400" dirty="0">
                <a:solidFill>
                  <a:srgbClr val="FF0000"/>
                </a:solidFill>
              </a:rPr>
              <a:t>坐 在 灰 中 </a:t>
            </a:r>
            <a:r>
              <a:rPr lang="zh-TW" altLang="en-US" sz="2400" dirty="0"/>
              <a:t>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400" b="1" baseline="30000" dirty="0"/>
              <a:t>7 </a:t>
            </a:r>
            <a:r>
              <a:rPr lang="zh-TW" altLang="en-US" sz="2400" dirty="0"/>
              <a:t>他 又 使 人 遍 告 尼 尼 微 通 城 ， 說 ： 王 和 大 臣 有 令 ， 人 不 可 嘗 甚 麼 ， 牲 畜 、 牛 羊 不 可 吃 草 ， 也 不 可 喝 水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400" b="1" baseline="30000" dirty="0"/>
              <a:t>8 </a:t>
            </a:r>
            <a:r>
              <a:rPr lang="zh-TW" altLang="en-US" sz="2400" dirty="0"/>
              <a:t>人 與 牲 畜 都 當 披 上 麻 布 ； 人 要 切 切 求 告 神 。 </a:t>
            </a:r>
            <a:r>
              <a:rPr lang="zh-TW" altLang="en-US" sz="2400" dirty="0">
                <a:solidFill>
                  <a:srgbClr val="FF0000"/>
                </a:solidFill>
              </a:rPr>
              <a:t>各 人 回 頭 離 開 所 行 的 惡 道 ， 丟 棄 手 中 的 強 暴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400" b="1" baseline="30000" dirty="0">
                <a:solidFill>
                  <a:srgbClr val="FF0000"/>
                </a:solidFill>
              </a:rPr>
              <a:t>9 </a:t>
            </a:r>
            <a:r>
              <a:rPr lang="zh-TW" altLang="en-US" sz="2400" dirty="0">
                <a:solidFill>
                  <a:srgbClr val="FF0000"/>
                </a:solidFill>
              </a:rPr>
              <a:t>或 者 神 轉 意 後 悔 ， 不 發 烈 怒 ， 使 我 們 不 致 滅 亡 ， 也 未 可 知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400" b="1" baseline="30000" dirty="0"/>
              <a:t>10 </a:t>
            </a:r>
            <a:r>
              <a:rPr lang="zh-TW" altLang="en-US" sz="2400" dirty="0"/>
              <a:t>於 是 神 察 看 他 們 的 行 為 ， 見 他 們 離 開 惡 道 ， 他 就 後 悔 ， 不 把 所 說 的 災 禍 降 與 他 們 了 。</a:t>
            </a:r>
          </a:p>
        </p:txBody>
      </p:sp>
    </p:spTree>
    <p:extLst>
      <p:ext uri="{BB962C8B-B14F-4D97-AF65-F5344CB8AC3E}">
        <p14:creationId xmlns:p14="http://schemas.microsoft.com/office/powerpoint/2010/main" val="14540503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4893" y="2038662"/>
            <a:ext cx="7886700" cy="1846617"/>
          </a:xfrm>
        </p:spPr>
        <p:txBody>
          <a:bodyPr/>
          <a:lstStyle/>
          <a:p>
            <a:r>
              <a:rPr lang="zh-TW" altLang="en-US" sz="4400" dirty="0"/>
              <a:t>律法本是叫人知罪（</a:t>
            </a:r>
            <a:r>
              <a:rPr lang="zh-TW" altLang="en-US" sz="4400" dirty="0" smtClean="0"/>
              <a:t>羅</a:t>
            </a:r>
            <a:r>
              <a:rPr lang="en-US" altLang="zh-TW" sz="4400" dirty="0" smtClean="0"/>
              <a:t>3</a:t>
            </a:r>
            <a:r>
              <a:rPr lang="zh-TW" altLang="en-US" sz="4400" dirty="0" smtClean="0"/>
              <a:t>：</a:t>
            </a:r>
            <a:r>
              <a:rPr lang="en-US" altLang="zh-TW" sz="4400" dirty="0"/>
              <a:t>20</a:t>
            </a:r>
            <a:r>
              <a:rPr lang="zh-TW" altLang="en-US" sz="4400" dirty="0" smtClean="0"/>
              <a:t>）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1878307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認 罪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2800" dirty="0"/>
              <a:t>箴 言 </a:t>
            </a:r>
            <a:r>
              <a:rPr lang="en-US" altLang="zh-TW" sz="2800" dirty="0" smtClean="0"/>
              <a:t>28:13</a:t>
            </a:r>
            <a:endParaRPr lang="en-US" altLang="zh-TW" sz="2800" dirty="0"/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800" dirty="0" smtClean="0"/>
              <a:t>遮 </a:t>
            </a:r>
            <a:r>
              <a:rPr lang="zh-TW" altLang="en-US" sz="2800" dirty="0"/>
              <a:t>掩 自 己 罪 過 的 ， 必 不 亨 通 ； 承 認 離 棄 罪 過 的 ， 必 蒙 憐 恤 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800" dirty="0"/>
              <a:t>約 翰 一 書 </a:t>
            </a:r>
            <a:r>
              <a:rPr lang="en-US" altLang="zh-TW" sz="2800" dirty="0" smtClean="0"/>
              <a:t>1:8-9</a:t>
            </a:r>
            <a:endParaRPr lang="en-US" sz="2800" dirty="0"/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800" dirty="0" smtClean="0"/>
              <a:t>我 </a:t>
            </a:r>
            <a:r>
              <a:rPr lang="zh-TW" altLang="en-US" sz="2800" dirty="0"/>
              <a:t>們 若 說 自 己 無 罪 ， 便 是 自 欺 ， 真 理 不 在 我 們 心 裡 了 </a:t>
            </a:r>
            <a:r>
              <a:rPr lang="zh-TW" altLang="en-US" sz="2800" dirty="0" smtClean="0"/>
              <a:t>。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我 們 若 認 自 己 的 罪 ， 神 是 信 實 的 ， 是 公 義 的 ， 必 要 赦 免 我 們 的 罪 ， 洗 淨 我 們 一 切 的 不 義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800" dirty="0"/>
              <a:t>創 世 記 </a:t>
            </a:r>
            <a:r>
              <a:rPr lang="en-US" altLang="zh-TW" sz="2800" dirty="0" smtClean="0"/>
              <a:t>3:9</a:t>
            </a:r>
            <a:endParaRPr lang="en-US" altLang="zh-TW" sz="2800" b="1" baseline="300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800" dirty="0" smtClean="0"/>
              <a:t>耶 </a:t>
            </a:r>
            <a:r>
              <a:rPr lang="zh-TW" altLang="en-US" sz="2800" dirty="0"/>
              <a:t>和 華 神 呼 喚 那 人 ， 對 他 說 ： 你 在 那 裡 ？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218775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禱告的內</a:t>
            </a:r>
            <a:r>
              <a:rPr lang="zh-TW" altLang="en-US" sz="4000" dirty="0" smtClean="0">
                <a:solidFill>
                  <a:schemeClr val="bg1"/>
                </a:solidFill>
              </a:rPr>
              <a:t>容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233682"/>
            <a:ext cx="8299342" cy="54819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2800" dirty="0" smtClean="0"/>
              <a:t>1</a:t>
            </a:r>
            <a:r>
              <a:rPr lang="en-US" altLang="zh-TW" sz="2800" dirty="0"/>
              <a:t>. </a:t>
            </a:r>
            <a:r>
              <a:rPr lang="zh-TW" altLang="en-US" sz="2800" dirty="0"/>
              <a:t>稱頌讚美神榮耀之名（</a:t>
            </a:r>
            <a:r>
              <a:rPr lang="en-US" altLang="zh-TW" sz="2800" dirty="0"/>
              <a:t>5</a:t>
            </a:r>
            <a:r>
              <a:rPr lang="zh-TW" altLang="en-US" sz="2800" dirty="0"/>
              <a:t>～</a:t>
            </a:r>
            <a:r>
              <a:rPr lang="en-US" altLang="zh-TW" sz="2800" dirty="0"/>
              <a:t>6</a:t>
            </a:r>
            <a:r>
              <a:rPr lang="zh-TW" altLang="en-US" sz="2800" dirty="0"/>
              <a:t>）</a:t>
            </a:r>
          </a:p>
          <a:p>
            <a:pPr marL="0" indent="0">
              <a:buNone/>
            </a:pPr>
            <a:r>
              <a:rPr lang="en-US" altLang="zh-TW" sz="2800" dirty="0"/>
              <a:t>2. </a:t>
            </a:r>
            <a:r>
              <a:rPr lang="zh-TW" altLang="en-US" sz="2800" dirty="0"/>
              <a:t>感念神揀選之恩（</a:t>
            </a:r>
            <a:r>
              <a:rPr lang="en-US" altLang="zh-TW" sz="2800" dirty="0"/>
              <a:t>7</a:t>
            </a:r>
            <a:r>
              <a:rPr lang="zh-TW" altLang="en-US" sz="2800" dirty="0"/>
              <a:t>～</a:t>
            </a:r>
            <a:r>
              <a:rPr lang="en-US" altLang="zh-TW" sz="2800" dirty="0"/>
              <a:t>8</a:t>
            </a:r>
            <a:r>
              <a:rPr lang="zh-TW" altLang="en-US" sz="2800" dirty="0"/>
              <a:t>）</a:t>
            </a:r>
          </a:p>
          <a:p>
            <a:pPr marL="0" indent="0">
              <a:buNone/>
            </a:pPr>
            <a:r>
              <a:rPr lang="en-US" altLang="zh-TW" sz="2800" dirty="0"/>
              <a:t>3. </a:t>
            </a:r>
            <a:r>
              <a:rPr lang="zh-TW" altLang="en-US" sz="2800" dirty="0"/>
              <a:t>紀念神救贖之恩（</a:t>
            </a:r>
            <a:r>
              <a:rPr lang="en-US" altLang="zh-TW" sz="2800" dirty="0"/>
              <a:t>9</a:t>
            </a:r>
            <a:r>
              <a:rPr lang="zh-TW" altLang="en-US" sz="2800" dirty="0"/>
              <a:t>～</a:t>
            </a:r>
            <a:r>
              <a:rPr lang="en-US" altLang="zh-TW" sz="2800" dirty="0"/>
              <a:t>11</a:t>
            </a:r>
            <a:r>
              <a:rPr lang="zh-TW" altLang="en-US" sz="2800" dirty="0"/>
              <a:t>）</a:t>
            </a:r>
          </a:p>
          <a:p>
            <a:pPr marL="0" indent="0">
              <a:buNone/>
            </a:pPr>
            <a:r>
              <a:rPr lang="en-US" altLang="zh-TW" sz="2800" dirty="0"/>
              <a:t>4. </a:t>
            </a:r>
            <a:r>
              <a:rPr lang="zh-TW" altLang="en-US" sz="2800" dirty="0"/>
              <a:t>紀念神引導之恩（</a:t>
            </a:r>
            <a:r>
              <a:rPr lang="en-US" altLang="zh-TW" sz="2800" dirty="0"/>
              <a:t>12</a:t>
            </a:r>
            <a:r>
              <a:rPr lang="zh-TW" altLang="en-US" sz="2800" dirty="0"/>
              <a:t>）</a:t>
            </a:r>
          </a:p>
          <a:p>
            <a:pPr marL="0" indent="0">
              <a:buNone/>
            </a:pPr>
            <a:r>
              <a:rPr lang="en-US" altLang="zh-TW" sz="2800" dirty="0"/>
              <a:t>5. </a:t>
            </a:r>
            <a:r>
              <a:rPr lang="zh-TW" altLang="en-US" sz="2800" dirty="0"/>
              <a:t>紀念神賜寶訓之恩（</a:t>
            </a:r>
            <a:r>
              <a:rPr lang="en-US" altLang="zh-TW" sz="2800" dirty="0"/>
              <a:t>13</a:t>
            </a:r>
            <a:r>
              <a:rPr lang="zh-TW" altLang="en-US" sz="2800" dirty="0"/>
              <a:t>～</a:t>
            </a:r>
            <a:r>
              <a:rPr lang="en-US" altLang="zh-TW" sz="2800" dirty="0"/>
              <a:t>14</a:t>
            </a:r>
            <a:r>
              <a:rPr lang="zh-TW" altLang="en-US" sz="2800" dirty="0"/>
              <a:t>）</a:t>
            </a:r>
          </a:p>
          <a:p>
            <a:pPr marL="0" indent="0">
              <a:buNone/>
            </a:pPr>
            <a:r>
              <a:rPr lang="en-US" altLang="zh-TW" sz="2800" dirty="0"/>
              <a:t>6. </a:t>
            </a:r>
            <a:r>
              <a:rPr lang="zh-TW" altLang="en-US" sz="2800" dirty="0"/>
              <a:t>紀念神養育之恩（</a:t>
            </a:r>
            <a:r>
              <a:rPr lang="en-US" altLang="zh-TW" sz="2800" dirty="0"/>
              <a:t>15</a:t>
            </a:r>
            <a:r>
              <a:rPr lang="zh-TW" altLang="en-US" sz="2800" dirty="0"/>
              <a:t>）</a:t>
            </a:r>
          </a:p>
          <a:p>
            <a:pPr marL="0" indent="0">
              <a:buNone/>
            </a:pPr>
            <a:r>
              <a:rPr lang="en-US" altLang="zh-TW" sz="2800" dirty="0"/>
              <a:t>7. </a:t>
            </a:r>
            <a:r>
              <a:rPr lang="zh-TW" altLang="en-US" sz="2800" dirty="0"/>
              <a:t>紀念神豐盛的慈愛（</a:t>
            </a:r>
            <a:r>
              <a:rPr lang="en-US" altLang="zh-TW" sz="2800" dirty="0"/>
              <a:t>16</a:t>
            </a:r>
            <a:r>
              <a:rPr lang="zh-TW" altLang="en-US" sz="2800" dirty="0"/>
              <a:t>～</a:t>
            </a:r>
            <a:r>
              <a:rPr lang="en-US" altLang="zh-TW" sz="2800" dirty="0"/>
              <a:t>21</a:t>
            </a:r>
            <a:r>
              <a:rPr lang="zh-TW" altLang="en-US" sz="2800" dirty="0"/>
              <a:t>）</a:t>
            </a:r>
          </a:p>
          <a:p>
            <a:pPr marL="0" indent="0">
              <a:buNone/>
            </a:pPr>
            <a:r>
              <a:rPr lang="en-US" altLang="zh-TW" sz="2800" dirty="0"/>
              <a:t>8. </a:t>
            </a:r>
            <a:r>
              <a:rPr lang="zh-TW" altLang="en-US" sz="2800" dirty="0"/>
              <a:t>紀念神賞賜的大恩（</a:t>
            </a:r>
            <a:r>
              <a:rPr lang="en-US" altLang="zh-TW" sz="2800" dirty="0"/>
              <a:t>22</a:t>
            </a:r>
            <a:r>
              <a:rPr lang="zh-TW" altLang="en-US" sz="2800" dirty="0"/>
              <a:t>～</a:t>
            </a:r>
            <a:r>
              <a:rPr lang="en-US" altLang="zh-TW" sz="2800" dirty="0"/>
              <a:t>25</a:t>
            </a:r>
            <a:r>
              <a:rPr lang="zh-TW" altLang="en-US" sz="2800" dirty="0"/>
              <a:t>）</a:t>
            </a:r>
          </a:p>
          <a:p>
            <a:pPr marL="0" indent="0">
              <a:buNone/>
            </a:pPr>
            <a:r>
              <a:rPr lang="en-US" altLang="zh-TW" sz="2800" dirty="0"/>
              <a:t>9. </a:t>
            </a:r>
            <a:r>
              <a:rPr lang="zh-TW" altLang="en-US" sz="2800" dirty="0"/>
              <a:t>認罪感念神的公義和慈愛（</a:t>
            </a:r>
            <a:r>
              <a:rPr lang="en-US" altLang="zh-TW" sz="2800" dirty="0"/>
              <a:t>26</a:t>
            </a:r>
            <a:r>
              <a:rPr lang="zh-TW" altLang="en-US" sz="2800" dirty="0"/>
              <a:t>～</a:t>
            </a:r>
            <a:r>
              <a:rPr lang="en-US" altLang="zh-TW" sz="2800" dirty="0"/>
              <a:t>31</a:t>
            </a:r>
            <a:r>
              <a:rPr lang="zh-TW" altLang="en-US" sz="2800" dirty="0"/>
              <a:t>）</a:t>
            </a:r>
          </a:p>
          <a:p>
            <a:pPr marL="0" indent="0">
              <a:buNone/>
            </a:pPr>
            <a:r>
              <a:rPr lang="en-US" altLang="zh-TW" sz="2800" dirty="0"/>
              <a:t>10. </a:t>
            </a:r>
            <a:r>
              <a:rPr lang="zh-TW" altLang="en-US" sz="2800" dirty="0"/>
              <a:t>為目前的大難悔罪懇求（</a:t>
            </a:r>
            <a:r>
              <a:rPr lang="en-US" altLang="zh-TW" sz="2800" dirty="0"/>
              <a:t>32</a:t>
            </a:r>
            <a:r>
              <a:rPr lang="zh-TW" altLang="en-US" sz="2800" dirty="0"/>
              <a:t>～</a:t>
            </a:r>
            <a:r>
              <a:rPr lang="en-US" altLang="zh-TW" sz="2800" dirty="0"/>
              <a:t>38</a:t>
            </a:r>
            <a:r>
              <a:rPr lang="zh-TW" altLang="en-US" sz="2800" dirty="0" smtClean="0"/>
              <a:t>）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49907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神是大能</a:t>
            </a:r>
            <a:r>
              <a:rPr lang="zh-TW" altLang="en-US" sz="4000" dirty="0" smtClean="0">
                <a:solidFill>
                  <a:schemeClr val="bg1"/>
                </a:solidFill>
              </a:rPr>
              <a:t>的 </a:t>
            </a:r>
            <a:r>
              <a:rPr lang="en-US" sz="4000" dirty="0" smtClean="0">
                <a:solidFill>
                  <a:schemeClr val="bg1"/>
                </a:solidFill>
              </a:rPr>
              <a:t>-</a:t>
            </a:r>
            <a:r>
              <a:rPr lang="zh-TW" altLang="en-US" sz="4000" dirty="0" smtClean="0">
                <a:solidFill>
                  <a:schemeClr val="bg1"/>
                </a:solidFill>
              </a:rPr>
              <a:t> 祂</a:t>
            </a:r>
            <a:r>
              <a:rPr lang="zh-TW" altLang="en-US" sz="4000" dirty="0">
                <a:solidFill>
                  <a:schemeClr val="bg1"/>
                </a:solidFill>
              </a:rPr>
              <a:t>是創造者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5 </a:t>
            </a:r>
            <a:r>
              <a:rPr lang="en-US" sz="2800" dirty="0"/>
              <a:t>利 未 人 耶 書 亞 、 甲 篾 、 巴 尼 、 哈 沙 尼 、 示 利 比 、 荷 第 雅 、 示 巴 尼 、 毗 他 希 雅 說 ： 你 們 要 站 起 來 稱 頌 耶 和 華 ─ 你 們 的 神 ， 永 世 無 盡 。 耶 和 華 啊 ， 你 榮 耀 之 名 是 應 當 稱 頌 的 ！ 超 乎 一 切 稱 頌 和 讚 美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6 </a:t>
            </a:r>
            <a:r>
              <a:rPr lang="en-US" sz="2800" dirty="0"/>
              <a:t>你 ， 惟 獨 你 是 耶 和 華 ！ 你 造 了 天 和 天 上 的 天 ， 並 天 上 的 萬 象 ， 地 和 地 上 的 萬 物 ， 海 和 海 中 所 有 的 ； 這 一 切 都 是 你 所 保 存 的 。 天 軍 也 都 敬 拜 你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298138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揀 </a:t>
            </a:r>
            <a:r>
              <a:rPr lang="en-US" sz="4000" dirty="0" smtClean="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選</a:t>
            </a:r>
            <a:r>
              <a:rPr lang="zh-TW" altLang="en-US" sz="4000" dirty="0" smtClean="0">
                <a:solidFill>
                  <a:schemeClr val="bg1"/>
                </a:solidFill>
                <a:latin typeface="+mn-ea"/>
                <a:ea typeface="+mn-ea"/>
              </a:rPr>
              <a:t> 救 贖</a:t>
            </a:r>
            <a:endParaRPr lang="en-US" sz="40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55446"/>
            <a:ext cx="9144000" cy="5702554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400" b="1" dirty="0"/>
              <a:t>7 </a:t>
            </a:r>
            <a:r>
              <a:rPr lang="en-US" sz="2400" dirty="0"/>
              <a:t>你 是 耶 和 華 神 ， 曾 </a:t>
            </a:r>
            <a:r>
              <a:rPr lang="en-US" sz="2400" dirty="0">
                <a:solidFill>
                  <a:srgbClr val="FF0000"/>
                </a:solidFill>
              </a:rPr>
              <a:t>揀 選</a:t>
            </a:r>
            <a:r>
              <a:rPr lang="en-US" sz="2400" dirty="0"/>
              <a:t> 亞 伯 蘭 ， 領 他 出 迦 勒 底 的 吾 珥 ， 給 他 改 名 叫 亞 伯 拉 罕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400" b="1" dirty="0"/>
              <a:t>8 </a:t>
            </a:r>
            <a:r>
              <a:rPr lang="en-US" sz="2400" dirty="0"/>
              <a:t>你 見 他 在 你 面 前 心 裡 誠 實 ， 就 與 他 </a:t>
            </a:r>
            <a:r>
              <a:rPr lang="en-US" sz="2400" dirty="0">
                <a:solidFill>
                  <a:srgbClr val="FF0000"/>
                </a:solidFill>
              </a:rPr>
              <a:t>立 約</a:t>
            </a:r>
            <a:r>
              <a:rPr lang="en-US" sz="2400" dirty="0"/>
              <a:t> ， 應 許 把 迦 南 人 、 赫 人 、 亞 摩 利 人 、 比 利 洗 人 、 耶 布 斯 人 、 革 迦 撒 人 之 地 賜 給 他 的 後 裔 ， 且 應 驗 了 你 的 話 ， 因 為 你 是 公 義 的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400" b="1" dirty="0"/>
              <a:t>9 </a:t>
            </a:r>
            <a:r>
              <a:rPr lang="en-US" sz="2400" dirty="0"/>
              <a:t>你 曾 看 見 我 們 列 祖 在 埃 及 所 受 的 困 苦 ， 垂 聽 他 們 在 紅 海 邊 的 哀 求 ，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400" b="1" dirty="0"/>
              <a:t>10 </a:t>
            </a:r>
            <a:r>
              <a:rPr lang="en-US" sz="2400" dirty="0"/>
              <a:t>就 </a:t>
            </a:r>
            <a:r>
              <a:rPr lang="en-US" sz="2400" dirty="0">
                <a:solidFill>
                  <a:srgbClr val="FF0000"/>
                </a:solidFill>
              </a:rPr>
              <a:t>施 行 神 蹟 奇 事 </a:t>
            </a:r>
            <a:r>
              <a:rPr lang="en-US" sz="2400" dirty="0"/>
              <a:t>在 法 老 和 他 一 切 臣 僕 ， 並 他 國 中 的 眾 民 身 上 。 你 也 得 了 名 聲 ， 正 如 今 日 一 樣 ， 因 為 你 知 道 他 們 向 我 們 列 祖 行 事 狂 傲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400" b="1" dirty="0"/>
              <a:t>11 </a:t>
            </a:r>
            <a:r>
              <a:rPr lang="en-US" sz="2400" dirty="0"/>
              <a:t>你 又 在 我 們 列 祖 面 前 把 海 分 開 ， 使 他 們 在 海 中 行 走 乾 地 ， 將 追 趕 他 們 的 人 拋 在 深 海 ， 如 石 頭 拋 在 大 水 中 </a:t>
            </a:r>
            <a:r>
              <a:rPr lang="en-US" sz="2400" dirty="0" smtClean="0"/>
              <a:t>；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39425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引 </a:t>
            </a:r>
            <a:r>
              <a:rPr lang="en-US" sz="4000" dirty="0" smtClean="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導</a:t>
            </a:r>
            <a:r>
              <a:rPr lang="zh-TW" altLang="en-US" sz="4000" dirty="0" smtClean="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en-US" sz="4000" dirty="0" smtClean="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賜</a:t>
            </a:r>
            <a:r>
              <a:rPr lang="zh-TW" altLang="en-US" sz="4000" dirty="0" smtClean="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誡 </a:t>
            </a:r>
            <a:r>
              <a:rPr lang="en-US" sz="4000" dirty="0" smtClean="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命</a:t>
            </a:r>
            <a:r>
              <a:rPr lang="zh-TW" altLang="en-US" sz="4000" dirty="0" smtClean="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養 育</a:t>
            </a:r>
            <a:endParaRPr lang="en-US" sz="4000" dirty="0">
              <a:solidFill>
                <a:schemeClr val="bg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800" b="1" dirty="0" smtClean="0"/>
              <a:t>12</a:t>
            </a:r>
            <a:r>
              <a:rPr lang="en-US" sz="2800" b="1" dirty="0"/>
              <a:t> </a:t>
            </a:r>
            <a:r>
              <a:rPr lang="en-US" sz="2800" dirty="0"/>
              <a:t>並 且 白 晝 用 雲 柱 </a:t>
            </a:r>
            <a:r>
              <a:rPr lang="en-US" sz="2800" dirty="0">
                <a:solidFill>
                  <a:srgbClr val="FF0000"/>
                </a:solidFill>
              </a:rPr>
              <a:t>引 導</a:t>
            </a:r>
            <a:r>
              <a:rPr lang="en-US" sz="2800" dirty="0"/>
              <a:t> 他 們 ， 黑 夜 用 火 柱 照 亮 他 們 當 行 的 路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800" b="1" dirty="0"/>
              <a:t>13 </a:t>
            </a:r>
            <a:r>
              <a:rPr lang="en-US" sz="2800" dirty="0"/>
              <a:t>你 也 降 臨 在 西 乃 山 ， </a:t>
            </a:r>
            <a:r>
              <a:rPr lang="en-US" sz="2800" dirty="0">
                <a:solidFill>
                  <a:srgbClr val="FF0000"/>
                </a:solidFill>
              </a:rPr>
              <a:t>從 天 上 與 他 們 說 話 </a:t>
            </a:r>
            <a:r>
              <a:rPr lang="en-US" sz="2800" dirty="0"/>
              <a:t>， </a:t>
            </a:r>
            <a:r>
              <a:rPr lang="en-US" sz="2800" dirty="0">
                <a:solidFill>
                  <a:srgbClr val="FF0000"/>
                </a:solidFill>
              </a:rPr>
              <a:t>賜</a:t>
            </a:r>
            <a:r>
              <a:rPr lang="en-US" sz="2800" dirty="0"/>
              <a:t> 給 他 們 正 直 的 典 章 、 真 實 的 律 法 、 美 好 的 條 例 與 誡 命 ，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800" b="1" dirty="0"/>
              <a:t>14 </a:t>
            </a:r>
            <a:r>
              <a:rPr lang="en-US" sz="2800" dirty="0"/>
              <a:t>又 使 他 們 知 道 你 的 安 息 聖 日 ， 並 藉 你 僕 人 摩 西 傳 給 他 們 誡 命 、 條 例 、 律 法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800" b="1" dirty="0"/>
              <a:t>15 </a:t>
            </a:r>
            <a:r>
              <a:rPr lang="en-US" sz="2800" dirty="0"/>
              <a:t>從 天 上 </a:t>
            </a:r>
            <a:r>
              <a:rPr lang="en-US" sz="2800" dirty="0">
                <a:solidFill>
                  <a:srgbClr val="FF0000"/>
                </a:solidFill>
              </a:rPr>
              <a:t>賜 下 糧 食 </a:t>
            </a:r>
            <a:r>
              <a:rPr lang="en-US" sz="2800" dirty="0"/>
              <a:t>充 他 們 的 飢 ， 從 磐 石 使 水 流 出 </a:t>
            </a:r>
            <a:r>
              <a:rPr lang="en-US" sz="2800" dirty="0">
                <a:solidFill>
                  <a:srgbClr val="FF0000"/>
                </a:solidFill>
              </a:rPr>
              <a:t>解 他 們 的 渴</a:t>
            </a:r>
            <a:r>
              <a:rPr lang="en-US" sz="2800" dirty="0"/>
              <a:t> ， 又 吩 咐 他 們 進 去 得 你 起 誓 應 許 </a:t>
            </a:r>
            <a:r>
              <a:rPr lang="en-US" sz="2800" dirty="0">
                <a:solidFill>
                  <a:srgbClr val="FF0000"/>
                </a:solidFill>
              </a:rPr>
              <a:t>賜 </a:t>
            </a:r>
            <a:r>
              <a:rPr lang="en-US" sz="2800" dirty="0"/>
              <a:t>給 他 們 的 地 。</a:t>
            </a:r>
          </a:p>
        </p:txBody>
      </p:sp>
    </p:spTree>
    <p:extLst>
      <p:ext uri="{BB962C8B-B14F-4D97-AF65-F5344CB8AC3E}">
        <p14:creationId xmlns:p14="http://schemas.microsoft.com/office/powerpoint/2010/main" val="32732654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豐 盛 的 慈 愛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931" y="1188712"/>
            <a:ext cx="9039069" cy="54819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16 </a:t>
            </a:r>
            <a:r>
              <a:rPr lang="en-US" sz="2400" dirty="0"/>
              <a:t>但 我 們 的 列 祖 行 事 狂 傲 ， 硬 著 頸 項 不 聽 從 你 的 誡 命 ；</a:t>
            </a:r>
          </a:p>
          <a:p>
            <a:pPr marL="0" indent="0">
              <a:buNone/>
            </a:pPr>
            <a:r>
              <a:rPr lang="en-US" sz="2400" b="1" dirty="0"/>
              <a:t>17 </a:t>
            </a:r>
            <a:r>
              <a:rPr lang="en-US" sz="2400" dirty="0"/>
              <a:t>不 肯 順 從 ， 也 不 記 念 你 在 他 們 中 間 所 行 的 奇 事 ， 竟 硬 著 頸 項 ， 居 心 背 逆 ， 自 立 首 領 ， 要 回 他 們 為 奴 之 地 。 但 你 是 </a:t>
            </a:r>
            <a:r>
              <a:rPr lang="en-US" sz="2400" dirty="0">
                <a:solidFill>
                  <a:srgbClr val="FF0000"/>
                </a:solidFill>
              </a:rPr>
              <a:t>樂 意 饒 恕 人 ， 有 恩 典 ， 有 憐 憫 ， 不 輕 易 發 怒 ， 有 豐 盛 慈 愛 的 神 ， 並 不 丟 棄 他 們 </a:t>
            </a:r>
            <a:r>
              <a:rPr lang="en-US" sz="2400" dirty="0"/>
              <a:t>。</a:t>
            </a:r>
          </a:p>
          <a:p>
            <a:pPr marL="0" indent="0">
              <a:buNone/>
            </a:pPr>
            <a:r>
              <a:rPr lang="en-US" sz="2400" b="1" dirty="0"/>
              <a:t>18 </a:t>
            </a:r>
            <a:r>
              <a:rPr lang="en-US" sz="2400" dirty="0"/>
              <a:t>他 們 雖 然 鑄 了 一 隻 牛 犢 ， 彼 此 說 這 是 領 你 出 埃 及 的 神 ， 因 而 大 </a:t>
            </a:r>
            <a:r>
              <a:rPr lang="en-US" sz="2400" dirty="0" err="1"/>
              <a:t>大</a:t>
            </a:r>
            <a:r>
              <a:rPr lang="en-US" sz="2400" dirty="0"/>
              <a:t> 惹 動 你 的 怒 氣 ；</a:t>
            </a:r>
          </a:p>
          <a:p>
            <a:pPr marL="0" indent="0">
              <a:buNone/>
            </a:pPr>
            <a:r>
              <a:rPr lang="en-US" sz="2400" b="1" dirty="0"/>
              <a:t>19 </a:t>
            </a:r>
            <a:r>
              <a:rPr lang="en-US" sz="2400" dirty="0"/>
              <a:t>你 還 是 大 施 憐 憫 ， 在 曠 野 不 丟 棄 他 們 。 白 晝 ， 雲 柱 不 離 開 他 們 ， 仍 引 導 他 們 行 路 ； 黑 夜 ， 火 柱 也 不 離 開 他 們 ， 仍 照 亮 他 們 當 行 的 路 。</a:t>
            </a:r>
          </a:p>
          <a:p>
            <a:pPr marL="0" indent="0">
              <a:buNone/>
            </a:pPr>
            <a:r>
              <a:rPr lang="en-US" sz="2400" b="1" dirty="0"/>
              <a:t>20 </a:t>
            </a:r>
            <a:r>
              <a:rPr lang="en-US" sz="2400" dirty="0"/>
              <a:t>你 也 </a:t>
            </a:r>
            <a:r>
              <a:rPr lang="en-US" sz="2400" dirty="0">
                <a:solidFill>
                  <a:srgbClr val="FF0000"/>
                </a:solidFill>
              </a:rPr>
              <a:t>賜</a:t>
            </a:r>
            <a:r>
              <a:rPr lang="en-US" sz="2400" dirty="0"/>
              <a:t> 下 你 良 善 的 靈 教 訓 他 們 ； 未 嘗 不 賜 嗎 哪 使 他 們 糊 口 ， 並 賜 水 解 他 們 的 渴 。</a:t>
            </a:r>
          </a:p>
          <a:p>
            <a:pPr marL="0" indent="0">
              <a:buNone/>
            </a:pPr>
            <a:r>
              <a:rPr lang="en-US" sz="2400" b="1" dirty="0"/>
              <a:t>21 </a:t>
            </a:r>
            <a:r>
              <a:rPr lang="en-US" sz="2400" dirty="0"/>
              <a:t>在 曠 野 四 十 年 ， 你 </a:t>
            </a:r>
            <a:r>
              <a:rPr lang="en-US" sz="2400" dirty="0">
                <a:solidFill>
                  <a:srgbClr val="FF0000"/>
                </a:solidFill>
              </a:rPr>
              <a:t>養 育 他 們 </a:t>
            </a:r>
            <a:r>
              <a:rPr lang="en-US" sz="2400" dirty="0"/>
              <a:t>， 他 們 就 一 無 所 缺 ： 衣 服 沒 有 穿 破 ， 腳 也 沒 有 腫 。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216032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賞 賜 的 大 恩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/>
              <a:t>22 </a:t>
            </a:r>
            <a:r>
              <a:rPr lang="en-US" sz="2800" dirty="0"/>
              <a:t>並 且 你 將 列 國 之 地 照 分 </a:t>
            </a:r>
            <a:r>
              <a:rPr lang="en-US" sz="2800" dirty="0">
                <a:solidFill>
                  <a:srgbClr val="FF0000"/>
                </a:solidFill>
              </a:rPr>
              <a:t>賜</a:t>
            </a:r>
            <a:r>
              <a:rPr lang="en-US" sz="2800" dirty="0"/>
              <a:t> 給 他 們 ， 他 們 就 得 了 西 宏 之 地 、 希 實 本 王 之 地 ， 和 巴 珊 王 噩 之 地 。</a:t>
            </a:r>
          </a:p>
          <a:p>
            <a:pPr marL="0" indent="0">
              <a:buNone/>
            </a:pPr>
            <a:r>
              <a:rPr lang="en-US" sz="2800" b="1" dirty="0"/>
              <a:t>23 </a:t>
            </a:r>
            <a:r>
              <a:rPr lang="en-US" sz="2800" dirty="0"/>
              <a:t>你 也 使 他 們 的 子 孫 多 如 天 上 的 星 ， </a:t>
            </a:r>
            <a:r>
              <a:rPr lang="en-US" sz="2800" dirty="0">
                <a:solidFill>
                  <a:srgbClr val="FF0000"/>
                </a:solidFill>
              </a:rPr>
              <a:t>帶 他 們 到 你 所 應 許 他 們 列 祖 進 入 得 為 業 之 地 </a:t>
            </a:r>
            <a:r>
              <a:rPr lang="en-US" sz="2800" dirty="0"/>
              <a:t>。</a:t>
            </a:r>
          </a:p>
          <a:p>
            <a:pPr marL="0" indent="0">
              <a:buNone/>
            </a:pPr>
            <a:r>
              <a:rPr lang="en-US" sz="2800" b="1" dirty="0"/>
              <a:t>24 </a:t>
            </a:r>
            <a:r>
              <a:rPr lang="en-US" sz="2800" dirty="0"/>
              <a:t>這 樣 ， 他 們 進 去 得 了 那 地 ， 你 在 他 們 面 前 制 伏 那 地 的 居 民 ， 就 是 迦 南 人 ； 將 迦 南 人 和 其 君 王 ， 並 那 地 的 居 民 ， 都 交 在 他 們 手 裡 ， 讓 他 們 任 意 而 待 。</a:t>
            </a:r>
          </a:p>
          <a:p>
            <a:pPr marL="0" indent="0">
              <a:buNone/>
            </a:pPr>
            <a:r>
              <a:rPr lang="en-US" sz="2800" b="1" dirty="0"/>
              <a:t>25 </a:t>
            </a:r>
            <a:r>
              <a:rPr lang="en-US" sz="2800" dirty="0"/>
              <a:t>他 們 得 了 堅 固 的 城 邑 、 肥 美 的 地 土 、 充 滿 各 樣 美 物 的 房 屋 、 鑿 成 的 水 井 、 葡 萄 園 、 橄 欖 園 ， 並 許 多 果 木 樹 。 他 們 就 吃 而 得 飽 ， 身 體 肥 胖 ， 因 你 的 大 恩 ， 心 中 快 樂 。</a:t>
            </a:r>
          </a:p>
        </p:txBody>
      </p:sp>
    </p:spTree>
    <p:extLst>
      <p:ext uri="{BB962C8B-B14F-4D97-AF65-F5344CB8AC3E}">
        <p14:creationId xmlns:p14="http://schemas.microsoft.com/office/powerpoint/2010/main" val="7762984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公 義 和 慈 愛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26 </a:t>
            </a:r>
            <a:r>
              <a:rPr lang="en-US" sz="2800" dirty="0"/>
              <a:t>然 而 ， 他 們 不 順 從 ， 竟 背 叛 你 ， 將 你 的 律 法 丟 在 背 後 ， 殺 害 那 勸 他 們 歸 向 你 的 眾 先 知 ， 大 </a:t>
            </a:r>
            <a:r>
              <a:rPr lang="en-US" sz="2800" dirty="0" err="1"/>
              <a:t>大</a:t>
            </a:r>
            <a:r>
              <a:rPr lang="en-US" sz="2800" dirty="0"/>
              <a:t> 惹 動 你 的 怒 氣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27 </a:t>
            </a:r>
            <a:r>
              <a:rPr lang="en-US" sz="2800" dirty="0"/>
              <a:t>所 以 你 將 他 們 交 在 敵 人 的 手 中 ， 磨 難 他 們 。 他 們 遭 難 的 時 候 哀 求 你 ， 你 就 從 天 上 垂 聽 ， 照 你 的 大 憐 憫 賜 給 他 們 拯 救 者 ， 救 他 們 脫 離 敵 人 的 手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28 </a:t>
            </a:r>
            <a:r>
              <a:rPr lang="en-US" sz="2800" dirty="0"/>
              <a:t>但 他 們 得 平 安 之 後 ， 又 在 你 面 前 行 惡 ， 所 以 你 丟 棄 他 們 在 仇 敵 的 手 中 ， 使 仇 敵 轄 制 他 們 。 然 而 他 們 轉 回 哀 求 你 ， 你 仍 從 天 上 垂 聽 ， 屢 次 照 你 的 憐 憫 拯 救 他 們 </a:t>
            </a:r>
            <a:r>
              <a:rPr lang="en-US" sz="2800" dirty="0" smtClean="0"/>
              <a:t>，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267459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公 義 和 慈 愛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8006" y="1233682"/>
            <a:ext cx="8561162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200" b="1" dirty="0" smtClean="0"/>
              <a:t>29</a:t>
            </a:r>
            <a:r>
              <a:rPr lang="en-US" sz="3200" b="1" dirty="0"/>
              <a:t> </a:t>
            </a:r>
            <a:r>
              <a:rPr lang="en-US" sz="3200" dirty="0"/>
              <a:t>又 警 戒 他 們 ， 要 使 他 們 歸 服 你 的 律 法 。 他 們 卻 行 事 狂 傲 ， 不 聽 從 你 的 誡 命 ， 干 犯 你 的 典 章 （ 人 若 遵 行 就 必 因 此 活 著 ） ， 扭 轉 肩 頭 ， 硬 著 頸 項 ， 不 肯 聽 從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200" b="1" dirty="0"/>
              <a:t>30 </a:t>
            </a:r>
            <a:r>
              <a:rPr lang="en-US" sz="3200" dirty="0"/>
              <a:t>但 你 多 年 </a:t>
            </a:r>
            <a:r>
              <a:rPr lang="en-US" sz="3200" dirty="0">
                <a:solidFill>
                  <a:srgbClr val="FF0000"/>
                </a:solidFill>
              </a:rPr>
              <a:t>寬 容 </a:t>
            </a:r>
            <a:r>
              <a:rPr lang="en-US" sz="3200" dirty="0"/>
              <a:t>他 們 ， 又 用 你 的 靈 藉 眾 先 知 勸 戒 他 們 ， 他 們 仍 不 聽 從 ， 所 以 你 將 他 們 交 在 列 國 之 民 的 手 中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200" b="1" dirty="0"/>
              <a:t>31 </a:t>
            </a:r>
            <a:r>
              <a:rPr lang="en-US" sz="3200" dirty="0"/>
              <a:t>然 而 你 大 發 憐 憫 ， 不 全 然 滅 絕 他 們 ， 也 不 丟 棄 他 們 ； 因 為 你 是 </a:t>
            </a:r>
            <a:r>
              <a:rPr lang="en-US" sz="3200" dirty="0">
                <a:solidFill>
                  <a:srgbClr val="FF0000"/>
                </a:solidFill>
              </a:rPr>
              <a:t>有 恩 典 、 有 憐 憫 的 神 </a:t>
            </a:r>
            <a:r>
              <a:rPr lang="en-US" sz="3200" dirty="0"/>
              <a:t>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913757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悔 罪 懇 求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046" y="1185426"/>
            <a:ext cx="8741044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32 </a:t>
            </a:r>
            <a:r>
              <a:rPr lang="en-US" sz="2800" dirty="0"/>
              <a:t>我 們 的 神 啊 ， 你 是 至 大 、 至 能 、 至 可 畏 、 守 約 施 慈 愛 的 神 。 我 們 的 君 王 、 首 領 、 祭 司 、 先 知 、 列 祖 ， 和 你 的 眾 民 ， 從 亞 述 列 王 的 時 候 直 到 今 日 所 遭 遇 的 苦 難 ， 現 在 求 你 不 要 以 為 小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33 </a:t>
            </a:r>
            <a:r>
              <a:rPr lang="en-US" sz="2800" dirty="0"/>
              <a:t>在 一 切 臨 到 我 們 的 事 上 ， </a:t>
            </a:r>
            <a:r>
              <a:rPr lang="en-US" sz="2800" dirty="0">
                <a:solidFill>
                  <a:srgbClr val="FF0000"/>
                </a:solidFill>
              </a:rPr>
              <a:t>你 卻 是 公 義 的 </a:t>
            </a:r>
            <a:r>
              <a:rPr lang="en-US" sz="2800" dirty="0"/>
              <a:t>； 因 你 所 行 的 是 誠 實 ， </a:t>
            </a:r>
            <a:r>
              <a:rPr lang="en-US" sz="2800" dirty="0">
                <a:solidFill>
                  <a:srgbClr val="FF0000"/>
                </a:solidFill>
              </a:rPr>
              <a:t>我 們 所 做 的 是 邪 惡 </a:t>
            </a:r>
            <a:r>
              <a:rPr lang="en-US" sz="2800" dirty="0"/>
              <a:t>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34 </a:t>
            </a:r>
            <a:r>
              <a:rPr lang="en-US" sz="2800" dirty="0"/>
              <a:t>我 們 的 君 王 、 首 領 、 祭 司 、 列 祖 都 </a:t>
            </a:r>
            <a:r>
              <a:rPr lang="en-US" sz="2800" dirty="0">
                <a:solidFill>
                  <a:srgbClr val="FF0000"/>
                </a:solidFill>
              </a:rPr>
              <a:t>不 遵 守 </a:t>
            </a:r>
            <a:r>
              <a:rPr lang="en-US" sz="2800" dirty="0"/>
              <a:t>你 的 律 法 ， </a:t>
            </a:r>
            <a:r>
              <a:rPr lang="en-US" sz="2800" dirty="0">
                <a:solidFill>
                  <a:srgbClr val="FF0000"/>
                </a:solidFill>
              </a:rPr>
              <a:t>不 聽 從 </a:t>
            </a:r>
            <a:r>
              <a:rPr lang="en-US" sz="2800" dirty="0"/>
              <a:t>你 的 誡 命 和 你 警 戒 他 們 的 話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35 </a:t>
            </a:r>
            <a:r>
              <a:rPr lang="en-US" sz="2800" dirty="0"/>
              <a:t>他 們 在 本 國 裡 沾 你 大 恩 的 時 候 ， 在 你 所 </a:t>
            </a:r>
            <a:r>
              <a:rPr lang="en-US" sz="2800" dirty="0">
                <a:solidFill>
                  <a:srgbClr val="FF0000"/>
                </a:solidFill>
              </a:rPr>
              <a:t>賜</a:t>
            </a:r>
            <a:r>
              <a:rPr lang="en-US" sz="2800" dirty="0"/>
              <a:t> 給 他 們 這 廣 大 肥 美 之 地 上 不 事 奉 你 ， 也 不 轉 離 他 們 的 惡 行 </a:t>
            </a:r>
            <a:r>
              <a:rPr lang="en-US" sz="2800" dirty="0" smtClean="0"/>
              <a:t>。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623302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悔 罪 懇 求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046" y="1173722"/>
            <a:ext cx="8741044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b="1" dirty="0" smtClean="0"/>
              <a:t>36</a:t>
            </a:r>
            <a:r>
              <a:rPr lang="en-US" sz="2800" b="1" dirty="0"/>
              <a:t> </a:t>
            </a:r>
            <a:r>
              <a:rPr lang="en-US" sz="2800" dirty="0"/>
              <a:t>我 們 現 今 作 了 奴 僕 ； 至 於 你 所 賜 給 我 們 列 祖 享 受 其 上 的 土 產 ， 並 美 物 之 地 ， 看 哪 ， 我 們 在 這 地 上 作 了 奴 僕 ！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37 </a:t>
            </a:r>
            <a:r>
              <a:rPr lang="en-US" sz="2800" dirty="0"/>
              <a:t>這 地 許 多 出 產 歸 了 列 王 ， 就 是 你 </a:t>
            </a:r>
            <a:r>
              <a:rPr lang="en-US" sz="2800" dirty="0">
                <a:solidFill>
                  <a:srgbClr val="FF0000"/>
                </a:solidFill>
              </a:rPr>
              <a:t>因 我 們 的 罪 所 派 轄 制 我 們 的</a:t>
            </a:r>
            <a:r>
              <a:rPr lang="en-US" sz="2800" dirty="0"/>
              <a:t> 。 他 們 任 意 轄 制 我 們 的 身 體 和 牲 畜 ， 我 們 遭 了 大 難 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38 </a:t>
            </a:r>
            <a:r>
              <a:rPr lang="en-US" sz="2800" dirty="0"/>
              <a:t>因 這 一 切 的 事 ， 我 們 </a:t>
            </a:r>
            <a:r>
              <a:rPr lang="en-US" sz="2800" dirty="0">
                <a:solidFill>
                  <a:srgbClr val="FF0000"/>
                </a:solidFill>
              </a:rPr>
              <a:t>立 確 實 的 約 </a:t>
            </a:r>
            <a:r>
              <a:rPr lang="en-US" sz="2800" dirty="0"/>
              <a:t>， 寫 在 冊 上 。 我 們 的 首 領 、 利 未 人 ， 和 祭 司 都 簽 了 名 。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163932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zh-TW" altLang="en-US" sz="4000" dirty="0">
                <a:solidFill>
                  <a:schemeClr val="bg1"/>
                </a:solidFill>
              </a:rPr>
              <a:t>回想神的恩</a:t>
            </a:r>
            <a:r>
              <a:rPr lang="zh-TW" altLang="en-US" sz="4000" dirty="0" smtClean="0">
                <a:solidFill>
                  <a:schemeClr val="bg1"/>
                </a:solidFill>
              </a:rPr>
              <a:t>惠 </a:t>
            </a:r>
            <a:r>
              <a:rPr lang="en-US" sz="4000" dirty="0" smtClean="0">
                <a:solidFill>
                  <a:schemeClr val="bg1"/>
                </a:solidFill>
              </a:rPr>
              <a:t>(</a:t>
            </a:r>
            <a:r>
              <a:rPr lang="en-US" sz="4000" dirty="0">
                <a:solidFill>
                  <a:schemeClr val="bg1"/>
                </a:solidFill>
              </a:rPr>
              <a:t>9:1-38)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146" y="1263662"/>
            <a:ext cx="9115796" cy="518917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zh-TW" altLang="en-US" sz="2800" dirty="0" smtClean="0"/>
              <a:t>神</a:t>
            </a:r>
            <a:r>
              <a:rPr lang="zh-TW" altLang="en-US" sz="2800" dirty="0"/>
              <a:t>是大能的</a:t>
            </a:r>
            <a:r>
              <a:rPr lang="en-US" sz="2800" dirty="0"/>
              <a:t>-</a:t>
            </a:r>
            <a:r>
              <a:rPr lang="zh-TW" altLang="en-US" sz="2800" dirty="0"/>
              <a:t>祂是創造者 </a:t>
            </a:r>
            <a:endParaRPr lang="en-US" sz="2800" dirty="0"/>
          </a:p>
          <a:p>
            <a:pPr>
              <a:lnSpc>
                <a:spcPct val="110000"/>
              </a:lnSpc>
            </a:pPr>
            <a:r>
              <a:rPr lang="zh-TW" altLang="en-US" sz="2800" dirty="0" smtClean="0"/>
              <a:t>神</a:t>
            </a:r>
            <a:r>
              <a:rPr lang="zh-TW" altLang="en-US" sz="2800" dirty="0"/>
              <a:t>是信實的</a:t>
            </a:r>
            <a:r>
              <a:rPr lang="en-US" sz="2800" dirty="0"/>
              <a:t>-</a:t>
            </a:r>
            <a:r>
              <a:rPr lang="zh-TW" altLang="en-US" sz="2800" dirty="0"/>
              <a:t>祂揀選、救贖、保守 </a:t>
            </a:r>
            <a:endParaRPr lang="en-US" sz="2800" dirty="0"/>
          </a:p>
          <a:p>
            <a:pPr>
              <a:lnSpc>
                <a:spcPct val="110000"/>
              </a:lnSpc>
            </a:pPr>
            <a:r>
              <a:rPr lang="zh-TW" altLang="en-US" sz="2800" dirty="0" smtClean="0"/>
              <a:t>神</a:t>
            </a:r>
            <a:r>
              <a:rPr lang="zh-TW" altLang="en-US" sz="2800" dirty="0"/>
              <a:t>滿有憐憫</a:t>
            </a:r>
            <a:r>
              <a:rPr lang="en-US" sz="2800" dirty="0"/>
              <a:t>(17,19,27,28,31</a:t>
            </a:r>
            <a:r>
              <a:rPr lang="zh-TW" altLang="en-US" sz="2800" dirty="0"/>
              <a:t>節</a:t>
            </a:r>
            <a:r>
              <a:rPr lang="en-US" sz="2800" dirty="0"/>
              <a:t>) </a:t>
            </a:r>
          </a:p>
          <a:p>
            <a:pPr>
              <a:lnSpc>
                <a:spcPct val="110000"/>
              </a:lnSpc>
            </a:pPr>
            <a:r>
              <a:rPr lang="zh-TW" altLang="en-US" sz="2800" dirty="0" smtClean="0"/>
              <a:t>神</a:t>
            </a:r>
            <a:r>
              <a:rPr lang="zh-TW" altLang="en-US" sz="2800" dirty="0"/>
              <a:t>是有行動</a:t>
            </a:r>
            <a:r>
              <a:rPr lang="zh-TW" altLang="en-US" sz="2800" dirty="0" smtClean="0"/>
              <a:t>的</a:t>
            </a:r>
            <a:r>
              <a:rPr lang="en-US" altLang="zh-TW" sz="2800" dirty="0" smtClean="0"/>
              <a:t>:</a:t>
            </a:r>
            <a:r>
              <a:rPr lang="zh-TW" altLang="en-US" sz="2800" dirty="0" smtClean="0"/>
              <a:t> </a:t>
            </a:r>
            <a:r>
              <a:rPr lang="zh-TW" altLang="en-US" sz="2800" dirty="0"/>
              <a:t>看見、垂聽、說話、引導、照亮、吩咐 </a:t>
            </a:r>
            <a:endParaRPr lang="en-US" sz="2800" dirty="0"/>
          </a:p>
          <a:p>
            <a:pPr>
              <a:lnSpc>
                <a:spcPct val="110000"/>
              </a:lnSpc>
            </a:pPr>
            <a:r>
              <a:rPr lang="zh-TW" altLang="en-US" sz="2800" dirty="0" smtClean="0"/>
              <a:t>神</a:t>
            </a:r>
            <a:r>
              <a:rPr lang="zh-TW" altLang="en-US" sz="2800" dirty="0"/>
              <a:t>樂於供給</a:t>
            </a:r>
            <a:r>
              <a:rPr lang="en-US" sz="2800" dirty="0"/>
              <a:t>(</a:t>
            </a:r>
            <a:r>
              <a:rPr lang="zh-TW" altLang="en-US" sz="2800" dirty="0"/>
              <a:t>「賜</a:t>
            </a:r>
            <a:r>
              <a:rPr lang="zh-TW" altLang="en-US" sz="2800" dirty="0" smtClean="0"/>
              <a:t>」</a:t>
            </a:r>
            <a:r>
              <a:rPr lang="en-US" sz="2800" dirty="0" smtClean="0"/>
              <a:t>10</a:t>
            </a:r>
            <a:r>
              <a:rPr lang="zh-TW" altLang="en-US" sz="2800" dirty="0"/>
              <a:t>次</a:t>
            </a:r>
            <a:r>
              <a:rPr lang="en-US" sz="2800" dirty="0"/>
              <a:t>, 8, 13, 15, 20, 21, 22, 27, 35, 36</a:t>
            </a:r>
            <a:r>
              <a:rPr lang="zh-TW" altLang="en-US" sz="2800" dirty="0"/>
              <a:t>節</a:t>
            </a:r>
            <a:r>
              <a:rPr lang="en-US" sz="2800" dirty="0"/>
              <a:t>)</a:t>
            </a:r>
          </a:p>
          <a:p>
            <a:pPr>
              <a:lnSpc>
                <a:spcPct val="110000"/>
              </a:lnSpc>
            </a:pPr>
            <a:r>
              <a:rPr lang="zh-TW" altLang="en-US" sz="2800" dirty="0" smtClean="0"/>
              <a:t>人</a:t>
            </a:r>
            <a:r>
              <a:rPr lang="zh-TW" altLang="en-US" sz="2800" dirty="0"/>
              <a:t>常是頑梗悖逆的</a:t>
            </a:r>
            <a:r>
              <a:rPr lang="en-US" sz="2800" dirty="0"/>
              <a:t>(16,17, 26, 29</a:t>
            </a:r>
            <a:r>
              <a:rPr lang="zh-TW" altLang="en-US" sz="2800" dirty="0"/>
              <a:t>節</a:t>
            </a:r>
            <a:r>
              <a:rPr lang="en-US" sz="2800" dirty="0"/>
              <a:t>) </a:t>
            </a:r>
          </a:p>
          <a:p>
            <a:pPr>
              <a:lnSpc>
                <a:spcPct val="110000"/>
              </a:lnSpc>
            </a:pPr>
            <a:r>
              <a:rPr lang="zh-TW" altLang="en-US" sz="2800" dirty="0" smtClean="0"/>
              <a:t>可</a:t>
            </a:r>
            <a:r>
              <a:rPr lang="zh-TW" altLang="en-US" sz="2800" dirty="0"/>
              <a:t>憐的循環</a:t>
            </a:r>
            <a:r>
              <a:rPr lang="en-US" sz="2800" dirty="0"/>
              <a:t>:</a:t>
            </a:r>
            <a:r>
              <a:rPr lang="zh-TW" altLang="en-US" sz="2800" dirty="0"/>
              <a:t>犯罪、受苦、呼求、拯</a:t>
            </a:r>
            <a:r>
              <a:rPr lang="zh-TW" altLang="en-US" sz="2800" dirty="0" smtClean="0"/>
              <a:t>救 </a:t>
            </a:r>
            <a:r>
              <a:rPr lang="en-US" sz="2800" dirty="0" smtClean="0"/>
              <a:t>(</a:t>
            </a:r>
            <a:r>
              <a:rPr lang="en-US" sz="2800" dirty="0"/>
              <a:t>28</a:t>
            </a:r>
            <a:r>
              <a:rPr lang="zh-TW" altLang="en-US" sz="2800" dirty="0"/>
              <a:t>節「屢次」</a:t>
            </a:r>
            <a:r>
              <a:rPr lang="en-US" sz="2800" dirty="0"/>
              <a:t>) </a:t>
            </a:r>
          </a:p>
          <a:p>
            <a:pPr>
              <a:lnSpc>
                <a:spcPct val="11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755455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 descr="Papyrus"/>
          <p:cNvSpPr>
            <a:spLocks noChangeArrowheads="1"/>
          </p:cNvSpPr>
          <p:nvPr/>
        </p:nvSpPr>
        <p:spPr bwMode="auto">
          <a:xfrm>
            <a:off x="609600" y="2555875"/>
            <a:ext cx="1995488" cy="125412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30000"/>
              </a:spcAft>
            </a:pPr>
            <a:r>
              <a:rPr lang="zh-TW" altLang="en-US" sz="28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明白神的話</a:t>
            </a:r>
          </a:p>
          <a:p>
            <a:pPr algn="ctr" eaLnBrk="1" fontAlgn="base" hangingPunct="1">
              <a:spcBef>
                <a:spcPct val="0"/>
              </a:spcBef>
              <a:spcAft>
                <a:spcPct val="30000"/>
              </a:spcAft>
            </a:pPr>
            <a:r>
              <a:rPr lang="en-US" altLang="zh-TW" sz="2400" dirty="0" smtClean="0">
                <a:solidFill>
                  <a:srgbClr val="FF33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 smtClean="0">
                <a:solidFill>
                  <a:srgbClr val="FF33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尼</a:t>
            </a:r>
            <a:r>
              <a:rPr lang="en-US" altLang="zh-TW" sz="2400" dirty="0" smtClean="0">
                <a:solidFill>
                  <a:srgbClr val="FF33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8)</a:t>
            </a:r>
          </a:p>
        </p:txBody>
      </p:sp>
      <p:sp>
        <p:nvSpPr>
          <p:cNvPr id="61445" name="Rectangle 5" descr="Papyrus"/>
          <p:cNvSpPr>
            <a:spLocks noChangeArrowheads="1"/>
          </p:cNvSpPr>
          <p:nvPr/>
        </p:nvSpPr>
        <p:spPr bwMode="auto">
          <a:xfrm>
            <a:off x="3643313" y="1066800"/>
            <a:ext cx="1995487" cy="148272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30000"/>
              </a:spcAft>
            </a:pPr>
            <a:r>
              <a:rPr lang="zh-TW" altLang="en-US" sz="28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遵行神命令</a:t>
            </a:r>
          </a:p>
          <a:p>
            <a:pPr algn="ctr" eaLnBrk="1" fontAlgn="base" hangingPunct="1">
              <a:spcBef>
                <a:spcPct val="0"/>
              </a:spcBef>
              <a:spcAft>
                <a:spcPct val="30000"/>
              </a:spcAft>
            </a:pPr>
            <a:r>
              <a:rPr lang="en-US" altLang="zh-TW" sz="2400" dirty="0" smtClean="0">
                <a:solidFill>
                  <a:srgbClr val="FF33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 smtClean="0">
                <a:solidFill>
                  <a:srgbClr val="FF33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尼</a:t>
            </a:r>
            <a:r>
              <a:rPr lang="en-US" altLang="zh-TW" sz="2400" dirty="0" smtClean="0">
                <a:solidFill>
                  <a:srgbClr val="FF33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8:16)</a:t>
            </a:r>
          </a:p>
        </p:txBody>
      </p:sp>
      <p:sp>
        <p:nvSpPr>
          <p:cNvPr id="61446" name="Rectangle 6" descr="Papyrus"/>
          <p:cNvSpPr>
            <a:spLocks noChangeArrowheads="1"/>
          </p:cNvSpPr>
          <p:nvPr/>
        </p:nvSpPr>
        <p:spPr bwMode="auto">
          <a:xfrm>
            <a:off x="6234113" y="1066800"/>
            <a:ext cx="1766887" cy="148272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30000"/>
              </a:spcAft>
            </a:pPr>
            <a:r>
              <a:rPr lang="zh-TW" altLang="en-US" sz="28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大大喜樂</a:t>
            </a:r>
          </a:p>
          <a:p>
            <a:pPr algn="ctr" eaLnBrk="1" fontAlgn="base" hangingPunct="1">
              <a:spcBef>
                <a:spcPct val="0"/>
              </a:spcBef>
              <a:spcAft>
                <a:spcPct val="30000"/>
              </a:spcAft>
            </a:pPr>
            <a:r>
              <a:rPr lang="en-US" altLang="zh-TW" sz="2400" dirty="0" smtClean="0">
                <a:solidFill>
                  <a:srgbClr val="FF33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 smtClean="0">
                <a:solidFill>
                  <a:srgbClr val="FF33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尼</a:t>
            </a:r>
            <a:r>
              <a:rPr lang="en-US" altLang="zh-TW" sz="2400" dirty="0" smtClean="0">
                <a:solidFill>
                  <a:srgbClr val="FF33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8:17)</a:t>
            </a:r>
          </a:p>
        </p:txBody>
      </p:sp>
      <p:sp>
        <p:nvSpPr>
          <p:cNvPr id="61447" name="Rectangle 7" descr="Papyrus"/>
          <p:cNvSpPr>
            <a:spLocks noChangeArrowheads="1"/>
          </p:cNvSpPr>
          <p:nvPr/>
        </p:nvSpPr>
        <p:spPr bwMode="auto">
          <a:xfrm>
            <a:off x="3643313" y="3622675"/>
            <a:ext cx="1995487" cy="193992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30000"/>
              </a:spcAft>
            </a:pPr>
            <a:r>
              <a:rPr lang="zh-TW" altLang="en-US" sz="24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認識人的悖逆</a:t>
            </a:r>
          </a:p>
          <a:p>
            <a:pPr algn="ctr" eaLnBrk="1" fontAlgn="base" hangingPunct="1">
              <a:spcBef>
                <a:spcPct val="0"/>
              </a:spcBef>
              <a:spcAft>
                <a:spcPct val="30000"/>
              </a:spcAft>
            </a:pPr>
            <a:r>
              <a:rPr lang="zh-TW" altLang="en-US" sz="24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、神的憐憫和</a:t>
            </a:r>
          </a:p>
          <a:p>
            <a:pPr algn="ctr" eaLnBrk="1" fontAlgn="base" hangingPunct="1">
              <a:spcBef>
                <a:spcPct val="0"/>
              </a:spcBef>
              <a:spcAft>
                <a:spcPct val="30000"/>
              </a:spcAft>
            </a:pPr>
            <a:r>
              <a:rPr lang="zh-TW" altLang="en-US" sz="24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今日苦境緣由</a:t>
            </a:r>
          </a:p>
          <a:p>
            <a:pPr algn="ctr" eaLnBrk="1" fontAlgn="base" hangingPunct="1">
              <a:spcBef>
                <a:spcPct val="0"/>
              </a:spcBef>
              <a:spcAft>
                <a:spcPct val="30000"/>
              </a:spcAft>
            </a:pPr>
            <a:r>
              <a:rPr lang="en-US" altLang="zh-TW" sz="2400" dirty="0" smtClean="0">
                <a:solidFill>
                  <a:srgbClr val="FF33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 smtClean="0">
                <a:solidFill>
                  <a:srgbClr val="FF33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尼</a:t>
            </a:r>
            <a:r>
              <a:rPr lang="en-US" altLang="zh-TW" sz="2400" dirty="0" smtClean="0">
                <a:solidFill>
                  <a:srgbClr val="FF33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9)</a:t>
            </a:r>
          </a:p>
        </p:txBody>
      </p:sp>
      <p:sp>
        <p:nvSpPr>
          <p:cNvPr id="61448" name="Rectangle 8" descr="Papyrus"/>
          <p:cNvSpPr>
            <a:spLocks noChangeArrowheads="1"/>
          </p:cNvSpPr>
          <p:nvPr/>
        </p:nvSpPr>
        <p:spPr bwMode="auto">
          <a:xfrm>
            <a:off x="6234113" y="3622675"/>
            <a:ext cx="1766887" cy="193992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30000"/>
              </a:spcAft>
            </a:pPr>
            <a:r>
              <a:rPr lang="zh-TW" altLang="en-US" sz="28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認罪悔改</a:t>
            </a:r>
          </a:p>
          <a:p>
            <a:pPr algn="ctr" eaLnBrk="1" fontAlgn="base" hangingPunct="1">
              <a:spcBef>
                <a:spcPct val="0"/>
              </a:spcBef>
              <a:spcAft>
                <a:spcPct val="30000"/>
              </a:spcAft>
            </a:pPr>
            <a:r>
              <a:rPr lang="en-US" altLang="zh-TW" sz="2400" dirty="0" smtClean="0">
                <a:solidFill>
                  <a:srgbClr val="FF33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 smtClean="0">
                <a:solidFill>
                  <a:srgbClr val="FF33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尼</a:t>
            </a:r>
            <a:r>
              <a:rPr lang="en-US" altLang="zh-TW" sz="2400" dirty="0" smtClean="0">
                <a:solidFill>
                  <a:srgbClr val="FF330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9,10</a:t>
            </a:r>
            <a:r>
              <a:rPr lang="en-US" altLang="zh-TW" sz="2400" dirty="0" smtClean="0">
                <a:solidFill>
                  <a:srgbClr val="FF33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cxnSp>
        <p:nvCxnSpPr>
          <p:cNvPr id="61449" name="AutoShape 9" descr="Papyrus"/>
          <p:cNvCxnSpPr>
            <a:cxnSpLocks noChangeShapeType="1"/>
            <a:stCxn id="61444" idx="3"/>
            <a:endCxn id="61445" idx="1"/>
          </p:cNvCxnSpPr>
          <p:nvPr/>
        </p:nvCxnSpPr>
        <p:spPr bwMode="auto">
          <a:xfrm flipV="1">
            <a:off x="2605088" y="1808163"/>
            <a:ext cx="1038225" cy="1374775"/>
          </a:xfrm>
          <a:prstGeom prst="bentConnector3">
            <a:avLst>
              <a:gd name="adj1" fmla="val 49847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450" name="AutoShape 10" descr="Papyrus"/>
          <p:cNvCxnSpPr>
            <a:cxnSpLocks noChangeShapeType="1"/>
            <a:stCxn id="61444" idx="3"/>
            <a:endCxn id="61447" idx="1"/>
          </p:cNvCxnSpPr>
          <p:nvPr/>
        </p:nvCxnSpPr>
        <p:spPr bwMode="auto">
          <a:xfrm>
            <a:off x="2605088" y="3182938"/>
            <a:ext cx="1038225" cy="1409700"/>
          </a:xfrm>
          <a:prstGeom prst="bentConnector3">
            <a:avLst>
              <a:gd name="adj1" fmla="val 49847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451" name="AutoShape 11" descr="Papyrus"/>
          <p:cNvCxnSpPr>
            <a:cxnSpLocks noChangeShapeType="1"/>
            <a:stCxn id="61445" idx="3"/>
            <a:endCxn id="61446" idx="1"/>
          </p:cNvCxnSpPr>
          <p:nvPr/>
        </p:nvCxnSpPr>
        <p:spPr bwMode="auto">
          <a:xfrm>
            <a:off x="5638800" y="1808163"/>
            <a:ext cx="59531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452" name="AutoShape 12" descr="Papyrus"/>
          <p:cNvCxnSpPr>
            <a:cxnSpLocks noChangeShapeType="1"/>
            <a:stCxn id="61447" idx="3"/>
            <a:endCxn id="61448" idx="1"/>
          </p:cNvCxnSpPr>
          <p:nvPr/>
        </p:nvCxnSpPr>
        <p:spPr bwMode="auto">
          <a:xfrm>
            <a:off x="5638800" y="4592638"/>
            <a:ext cx="59531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700260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4" grpId="0" animBg="1"/>
      <p:bldP spid="61445" grpId="0" animBg="1"/>
      <p:bldP spid="61446" grpId="0" animBg="1"/>
      <p:bldP spid="61447" grpId="0" animBg="1"/>
      <p:bldP spid="61448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+mn-ea"/>
                <a:ea typeface="+mn-ea"/>
              </a:rPr>
              <a:t>簽 </a:t>
            </a:r>
            <a:r>
              <a:rPr lang="en-US" sz="4000" dirty="0" smtClean="0">
                <a:solidFill>
                  <a:schemeClr val="bg1"/>
                </a:solidFill>
                <a:latin typeface="+mn-ea"/>
                <a:ea typeface="+mn-ea"/>
              </a:rPr>
              <a:t>名</a:t>
            </a:r>
            <a:r>
              <a:rPr lang="zh-TW" altLang="en-US" sz="4000" dirty="0" smtClean="0">
                <a:solidFill>
                  <a:schemeClr val="bg1"/>
                </a:solidFill>
                <a:latin typeface="+mn-ea"/>
                <a:ea typeface="+mn-ea"/>
              </a:rPr>
              <a:t> 立 約 </a:t>
            </a:r>
            <a:r>
              <a:rPr lang="en-US" altLang="zh-TW" sz="4000" dirty="0" smtClean="0">
                <a:solidFill>
                  <a:schemeClr val="bg1"/>
                </a:solidFill>
                <a:latin typeface="+mn-ea"/>
                <a:ea typeface="+mn-ea"/>
              </a:rPr>
              <a:t>–</a:t>
            </a:r>
            <a:r>
              <a:rPr lang="zh-TW" altLang="en-US" sz="4000" dirty="0" smtClean="0">
                <a:solidFill>
                  <a:schemeClr val="bg1"/>
                </a:solidFill>
                <a:latin typeface="+mn-ea"/>
                <a:ea typeface="+mn-ea"/>
              </a:rPr>
              <a:t> 省 長</a:t>
            </a:r>
            <a:r>
              <a:rPr lang="en-US" altLang="zh-TW" sz="4000" dirty="0" smtClean="0">
                <a:solidFill>
                  <a:schemeClr val="bg1"/>
                </a:solidFill>
                <a:latin typeface="+mn-ea"/>
                <a:ea typeface="+mn-ea"/>
              </a:rPr>
              <a:t>,</a:t>
            </a:r>
            <a:r>
              <a:rPr lang="zh-TW" altLang="en-US" sz="4000" dirty="0" smtClean="0">
                <a:solidFill>
                  <a:schemeClr val="bg1"/>
                </a:solidFill>
                <a:latin typeface="+mn-ea"/>
                <a:ea typeface="+mn-ea"/>
              </a:rPr>
              <a:t> 祭 司</a:t>
            </a:r>
            <a:endParaRPr lang="en-US" sz="40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10 </a:t>
            </a:r>
            <a:r>
              <a:rPr lang="en-US" sz="2800" dirty="0"/>
              <a:t>簽 名 的 是 ： 哈 迦 利 亞 的 兒 子 ─ </a:t>
            </a:r>
            <a:r>
              <a:rPr lang="en-US" sz="2800" dirty="0">
                <a:solidFill>
                  <a:srgbClr val="FF0000"/>
                </a:solidFill>
              </a:rPr>
              <a:t>省 長</a:t>
            </a:r>
            <a:r>
              <a:rPr lang="en-US" sz="2800" dirty="0"/>
              <a:t> 尼 希 米 ， 和 西 底 家 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2 </a:t>
            </a:r>
            <a:r>
              <a:rPr lang="en-US" sz="2800" dirty="0">
                <a:solidFill>
                  <a:srgbClr val="FF0000"/>
                </a:solidFill>
              </a:rPr>
              <a:t>祭 司</a:t>
            </a:r>
            <a:r>
              <a:rPr lang="en-US" sz="2800" dirty="0"/>
              <a:t> ： 西 萊 雅 、 亞 撒 利 雅 、 耶 利 米 、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3 </a:t>
            </a:r>
            <a:r>
              <a:rPr lang="en-US" sz="2800" dirty="0"/>
              <a:t>巴 施 戶 珥 、 亞 瑪 利 雅 、 瑪 基 雅 、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4 </a:t>
            </a:r>
            <a:r>
              <a:rPr lang="en-US" sz="2800" dirty="0"/>
              <a:t>哈 突 、 示 巴 尼 、 瑪 鹿 、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5 </a:t>
            </a:r>
            <a:r>
              <a:rPr lang="en-US" sz="2800" dirty="0"/>
              <a:t>哈 琳 、 米 利 末 、 俄 巴 底 亞 、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6 </a:t>
            </a:r>
            <a:r>
              <a:rPr lang="en-US" sz="2800" dirty="0"/>
              <a:t>但 以 理 、 近 頓 、 巴 錄 、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7 </a:t>
            </a:r>
            <a:r>
              <a:rPr lang="en-US" sz="2800" dirty="0"/>
              <a:t>米 書 蘭 、 亞 比 雅 、 米 雅 民 、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8 </a:t>
            </a:r>
            <a:r>
              <a:rPr lang="en-US" sz="2800" dirty="0"/>
              <a:t>瑪 西 亞 、 璧 該 、 示 瑪 雅 ；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828659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+mn-ea"/>
              </a:rPr>
              <a:t>簽 名</a:t>
            </a:r>
            <a:r>
              <a:rPr lang="zh-TW" altLang="en-US" sz="4000" dirty="0">
                <a:solidFill>
                  <a:schemeClr val="bg1"/>
                </a:solidFill>
                <a:latin typeface="+mn-ea"/>
              </a:rPr>
              <a:t> 立 約 </a:t>
            </a:r>
            <a:r>
              <a:rPr lang="en-US" altLang="zh-TW" sz="4000" dirty="0">
                <a:solidFill>
                  <a:schemeClr val="bg1"/>
                </a:solidFill>
                <a:latin typeface="+mn-ea"/>
              </a:rPr>
              <a:t>–</a:t>
            </a:r>
            <a:r>
              <a:rPr lang="zh-TW" altLang="en-US" sz="40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sz="4000" dirty="0">
                <a:solidFill>
                  <a:schemeClr val="bg1"/>
                </a:solidFill>
              </a:rPr>
              <a:t>利 未 人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9 </a:t>
            </a:r>
            <a:r>
              <a:rPr lang="en-US" sz="2800" dirty="0"/>
              <a:t>又 有 </a:t>
            </a:r>
            <a:r>
              <a:rPr lang="en-US" sz="2800" dirty="0">
                <a:solidFill>
                  <a:srgbClr val="FF0000"/>
                </a:solidFill>
              </a:rPr>
              <a:t>利 未 人 </a:t>
            </a:r>
            <a:r>
              <a:rPr lang="en-US" sz="2800" dirty="0"/>
              <a:t>， 就 是 亞 散 尼 的 兒 子 耶 書 亞 、 希 拿 達 的 子 孫 賓 內 、 甲 篾 ；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10 </a:t>
            </a:r>
            <a:r>
              <a:rPr lang="en-US" sz="2800" dirty="0"/>
              <a:t>還 有 他 們 的 弟 兄 示 巴 尼 、 荷 第 雅 、 基 利 他 、 毗 萊 雅 、 哈 難 、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11 </a:t>
            </a:r>
            <a:r>
              <a:rPr lang="en-US" sz="2800" dirty="0"/>
              <a:t>米 迦 、 利 合 、 哈 沙 比 雅 、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12 </a:t>
            </a:r>
            <a:r>
              <a:rPr lang="en-US" sz="2800" dirty="0"/>
              <a:t>撒 刻 、 示 利 比 、 示 巴 尼 、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13 </a:t>
            </a:r>
            <a:r>
              <a:rPr lang="en-US" sz="2800" dirty="0"/>
              <a:t>荷 第 雅 、 巴 尼 、 比 尼 努 ；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068300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+mn-ea"/>
              </a:rPr>
              <a:t>簽 名</a:t>
            </a:r>
            <a:r>
              <a:rPr lang="zh-TW" altLang="en-US" sz="4000" dirty="0">
                <a:solidFill>
                  <a:schemeClr val="bg1"/>
                </a:solidFill>
                <a:latin typeface="+mn-ea"/>
              </a:rPr>
              <a:t> 立 約 </a:t>
            </a:r>
            <a:r>
              <a:rPr lang="en-US" altLang="zh-TW" sz="4000" dirty="0" smtClean="0">
                <a:solidFill>
                  <a:schemeClr val="bg1"/>
                </a:solidFill>
                <a:latin typeface="+mn-ea"/>
              </a:rPr>
              <a:t>–</a:t>
            </a:r>
            <a:r>
              <a:rPr lang="zh-TW" altLang="en-US" sz="4000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民 </a:t>
            </a:r>
            <a:r>
              <a:rPr lang="en-US" sz="4000" dirty="0">
                <a:solidFill>
                  <a:schemeClr val="bg1"/>
                </a:solidFill>
              </a:rPr>
              <a:t>的 首 領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14 </a:t>
            </a:r>
            <a:r>
              <a:rPr lang="en-US" sz="2800" dirty="0"/>
              <a:t>又 有 </a:t>
            </a:r>
            <a:r>
              <a:rPr lang="en-US" sz="2800" dirty="0">
                <a:solidFill>
                  <a:srgbClr val="FF0000"/>
                </a:solidFill>
              </a:rPr>
              <a:t>民 的 首 領 </a:t>
            </a:r>
            <a:r>
              <a:rPr lang="en-US" sz="2800" dirty="0"/>
              <a:t>， 就 是 巴 錄 、 巴 哈 摩 押 、 以 攔 、 薩 土 、 巴 尼 </a:t>
            </a:r>
            <a:r>
              <a:rPr lang="en-US" sz="2800" dirty="0" smtClean="0"/>
              <a:t>、</a:t>
            </a:r>
            <a:r>
              <a:rPr lang="en-US" sz="2800" b="1" dirty="0" smtClean="0"/>
              <a:t>15</a:t>
            </a:r>
            <a:r>
              <a:rPr lang="en-US" sz="2800" b="1" dirty="0"/>
              <a:t> </a:t>
            </a:r>
            <a:r>
              <a:rPr lang="en-US" sz="2800" dirty="0"/>
              <a:t>布 尼 、 押 甲 、 比 拜 </a:t>
            </a:r>
            <a:r>
              <a:rPr lang="en-US" sz="2800" dirty="0" smtClean="0"/>
              <a:t>、</a:t>
            </a:r>
            <a:r>
              <a:rPr lang="en-US" sz="2800" b="1" dirty="0" smtClean="0"/>
              <a:t>16</a:t>
            </a:r>
            <a:r>
              <a:rPr lang="en-US" sz="2800" b="1" dirty="0"/>
              <a:t> </a:t>
            </a:r>
            <a:r>
              <a:rPr lang="en-US" sz="2800" dirty="0"/>
              <a:t>亞 多 尼 雅 、 比 革 瓦 伊 、 亞 丁 </a:t>
            </a:r>
            <a:r>
              <a:rPr lang="en-US" sz="2800" dirty="0" smtClean="0"/>
              <a:t>、</a:t>
            </a:r>
            <a:r>
              <a:rPr lang="en-US" sz="2800" b="1" dirty="0" smtClean="0"/>
              <a:t>17</a:t>
            </a:r>
            <a:r>
              <a:rPr lang="en-US" sz="2800" b="1" dirty="0"/>
              <a:t> </a:t>
            </a:r>
            <a:r>
              <a:rPr lang="en-US" sz="2800" dirty="0"/>
              <a:t>亞 特 、 希 西 家 、 押 朔 </a:t>
            </a:r>
            <a:r>
              <a:rPr lang="en-US" sz="2800" dirty="0" smtClean="0"/>
              <a:t>、</a:t>
            </a:r>
            <a:r>
              <a:rPr lang="en-US" sz="2800" b="1" dirty="0" smtClean="0"/>
              <a:t>18</a:t>
            </a:r>
            <a:r>
              <a:rPr lang="en-US" sz="2800" b="1" dirty="0"/>
              <a:t> </a:t>
            </a:r>
            <a:r>
              <a:rPr lang="en-US" sz="2800" dirty="0"/>
              <a:t>荷 第 雅 、 哈 順 、 比 賽 </a:t>
            </a:r>
            <a:r>
              <a:rPr lang="en-US" sz="2800" dirty="0" smtClean="0"/>
              <a:t>、</a:t>
            </a:r>
            <a:r>
              <a:rPr lang="en-US" sz="2800" b="1" dirty="0" smtClean="0"/>
              <a:t>19</a:t>
            </a:r>
            <a:r>
              <a:rPr lang="en-US" sz="2800" b="1" dirty="0"/>
              <a:t> </a:t>
            </a:r>
            <a:r>
              <a:rPr lang="en-US" sz="2800" dirty="0"/>
              <a:t>哈 拉 、 亞 拿 突 、 尼 拜 </a:t>
            </a:r>
            <a:r>
              <a:rPr lang="en-US" sz="2800" dirty="0" smtClean="0"/>
              <a:t>、</a:t>
            </a:r>
            <a:r>
              <a:rPr lang="en-US" sz="2800" b="1" dirty="0" smtClean="0"/>
              <a:t>20</a:t>
            </a:r>
            <a:r>
              <a:rPr lang="en-US" sz="2800" b="1" dirty="0"/>
              <a:t> </a:t>
            </a:r>
            <a:r>
              <a:rPr lang="en-US" sz="2800" dirty="0"/>
              <a:t>抹 比 押 、 米 書 蘭 、 希 悉 </a:t>
            </a:r>
            <a:r>
              <a:rPr lang="en-US" sz="2800" dirty="0" smtClean="0"/>
              <a:t>、</a:t>
            </a:r>
            <a:r>
              <a:rPr lang="en-US" sz="2800" b="1" dirty="0" smtClean="0"/>
              <a:t>21</a:t>
            </a:r>
            <a:r>
              <a:rPr lang="en-US" sz="2800" b="1" dirty="0"/>
              <a:t> </a:t>
            </a:r>
            <a:r>
              <a:rPr lang="en-US" sz="2800" dirty="0"/>
              <a:t>米 示 薩 別 、 撒 督 、 押 杜 亞 </a:t>
            </a:r>
            <a:r>
              <a:rPr lang="en-US" sz="2800" dirty="0" smtClean="0"/>
              <a:t>、</a:t>
            </a:r>
            <a:r>
              <a:rPr lang="en-US" sz="2800" b="1" dirty="0" smtClean="0"/>
              <a:t>22</a:t>
            </a:r>
            <a:r>
              <a:rPr lang="en-US" sz="2800" b="1" dirty="0"/>
              <a:t> </a:t>
            </a:r>
            <a:r>
              <a:rPr lang="en-US" sz="2800" dirty="0"/>
              <a:t>毗 拉 提 、 哈 難 、 亞 奈 雅 </a:t>
            </a:r>
            <a:r>
              <a:rPr lang="en-US" sz="2800" dirty="0" smtClean="0"/>
              <a:t>、</a:t>
            </a:r>
            <a:r>
              <a:rPr lang="en-US" sz="2800" b="1" dirty="0" smtClean="0"/>
              <a:t>23</a:t>
            </a:r>
            <a:r>
              <a:rPr lang="en-US" sz="2800" b="1" dirty="0"/>
              <a:t> </a:t>
            </a:r>
            <a:r>
              <a:rPr lang="en-US" sz="2800" dirty="0"/>
              <a:t>何 細 亞 、 哈 拿 尼 雅 、 哈 述 </a:t>
            </a:r>
            <a:r>
              <a:rPr lang="en-US" sz="2800" dirty="0" smtClean="0"/>
              <a:t>、</a:t>
            </a:r>
            <a:r>
              <a:rPr lang="en-US" sz="2800" b="1" dirty="0" smtClean="0"/>
              <a:t>24</a:t>
            </a:r>
            <a:r>
              <a:rPr lang="en-US" sz="2800" b="1" dirty="0"/>
              <a:t> </a:t>
            </a:r>
            <a:r>
              <a:rPr lang="en-US" sz="2800" dirty="0"/>
              <a:t>哈 羅 黑 、 毗 利 哈 、 朔 百 </a:t>
            </a:r>
            <a:r>
              <a:rPr lang="en-US" sz="2800" dirty="0" smtClean="0"/>
              <a:t>、</a:t>
            </a:r>
            <a:r>
              <a:rPr lang="en-US" sz="2800" b="1" dirty="0" smtClean="0"/>
              <a:t>25</a:t>
            </a:r>
            <a:r>
              <a:rPr lang="en-US" sz="2800" b="1" dirty="0"/>
              <a:t> </a:t>
            </a:r>
            <a:r>
              <a:rPr lang="en-US" sz="2800" dirty="0"/>
              <a:t>利 宏 、 哈 沙 拿 、 瑪 西 雅 </a:t>
            </a:r>
            <a:r>
              <a:rPr lang="en-US" sz="2800" dirty="0" smtClean="0"/>
              <a:t>、</a:t>
            </a:r>
            <a:r>
              <a:rPr lang="en-US" sz="2800" b="1" dirty="0" smtClean="0"/>
              <a:t>26</a:t>
            </a:r>
            <a:r>
              <a:rPr lang="en-US" sz="2800" b="1" dirty="0"/>
              <a:t> </a:t>
            </a:r>
            <a:r>
              <a:rPr lang="en-US" sz="2800" dirty="0"/>
              <a:t>亞 希 雅 、 哈 難 、 亞 難 </a:t>
            </a:r>
            <a:r>
              <a:rPr lang="en-US" sz="2800" dirty="0" smtClean="0"/>
              <a:t>、</a:t>
            </a:r>
            <a:r>
              <a:rPr lang="en-US" sz="2800" b="1" dirty="0" smtClean="0"/>
              <a:t>27</a:t>
            </a:r>
            <a:r>
              <a:rPr lang="en-US" sz="2800" b="1" dirty="0"/>
              <a:t> </a:t>
            </a:r>
            <a:r>
              <a:rPr lang="en-US" sz="2800" dirty="0"/>
              <a:t>瑪 鹿 、 哈 琳 、 巴 拿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232797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立約簽名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/>
              <a:t>MATURABILITY</a:t>
            </a:r>
          </a:p>
          <a:p>
            <a:pPr lvl="1"/>
            <a:r>
              <a:rPr lang="zh-TW" altLang="en-US" sz="2600" dirty="0" smtClean="0"/>
              <a:t>夠條件</a:t>
            </a:r>
            <a:r>
              <a:rPr lang="en-US" altLang="zh-TW" sz="2600" dirty="0" smtClean="0"/>
              <a:t>,</a:t>
            </a:r>
            <a:r>
              <a:rPr lang="zh-TW" altLang="en-US" sz="2600" dirty="0" smtClean="0"/>
              <a:t> 可以負責任</a:t>
            </a:r>
            <a:endParaRPr lang="en-US" altLang="zh-TW" sz="2600" dirty="0" smtClean="0"/>
          </a:p>
          <a:p>
            <a:r>
              <a:rPr lang="en-US" altLang="zh-TW" sz="2800" dirty="0" smtClean="0"/>
              <a:t>CREDITABILITY</a:t>
            </a:r>
          </a:p>
          <a:p>
            <a:pPr lvl="1"/>
            <a:r>
              <a:rPr lang="zh-TW" altLang="en-US" sz="2600" dirty="0" smtClean="0"/>
              <a:t>願意與神立約</a:t>
            </a:r>
            <a:endParaRPr lang="en-US" altLang="zh-TW" sz="2600" dirty="0" smtClean="0"/>
          </a:p>
          <a:p>
            <a:r>
              <a:rPr lang="en-US" altLang="zh-TW" sz="2800" dirty="0" smtClean="0"/>
              <a:t>RESPONSIBILITY</a:t>
            </a:r>
          </a:p>
          <a:p>
            <a:pPr lvl="1"/>
            <a:r>
              <a:rPr lang="zh-TW" altLang="en-US" sz="2600" dirty="0" smtClean="0"/>
              <a:t>為自己和他人負責</a:t>
            </a:r>
            <a:endParaRPr lang="en-US" altLang="zh-TW" sz="2600" dirty="0" smtClean="0"/>
          </a:p>
          <a:p>
            <a:r>
              <a:rPr lang="en-US" altLang="zh-TW" sz="2800" dirty="0"/>
              <a:t>ACCOUNTABILITY</a:t>
            </a:r>
          </a:p>
          <a:p>
            <a:pPr lvl="1"/>
            <a:r>
              <a:rPr lang="zh-TW" altLang="en-US" sz="2600" dirty="0" smtClean="0"/>
              <a:t>為失敗負責</a:t>
            </a:r>
            <a:endParaRPr lang="en-US" altLang="zh-TW" sz="2600" dirty="0" smtClean="0"/>
          </a:p>
        </p:txBody>
      </p:sp>
    </p:spTree>
    <p:extLst>
      <p:ext uri="{BB962C8B-B14F-4D97-AF65-F5344CB8AC3E}">
        <p14:creationId xmlns:p14="http://schemas.microsoft.com/office/powerpoint/2010/main" val="15489846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其 餘 的 </a:t>
            </a:r>
            <a:r>
              <a:rPr lang="en-US" altLang="zh-TW" sz="4000" dirty="0" smtClean="0">
                <a:solidFill>
                  <a:schemeClr val="bg1"/>
                </a:solidFill>
              </a:rPr>
              <a:t>-</a:t>
            </a:r>
            <a:r>
              <a:rPr lang="zh-TW" alt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發 </a:t>
            </a:r>
            <a:r>
              <a:rPr lang="en-US" sz="4000" dirty="0">
                <a:solidFill>
                  <a:schemeClr val="bg1"/>
                </a:solidFill>
              </a:rPr>
              <a:t>咒 起 誓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28 </a:t>
            </a:r>
            <a:r>
              <a:rPr lang="en-US" sz="2800" dirty="0">
                <a:solidFill>
                  <a:srgbClr val="FF0000"/>
                </a:solidFill>
              </a:rPr>
              <a:t>其 餘 的 民 </a:t>
            </a:r>
            <a:r>
              <a:rPr lang="en-US" sz="2800" dirty="0"/>
              <a:t>、 祭 司 、 利 未 人 、 守 門 的 、 歌 唱 的 、 尼 提 寧 ， 和 一 切 離 絕 鄰 邦 居 民 歸 服 神 律 法 的 ， </a:t>
            </a:r>
            <a:r>
              <a:rPr lang="en-US" sz="2800" dirty="0">
                <a:solidFill>
                  <a:srgbClr val="FF0000"/>
                </a:solidFill>
              </a:rPr>
              <a:t>並 他 們 的 妻 子 、 兒 女 ， 凡 有 知 識 能 明 白 的 ，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29 </a:t>
            </a:r>
            <a:r>
              <a:rPr lang="en-US" sz="2800" dirty="0"/>
              <a:t>都 隨 從 他 們 貴 冑 的 弟 兄 ， </a:t>
            </a:r>
            <a:r>
              <a:rPr lang="en-US" sz="2800" dirty="0">
                <a:solidFill>
                  <a:srgbClr val="FF0000"/>
                </a:solidFill>
              </a:rPr>
              <a:t>發 咒 起 誓 </a:t>
            </a:r>
            <a:r>
              <a:rPr lang="en-US" sz="2800" dirty="0"/>
              <a:t>， 必 遵 行 神 藉 他 僕 人 摩 西 所 傳 的 律 法 ， 謹 守 遵 行 耶 和 華 ─ 我 們 主 的 一 切 誡 命 、 典 章 、 律 例 ；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605525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立 約 定 例</a:t>
            </a:r>
            <a:endParaRPr lang="en-US" sz="40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02956" y="1306948"/>
            <a:ext cx="3940444" cy="743094"/>
          </a:xfrm>
          <a:solidFill>
            <a:srgbClr val="66FFFF"/>
          </a:solidFill>
        </p:spPr>
        <p:txBody>
          <a:bodyPr>
            <a:normAutofit/>
          </a:bodyPr>
          <a:lstStyle/>
          <a:p>
            <a:r>
              <a:rPr lang="zh-TW" altLang="en-US" sz="3200" b="0" dirty="0">
                <a:solidFill>
                  <a:srgbClr val="FF0000"/>
                </a:solidFill>
                <a:latin typeface="+mn-ea"/>
              </a:rPr>
              <a:t>不與外邦人結親</a:t>
            </a:r>
            <a:endParaRPr lang="en-US" sz="3200" b="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02956" y="2160233"/>
            <a:ext cx="3940444" cy="4472917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600" b="1" dirty="0"/>
              <a:t>30 </a:t>
            </a:r>
            <a:r>
              <a:rPr lang="en-US" sz="2600" dirty="0"/>
              <a:t>並 不 將 我 們 的 女 兒 嫁 給 這 地 的 居 民 ， 也 不 為 我 們 的 兒 子 娶 他 們 的 女 兒 </a:t>
            </a:r>
            <a:r>
              <a:rPr lang="en-US" sz="2600" dirty="0" smtClean="0"/>
              <a:t>。</a:t>
            </a:r>
            <a:endParaRPr lang="en-US" sz="2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428" y="1306948"/>
            <a:ext cx="3901870" cy="743094"/>
          </a:xfrm>
          <a:solidFill>
            <a:srgbClr val="66FFFF"/>
          </a:solidFill>
        </p:spPr>
        <p:txBody>
          <a:bodyPr>
            <a:normAutofit/>
          </a:bodyPr>
          <a:lstStyle/>
          <a:p>
            <a:r>
              <a:rPr lang="zh-TW" altLang="en-US" sz="3200" b="0" dirty="0">
                <a:solidFill>
                  <a:srgbClr val="FF0000"/>
                </a:solidFill>
                <a:latin typeface="+mn-ea"/>
              </a:rPr>
              <a:t>守安息日、安息年</a:t>
            </a:r>
            <a:endParaRPr lang="en-US" sz="3200" b="0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428" y="2160231"/>
            <a:ext cx="3901870" cy="4472919"/>
          </a:xfrm>
          <a:ln>
            <a:solidFill>
              <a:srgbClr val="FF0000"/>
            </a:solidFill>
          </a:ln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31 </a:t>
            </a:r>
            <a:r>
              <a:rPr lang="en-US" sz="2800" dirty="0"/>
              <a:t>這 地 的 居 民 若 在 安 息 日 ， 或 甚 麼 聖 日 ， 帶 了 貨 物 或 糧 食 來 賣 給 我 們 ， 我 們 必 不 買 。 每 逢 第 七 年 必 不 耕 種 ， 凡 欠 我 們 債 的 必 不 追 討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646894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歌 林 多 後 書 </a:t>
            </a:r>
            <a:r>
              <a:rPr lang="en-US" altLang="zh-TW" sz="4000" dirty="0" smtClean="0">
                <a:solidFill>
                  <a:schemeClr val="bg1"/>
                </a:solidFill>
              </a:rPr>
              <a:t>6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42995" y="1158734"/>
            <a:ext cx="8606133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2600" b="1" baseline="30000" dirty="0" smtClean="0"/>
              <a:t>14</a:t>
            </a:r>
            <a:r>
              <a:rPr lang="en-US" altLang="zh-TW" sz="2600" b="1" baseline="30000" dirty="0"/>
              <a:t> </a:t>
            </a:r>
            <a:r>
              <a:rPr lang="zh-TW" altLang="en-US" sz="2600" dirty="0"/>
              <a:t>你 們 和 不 信 的 原 不 相 配 ， 不 要 同 負 一 軛 。 義 和 不 義 有 甚 麼 相 交 呢 ？ 光 明 和 黑 暗 有 甚 麼 相 通 呢 ？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600" b="1" baseline="30000" dirty="0"/>
              <a:t>15 </a:t>
            </a:r>
            <a:r>
              <a:rPr lang="zh-TW" altLang="en-US" sz="2600" dirty="0"/>
              <a:t>基 督 和 彼 列 （ 彼 列 就 是 撒 但 的 別 名 ） 有 甚 麼 相 和 呢 ？ 信 主 的 和 不 信 主 的 有 甚 麼 相 干 呢 ？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600" b="1" baseline="30000" dirty="0"/>
              <a:t>16 </a:t>
            </a:r>
            <a:r>
              <a:rPr lang="zh-TW" altLang="en-US" sz="2600" dirty="0"/>
              <a:t>神 的 殿 和 偶 像 有 甚 麼 相 同 呢 ？ 因 為 我 們 是 永 生 神 的 殿 ， 就 如 神 曾 說 ： 我 要 在 他 們 中 間 居 住 ， 在 他 們 中 間 來 往 ； 我 要 作 他 們 的 神 ； 他 們 要 作 我 的 子 民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600" b="1" baseline="30000" dirty="0"/>
              <a:t>17 </a:t>
            </a:r>
            <a:r>
              <a:rPr lang="zh-TW" altLang="en-US" sz="2600" dirty="0"/>
              <a:t>又 說 ： 你 們 務 要 從 他 們 中 間 出 來 ， 與 他 們 分 別 ； 不 要 沾 不 潔 淨 的 物 ， 我 就 收 納 你 們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600" b="1" baseline="30000" dirty="0"/>
              <a:t>18 </a:t>
            </a:r>
            <a:r>
              <a:rPr lang="zh-TW" altLang="en-US" sz="2600" dirty="0"/>
              <a:t>我 要 作 你 們 的 父 ； 你 們 要 作 我 的 兒 女 。 這 是 全 能 的 主 說 的 。</a:t>
            </a:r>
          </a:p>
        </p:txBody>
      </p:sp>
    </p:spTree>
    <p:extLst>
      <p:ext uri="{BB962C8B-B14F-4D97-AF65-F5344CB8AC3E}">
        <p14:creationId xmlns:p14="http://schemas.microsoft.com/office/powerpoint/2010/main" val="8671154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立 約 定 例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94872" y="1142058"/>
            <a:ext cx="4148528" cy="743094"/>
          </a:xfrm>
          <a:solidFill>
            <a:srgbClr val="66FFFF"/>
          </a:solidFill>
        </p:spPr>
        <p:txBody>
          <a:bodyPr>
            <a:noAutofit/>
          </a:bodyPr>
          <a:lstStyle/>
          <a:p>
            <a:r>
              <a:rPr lang="en-US" sz="2800" b="0" dirty="0" err="1" smtClean="0">
                <a:latin typeface="PMingLiU" panose="02020500000000000000" pitchFamily="18" charset="-120"/>
                <a:ea typeface="PMingLiU" panose="02020500000000000000" pitchFamily="18" charset="-120"/>
              </a:rPr>
              <a:t>每年各人捐銀為神殿使用</a:t>
            </a:r>
            <a:r>
              <a:rPr lang="en-US" sz="2800" b="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endParaRPr lang="en-US" sz="2800" b="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94873" y="1945112"/>
            <a:ext cx="4148527" cy="4912888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 smtClean="0"/>
              <a:t>32</a:t>
            </a:r>
            <a:r>
              <a:rPr lang="en-US" sz="2800" b="1" dirty="0"/>
              <a:t> </a:t>
            </a:r>
            <a:r>
              <a:rPr lang="en-US" sz="2800" dirty="0"/>
              <a:t>我 們 又 為 自 己 定 例 ， </a:t>
            </a:r>
            <a:r>
              <a:rPr lang="en-US" sz="2800" dirty="0">
                <a:solidFill>
                  <a:srgbClr val="FF0000"/>
                </a:solidFill>
              </a:rPr>
              <a:t>每 年 各 人 捐 銀 一 舍 客 勒 三 分 之 一 ， 為 我 們 神 殿 的 使 用 </a:t>
            </a:r>
            <a:r>
              <a:rPr lang="en-US" sz="2800" dirty="0"/>
              <a:t>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33 </a:t>
            </a:r>
            <a:r>
              <a:rPr lang="en-US" sz="2800" dirty="0"/>
              <a:t>就 是 為 陳 設 餅 、 常 獻 的 素 祭 ， 和 燔 祭 ， 安 息 日 、 月 朔 、 節 期 所 獻 的 與 聖 物 ， 並 以 色 列 人 的 贖 罪 祭 ， 以 及 我 們 神 殿 裡 一 切 的 費 用 </a:t>
            </a:r>
            <a:r>
              <a:rPr lang="en-US" sz="2800" dirty="0" smtClean="0"/>
              <a:t>。</a:t>
            </a:r>
            <a:endParaRPr lang="en-US" sz="2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67071" y="1142058"/>
            <a:ext cx="4512039" cy="743094"/>
          </a:xfrm>
          <a:solidFill>
            <a:srgbClr val="66FFFF"/>
          </a:solidFill>
        </p:spPr>
        <p:txBody>
          <a:bodyPr>
            <a:noAutofit/>
          </a:bodyPr>
          <a:lstStyle/>
          <a:p>
            <a:r>
              <a:rPr lang="zh-TW" altLang="en-US" sz="2800" b="0" dirty="0" smtClean="0"/>
              <a:t>獻</a:t>
            </a:r>
            <a:r>
              <a:rPr lang="zh-TW" altLang="en-US" sz="2800" b="0" dirty="0"/>
              <a:t>祭燒的柴：每年一族負責</a:t>
            </a:r>
            <a:endParaRPr lang="en-US" sz="2800" b="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67071" y="1950371"/>
            <a:ext cx="4512039" cy="4907629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34 </a:t>
            </a:r>
            <a:r>
              <a:rPr lang="en-US" sz="2800" dirty="0"/>
              <a:t>我 們 的 祭 司 、 利 未 人 ， 和 百 姓 都 </a:t>
            </a:r>
            <a:r>
              <a:rPr lang="en-US" sz="2800" dirty="0">
                <a:solidFill>
                  <a:srgbClr val="FF0000"/>
                </a:solidFill>
              </a:rPr>
              <a:t>掣 籤 ， 看 每 年 是 哪 一 族 按 定 期 將 獻 祭 的 柴 奉 到 我 們 神 的 殿 裡 </a:t>
            </a:r>
            <a:r>
              <a:rPr lang="en-US" sz="2800" dirty="0"/>
              <a:t>， 照 著 律 法 上 所 寫 的 ， 燒 在 耶 和 華 ─ 我 們 神 的 壇 上 。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31275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立 約 定 </a:t>
            </a:r>
            <a:r>
              <a:rPr lang="zh-TW" altLang="en-US" sz="4000" dirty="0" smtClean="0">
                <a:solidFill>
                  <a:schemeClr val="bg1"/>
                </a:solidFill>
              </a:rPr>
              <a:t>例 </a:t>
            </a:r>
            <a:r>
              <a:rPr lang="en-US" altLang="zh-TW" sz="4000" dirty="0" smtClean="0">
                <a:solidFill>
                  <a:schemeClr val="bg1"/>
                </a:solidFill>
              </a:rPr>
              <a:t>- </a:t>
            </a:r>
            <a:r>
              <a:rPr lang="en-US" sz="4000" dirty="0">
                <a:solidFill>
                  <a:srgbClr val="FF0000"/>
                </a:solidFill>
              </a:rPr>
              <a:t>奉 獻 </a:t>
            </a:r>
            <a:r>
              <a:rPr lang="en-US" sz="4000" dirty="0" smtClean="0">
                <a:solidFill>
                  <a:srgbClr val="FF0000"/>
                </a:solidFill>
              </a:rPr>
              <a:t>初 </a:t>
            </a:r>
            <a:r>
              <a:rPr lang="en-US" sz="4000" dirty="0">
                <a:solidFill>
                  <a:srgbClr val="FF0000"/>
                </a:solidFill>
              </a:rPr>
              <a:t>熟 </a:t>
            </a:r>
            <a:r>
              <a:rPr lang="en-US" sz="4000" dirty="0" smtClean="0">
                <a:solidFill>
                  <a:srgbClr val="FF0000"/>
                </a:solidFill>
              </a:rPr>
              <a:t>的, </a:t>
            </a:r>
            <a:r>
              <a:rPr lang="en-US" sz="4000" dirty="0">
                <a:solidFill>
                  <a:srgbClr val="FF0000"/>
                </a:solidFill>
              </a:rPr>
              <a:t>頭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>
                <a:solidFill>
                  <a:srgbClr val="FF0000"/>
                </a:solidFill>
              </a:rPr>
              <a:t>生 的 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233682"/>
            <a:ext cx="8299342" cy="5734385"/>
          </a:xfrm>
        </p:spPr>
        <p:txBody>
          <a:bodyPr>
            <a:no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US" sz="2800" b="1" dirty="0" smtClean="0"/>
              <a:t>35</a:t>
            </a:r>
            <a:r>
              <a:rPr lang="en-US" sz="2800" b="1" dirty="0"/>
              <a:t> </a:t>
            </a:r>
            <a:r>
              <a:rPr lang="en-US" sz="2800" dirty="0"/>
              <a:t>又 定 每 年 將 我 們 地 上 </a:t>
            </a:r>
            <a:r>
              <a:rPr lang="en-US" sz="2800" dirty="0">
                <a:solidFill>
                  <a:srgbClr val="FF0000"/>
                </a:solidFill>
              </a:rPr>
              <a:t>初 熟 的 土 產 </a:t>
            </a:r>
            <a:r>
              <a:rPr lang="en-US" sz="2800" dirty="0"/>
              <a:t>和 各 樣 樹 上 </a:t>
            </a:r>
            <a:r>
              <a:rPr lang="en-US" sz="2800" dirty="0">
                <a:solidFill>
                  <a:srgbClr val="FF0000"/>
                </a:solidFill>
              </a:rPr>
              <a:t>初 熟 的 果 子 </a:t>
            </a:r>
            <a:r>
              <a:rPr lang="en-US" sz="2800" dirty="0"/>
              <a:t>都 奉 到 耶 和 華 的 殿 裡 。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2800" b="1" dirty="0"/>
              <a:t>36 </a:t>
            </a:r>
            <a:r>
              <a:rPr lang="en-US" sz="2800" dirty="0"/>
              <a:t>又 照 律 法 上 所 寫 的 ， 將 我 們 </a:t>
            </a:r>
            <a:r>
              <a:rPr lang="en-US" sz="2800" dirty="0">
                <a:solidFill>
                  <a:srgbClr val="FF0000"/>
                </a:solidFill>
              </a:rPr>
              <a:t>頭 胎 的 兒 子 和 首 生 的 牛 羊 </a:t>
            </a:r>
            <a:r>
              <a:rPr lang="en-US" sz="2800" dirty="0"/>
              <a:t>都 奉 到 我 們 神 的 殿 ， 交 給 我 們 神 殿 裡 供 職 的 祭 司 ；</a:t>
            </a:r>
          </a:p>
          <a:p>
            <a:pPr marL="0" indent="0">
              <a:lnSpc>
                <a:spcPct val="17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41616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立 約 定 </a:t>
            </a:r>
            <a:r>
              <a:rPr lang="zh-TW" altLang="en-US" sz="4000" dirty="0" smtClean="0">
                <a:solidFill>
                  <a:schemeClr val="bg1"/>
                </a:solidFill>
              </a:rPr>
              <a:t>例 </a:t>
            </a:r>
            <a:r>
              <a:rPr lang="en-US" altLang="zh-TW" sz="4000" dirty="0" smtClean="0">
                <a:solidFill>
                  <a:schemeClr val="bg1"/>
                </a:solidFill>
              </a:rPr>
              <a:t>- </a:t>
            </a:r>
            <a:r>
              <a:rPr lang="en-US" sz="4000" dirty="0">
                <a:solidFill>
                  <a:srgbClr val="FF0000"/>
                </a:solidFill>
              </a:rPr>
              <a:t>奉 獻 </a:t>
            </a:r>
            <a:r>
              <a:rPr lang="en-US" sz="4000" dirty="0" smtClean="0">
                <a:solidFill>
                  <a:srgbClr val="FF0000"/>
                </a:solidFill>
              </a:rPr>
              <a:t>十 </a:t>
            </a:r>
            <a:r>
              <a:rPr lang="en-US" sz="4000" dirty="0">
                <a:solidFill>
                  <a:srgbClr val="FF0000"/>
                </a:solidFill>
              </a:rPr>
              <a:t>分 之 一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985" y="1128752"/>
            <a:ext cx="8471221" cy="573438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700" b="1" dirty="0" smtClean="0"/>
              <a:t>37</a:t>
            </a:r>
            <a:r>
              <a:rPr lang="en-US" sz="2700" b="1" dirty="0"/>
              <a:t> </a:t>
            </a:r>
            <a:r>
              <a:rPr lang="en-US" sz="2700" dirty="0"/>
              <a:t>並 將 初 熟 之 麥 子 所 磨 的 麵 和 舉 祭 、 各 樣 樹 上 初 熟 的 果 子 、 新 酒 與 油 奉 給 祭 司 ， 收 在 我 們 神 殿 的 庫 房 裡 ， 把 我 們 </a:t>
            </a:r>
            <a:r>
              <a:rPr lang="en-US" sz="2700" dirty="0">
                <a:solidFill>
                  <a:srgbClr val="FF0000"/>
                </a:solidFill>
              </a:rPr>
              <a:t>地 上 所 產 的 十 分 之 一 奉 給 利 未 人 </a:t>
            </a:r>
            <a:r>
              <a:rPr lang="en-US" sz="2700" dirty="0"/>
              <a:t>， 因 利 未 人 在 我 們 一 切 城 邑 的 土 產 中 當 取 十 分 之 一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700" b="1" dirty="0"/>
              <a:t>38 </a:t>
            </a:r>
            <a:r>
              <a:rPr lang="en-US" sz="2700" dirty="0"/>
              <a:t>利 未 人 取 十 分 之 一 的 時 候 ， 亞 倫 的 子 孫 中 ， 當 有 一 個 祭 司 與 利 未 人 同 在 。 </a:t>
            </a:r>
            <a:r>
              <a:rPr lang="en-US" sz="2700" dirty="0">
                <a:solidFill>
                  <a:srgbClr val="FF0000"/>
                </a:solidFill>
              </a:rPr>
              <a:t>利 未 人 也 當 從 十 分 之 一 中 取 十 分 之 一 ， 奉 到 我 們 神 殿 的 屋 子 裡 ， 收 在 庫 房 中 </a:t>
            </a:r>
            <a:r>
              <a:rPr lang="en-US" sz="2700" dirty="0"/>
              <a:t>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700" b="1" dirty="0"/>
              <a:t>39 </a:t>
            </a:r>
            <a:r>
              <a:rPr lang="en-US" sz="2700" dirty="0"/>
              <a:t>以 色 列 人 和 利 未 人 要 將 五 穀 、 新 酒 ， 和 油 為 舉 祭 ， </a:t>
            </a:r>
            <a:r>
              <a:rPr lang="en-US" sz="2700" dirty="0">
                <a:solidFill>
                  <a:srgbClr val="FF0000"/>
                </a:solidFill>
              </a:rPr>
              <a:t>奉 到 收 存 聖 所 器 皿 的 屋 子 裡 </a:t>
            </a:r>
            <a:r>
              <a:rPr lang="en-US" sz="2700" dirty="0"/>
              <a:t>， 就 是 供 職 的 祭 司 、 守 門 的 、 歌 唱 的 所 住 的 屋 子 。 這 樣 ， 我 們 就 不 離 棄 我 們 神 的 殿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35097599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認罪立約奉獻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2050" name="Picture 2" descr="Image result for 尼希米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74" y="1184219"/>
            <a:ext cx="9138126" cy="567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347149" y="1184218"/>
            <a:ext cx="4796852" cy="5673781"/>
          </a:xfrm>
          <a:solidFill>
            <a:srgbClr val="FFFF00"/>
          </a:solidFill>
        </p:spPr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spcAft>
                <a:spcPct val="70000"/>
              </a:spcAft>
              <a:buFontTx/>
              <a:buAutoNum type="arabicPeriod"/>
            </a:pPr>
            <a:r>
              <a:rPr lang="zh-TW" altLang="en-US" sz="2800" dirty="0">
                <a:latin typeface="SimHei" pitchFamily="49" charset="-122"/>
                <a:ea typeface="SimHei" pitchFamily="49" charset="-122"/>
              </a:rPr>
              <a:t>遵行摩西律法</a:t>
            </a:r>
            <a:r>
              <a:rPr lang="en-US" altLang="zh-TW" sz="2800" dirty="0">
                <a:solidFill>
                  <a:srgbClr val="996633"/>
                </a:solidFill>
                <a:latin typeface="SimHei" pitchFamily="49" charset="-122"/>
                <a:ea typeface="SimHei" pitchFamily="49" charset="-122"/>
              </a:rPr>
              <a:t>(10:29)</a:t>
            </a:r>
          </a:p>
          <a:p>
            <a:pPr marL="342900" indent="-342900">
              <a:lnSpc>
                <a:spcPct val="50000"/>
              </a:lnSpc>
              <a:spcAft>
                <a:spcPct val="70000"/>
              </a:spcAft>
              <a:buFontTx/>
              <a:buAutoNum type="arabicPeriod"/>
            </a:pPr>
            <a:r>
              <a:rPr lang="zh-TW" altLang="en-US" sz="2800" dirty="0">
                <a:latin typeface="SimHei" pitchFamily="49" charset="-122"/>
                <a:ea typeface="SimHei" pitchFamily="49" charset="-122"/>
              </a:rPr>
              <a:t>不與外族通婚</a:t>
            </a:r>
            <a:r>
              <a:rPr lang="en-US" altLang="zh-TW" sz="2800" dirty="0">
                <a:solidFill>
                  <a:srgbClr val="996633"/>
                </a:solidFill>
                <a:latin typeface="SimHei" pitchFamily="49" charset="-122"/>
                <a:ea typeface="SimHei" pitchFamily="49" charset="-122"/>
              </a:rPr>
              <a:t>(10:30)</a:t>
            </a:r>
          </a:p>
          <a:p>
            <a:pPr marL="342900" indent="-342900">
              <a:lnSpc>
                <a:spcPct val="50000"/>
              </a:lnSpc>
              <a:spcAft>
                <a:spcPct val="70000"/>
              </a:spcAft>
              <a:buFontTx/>
              <a:buAutoNum type="arabicPeriod"/>
            </a:pPr>
            <a:r>
              <a:rPr lang="zh-TW" altLang="en-US" sz="2800" dirty="0">
                <a:latin typeface="SimHei" pitchFamily="49" charset="-122"/>
                <a:ea typeface="SimHei" pitchFamily="49" charset="-122"/>
              </a:rPr>
              <a:t>守安息日、安息年</a:t>
            </a:r>
            <a:r>
              <a:rPr lang="en-US" altLang="zh-TW" sz="2800" dirty="0">
                <a:solidFill>
                  <a:srgbClr val="996633"/>
                </a:solidFill>
                <a:latin typeface="SimHei" pitchFamily="49" charset="-122"/>
                <a:ea typeface="SimHei" pitchFamily="49" charset="-122"/>
              </a:rPr>
              <a:t>(10:31)</a:t>
            </a:r>
          </a:p>
          <a:p>
            <a:pPr marL="342900" indent="-342900">
              <a:lnSpc>
                <a:spcPct val="100000"/>
              </a:lnSpc>
              <a:spcAft>
                <a:spcPct val="70000"/>
              </a:spcAft>
              <a:buFontTx/>
              <a:buAutoNum type="arabicPeriod"/>
            </a:pPr>
            <a:r>
              <a:rPr lang="zh-TW" altLang="en-US" sz="2800" dirty="0">
                <a:latin typeface="SimHei" pitchFamily="49" charset="-122"/>
                <a:ea typeface="SimHei" pitchFamily="49" charset="-122"/>
              </a:rPr>
              <a:t>每人每年捐給聖殿</a:t>
            </a:r>
            <a:r>
              <a:rPr lang="en-US" altLang="zh-TW" sz="2800" dirty="0">
                <a:latin typeface="SimHei" pitchFamily="49" charset="-122"/>
                <a:ea typeface="SimHei" pitchFamily="49" charset="-122"/>
              </a:rPr>
              <a:t>1/3</a:t>
            </a:r>
            <a:r>
              <a:rPr lang="zh-TW" altLang="en-US" sz="2800" dirty="0">
                <a:latin typeface="SimHei" pitchFamily="49" charset="-122"/>
                <a:ea typeface="SimHei" pitchFamily="49" charset="-122"/>
              </a:rPr>
              <a:t>舍客勒銀子</a:t>
            </a:r>
            <a:r>
              <a:rPr lang="en-US" altLang="zh-TW" sz="2800" dirty="0">
                <a:solidFill>
                  <a:srgbClr val="996633"/>
                </a:solidFill>
                <a:latin typeface="SimHei" pitchFamily="49" charset="-122"/>
                <a:ea typeface="SimHei" pitchFamily="49" charset="-122"/>
              </a:rPr>
              <a:t>(10:32-33)</a:t>
            </a:r>
          </a:p>
          <a:p>
            <a:pPr marL="342900" indent="-342900">
              <a:lnSpc>
                <a:spcPct val="50000"/>
              </a:lnSpc>
              <a:spcAft>
                <a:spcPct val="70000"/>
              </a:spcAft>
              <a:buFontTx/>
              <a:buAutoNum type="arabicPeriod"/>
            </a:pPr>
            <a:r>
              <a:rPr lang="zh-TW" altLang="en-US" sz="2800" dirty="0">
                <a:ea typeface="SimHei" pitchFamily="49" charset="-122"/>
              </a:rPr>
              <a:t>各族</a:t>
            </a:r>
            <a:r>
              <a:rPr lang="zh-TW" altLang="en-US" sz="2800" dirty="0">
                <a:latin typeface="SimHei" pitchFamily="49" charset="-122"/>
                <a:ea typeface="SimHei" pitchFamily="49" charset="-122"/>
              </a:rPr>
              <a:t>輪流獻柴</a:t>
            </a:r>
            <a:r>
              <a:rPr lang="en-US" altLang="zh-TW" sz="2800" dirty="0">
                <a:solidFill>
                  <a:srgbClr val="996633"/>
                </a:solidFill>
                <a:latin typeface="SimHei" pitchFamily="49" charset="-122"/>
                <a:ea typeface="SimHei" pitchFamily="49" charset="-122"/>
              </a:rPr>
              <a:t>(10:34)</a:t>
            </a:r>
          </a:p>
          <a:p>
            <a:pPr marL="342900" indent="-342900">
              <a:lnSpc>
                <a:spcPct val="100000"/>
              </a:lnSpc>
              <a:spcAft>
                <a:spcPct val="70000"/>
              </a:spcAft>
              <a:buFontTx/>
              <a:buAutoNum type="arabicPeriod"/>
            </a:pPr>
            <a:r>
              <a:rPr lang="zh-TW" altLang="en-US" sz="2800" dirty="0">
                <a:latin typeface="SimHei" pitchFamily="49" charset="-122"/>
                <a:ea typeface="SimHei" pitchFamily="49" charset="-122"/>
              </a:rPr>
              <a:t>奉獻初熟土產、頭胎兒子、首生牛羊、土產十分之一</a:t>
            </a:r>
            <a:r>
              <a:rPr lang="en-US" altLang="zh-TW" sz="2800" dirty="0">
                <a:solidFill>
                  <a:srgbClr val="996633"/>
                </a:solidFill>
                <a:latin typeface="SimHei" pitchFamily="49" charset="-122"/>
                <a:ea typeface="SimHei" pitchFamily="49" charset="-122"/>
              </a:rPr>
              <a:t>(10:35-39)</a:t>
            </a:r>
          </a:p>
        </p:txBody>
      </p:sp>
    </p:spTree>
    <p:extLst>
      <p:ext uri="{BB962C8B-B14F-4D97-AF65-F5344CB8AC3E}">
        <p14:creationId xmlns:p14="http://schemas.microsoft.com/office/powerpoint/2010/main" val="40181734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reeform 2"/>
          <p:cNvSpPr>
            <a:spLocks/>
          </p:cNvSpPr>
          <p:nvPr/>
        </p:nvSpPr>
        <p:spPr bwMode="auto">
          <a:xfrm>
            <a:off x="685800" y="1600200"/>
            <a:ext cx="2743200" cy="4191000"/>
          </a:xfrm>
          <a:custGeom>
            <a:avLst/>
            <a:gdLst>
              <a:gd name="T0" fmla="*/ 48 w 1728"/>
              <a:gd name="T1" fmla="*/ 0 h 2640"/>
              <a:gd name="T2" fmla="*/ 1728 w 1728"/>
              <a:gd name="T3" fmla="*/ 0 h 2640"/>
              <a:gd name="T4" fmla="*/ 1728 w 1728"/>
              <a:gd name="T5" fmla="*/ 2016 h 2640"/>
              <a:gd name="T6" fmla="*/ 720 w 1728"/>
              <a:gd name="T7" fmla="*/ 2016 h 2640"/>
              <a:gd name="T8" fmla="*/ 720 w 1728"/>
              <a:gd name="T9" fmla="*/ 2640 h 2640"/>
              <a:gd name="T10" fmla="*/ 240 w 1728"/>
              <a:gd name="T11" fmla="*/ 2640 h 2640"/>
              <a:gd name="T12" fmla="*/ 240 w 1728"/>
              <a:gd name="T13" fmla="*/ 1968 h 2640"/>
              <a:gd name="T14" fmla="*/ 0 w 1728"/>
              <a:gd name="T15" fmla="*/ 1968 h 2640"/>
              <a:gd name="T16" fmla="*/ 0 w 1728"/>
              <a:gd name="T17" fmla="*/ 0 h 2640"/>
              <a:gd name="T18" fmla="*/ 48 w 1728"/>
              <a:gd name="T19" fmla="*/ 0 h 264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728"/>
              <a:gd name="T31" fmla="*/ 0 h 2640"/>
              <a:gd name="T32" fmla="*/ 1728 w 1728"/>
              <a:gd name="T33" fmla="*/ 2640 h 264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728" h="2640">
                <a:moveTo>
                  <a:pt x="48" y="0"/>
                </a:moveTo>
                <a:lnTo>
                  <a:pt x="1728" y="0"/>
                </a:lnTo>
                <a:lnTo>
                  <a:pt x="1728" y="2016"/>
                </a:lnTo>
                <a:lnTo>
                  <a:pt x="720" y="2016"/>
                </a:lnTo>
                <a:lnTo>
                  <a:pt x="720" y="2640"/>
                </a:lnTo>
                <a:lnTo>
                  <a:pt x="240" y="2640"/>
                </a:lnTo>
                <a:lnTo>
                  <a:pt x="240" y="1968"/>
                </a:lnTo>
                <a:lnTo>
                  <a:pt x="0" y="1968"/>
                </a:lnTo>
                <a:lnTo>
                  <a:pt x="0" y="0"/>
                </a:lnTo>
                <a:lnTo>
                  <a:pt x="48" y="0"/>
                </a:lnTo>
                <a:close/>
              </a:path>
            </a:pathLst>
          </a:custGeom>
          <a:solidFill>
            <a:srgbClr val="FFFF99"/>
          </a:solidFill>
          <a:ln w="9525" cap="flat">
            <a:solidFill>
              <a:schemeClr val="bg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0419" name="Text Box 3" descr="Stationery"/>
          <p:cNvSpPr txBox="1">
            <a:spLocks noChangeArrowheads="1"/>
          </p:cNvSpPr>
          <p:nvPr/>
        </p:nvSpPr>
        <p:spPr bwMode="auto">
          <a:xfrm>
            <a:off x="304800" y="304800"/>
            <a:ext cx="498475" cy="8318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流</a:t>
            </a:r>
          </a:p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便</a:t>
            </a:r>
            <a:endParaRPr kumimoji="1" lang="zh-TW" altLang="en-US" sz="2400">
              <a:solidFill>
                <a:schemeClr val="bg2"/>
              </a:solidFill>
              <a:ea typeface="SimHei" panose="02010609060101010101" pitchFamily="49" charset="-122"/>
            </a:endParaRPr>
          </a:p>
        </p:txBody>
      </p:sp>
      <p:sp>
        <p:nvSpPr>
          <p:cNvPr id="60420" name="Text Box 4" descr="Stationery"/>
          <p:cNvSpPr txBox="1">
            <a:spLocks noChangeArrowheads="1"/>
          </p:cNvSpPr>
          <p:nvPr/>
        </p:nvSpPr>
        <p:spPr bwMode="auto">
          <a:xfrm>
            <a:off x="1025525" y="304800"/>
            <a:ext cx="498475" cy="8318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西</a:t>
            </a:r>
          </a:p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緬</a:t>
            </a:r>
            <a:endParaRPr kumimoji="1" lang="zh-TW" altLang="en-US" sz="2400">
              <a:solidFill>
                <a:schemeClr val="bg2"/>
              </a:solidFill>
              <a:ea typeface="SimHei" panose="02010609060101010101" pitchFamily="49" charset="-122"/>
            </a:endParaRPr>
          </a:p>
        </p:txBody>
      </p:sp>
      <p:sp>
        <p:nvSpPr>
          <p:cNvPr id="60421" name="Text Box 5" descr="Blue tissue paper"/>
          <p:cNvSpPr txBox="1">
            <a:spLocks noChangeArrowheads="1"/>
          </p:cNvSpPr>
          <p:nvPr/>
        </p:nvSpPr>
        <p:spPr bwMode="auto">
          <a:xfrm>
            <a:off x="1746250" y="304800"/>
            <a:ext cx="498475" cy="8318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TW" altLang="en-US" sz="2400" dirty="0">
                <a:ea typeface="SimHei" panose="02010609060101010101" pitchFamily="49" charset="-122"/>
              </a:rPr>
              <a:t>利</a:t>
            </a:r>
          </a:p>
          <a:p>
            <a:pPr eaLnBrk="1" hangingPunct="1"/>
            <a:r>
              <a:rPr kumimoji="1" lang="zh-TW" altLang="en-US" sz="2400" dirty="0">
                <a:ea typeface="SimHei" panose="02010609060101010101" pitchFamily="49" charset="-122"/>
              </a:rPr>
              <a:t>未</a:t>
            </a:r>
            <a:endParaRPr kumimoji="1" lang="zh-TW" altLang="en-US" sz="2400" dirty="0">
              <a:solidFill>
                <a:schemeClr val="bg2"/>
              </a:solidFill>
              <a:ea typeface="SimHei" panose="02010609060101010101" pitchFamily="49" charset="-122"/>
            </a:endParaRPr>
          </a:p>
        </p:txBody>
      </p:sp>
      <p:sp>
        <p:nvSpPr>
          <p:cNvPr id="60422" name="Text Box 6" descr="Stationery"/>
          <p:cNvSpPr txBox="1">
            <a:spLocks noChangeArrowheads="1"/>
          </p:cNvSpPr>
          <p:nvPr/>
        </p:nvSpPr>
        <p:spPr bwMode="auto">
          <a:xfrm>
            <a:off x="2465388" y="304800"/>
            <a:ext cx="498475" cy="8318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猶</a:t>
            </a:r>
          </a:p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大</a:t>
            </a:r>
            <a:endParaRPr kumimoji="1" lang="zh-TW" altLang="en-US" sz="2400">
              <a:solidFill>
                <a:schemeClr val="bg2"/>
              </a:solidFill>
              <a:ea typeface="SimHei" panose="02010609060101010101" pitchFamily="49" charset="-122"/>
            </a:endParaRPr>
          </a:p>
        </p:txBody>
      </p:sp>
      <p:sp>
        <p:nvSpPr>
          <p:cNvPr id="60423" name="Text Box 7" descr="Stationery"/>
          <p:cNvSpPr txBox="1">
            <a:spLocks noChangeArrowheads="1"/>
          </p:cNvSpPr>
          <p:nvPr/>
        </p:nvSpPr>
        <p:spPr bwMode="auto">
          <a:xfrm>
            <a:off x="4625975" y="304800"/>
            <a:ext cx="498475" cy="4667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但</a:t>
            </a:r>
            <a:endParaRPr kumimoji="1" lang="zh-TW" altLang="en-US" sz="2400">
              <a:solidFill>
                <a:schemeClr val="bg2"/>
              </a:solidFill>
              <a:ea typeface="SimHei" panose="02010609060101010101" pitchFamily="49" charset="-122"/>
            </a:endParaRPr>
          </a:p>
        </p:txBody>
      </p:sp>
      <p:sp>
        <p:nvSpPr>
          <p:cNvPr id="60424" name="Text Box 8" descr="Stationery"/>
          <p:cNvSpPr txBox="1">
            <a:spLocks noChangeArrowheads="1"/>
          </p:cNvSpPr>
          <p:nvPr/>
        </p:nvSpPr>
        <p:spPr bwMode="auto">
          <a:xfrm>
            <a:off x="5346700" y="304800"/>
            <a:ext cx="498475" cy="8318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迦</a:t>
            </a:r>
          </a:p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得</a:t>
            </a:r>
            <a:endParaRPr kumimoji="1" lang="zh-TW" altLang="en-US" sz="2400">
              <a:solidFill>
                <a:schemeClr val="bg2"/>
              </a:solidFill>
              <a:ea typeface="SimHei" panose="02010609060101010101" pitchFamily="49" charset="-122"/>
            </a:endParaRPr>
          </a:p>
        </p:txBody>
      </p:sp>
      <p:sp>
        <p:nvSpPr>
          <p:cNvPr id="60425" name="Text Box 9" descr="Stationery"/>
          <p:cNvSpPr txBox="1">
            <a:spLocks noChangeArrowheads="1"/>
          </p:cNvSpPr>
          <p:nvPr/>
        </p:nvSpPr>
        <p:spPr bwMode="auto">
          <a:xfrm>
            <a:off x="8226425" y="304800"/>
            <a:ext cx="498475" cy="11969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便</a:t>
            </a:r>
          </a:p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雅</a:t>
            </a:r>
          </a:p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憫</a:t>
            </a:r>
            <a:endParaRPr kumimoji="1" lang="zh-TW" altLang="en-US" sz="2400">
              <a:solidFill>
                <a:schemeClr val="bg2"/>
              </a:solidFill>
              <a:ea typeface="SimHei" panose="02010609060101010101" pitchFamily="49" charset="-122"/>
            </a:endParaRPr>
          </a:p>
        </p:txBody>
      </p:sp>
      <p:sp>
        <p:nvSpPr>
          <p:cNvPr id="60426" name="Text Box 10" descr="Stationery"/>
          <p:cNvSpPr txBox="1">
            <a:spLocks noChangeArrowheads="1"/>
          </p:cNvSpPr>
          <p:nvPr/>
        </p:nvSpPr>
        <p:spPr bwMode="auto">
          <a:xfrm>
            <a:off x="7505700" y="304800"/>
            <a:ext cx="498475" cy="8318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約</a:t>
            </a:r>
          </a:p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瑟</a:t>
            </a:r>
            <a:endParaRPr kumimoji="1" lang="zh-TW" altLang="en-US" sz="2400">
              <a:solidFill>
                <a:schemeClr val="bg2"/>
              </a:solidFill>
              <a:ea typeface="SimHei" panose="02010609060101010101" pitchFamily="49" charset="-122"/>
            </a:endParaRPr>
          </a:p>
        </p:txBody>
      </p:sp>
      <p:sp>
        <p:nvSpPr>
          <p:cNvPr id="60427" name="Text Box 11" descr="Stationery"/>
          <p:cNvSpPr txBox="1">
            <a:spLocks noChangeArrowheads="1"/>
          </p:cNvSpPr>
          <p:nvPr/>
        </p:nvSpPr>
        <p:spPr bwMode="auto">
          <a:xfrm>
            <a:off x="3186113" y="304800"/>
            <a:ext cx="498475" cy="11969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西</a:t>
            </a:r>
          </a:p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布</a:t>
            </a:r>
          </a:p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倫</a:t>
            </a:r>
            <a:endParaRPr kumimoji="1" lang="zh-TW" altLang="en-US" sz="2400">
              <a:solidFill>
                <a:schemeClr val="bg2"/>
              </a:solidFill>
              <a:ea typeface="SimHei" panose="02010609060101010101" pitchFamily="49" charset="-122"/>
            </a:endParaRPr>
          </a:p>
        </p:txBody>
      </p:sp>
      <p:sp>
        <p:nvSpPr>
          <p:cNvPr id="60428" name="Text Box 12" descr="Stationery"/>
          <p:cNvSpPr txBox="1">
            <a:spLocks noChangeArrowheads="1"/>
          </p:cNvSpPr>
          <p:nvPr/>
        </p:nvSpPr>
        <p:spPr bwMode="auto">
          <a:xfrm>
            <a:off x="3905250" y="304800"/>
            <a:ext cx="498475" cy="11969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以</a:t>
            </a:r>
          </a:p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薩</a:t>
            </a:r>
          </a:p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迦</a:t>
            </a:r>
            <a:endParaRPr kumimoji="1" lang="zh-TW" altLang="en-US" sz="2400">
              <a:solidFill>
                <a:schemeClr val="bg2"/>
              </a:solidFill>
              <a:ea typeface="SimHei" panose="02010609060101010101" pitchFamily="49" charset="-122"/>
            </a:endParaRPr>
          </a:p>
        </p:txBody>
      </p:sp>
      <p:sp>
        <p:nvSpPr>
          <p:cNvPr id="60429" name="Text Box 13" descr="Stationery"/>
          <p:cNvSpPr txBox="1">
            <a:spLocks noChangeArrowheads="1"/>
          </p:cNvSpPr>
          <p:nvPr/>
        </p:nvSpPr>
        <p:spPr bwMode="auto">
          <a:xfrm>
            <a:off x="6065838" y="304800"/>
            <a:ext cx="498475" cy="8318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亞</a:t>
            </a:r>
          </a:p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設</a:t>
            </a:r>
            <a:endParaRPr kumimoji="1" lang="zh-TW" altLang="en-US" sz="2400">
              <a:solidFill>
                <a:schemeClr val="bg2"/>
              </a:solidFill>
              <a:ea typeface="SimHei" panose="02010609060101010101" pitchFamily="49" charset="-122"/>
            </a:endParaRPr>
          </a:p>
        </p:txBody>
      </p:sp>
      <p:sp>
        <p:nvSpPr>
          <p:cNvPr id="60430" name="Text Box 14" descr="Stationery"/>
          <p:cNvSpPr txBox="1">
            <a:spLocks noChangeArrowheads="1"/>
          </p:cNvSpPr>
          <p:nvPr/>
        </p:nvSpPr>
        <p:spPr bwMode="auto">
          <a:xfrm>
            <a:off x="6786563" y="304800"/>
            <a:ext cx="498475" cy="15621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拿</a:t>
            </a:r>
          </a:p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弗</a:t>
            </a:r>
          </a:p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他</a:t>
            </a:r>
          </a:p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利</a:t>
            </a:r>
            <a:endParaRPr kumimoji="1" lang="zh-TW" altLang="en-US" sz="2400">
              <a:solidFill>
                <a:schemeClr val="bg2"/>
              </a:solidFill>
              <a:ea typeface="SimHei" panose="02010609060101010101" pitchFamily="49" charset="-122"/>
            </a:endParaRPr>
          </a:p>
        </p:txBody>
      </p:sp>
      <p:sp>
        <p:nvSpPr>
          <p:cNvPr id="60431" name="Text Box 15" descr="Blue tissue paper"/>
          <p:cNvSpPr txBox="1">
            <a:spLocks noChangeArrowheads="1"/>
          </p:cNvSpPr>
          <p:nvPr/>
        </p:nvSpPr>
        <p:spPr bwMode="auto">
          <a:xfrm>
            <a:off x="1771650" y="1752600"/>
            <a:ext cx="447675" cy="711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000">
                <a:ea typeface="SimHei" panose="02010609060101010101" pitchFamily="49" charset="-122"/>
              </a:rPr>
              <a:t>哥</a:t>
            </a:r>
          </a:p>
          <a:p>
            <a:pPr eaLnBrk="1" hangingPunct="1"/>
            <a:r>
              <a:rPr lang="zh-TW" altLang="en-US" sz="2000">
                <a:ea typeface="SimHei" panose="02010609060101010101" pitchFamily="49" charset="-122"/>
              </a:rPr>
              <a:t>轄</a:t>
            </a:r>
          </a:p>
        </p:txBody>
      </p:sp>
      <p:sp>
        <p:nvSpPr>
          <p:cNvPr id="60432" name="Text Box 16" descr="Blue tissue paper"/>
          <p:cNvSpPr txBox="1">
            <a:spLocks noChangeArrowheads="1"/>
          </p:cNvSpPr>
          <p:nvPr/>
        </p:nvSpPr>
        <p:spPr bwMode="auto">
          <a:xfrm>
            <a:off x="889000" y="3429000"/>
            <a:ext cx="447675" cy="711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000">
                <a:ea typeface="SimHei" panose="02010609060101010101" pitchFamily="49" charset="-122"/>
              </a:rPr>
              <a:t>暗</a:t>
            </a:r>
          </a:p>
          <a:p>
            <a:pPr eaLnBrk="1" hangingPunct="1"/>
            <a:r>
              <a:rPr lang="zh-TW" altLang="en-US" sz="2000">
                <a:ea typeface="SimHei" panose="02010609060101010101" pitchFamily="49" charset="-122"/>
              </a:rPr>
              <a:t>蘭</a:t>
            </a:r>
          </a:p>
        </p:txBody>
      </p:sp>
      <p:sp>
        <p:nvSpPr>
          <p:cNvPr id="60433" name="Text Box 17" descr="Blue tissue paper"/>
          <p:cNvSpPr txBox="1">
            <a:spLocks noChangeArrowheads="1"/>
          </p:cNvSpPr>
          <p:nvPr/>
        </p:nvSpPr>
        <p:spPr bwMode="auto">
          <a:xfrm>
            <a:off x="1527175" y="3429000"/>
            <a:ext cx="447675" cy="1016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000">
                <a:ea typeface="SimHei" panose="02010609060101010101" pitchFamily="49" charset="-122"/>
              </a:rPr>
              <a:t>以</a:t>
            </a:r>
          </a:p>
          <a:p>
            <a:pPr eaLnBrk="1" hangingPunct="1"/>
            <a:r>
              <a:rPr lang="zh-TW" altLang="en-US" sz="2000">
                <a:ea typeface="SimHei" panose="02010609060101010101" pitchFamily="49" charset="-122"/>
              </a:rPr>
              <a:t>斯</a:t>
            </a:r>
          </a:p>
          <a:p>
            <a:pPr eaLnBrk="1" hangingPunct="1"/>
            <a:r>
              <a:rPr lang="zh-TW" altLang="en-US" sz="2000">
                <a:ea typeface="SimHei" panose="02010609060101010101" pitchFamily="49" charset="-122"/>
              </a:rPr>
              <a:t>哈</a:t>
            </a:r>
          </a:p>
        </p:txBody>
      </p:sp>
      <p:sp>
        <p:nvSpPr>
          <p:cNvPr id="60434" name="Text Box 18" descr="Blue tissue paper"/>
          <p:cNvSpPr txBox="1">
            <a:spLocks noChangeArrowheads="1"/>
          </p:cNvSpPr>
          <p:nvPr/>
        </p:nvSpPr>
        <p:spPr bwMode="auto">
          <a:xfrm>
            <a:off x="2143125" y="3429000"/>
            <a:ext cx="447675" cy="1016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000">
                <a:ea typeface="SimHei" panose="02010609060101010101" pitchFamily="49" charset="-122"/>
              </a:rPr>
              <a:t>希</a:t>
            </a:r>
          </a:p>
          <a:p>
            <a:pPr eaLnBrk="1" hangingPunct="1"/>
            <a:r>
              <a:rPr lang="zh-TW" altLang="en-US" sz="2000">
                <a:ea typeface="SimHei" panose="02010609060101010101" pitchFamily="49" charset="-122"/>
              </a:rPr>
              <a:t>伯</a:t>
            </a:r>
          </a:p>
          <a:p>
            <a:pPr eaLnBrk="1" hangingPunct="1"/>
            <a:r>
              <a:rPr lang="zh-TW" altLang="en-US" sz="2000">
                <a:ea typeface="SimHei" panose="02010609060101010101" pitchFamily="49" charset="-122"/>
              </a:rPr>
              <a:t>倫</a:t>
            </a:r>
          </a:p>
        </p:txBody>
      </p:sp>
      <p:sp>
        <p:nvSpPr>
          <p:cNvPr id="60435" name="Text Box 19" descr="Blue tissue paper"/>
          <p:cNvSpPr txBox="1">
            <a:spLocks noChangeArrowheads="1"/>
          </p:cNvSpPr>
          <p:nvPr/>
        </p:nvSpPr>
        <p:spPr bwMode="auto">
          <a:xfrm>
            <a:off x="2752725" y="3429000"/>
            <a:ext cx="447675" cy="711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000">
                <a:ea typeface="SimHei" panose="02010609060101010101" pitchFamily="49" charset="-122"/>
              </a:rPr>
              <a:t>烏</a:t>
            </a:r>
          </a:p>
          <a:p>
            <a:pPr eaLnBrk="1" hangingPunct="1"/>
            <a:r>
              <a:rPr lang="zh-TW" altLang="en-US" sz="2000">
                <a:ea typeface="SimHei" panose="02010609060101010101" pitchFamily="49" charset="-122"/>
              </a:rPr>
              <a:t>薛</a:t>
            </a:r>
          </a:p>
        </p:txBody>
      </p:sp>
      <p:sp>
        <p:nvSpPr>
          <p:cNvPr id="60436" name="Text Box 20" descr="Blue tissue paper"/>
          <p:cNvSpPr txBox="1">
            <a:spLocks noChangeArrowheads="1"/>
          </p:cNvSpPr>
          <p:nvPr/>
        </p:nvSpPr>
        <p:spPr bwMode="auto">
          <a:xfrm>
            <a:off x="1000125" y="1752600"/>
            <a:ext cx="447675" cy="711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000">
                <a:ea typeface="SimHei" panose="02010609060101010101" pitchFamily="49" charset="-122"/>
              </a:rPr>
              <a:t>革</a:t>
            </a:r>
          </a:p>
          <a:p>
            <a:pPr eaLnBrk="1" hangingPunct="1"/>
            <a:r>
              <a:rPr lang="zh-TW" altLang="en-US" sz="2000">
                <a:ea typeface="SimHei" panose="02010609060101010101" pitchFamily="49" charset="-122"/>
              </a:rPr>
              <a:t>順</a:t>
            </a:r>
          </a:p>
        </p:txBody>
      </p:sp>
      <p:sp>
        <p:nvSpPr>
          <p:cNvPr id="60437" name="Text Box 21" descr="Blue tissue paper"/>
          <p:cNvSpPr txBox="1">
            <a:spLocks noChangeArrowheads="1"/>
          </p:cNvSpPr>
          <p:nvPr/>
        </p:nvSpPr>
        <p:spPr bwMode="auto">
          <a:xfrm>
            <a:off x="2514600" y="1752600"/>
            <a:ext cx="447675" cy="1016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000">
                <a:ea typeface="SimHei" panose="02010609060101010101" pitchFamily="49" charset="-122"/>
              </a:rPr>
              <a:t>米</a:t>
            </a:r>
          </a:p>
          <a:p>
            <a:pPr eaLnBrk="1" hangingPunct="1"/>
            <a:r>
              <a:rPr lang="zh-TW" altLang="en-US" sz="2000">
                <a:ea typeface="SimHei" panose="02010609060101010101" pitchFamily="49" charset="-122"/>
              </a:rPr>
              <a:t>拉</a:t>
            </a:r>
          </a:p>
          <a:p>
            <a:pPr eaLnBrk="1" hangingPunct="1"/>
            <a:r>
              <a:rPr lang="zh-TW" altLang="en-US" sz="2000">
                <a:ea typeface="SimHei" panose="02010609060101010101" pitchFamily="49" charset="-122"/>
              </a:rPr>
              <a:t>利</a:t>
            </a:r>
          </a:p>
        </p:txBody>
      </p:sp>
      <p:sp>
        <p:nvSpPr>
          <p:cNvPr id="60438" name="Text Box 22" descr="Pink tissue paper"/>
          <p:cNvSpPr txBox="1">
            <a:spLocks noChangeArrowheads="1"/>
          </p:cNvSpPr>
          <p:nvPr/>
        </p:nvSpPr>
        <p:spPr bwMode="auto">
          <a:xfrm>
            <a:off x="549275" y="4930775"/>
            <a:ext cx="447675" cy="7112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000">
                <a:ea typeface="SimHei" panose="02010609060101010101" pitchFamily="49" charset="-122"/>
              </a:rPr>
              <a:t>亞</a:t>
            </a:r>
          </a:p>
          <a:p>
            <a:pPr eaLnBrk="1" hangingPunct="1"/>
            <a:r>
              <a:rPr lang="zh-TW" altLang="en-US" sz="2000">
                <a:ea typeface="SimHei" panose="02010609060101010101" pitchFamily="49" charset="-122"/>
              </a:rPr>
              <a:t>倫</a:t>
            </a:r>
          </a:p>
        </p:txBody>
      </p:sp>
      <p:sp>
        <p:nvSpPr>
          <p:cNvPr id="60439" name="Text Box 23" descr="Blue tissue paper"/>
          <p:cNvSpPr txBox="1">
            <a:spLocks noChangeArrowheads="1"/>
          </p:cNvSpPr>
          <p:nvPr/>
        </p:nvSpPr>
        <p:spPr bwMode="auto">
          <a:xfrm>
            <a:off x="1158875" y="4930775"/>
            <a:ext cx="447675" cy="711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000">
                <a:ea typeface="SimHei" panose="02010609060101010101" pitchFamily="49" charset="-122"/>
              </a:rPr>
              <a:t>摩</a:t>
            </a:r>
          </a:p>
          <a:p>
            <a:pPr eaLnBrk="1" hangingPunct="1"/>
            <a:r>
              <a:rPr lang="zh-TW" altLang="en-US" sz="2000">
                <a:ea typeface="SimHei" panose="02010609060101010101" pitchFamily="49" charset="-122"/>
              </a:rPr>
              <a:t>西</a:t>
            </a:r>
          </a:p>
        </p:txBody>
      </p:sp>
      <p:cxnSp>
        <p:nvCxnSpPr>
          <p:cNvPr id="60440" name="AutoShape 24" descr="Stationery"/>
          <p:cNvCxnSpPr>
            <a:cxnSpLocks noChangeShapeType="1"/>
            <a:stCxn id="60421" idx="2"/>
            <a:endCxn id="60437" idx="0"/>
          </p:cNvCxnSpPr>
          <p:nvPr/>
        </p:nvCxnSpPr>
        <p:spPr bwMode="auto">
          <a:xfrm rot="16200000" flipH="1">
            <a:off x="2058988" y="1073150"/>
            <a:ext cx="615950" cy="74295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441" name="AutoShape 25" descr="Stationery"/>
          <p:cNvCxnSpPr>
            <a:cxnSpLocks noChangeShapeType="1"/>
            <a:stCxn id="60421" idx="2"/>
            <a:endCxn id="60431" idx="0"/>
          </p:cNvCxnSpPr>
          <p:nvPr/>
        </p:nvCxnSpPr>
        <p:spPr bwMode="auto">
          <a:xfrm rot="5400000">
            <a:off x="1687513" y="1444625"/>
            <a:ext cx="6159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442" name="AutoShape 26" descr="Stationery"/>
          <p:cNvCxnSpPr>
            <a:cxnSpLocks noChangeShapeType="1"/>
            <a:stCxn id="60421" idx="2"/>
            <a:endCxn id="60436" idx="0"/>
          </p:cNvCxnSpPr>
          <p:nvPr/>
        </p:nvCxnSpPr>
        <p:spPr bwMode="auto">
          <a:xfrm rot="5400000">
            <a:off x="1301751" y="1058862"/>
            <a:ext cx="615950" cy="77152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443" name="AutoShape 27" descr="Blue tissue paper"/>
          <p:cNvCxnSpPr>
            <a:cxnSpLocks noChangeShapeType="1"/>
            <a:stCxn id="60431" idx="2"/>
            <a:endCxn id="60432" idx="0"/>
          </p:cNvCxnSpPr>
          <p:nvPr/>
        </p:nvCxnSpPr>
        <p:spPr bwMode="auto">
          <a:xfrm rot="5400000">
            <a:off x="1071563" y="2505075"/>
            <a:ext cx="965200" cy="88265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444" name="AutoShape 28" descr="Blue tissue paper"/>
          <p:cNvCxnSpPr>
            <a:cxnSpLocks noChangeShapeType="1"/>
            <a:stCxn id="60431" idx="2"/>
            <a:endCxn id="60433" idx="0"/>
          </p:cNvCxnSpPr>
          <p:nvPr/>
        </p:nvCxnSpPr>
        <p:spPr bwMode="auto">
          <a:xfrm rot="5400000">
            <a:off x="1390651" y="2824162"/>
            <a:ext cx="965200" cy="24447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445" name="AutoShape 29" descr="Blue tissue paper"/>
          <p:cNvCxnSpPr>
            <a:cxnSpLocks noChangeShapeType="1"/>
            <a:stCxn id="60431" idx="2"/>
            <a:endCxn id="60434" idx="0"/>
          </p:cNvCxnSpPr>
          <p:nvPr/>
        </p:nvCxnSpPr>
        <p:spPr bwMode="auto">
          <a:xfrm rot="16200000" flipH="1">
            <a:off x="1698626" y="2760662"/>
            <a:ext cx="965200" cy="37147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446" name="AutoShape 30" descr="Blue tissue paper"/>
          <p:cNvCxnSpPr>
            <a:cxnSpLocks noChangeShapeType="1"/>
            <a:stCxn id="60431" idx="2"/>
            <a:endCxn id="60435" idx="0"/>
          </p:cNvCxnSpPr>
          <p:nvPr/>
        </p:nvCxnSpPr>
        <p:spPr bwMode="auto">
          <a:xfrm rot="16200000" flipH="1">
            <a:off x="2003426" y="2455862"/>
            <a:ext cx="965200" cy="98107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447" name="AutoShape 31" descr="Blue tissue paper"/>
          <p:cNvCxnSpPr>
            <a:cxnSpLocks noChangeShapeType="1"/>
            <a:stCxn id="60432" idx="2"/>
            <a:endCxn id="60438" idx="0"/>
          </p:cNvCxnSpPr>
          <p:nvPr/>
        </p:nvCxnSpPr>
        <p:spPr bwMode="auto">
          <a:xfrm rot="5400000">
            <a:off x="547688" y="4365625"/>
            <a:ext cx="790575" cy="33972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448" name="AutoShape 32" descr="Blue tissue paper"/>
          <p:cNvCxnSpPr>
            <a:cxnSpLocks noChangeShapeType="1"/>
            <a:stCxn id="60432" idx="2"/>
            <a:endCxn id="60439" idx="0"/>
          </p:cNvCxnSpPr>
          <p:nvPr/>
        </p:nvCxnSpPr>
        <p:spPr bwMode="auto">
          <a:xfrm rot="16200000" flipH="1">
            <a:off x="852488" y="4400550"/>
            <a:ext cx="790575" cy="26987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0449" name="Text Box 33" descr="Stationery"/>
          <p:cNvSpPr txBox="1">
            <a:spLocks noChangeArrowheads="1"/>
          </p:cNvSpPr>
          <p:nvPr/>
        </p:nvSpPr>
        <p:spPr bwMode="auto">
          <a:xfrm>
            <a:off x="7164388" y="2232025"/>
            <a:ext cx="498475" cy="11969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瑪</a:t>
            </a:r>
          </a:p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拿</a:t>
            </a:r>
          </a:p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西</a:t>
            </a:r>
            <a:endParaRPr kumimoji="1" lang="zh-TW" altLang="en-US" sz="2400">
              <a:solidFill>
                <a:schemeClr val="bg2"/>
              </a:solidFill>
              <a:ea typeface="SimHei" panose="02010609060101010101" pitchFamily="49" charset="-122"/>
            </a:endParaRPr>
          </a:p>
        </p:txBody>
      </p:sp>
      <p:sp>
        <p:nvSpPr>
          <p:cNvPr id="60450" name="Text Box 34" descr="Stationery"/>
          <p:cNvSpPr txBox="1">
            <a:spLocks noChangeArrowheads="1"/>
          </p:cNvSpPr>
          <p:nvPr/>
        </p:nvSpPr>
        <p:spPr bwMode="auto">
          <a:xfrm>
            <a:off x="7883525" y="2232025"/>
            <a:ext cx="498475" cy="11969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以</a:t>
            </a:r>
          </a:p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法</a:t>
            </a:r>
          </a:p>
          <a:p>
            <a:pPr eaLnBrk="1" hangingPunct="1"/>
            <a:r>
              <a:rPr kumimoji="1" lang="zh-TW" altLang="en-US" sz="2400">
                <a:ea typeface="SimHei" panose="02010609060101010101" pitchFamily="49" charset="-122"/>
              </a:rPr>
              <a:t>蓮</a:t>
            </a:r>
            <a:endParaRPr kumimoji="1" lang="zh-TW" altLang="en-US" sz="2400">
              <a:solidFill>
                <a:schemeClr val="bg2"/>
              </a:solidFill>
              <a:ea typeface="SimHei" panose="02010609060101010101" pitchFamily="49" charset="-122"/>
            </a:endParaRPr>
          </a:p>
        </p:txBody>
      </p:sp>
      <p:cxnSp>
        <p:nvCxnSpPr>
          <p:cNvPr id="60451" name="AutoShape 35"/>
          <p:cNvCxnSpPr>
            <a:cxnSpLocks noChangeShapeType="1"/>
            <a:stCxn id="60426" idx="2"/>
            <a:endCxn id="60449" idx="0"/>
          </p:cNvCxnSpPr>
          <p:nvPr/>
        </p:nvCxnSpPr>
        <p:spPr bwMode="auto">
          <a:xfrm rot="5400000">
            <a:off x="7036594" y="1513681"/>
            <a:ext cx="1095375" cy="34131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452" name="AutoShape 36"/>
          <p:cNvCxnSpPr>
            <a:cxnSpLocks noChangeShapeType="1"/>
            <a:stCxn id="60426" idx="2"/>
            <a:endCxn id="60450" idx="0"/>
          </p:cNvCxnSpPr>
          <p:nvPr/>
        </p:nvCxnSpPr>
        <p:spPr bwMode="auto">
          <a:xfrm rot="16200000" flipH="1">
            <a:off x="7396163" y="1495425"/>
            <a:ext cx="1095375" cy="37782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0453" name="AutoShape 37"/>
          <p:cNvSpPr>
            <a:spLocks noChangeArrowheads="1"/>
          </p:cNvSpPr>
          <p:nvPr/>
        </p:nvSpPr>
        <p:spPr bwMode="auto">
          <a:xfrm>
            <a:off x="558800" y="5715000"/>
            <a:ext cx="4572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0454" name="Text Box 38" descr="Pink tissue paper"/>
          <p:cNvSpPr txBox="1">
            <a:spLocks noChangeArrowheads="1"/>
          </p:cNvSpPr>
          <p:nvPr/>
        </p:nvSpPr>
        <p:spPr bwMode="auto">
          <a:xfrm>
            <a:off x="406400" y="6096000"/>
            <a:ext cx="803275" cy="4667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ea typeface="SimHei" panose="02010609060101010101" pitchFamily="49" charset="-122"/>
              </a:rPr>
              <a:t>祭司</a:t>
            </a:r>
          </a:p>
        </p:txBody>
      </p:sp>
      <p:sp>
        <p:nvSpPr>
          <p:cNvPr id="60455" name="AutoShape 39"/>
          <p:cNvSpPr>
            <a:spLocks noChangeArrowheads="1"/>
          </p:cNvSpPr>
          <p:nvPr/>
        </p:nvSpPr>
        <p:spPr bwMode="auto">
          <a:xfrm>
            <a:off x="2311400" y="4927600"/>
            <a:ext cx="4572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0456" name="Text Box 40" descr="Blue tissue paper"/>
          <p:cNvSpPr txBox="1">
            <a:spLocks noChangeArrowheads="1"/>
          </p:cNvSpPr>
          <p:nvPr/>
        </p:nvSpPr>
        <p:spPr bwMode="auto">
          <a:xfrm>
            <a:off x="2006600" y="5332413"/>
            <a:ext cx="1108075" cy="4667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ea typeface="SimHei" panose="02010609060101010101" pitchFamily="49" charset="-122"/>
              </a:rPr>
              <a:t>利未人</a:t>
            </a:r>
          </a:p>
        </p:txBody>
      </p:sp>
      <p:sp>
        <p:nvSpPr>
          <p:cNvPr id="60457" name="Freeform 41"/>
          <p:cNvSpPr>
            <a:spLocks/>
          </p:cNvSpPr>
          <p:nvPr/>
        </p:nvSpPr>
        <p:spPr bwMode="auto">
          <a:xfrm>
            <a:off x="3352800" y="2590800"/>
            <a:ext cx="2133600" cy="2895600"/>
          </a:xfrm>
          <a:custGeom>
            <a:avLst/>
            <a:gdLst>
              <a:gd name="T0" fmla="*/ 1344 w 1344"/>
              <a:gd name="T1" fmla="*/ 0 h 1824"/>
              <a:gd name="T2" fmla="*/ 1056 w 1344"/>
              <a:gd name="T3" fmla="*/ 1248 h 1824"/>
              <a:gd name="T4" fmla="*/ 0 w 1344"/>
              <a:gd name="T5" fmla="*/ 1824 h 1824"/>
              <a:gd name="T6" fmla="*/ 0 60000 65536"/>
              <a:gd name="T7" fmla="*/ 0 60000 65536"/>
              <a:gd name="T8" fmla="*/ 0 60000 65536"/>
              <a:gd name="T9" fmla="*/ 0 w 1344"/>
              <a:gd name="T10" fmla="*/ 0 h 1824"/>
              <a:gd name="T11" fmla="*/ 1344 w 1344"/>
              <a:gd name="T12" fmla="*/ 1824 h 182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44" h="1824">
                <a:moveTo>
                  <a:pt x="1344" y="0"/>
                </a:moveTo>
                <a:cubicBezTo>
                  <a:pt x="1312" y="472"/>
                  <a:pt x="1280" y="944"/>
                  <a:pt x="1056" y="1248"/>
                </a:cubicBezTo>
                <a:cubicBezTo>
                  <a:pt x="832" y="1552"/>
                  <a:pt x="408" y="1688"/>
                  <a:pt x="0" y="1824"/>
                </a:cubicBezTo>
              </a:path>
            </a:pathLst>
          </a:custGeom>
          <a:noFill/>
          <a:ln w="76200" cmpd="sng">
            <a:solidFill>
              <a:srgbClr val="336600"/>
            </a:solidFill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58" name="Freeform 42"/>
          <p:cNvSpPr>
            <a:spLocks/>
          </p:cNvSpPr>
          <p:nvPr/>
        </p:nvSpPr>
        <p:spPr bwMode="auto">
          <a:xfrm>
            <a:off x="1295400" y="5943600"/>
            <a:ext cx="1219200" cy="381000"/>
          </a:xfrm>
          <a:custGeom>
            <a:avLst/>
            <a:gdLst>
              <a:gd name="T0" fmla="*/ 768 w 768"/>
              <a:gd name="T1" fmla="*/ 0 h 240"/>
              <a:gd name="T2" fmla="*/ 577 w 768"/>
              <a:gd name="T3" fmla="*/ 179 h 240"/>
              <a:gd name="T4" fmla="*/ 0 w 768"/>
              <a:gd name="T5" fmla="*/ 240 h 240"/>
              <a:gd name="T6" fmla="*/ 0 60000 65536"/>
              <a:gd name="T7" fmla="*/ 0 60000 65536"/>
              <a:gd name="T8" fmla="*/ 0 60000 65536"/>
              <a:gd name="T9" fmla="*/ 0 w 768"/>
              <a:gd name="T10" fmla="*/ 0 h 240"/>
              <a:gd name="T11" fmla="*/ 768 w 768"/>
              <a:gd name="T12" fmla="*/ 240 h 2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68" h="240">
                <a:moveTo>
                  <a:pt x="768" y="0"/>
                </a:moveTo>
                <a:cubicBezTo>
                  <a:pt x="736" y="30"/>
                  <a:pt x="705" y="139"/>
                  <a:pt x="577" y="179"/>
                </a:cubicBezTo>
                <a:cubicBezTo>
                  <a:pt x="449" y="219"/>
                  <a:pt x="120" y="227"/>
                  <a:pt x="0" y="240"/>
                </a:cubicBezTo>
              </a:path>
            </a:pathLst>
          </a:custGeom>
          <a:noFill/>
          <a:ln w="76200" cmpd="sng">
            <a:solidFill>
              <a:srgbClr val="336600"/>
            </a:solidFill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59" name="Text Box 43"/>
          <p:cNvSpPr txBox="1">
            <a:spLocks noChangeArrowheads="1"/>
          </p:cNvSpPr>
          <p:nvPr/>
        </p:nvSpPr>
        <p:spPr bwMode="auto">
          <a:xfrm>
            <a:off x="5029200" y="4648200"/>
            <a:ext cx="1403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ct val="20000"/>
              </a:spcAft>
            </a:pPr>
            <a:r>
              <a:rPr lang="zh-TW" altLang="en-US" sz="2400">
                <a:solidFill>
                  <a:srgbClr val="336600"/>
                </a:solidFill>
                <a:ea typeface="SimHei" panose="02010609060101010101" pitchFamily="49" charset="-122"/>
              </a:rPr>
              <a:t>十一奉獻</a:t>
            </a:r>
          </a:p>
        </p:txBody>
      </p:sp>
      <p:sp>
        <p:nvSpPr>
          <p:cNvPr id="60460" name="Text Box 44"/>
          <p:cNvSpPr txBox="1">
            <a:spLocks noChangeArrowheads="1"/>
          </p:cNvSpPr>
          <p:nvPr/>
        </p:nvSpPr>
        <p:spPr bwMode="auto">
          <a:xfrm>
            <a:off x="1828800" y="6248400"/>
            <a:ext cx="1403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ct val="20000"/>
              </a:spcAft>
            </a:pPr>
            <a:r>
              <a:rPr lang="zh-TW" altLang="en-US" sz="2400">
                <a:solidFill>
                  <a:srgbClr val="336600"/>
                </a:solidFill>
                <a:ea typeface="SimHei" panose="02010609060101010101" pitchFamily="49" charset="-122"/>
              </a:rPr>
              <a:t>十一奉獻</a:t>
            </a:r>
          </a:p>
        </p:txBody>
      </p:sp>
      <p:sp>
        <p:nvSpPr>
          <p:cNvPr id="60461" name="Text Box 45" descr="Blue tissue paper"/>
          <p:cNvSpPr txBox="1">
            <a:spLocks noChangeArrowheads="1"/>
          </p:cNvSpPr>
          <p:nvPr/>
        </p:nvSpPr>
        <p:spPr bwMode="auto">
          <a:xfrm>
            <a:off x="4779963" y="2024063"/>
            <a:ext cx="1403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ea typeface="SimHei" panose="02010609060101010101" pitchFamily="49" charset="-122"/>
              </a:rPr>
              <a:t>其他支派</a:t>
            </a:r>
          </a:p>
        </p:txBody>
      </p:sp>
      <p:sp>
        <p:nvSpPr>
          <p:cNvPr id="2" name="Rectangle 1"/>
          <p:cNvSpPr/>
          <p:nvPr/>
        </p:nvSpPr>
        <p:spPr>
          <a:xfrm>
            <a:off x="3275211" y="5894715"/>
            <a:ext cx="59298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dirty="0">
                <a:solidFill>
                  <a:srgbClr val="FF0000"/>
                </a:solidFill>
              </a:rPr>
              <a:t>信徒熱心奉獻，專職人員無後顧之憂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365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 animBg="1"/>
      <p:bldP spid="60419" grpId="0" animBg="1"/>
      <p:bldP spid="60420" grpId="0" animBg="1"/>
      <p:bldP spid="60421" grpId="0" animBg="1"/>
      <p:bldP spid="60422" grpId="0" animBg="1"/>
      <p:bldP spid="60423" grpId="0" animBg="1"/>
      <p:bldP spid="60424" grpId="0" animBg="1"/>
      <p:bldP spid="60425" grpId="0" animBg="1"/>
      <p:bldP spid="60426" grpId="0" animBg="1"/>
      <p:bldP spid="60427" grpId="0" animBg="1"/>
      <p:bldP spid="60428" grpId="0" animBg="1"/>
      <p:bldP spid="60429" grpId="0" animBg="1"/>
      <p:bldP spid="60430" grpId="0" animBg="1"/>
      <p:bldP spid="60431" grpId="0" animBg="1"/>
      <p:bldP spid="60432" grpId="0" animBg="1"/>
      <p:bldP spid="60433" grpId="0" animBg="1"/>
      <p:bldP spid="60434" grpId="0" animBg="1"/>
      <p:bldP spid="60435" grpId="0" animBg="1"/>
      <p:bldP spid="60436" grpId="0" animBg="1"/>
      <p:bldP spid="60437" grpId="0" animBg="1"/>
      <p:bldP spid="60438" grpId="0" animBg="1"/>
      <p:bldP spid="60439" grpId="0" animBg="1"/>
      <p:bldP spid="60449" grpId="0" animBg="1"/>
      <p:bldP spid="60450" grpId="0" animBg="1"/>
      <p:bldP spid="60453" grpId="0" animBg="1"/>
      <p:bldP spid="60454" grpId="0" animBg="1"/>
      <p:bldP spid="60455" grpId="0" animBg="1"/>
      <p:bldP spid="60456" grpId="0" animBg="1"/>
      <p:bldP spid="60457" grpId="0" animBg="1"/>
      <p:bldP spid="60458" grpId="0" animBg="1"/>
      <p:bldP spid="60459" grpId="0"/>
      <p:bldP spid="60460" grpId="0"/>
      <p:bldP spid="60461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奉獻在今日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143741"/>
            <a:ext cx="8471221" cy="518917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TW" altLang="en-US" sz="2800" dirty="0"/>
              <a:t>盡力</a:t>
            </a:r>
            <a:endParaRPr lang="en-US" altLang="zh-TW" sz="2800" dirty="0"/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800" dirty="0"/>
              <a:t>我實在告訴你們，這窮寡婦所投的比眾人還多； 因為眾人都是自己有餘，拿出來投在捐項裏，但這寡婦是自己不足，把她一切養生的都投上了。（路</a:t>
            </a:r>
            <a:r>
              <a:rPr lang="en-US" altLang="zh-TW" sz="2800" dirty="0"/>
              <a:t>21</a:t>
            </a:r>
            <a:r>
              <a:rPr lang="zh-TW" altLang="en-US" sz="2800" dirty="0"/>
              <a:t>：</a:t>
            </a:r>
            <a:r>
              <a:rPr lang="en-US" altLang="zh-TW" sz="2800" dirty="0"/>
              <a:t>1-4</a:t>
            </a:r>
            <a:r>
              <a:rPr lang="zh-TW" altLang="en-US" sz="2800" dirty="0" smtClean="0"/>
              <a:t>）</a:t>
            </a:r>
            <a:endParaRPr lang="en-US" altLang="zh-TW" sz="28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800" dirty="0" smtClean="0"/>
              <a:t>我可以證明，他們是</a:t>
            </a:r>
            <a:r>
              <a:rPr lang="zh-TW" altLang="en-US" sz="2800" dirty="0" smtClean="0">
                <a:solidFill>
                  <a:srgbClr val="FF0000"/>
                </a:solidFill>
              </a:rPr>
              <a:t>按著力量</a:t>
            </a:r>
            <a:r>
              <a:rPr lang="zh-TW" altLang="en-US" sz="2800" dirty="0" smtClean="0"/>
              <a:t>，而且</a:t>
            </a:r>
            <a:r>
              <a:rPr lang="zh-TW" altLang="en-US" sz="2800" dirty="0" smtClean="0">
                <a:solidFill>
                  <a:srgbClr val="FF0000"/>
                </a:solidFill>
              </a:rPr>
              <a:t>也過了力量</a:t>
            </a:r>
            <a:r>
              <a:rPr lang="zh-TW" altLang="en-US" sz="2800" dirty="0" smtClean="0"/>
              <a:t>，自己</a:t>
            </a:r>
            <a:r>
              <a:rPr lang="zh-TW" altLang="en-US" sz="2800" dirty="0" smtClean="0">
                <a:solidFill>
                  <a:srgbClr val="FF0000"/>
                </a:solidFill>
              </a:rPr>
              <a:t>甘心樂意的捐助   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林後</a:t>
            </a:r>
            <a:r>
              <a:rPr lang="en-US" altLang="zh-TW" sz="2800" dirty="0" smtClean="0"/>
              <a:t>8</a:t>
            </a:r>
            <a:r>
              <a:rPr lang="zh-TW" altLang="en-US" sz="2800" dirty="0" smtClean="0"/>
              <a:t> </a:t>
            </a:r>
            <a:r>
              <a:rPr lang="en-US" altLang="zh-TW" sz="2800" dirty="0" smtClean="0"/>
              <a:t>:3)</a:t>
            </a:r>
            <a:endParaRPr lang="en-US" altLang="zh-TW" sz="2800" dirty="0"/>
          </a:p>
          <a:p>
            <a:pPr>
              <a:lnSpc>
                <a:spcPct val="100000"/>
              </a:lnSpc>
            </a:pPr>
            <a:r>
              <a:rPr lang="zh-TW" altLang="en-US" sz="2800" dirty="0"/>
              <a:t>甘心樂意</a:t>
            </a:r>
            <a:endParaRPr lang="en-US" altLang="zh-TW" sz="2800" dirty="0"/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800" dirty="0"/>
              <a:t>就顯出你們所捐的是出於樂意，不是出於勉強。少種的少收，多種的多收，這話是真的。各人要隨本心所酌定的，不要 作難，不要勉強，因為</a:t>
            </a:r>
            <a:r>
              <a:rPr lang="zh-TW" altLang="en-US" sz="2800" dirty="0">
                <a:solidFill>
                  <a:srgbClr val="FF0000"/>
                </a:solidFill>
              </a:rPr>
              <a:t>捐得樂意的人是神所喜愛的</a:t>
            </a:r>
            <a:r>
              <a:rPr lang="zh-TW" altLang="en-US" sz="2800" dirty="0"/>
              <a:t>。  </a:t>
            </a:r>
            <a:r>
              <a:rPr lang="en-US" altLang="zh-TW" sz="2800" dirty="0"/>
              <a:t>(</a:t>
            </a:r>
            <a:r>
              <a:rPr lang="zh-TW" altLang="en-US" sz="2800" dirty="0"/>
              <a:t>林後</a:t>
            </a:r>
            <a:r>
              <a:rPr lang="en-US" altLang="zh-TW" sz="2800" dirty="0"/>
              <a:t>9:5~7)</a:t>
            </a:r>
          </a:p>
          <a:p>
            <a:pPr>
              <a:lnSpc>
                <a:spcPct val="10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340126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申 命 記 </a:t>
            </a:r>
            <a:r>
              <a:rPr lang="en-US" altLang="zh-TW" sz="40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115" y="1113762"/>
            <a:ext cx="8860965" cy="57442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/>
              <a:t>9 </a:t>
            </a:r>
            <a:r>
              <a:rPr lang="zh-TW" altLang="en-US" sz="2800" dirty="0"/>
              <a:t>你 在 那 地 不 缺 食 物 ， 一 無 所 缺 。 那 地 的 石 頭 是 鐵 ， 山 內 可 以 挖 銅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/>
              <a:t>10 </a:t>
            </a:r>
            <a:r>
              <a:rPr lang="zh-TW" altLang="en-US" sz="2800" dirty="0"/>
              <a:t>你 吃 得 飽 足 ， 就 要 稱 頌 耶 和 華 ─ 你 的 神 ， 因 他 將 那 美 地 賜 給 你 了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/>
              <a:t>11 </a:t>
            </a:r>
            <a:r>
              <a:rPr lang="zh-TW" altLang="en-US" sz="2800" dirty="0"/>
              <a:t>你 要 謹 慎 ， 免 得 忘 記 耶 和 華 ─ 你 的 神 ， 不 守 他 的 誡 命 、 典 章 、 律 例 ， 就 是 我 今 日 所 吩 咐 你 的 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>
                <a:solidFill>
                  <a:srgbClr val="FF0000"/>
                </a:solidFill>
              </a:rPr>
              <a:t>12 </a:t>
            </a:r>
            <a:r>
              <a:rPr lang="zh-TW" altLang="en-US" sz="2800" dirty="0">
                <a:solidFill>
                  <a:srgbClr val="FF0000"/>
                </a:solidFill>
              </a:rPr>
              <a:t>恐 怕 你 吃 得 飽 足 ， 建 造 美 好 的 房 屋 居 住 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>
                <a:solidFill>
                  <a:srgbClr val="FF0000"/>
                </a:solidFill>
              </a:rPr>
              <a:t>13 </a:t>
            </a:r>
            <a:r>
              <a:rPr lang="zh-TW" altLang="en-US" sz="2800" dirty="0">
                <a:solidFill>
                  <a:srgbClr val="FF0000"/>
                </a:solidFill>
              </a:rPr>
              <a:t>你 的 牛 羊 加 多 ， 你 的 金 銀 增 添 ， 並 你 所 有 的 全 都 加 增 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>
                <a:solidFill>
                  <a:srgbClr val="FF0000"/>
                </a:solidFill>
              </a:rPr>
              <a:t>14 </a:t>
            </a:r>
            <a:r>
              <a:rPr lang="zh-TW" altLang="en-US" sz="2800" dirty="0">
                <a:solidFill>
                  <a:srgbClr val="FF0000"/>
                </a:solidFill>
              </a:rPr>
              <a:t>你 就 心 高 氣 傲 ， 忘 記 耶 和 華 ─ 你 的 神 ， 就 是 將 你 從 埃 及 地 為 奴 之 家 領 出 來 的 </a:t>
            </a:r>
            <a:r>
              <a:rPr lang="zh-TW" altLang="en-US" sz="2800" dirty="0" smtClean="0">
                <a:solidFill>
                  <a:srgbClr val="FF0000"/>
                </a:solidFill>
              </a:rPr>
              <a:t>，</a:t>
            </a:r>
            <a:endParaRPr lang="zh-TW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6842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申 命 記 </a:t>
            </a:r>
            <a:r>
              <a:rPr lang="en-US" altLang="zh-TW" sz="40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66" y="1113762"/>
            <a:ext cx="8741044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2700" b="1" baseline="30000" dirty="0" smtClean="0"/>
              <a:t>15</a:t>
            </a:r>
            <a:r>
              <a:rPr lang="en-US" altLang="zh-TW" sz="2700" b="1" baseline="30000" dirty="0"/>
              <a:t> </a:t>
            </a:r>
            <a:r>
              <a:rPr lang="zh-TW" altLang="en-US" sz="2700" dirty="0"/>
              <a:t>引 你 經 過 那 大 而 可 怕 的 曠 野 ， 那 裡 有 火 蛇 、 蠍 子 、 乾 旱 無 水 之 地 。 他 曾 為 你 使 水 從 堅 硬 的 磐 石 中 流 出 來 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700" b="1" baseline="30000" dirty="0"/>
              <a:t>16 </a:t>
            </a:r>
            <a:r>
              <a:rPr lang="zh-TW" altLang="en-US" sz="2700" dirty="0"/>
              <a:t>又 在 曠 野 將 你 列 祖 所 不 認 識 的 嗎 哪 賜 給 你 吃 ， 是 要 苦 煉 你 ， 試 驗 你 ， 叫 你 終 久 享 福 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700" b="1" baseline="30000" dirty="0"/>
              <a:t>17 </a:t>
            </a:r>
            <a:r>
              <a:rPr lang="zh-TW" altLang="en-US" sz="2700" dirty="0"/>
              <a:t>恐 怕 你 心 裡 說 ： 這 貨 財 是 我 力 量 、 我 能 力 得 來 的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700" b="1" baseline="30000" dirty="0"/>
              <a:t>18 </a:t>
            </a:r>
            <a:r>
              <a:rPr lang="zh-TW" altLang="en-US" sz="2700" dirty="0"/>
              <a:t>你 要 記 念 耶 和 華 ─ 你 的 神 ， </a:t>
            </a:r>
            <a:r>
              <a:rPr lang="zh-TW" altLang="en-US" sz="2700" dirty="0">
                <a:solidFill>
                  <a:srgbClr val="FF0000"/>
                </a:solidFill>
              </a:rPr>
              <a:t>因 為 得 貨 財 的 力 量 是 他 給 你 的 </a:t>
            </a:r>
            <a:r>
              <a:rPr lang="zh-TW" altLang="en-US" sz="2700" dirty="0"/>
              <a:t>， 為 要 堅 定 他 向 你 列 祖 起 誓 所 立 的 約 ， 像 今 日 一 樣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700" b="1" baseline="30000" dirty="0"/>
              <a:t>19 </a:t>
            </a:r>
            <a:r>
              <a:rPr lang="zh-TW" altLang="en-US" sz="2700" dirty="0"/>
              <a:t>你 若 忘 記 耶 和 華 ─ 你 的 神 ， 隨 從 別 神 ， 事 奉 敬 拜 ， 你 們 必 定 滅 亡 ； 這 是 我 今 日 警 戒 你 們 的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18479292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箴 言 </a:t>
            </a:r>
            <a:r>
              <a:rPr lang="en-US" altLang="zh-TW" sz="4000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2800" b="1" baseline="30000" dirty="0"/>
              <a:t>7 </a:t>
            </a:r>
            <a:r>
              <a:rPr lang="zh-TW" altLang="en-US" sz="2800" dirty="0"/>
              <a:t>我 求 你 兩 件 事 ， 在 我 未 死 之 先 ， 不 要 不 賜 給 我 ：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800" b="1" baseline="30000" dirty="0"/>
              <a:t>8 </a:t>
            </a:r>
            <a:r>
              <a:rPr lang="zh-TW" altLang="en-US" sz="2800" dirty="0"/>
              <a:t>求 你 使 虛 假 和 謊 言 遠 離 我 ； </a:t>
            </a:r>
            <a:r>
              <a:rPr lang="zh-TW" altLang="en-US" sz="2800" dirty="0">
                <a:solidFill>
                  <a:srgbClr val="FF0000"/>
                </a:solidFill>
              </a:rPr>
              <a:t>使 我 也 不 貧 窮 也 不 富 足 </a:t>
            </a:r>
            <a:r>
              <a:rPr lang="zh-TW" altLang="en-US" sz="2800" dirty="0"/>
              <a:t>； 賜 給 我 需 用 的 飲 食 ，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800" b="1" baseline="30000" dirty="0"/>
              <a:t>9 </a:t>
            </a:r>
            <a:r>
              <a:rPr lang="zh-TW" altLang="en-US" sz="2800" dirty="0"/>
              <a:t>恐 怕 我 飽 足 不 認 你 ， 說 ： 耶 和 華 是 誰 呢 ？ 又 恐 怕 我 貧 窮 就 偷 竊 ， 以 致 褻 瀆 我 神 的 名 。</a:t>
            </a:r>
          </a:p>
        </p:txBody>
      </p:sp>
    </p:spTree>
    <p:extLst>
      <p:ext uri="{BB962C8B-B14F-4D97-AF65-F5344CB8AC3E}">
        <p14:creationId xmlns:p14="http://schemas.microsoft.com/office/powerpoint/2010/main" val="12770044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956" y="223707"/>
            <a:ext cx="8299342" cy="721878"/>
          </a:xfrm>
        </p:spPr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學習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128751"/>
            <a:ext cx="8299342" cy="518917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TW" altLang="en-US" sz="2800" dirty="0" smtClean="0"/>
              <a:t>城牆修建完畢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</a:t>
            </a:r>
            <a:r>
              <a:rPr lang="en-US" altLang="zh-TW" sz="2800" dirty="0" smtClean="0"/>
              <a:t>Happy Ending</a:t>
            </a:r>
            <a:r>
              <a:rPr lang="zh-TW" altLang="en-US" sz="2800" dirty="0" smtClean="0"/>
              <a:t>？</a:t>
            </a:r>
            <a:endParaRPr lang="en-US" altLang="zh-TW" sz="2800" dirty="0" smtClean="0"/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我們教會</a:t>
            </a:r>
            <a:endParaRPr lang="en-US" altLang="zh-TW" sz="2800" dirty="0" smtClean="0"/>
          </a:p>
          <a:p>
            <a:pPr lvl="1">
              <a:lnSpc>
                <a:spcPct val="100000"/>
              </a:lnSpc>
            </a:pPr>
            <a:r>
              <a:rPr lang="en-US" altLang="zh-TW" sz="2800" dirty="0" smtClean="0"/>
              <a:t>HG</a:t>
            </a:r>
            <a:r>
              <a:rPr lang="zh-TW" altLang="en-US" sz="2800" dirty="0" smtClean="0"/>
              <a:t>開始 </a:t>
            </a:r>
            <a:r>
              <a:rPr lang="en-US" altLang="zh-TW" sz="2800" dirty="0" smtClean="0"/>
              <a:t>(JULY</a:t>
            </a:r>
            <a:r>
              <a:rPr lang="zh-TW" altLang="en-US" sz="2800" dirty="0" smtClean="0"/>
              <a:t> </a:t>
            </a:r>
            <a:r>
              <a:rPr lang="en-US" altLang="zh-TW" sz="2800" dirty="0" smtClean="0"/>
              <a:t>2009)</a:t>
            </a:r>
          </a:p>
          <a:p>
            <a:pPr lvl="1">
              <a:lnSpc>
                <a:spcPct val="100000"/>
              </a:lnSpc>
            </a:pPr>
            <a:r>
              <a:rPr lang="zh-TW" altLang="en-US" sz="2800" dirty="0" smtClean="0"/>
              <a:t>主日崇拜開始 </a:t>
            </a:r>
            <a:r>
              <a:rPr lang="en-US" altLang="zh-TW" sz="2800" dirty="0" smtClean="0"/>
              <a:t>(SEPT.</a:t>
            </a:r>
            <a:r>
              <a:rPr lang="zh-TW" altLang="en-US" sz="2800" dirty="0" smtClean="0"/>
              <a:t> </a:t>
            </a:r>
            <a:r>
              <a:rPr lang="en-US" altLang="zh-TW" sz="2800" smtClean="0"/>
              <a:t>2012)</a:t>
            </a:r>
            <a:endParaRPr lang="en-US" altLang="zh-TW" sz="2800" dirty="0" smtClean="0"/>
          </a:p>
          <a:p>
            <a:pPr lvl="1">
              <a:lnSpc>
                <a:spcPct val="100000"/>
              </a:lnSpc>
            </a:pPr>
            <a:r>
              <a:rPr lang="zh-TW" altLang="en-US" sz="2800" dirty="0" smtClean="0"/>
              <a:t>購堂 </a:t>
            </a:r>
            <a:r>
              <a:rPr lang="en-US" altLang="zh-TW" sz="2800" dirty="0" smtClean="0"/>
              <a:t>(FEB.</a:t>
            </a:r>
            <a:r>
              <a:rPr lang="zh-TW" altLang="en-US" sz="2800" dirty="0" smtClean="0"/>
              <a:t> </a:t>
            </a:r>
            <a:r>
              <a:rPr lang="en-US" altLang="zh-TW" sz="2800" dirty="0" smtClean="0"/>
              <a:t>2009)</a:t>
            </a:r>
          </a:p>
          <a:p>
            <a:pPr lvl="1">
              <a:lnSpc>
                <a:spcPct val="100000"/>
              </a:lnSpc>
            </a:pPr>
            <a:r>
              <a:rPr lang="zh-TW" altLang="en-US" sz="2800" dirty="0"/>
              <a:t>裝</a:t>
            </a:r>
            <a:r>
              <a:rPr lang="zh-TW" altLang="en-US" sz="2800" dirty="0" smtClean="0"/>
              <a:t>修後搬入新堂 </a:t>
            </a:r>
            <a:r>
              <a:rPr lang="en-US" altLang="zh-TW" sz="2800" dirty="0" smtClean="0"/>
              <a:t>(DEC.</a:t>
            </a:r>
            <a:r>
              <a:rPr lang="zh-TW" altLang="en-US" sz="2800" dirty="0" smtClean="0"/>
              <a:t> </a:t>
            </a:r>
            <a:r>
              <a:rPr lang="en-US" altLang="zh-TW" sz="2800" dirty="0" smtClean="0"/>
              <a:t>2012)</a:t>
            </a:r>
          </a:p>
          <a:p>
            <a:pPr lvl="1">
              <a:lnSpc>
                <a:spcPct val="100000"/>
              </a:lnSpc>
            </a:pPr>
            <a:r>
              <a:rPr lang="zh-TW" altLang="en-US" sz="2800" dirty="0" smtClean="0"/>
              <a:t>ＨＡＰＰＩＬＹ　ＡＦＴＥＲ</a:t>
            </a:r>
            <a:endParaRPr lang="en-US" altLang="zh-TW" sz="2800" dirty="0" smtClean="0"/>
          </a:p>
          <a:p>
            <a:pPr lvl="1">
              <a:lnSpc>
                <a:spcPct val="100000"/>
              </a:lnSpc>
            </a:pPr>
            <a:r>
              <a:rPr lang="zh-TW" altLang="en-US" sz="2800" dirty="0" smtClean="0"/>
              <a:t>同工人手不夠</a:t>
            </a:r>
            <a:endParaRPr lang="en-US" altLang="zh-TW" sz="2800" dirty="0" smtClean="0"/>
          </a:p>
          <a:p>
            <a:pPr lvl="1">
              <a:lnSpc>
                <a:spcPct val="100000"/>
              </a:lnSpc>
            </a:pPr>
            <a:r>
              <a:rPr lang="zh-TW" altLang="en-US" sz="2800" dirty="0" smtClean="0"/>
              <a:t>人不夠多，大堂空曠</a:t>
            </a:r>
            <a:endParaRPr lang="en-US" altLang="zh-TW" sz="2800" dirty="0" smtClean="0"/>
          </a:p>
          <a:p>
            <a:pPr lvl="1">
              <a:lnSpc>
                <a:spcPct val="100000"/>
              </a:lnSpc>
            </a:pPr>
            <a:r>
              <a:rPr lang="zh-TW" altLang="en-US" sz="2800" dirty="0" smtClean="0"/>
              <a:t>生命需要建造</a:t>
            </a:r>
            <a:r>
              <a:rPr lang="en-US" altLang="zh-TW" sz="2800" dirty="0" smtClean="0"/>
              <a:t>,</a:t>
            </a:r>
            <a:r>
              <a:rPr lang="zh-TW" altLang="en-US" sz="2800" dirty="0"/>
              <a:t> 家庭需要建立</a:t>
            </a:r>
            <a:endParaRPr lang="en-US" altLang="zh-TW" sz="2800" dirty="0" smtClean="0"/>
          </a:p>
          <a:p>
            <a:pPr lvl="1">
              <a:lnSpc>
                <a:spcPct val="100000"/>
              </a:lnSpc>
            </a:pPr>
            <a:r>
              <a:rPr lang="en-US" altLang="zh-TW" sz="2800" dirty="0" smtClean="0"/>
              <a:t>….</a:t>
            </a:r>
            <a:r>
              <a:rPr lang="zh-TW" altLang="en-US" sz="2800" dirty="0" smtClean="0"/>
              <a:t>剛剛開始</a:t>
            </a:r>
            <a:endParaRPr lang="en-US" altLang="zh-TW" sz="2800" dirty="0" smtClean="0"/>
          </a:p>
          <a:p>
            <a:pPr lvl="1">
              <a:lnSpc>
                <a:spcPct val="10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898862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學 習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TW" altLang="en-US" sz="3200" dirty="0" smtClean="0"/>
              <a:t>神管家的基本條件</a:t>
            </a:r>
            <a:endParaRPr lang="en-US" altLang="zh-TW" sz="3200" dirty="0" smtClean="0"/>
          </a:p>
          <a:p>
            <a:pPr lvl="1">
              <a:lnSpc>
                <a:spcPct val="100000"/>
              </a:lnSpc>
            </a:pPr>
            <a:r>
              <a:rPr lang="en-US" sz="2800" dirty="0" err="1" smtClean="0"/>
              <a:t>忠信又敬畏神</a:t>
            </a:r>
            <a:endParaRPr lang="en-US" altLang="zh-TW" sz="2800" dirty="0" smtClean="0"/>
          </a:p>
          <a:p>
            <a:pPr>
              <a:lnSpc>
                <a:spcPct val="100000"/>
              </a:lnSpc>
            </a:pPr>
            <a:r>
              <a:rPr lang="zh-TW" altLang="en-US" sz="3200" dirty="0" smtClean="0"/>
              <a:t>決志委身</a:t>
            </a:r>
            <a:endParaRPr lang="en-US" altLang="zh-TW" sz="3200" dirty="0" smtClean="0"/>
          </a:p>
          <a:p>
            <a:pPr lvl="1">
              <a:lnSpc>
                <a:spcPct val="100000"/>
              </a:lnSpc>
            </a:pPr>
            <a:r>
              <a:rPr lang="zh-TW" altLang="en-US" sz="2800" dirty="0" smtClean="0"/>
              <a:t>神與人立約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應許</a:t>
            </a:r>
            <a:endParaRPr lang="en-US" altLang="zh-TW" sz="2800" dirty="0" smtClean="0"/>
          </a:p>
          <a:p>
            <a:pPr lvl="2">
              <a:lnSpc>
                <a:spcPct val="100000"/>
              </a:lnSpc>
            </a:pPr>
            <a:r>
              <a:rPr lang="zh-TW" altLang="en-US" sz="2400" dirty="0"/>
              <a:t>遵</a:t>
            </a:r>
            <a:r>
              <a:rPr lang="zh-TW" altLang="en-US" sz="2400" dirty="0" smtClean="0"/>
              <a:t>守 </a:t>
            </a:r>
            <a:r>
              <a:rPr lang="en-US" altLang="zh-TW" sz="2400" dirty="0" smtClean="0"/>
              <a:t>-</a:t>
            </a:r>
            <a:r>
              <a:rPr lang="zh-TW" altLang="en-US" sz="2400" dirty="0" smtClean="0"/>
              <a:t> 應</a:t>
            </a:r>
            <a:r>
              <a:rPr lang="zh-TW" altLang="en-US" sz="2400" dirty="0"/>
              <a:t>許</a:t>
            </a:r>
            <a:endParaRPr lang="en-US" altLang="zh-TW" sz="2400" dirty="0" smtClean="0"/>
          </a:p>
          <a:p>
            <a:pPr lvl="2">
              <a:lnSpc>
                <a:spcPct val="100000"/>
              </a:lnSpc>
            </a:pPr>
            <a:r>
              <a:rPr lang="zh-TW" altLang="en-US" sz="2400" dirty="0" smtClean="0"/>
              <a:t>不</a:t>
            </a:r>
            <a:r>
              <a:rPr lang="zh-TW" altLang="en-US" sz="2400" dirty="0"/>
              <a:t>遵</a:t>
            </a:r>
            <a:r>
              <a:rPr lang="zh-TW" altLang="en-US" sz="2400" dirty="0" smtClean="0"/>
              <a:t>守 </a:t>
            </a:r>
            <a:r>
              <a:rPr lang="en-US" altLang="zh-TW" sz="2400" dirty="0"/>
              <a:t>-</a:t>
            </a:r>
            <a:r>
              <a:rPr lang="zh-TW" altLang="en-US" sz="2400" dirty="0" smtClean="0"/>
              <a:t> 咒詛</a:t>
            </a:r>
            <a:endParaRPr lang="en-US" altLang="zh-TW" sz="2400" dirty="0" smtClean="0"/>
          </a:p>
          <a:p>
            <a:pPr lvl="1">
              <a:lnSpc>
                <a:spcPct val="100000"/>
              </a:lnSpc>
            </a:pPr>
            <a:r>
              <a:rPr lang="zh-TW" altLang="en-US" sz="2800" dirty="0" smtClean="0"/>
              <a:t>人與神立約</a:t>
            </a:r>
            <a:endParaRPr lang="en-US" altLang="zh-TW" sz="2800" dirty="0" smtClean="0"/>
          </a:p>
          <a:p>
            <a:pPr lvl="2">
              <a:lnSpc>
                <a:spcPct val="100000"/>
              </a:lnSpc>
            </a:pPr>
            <a:r>
              <a:rPr lang="zh-TW" altLang="en-US" sz="2400" dirty="0" smtClean="0"/>
              <a:t>要遵守 </a:t>
            </a:r>
            <a:r>
              <a:rPr lang="en-US" altLang="zh-TW" sz="2400" dirty="0" smtClean="0"/>
              <a:t>(PROMISE,</a:t>
            </a:r>
            <a:r>
              <a:rPr lang="zh-TW" altLang="en-US" sz="2400" dirty="0" smtClean="0"/>
              <a:t> </a:t>
            </a:r>
            <a:r>
              <a:rPr lang="en-US" altLang="zh-TW" sz="2400" dirty="0" smtClean="0"/>
              <a:t>COMMITMENT)</a:t>
            </a:r>
          </a:p>
          <a:p>
            <a:pPr lvl="2">
              <a:lnSpc>
                <a:spcPct val="100000"/>
              </a:lnSpc>
            </a:pPr>
            <a:r>
              <a:rPr lang="zh-TW" altLang="en-US" sz="2400" dirty="0" smtClean="0"/>
              <a:t>要奉獻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916881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063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Custom 1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CIC" id="{242E5062-6D02-4D0C-9989-9A362FCA2463}" vid="{99AC1277-3A76-4420-B133-54910ACF6DE4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5356BA-A173-4B02-AC46-C23A1CBE313C}">
  <ds:schemaRefs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http://www.w3.org/XML/1998/namespace"/>
    <ds:schemaRef ds:uri="http://purl.org/dc/terms/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522F5A26-25E7-4A6C-9CE5-34ED3D62076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F988B5-2049-4E55-953D-BA90C8E4F2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5922</TotalTime>
  <Words>3787</Words>
  <Application>Microsoft Office PowerPoint</Application>
  <PresentationFormat>On-screen Show (4:3)</PresentationFormat>
  <Paragraphs>638</Paragraphs>
  <Slides>83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83</vt:i4>
      </vt:variant>
    </vt:vector>
  </HeadingPairs>
  <TitlesOfParts>
    <vt:vector size="99" baseType="lpstr">
      <vt:lpstr>Helvetica Neue</vt:lpstr>
      <vt:lpstr>Microsoft JhengHei</vt:lpstr>
      <vt:lpstr>新細明體</vt:lpstr>
      <vt:lpstr>新細明體</vt:lpstr>
      <vt:lpstr>SimHei</vt:lpstr>
      <vt:lpstr>宋体</vt:lpstr>
      <vt:lpstr>宋体</vt:lpstr>
      <vt:lpstr>華康黑體 Std W9</vt:lpstr>
      <vt:lpstr>Arial</vt:lpstr>
      <vt:lpstr>Calibri</vt:lpstr>
      <vt:lpstr>Corbel</vt:lpstr>
      <vt:lpstr>Trebuchet MS</vt:lpstr>
      <vt:lpstr>Wingdings</vt:lpstr>
      <vt:lpstr>Banded</vt:lpstr>
      <vt:lpstr>Default Design</vt:lpstr>
      <vt:lpstr>1_Default Design</vt:lpstr>
      <vt:lpstr>尼希米記7-10章</vt:lpstr>
      <vt:lpstr>PowerPoint Presentation</vt:lpstr>
      <vt:lpstr>以 祿 月 二 十 五 日 ， 城 牆 修 完 了 ， 共 修 了 五 十 二 天 。</vt:lpstr>
      <vt:lpstr>因 為 見 這 工 作 完 成 是 出 乎 我 們 的 神 。</vt:lpstr>
      <vt:lpstr>The END</vt:lpstr>
      <vt:lpstr>The END is the new beginning</vt:lpstr>
      <vt:lpstr>重建聖民</vt:lpstr>
      <vt:lpstr>防 守 城 池</vt:lpstr>
      <vt:lpstr>Gate and GATEKEEPER</vt:lpstr>
      <vt:lpstr>聖城管理</vt:lpstr>
      <vt:lpstr>聖城管理 - 居 民 各 按 班 次 看 守 自 己 房 屋 對 面 之 處 </vt:lpstr>
      <vt:lpstr>木 桶 效 應</vt:lpstr>
      <vt:lpstr>木 桶 效 應</vt:lpstr>
      <vt:lpstr>木 桶 效 應 – 教 會 成 長</vt:lpstr>
      <vt:lpstr>木 桶 效 應 – 神 的 恩 典</vt:lpstr>
      <vt:lpstr>木 桶 效 應 – 神 的 恩 典</vt:lpstr>
      <vt:lpstr>數點人數</vt:lpstr>
      <vt:lpstr>數點人數 &gt; 遷居耶路撒冷</vt:lpstr>
      <vt:lpstr>大衛數點人數</vt:lpstr>
      <vt:lpstr>PowerPoint Presentation</vt:lpstr>
      <vt:lpstr>PowerPoint Presentation</vt:lpstr>
      <vt:lpstr>奉獻統計：一切奉獻蒙神記念</vt:lpstr>
      <vt:lpstr>第一批回歸牲口及奉獻</vt:lpstr>
      <vt:lpstr>達利克, 彌拿</vt:lpstr>
      <vt:lpstr>歸回人數有差異兩種可能的解釋</vt:lpstr>
      <vt:lpstr>家譜的順序</vt:lpstr>
      <vt:lpstr>五官争功</vt:lpstr>
      <vt:lpstr>各司其職（林前12）</vt:lpstr>
      <vt:lpstr>家譜的順序</vt:lpstr>
      <vt:lpstr>奮興大會</vt:lpstr>
      <vt:lpstr>奮興大會</vt:lpstr>
      <vt:lpstr>PowerPoint Presentation</vt:lpstr>
      <vt:lpstr>PowerPoint Presentation</vt:lpstr>
      <vt:lpstr>聖經與復興</vt:lpstr>
      <vt:lpstr>利 未 人 的 職 責</vt:lpstr>
      <vt:lpstr>Teamwork (同工)</vt:lpstr>
      <vt:lpstr>聽 道 而 不 行 道</vt:lpstr>
      <vt:lpstr>歡樂慶祝</vt:lpstr>
      <vt:lpstr>悲 哀 哭 泣 與 喜 樂</vt:lpstr>
      <vt:lpstr>喜樂</vt:lpstr>
      <vt:lpstr>守住棚節</vt:lpstr>
      <vt:lpstr>守住棚節</vt:lpstr>
      <vt:lpstr>PowerPoint Presentation</vt:lpstr>
      <vt:lpstr>PowerPoint Presentation</vt:lpstr>
      <vt:lpstr>舊約律法中的七個節期 - 利23</vt:lpstr>
      <vt:lpstr>补过逾越节</vt:lpstr>
      <vt:lpstr>兩個民間節日</vt:lpstr>
      <vt:lpstr>PowerPoint Presentation</vt:lpstr>
      <vt:lpstr>禁食禱告會</vt:lpstr>
      <vt:lpstr>約 拿 書 3:5-10</vt:lpstr>
      <vt:lpstr>律法本是叫人知罪（羅3：20）</vt:lpstr>
      <vt:lpstr>認 罪</vt:lpstr>
      <vt:lpstr>禱告的內容</vt:lpstr>
      <vt:lpstr>神是大能的 - 祂是創造者</vt:lpstr>
      <vt:lpstr>揀 選 救 贖</vt:lpstr>
      <vt:lpstr>引 導 賜 誡 命 養 育</vt:lpstr>
      <vt:lpstr>豐 盛 的 慈 愛</vt:lpstr>
      <vt:lpstr>賞 賜 的 大 恩</vt:lpstr>
      <vt:lpstr>公 義 和 慈 愛</vt:lpstr>
      <vt:lpstr>公 義 和 慈 愛</vt:lpstr>
      <vt:lpstr>悔 罪 懇 求</vt:lpstr>
      <vt:lpstr>悔 罪 懇 求</vt:lpstr>
      <vt:lpstr>回想神的恩惠 (9:1-38) </vt:lpstr>
      <vt:lpstr>PowerPoint Presentation</vt:lpstr>
      <vt:lpstr>簽 名 立 約 – 省 長, 祭 司</vt:lpstr>
      <vt:lpstr>簽 名 立 約 – 利 未 人 </vt:lpstr>
      <vt:lpstr>簽 名 立 約 – 民 的 首 領 </vt:lpstr>
      <vt:lpstr>立約簽名</vt:lpstr>
      <vt:lpstr>其 餘 的 - 發 咒 起 誓</vt:lpstr>
      <vt:lpstr>立 約 定 例</vt:lpstr>
      <vt:lpstr>歌 林 多 後 書 6</vt:lpstr>
      <vt:lpstr>立 約 定 例</vt:lpstr>
      <vt:lpstr>立 約 定 例 - 奉 獻 初 熟 的, 頭 生 的 </vt:lpstr>
      <vt:lpstr>立 約 定 例 - 奉 獻 十 分 之 一 </vt:lpstr>
      <vt:lpstr>認罪立約奉獻</vt:lpstr>
      <vt:lpstr>PowerPoint Presentation</vt:lpstr>
      <vt:lpstr>奉獻在今日</vt:lpstr>
      <vt:lpstr>申 命 記 8</vt:lpstr>
      <vt:lpstr>申 命 記 8</vt:lpstr>
      <vt:lpstr>箴 言 30</vt:lpstr>
      <vt:lpstr>學習</vt:lpstr>
      <vt:lpstr>學 習</vt:lpstr>
      <vt:lpstr>PowerPoint Presentation</vt:lpstr>
    </vt:vector>
  </TitlesOfParts>
  <Company>Lam Research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Via Prefill Update</dc:title>
  <dc:creator>Parks, John</dc:creator>
  <cp:lastModifiedBy>Li, Nanhai</cp:lastModifiedBy>
  <cp:revision>1248</cp:revision>
  <dcterms:created xsi:type="dcterms:W3CDTF">2015-07-29T00:08:28Z</dcterms:created>
  <dcterms:modified xsi:type="dcterms:W3CDTF">2015-11-09T04:06:53Z</dcterms:modified>
</cp:coreProperties>
</file>