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2" r:id="rId2"/>
    <p:sldId id="264" r:id="rId3"/>
    <p:sldId id="263" r:id="rId4"/>
    <p:sldId id="260" r:id="rId5"/>
    <p:sldId id="273" r:id="rId6"/>
    <p:sldId id="275" r:id="rId7"/>
    <p:sldId id="276" r:id="rId8"/>
    <p:sldId id="261" r:id="rId9"/>
    <p:sldId id="277" r:id="rId10"/>
    <p:sldId id="265" r:id="rId11"/>
    <p:sldId id="269" r:id="rId12"/>
    <p:sldId id="270" r:id="rId13"/>
    <p:sldId id="271" r:id="rId14"/>
    <p:sldId id="272" r:id="rId15"/>
    <p:sldId id="256" r:id="rId16"/>
    <p:sldId id="258" r:id="rId17"/>
    <p:sldId id="266" r:id="rId18"/>
    <p:sldId id="267" r:id="rId19"/>
    <p:sldId id="257" r:id="rId20"/>
    <p:sldId id="259" r:id="rId21"/>
    <p:sldId id="274" r:id="rId22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23"/>
      <p:italic r:id="rId24"/>
    </p:embeddedFont>
    <p:embeddedFont>
      <p:font typeface="文鼎圓立體" panose="02010609010101010101" pitchFamily="49" charset="-12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High Tower Text" panose="02040502050506030303" pitchFamily="18" charset="0"/>
      <p:regular r:id="rId30"/>
      <p: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DDF0"/>
    <a:srgbClr val="CEE1F2"/>
    <a:srgbClr val="B3D0EB"/>
    <a:srgbClr val="FFFF99"/>
    <a:srgbClr val="777777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5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4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578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29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224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6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99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0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82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88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23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14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0C054-D170-43CD-B803-CFE2ACA2CFD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41FA3-3DC8-43AC-8BCB-9C9164D91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1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-crkZakAfTXo/Th4_ZRp2_XI/AAAAAAAAASM/9WFh8-P3oMg/s1600/ezra_nehemiah2011_poster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42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6628" y="362852"/>
            <a:ext cx="545737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chemeClr val="accent5">
                    <a:lumMod val="75000"/>
                  </a:schemeClr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以斯拉記、尼希米記 總結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58858" y="3483430"/>
            <a:ext cx="769257" cy="595084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4517" y="3483430"/>
            <a:ext cx="6487886" cy="203198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30515" y="4550665"/>
            <a:ext cx="723723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" panose="020F0603020208020904" pitchFamily="34" charset="0"/>
              </a:rPr>
              <a:t>Restore</a:t>
            </a:r>
            <a:r>
              <a:rPr lang="zh-TW" altLang="en-US" sz="5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" panose="020F0603020208020904" pitchFamily="34" charset="0"/>
              </a:rPr>
              <a:t>、</a:t>
            </a:r>
            <a:r>
              <a:rPr lang="en-US" altLang="zh-TW" sz="5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" panose="020F0603020208020904" pitchFamily="34" charset="0"/>
              </a:rPr>
              <a:t>Revive</a:t>
            </a:r>
            <a:r>
              <a:rPr lang="zh-TW" altLang="en-US" sz="5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" panose="020F0603020208020904" pitchFamily="34" charset="0"/>
              </a:rPr>
              <a:t>、</a:t>
            </a:r>
            <a:r>
              <a:rPr lang="en-US" altLang="zh-TW" sz="5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" panose="020F0603020208020904" pitchFamily="34" charset="0"/>
              </a:rPr>
              <a:t>Reform</a:t>
            </a:r>
            <a:endParaRPr lang="en-US" sz="50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kton Pro" panose="020F06030202080209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65588" y="5412439"/>
            <a:ext cx="5399315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000" dirty="0" smtClean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修</a:t>
            </a:r>
            <a:r>
              <a:rPr lang="zh-TW" altLang="en-US" sz="5000" dirty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建</a:t>
            </a:r>
            <a:r>
              <a:rPr lang="zh-TW" altLang="en-US" sz="5000" dirty="0" smtClean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、復興、改革</a:t>
            </a:r>
            <a:endParaRPr lang="en-US" sz="5000" dirty="0">
              <a:solidFill>
                <a:srgbClr val="C00000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293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abrahams-legacy.ca/images/captive-map.gif&#10;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1" r="19682"/>
          <a:stretch/>
        </p:blipFill>
        <p:spPr bwMode="auto">
          <a:xfrm>
            <a:off x="1065202" y="88902"/>
            <a:ext cx="7222456" cy="672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4542971" y="1451429"/>
            <a:ext cx="1233714" cy="478971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776685" y="3526972"/>
            <a:ext cx="1480458" cy="518886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416628" y="4045858"/>
            <a:ext cx="1233714" cy="478971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7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1.gstatic.com/images?q=tbn:ANd9GcTzn5CJz8csddglNmyD-x6tvCn_g6zteDOpkATIgKwD8GES7_3uyg&#10;458 BC&#10;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1" b="6671"/>
          <a:stretch/>
        </p:blipFill>
        <p:spPr bwMode="auto">
          <a:xfrm>
            <a:off x="425178" y="137160"/>
            <a:ext cx="8415830" cy="374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42160" y="280416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重建聖殿</a:t>
            </a:r>
            <a:endParaRPr lang="en-US" sz="28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9142" y="315735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重申律法</a:t>
            </a:r>
            <a:endParaRPr lang="en-US" sz="28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06604" y="314211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重造城牆</a:t>
            </a:r>
            <a:endParaRPr lang="en-US" sz="28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3076" name="Picture 4" descr="http://1.bp.blogspot.com/-irjGFw3ddMM/UlWdE8vDrrI/AAAAAAAAAa0/1HIO93A36ek/s1600/Ezra_Nehemia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19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asgoodadayasany.files.wordpress.com/2009/03/nehemiah-cupbearer-pic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58" y="4093826"/>
            <a:ext cx="3447370" cy="278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heologyandchurch.com/wp-content/uploads/2015/07/Ezr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27" y="2775038"/>
            <a:ext cx="3584830" cy="131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ebspace.webring.com/people/xu/um_5423/zer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771" y="2789552"/>
            <a:ext cx="3723823" cy="403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357256" y="1605707"/>
            <a:ext cx="2412548" cy="600464"/>
          </a:xfrm>
          <a:prstGeom prst="rect">
            <a:avLst/>
          </a:prstGeom>
          <a:solidFill>
            <a:srgbClr val="C8D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253544"/>
              </p:ext>
            </p:extLst>
          </p:nvPr>
        </p:nvGraphicFramePr>
        <p:xfrm>
          <a:off x="2673804" y="112014"/>
          <a:ext cx="6096000" cy="260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1651453"/>
                <a:gridCol w="2412547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人物</a:t>
                      </a:r>
                      <a:endParaRPr lang="en-US" sz="2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身份</a:t>
                      </a:r>
                      <a:endParaRPr lang="en-US" sz="2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代表</a:t>
                      </a:r>
                      <a:endParaRPr lang="en-US" sz="2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所羅巴伯</a:t>
                      </a:r>
                      <a:endParaRPr lang="en-US" sz="26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王族後裔</a:t>
                      </a:r>
                      <a:endParaRPr lang="en-US" sz="26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政治</a:t>
                      </a:r>
                      <a:endParaRPr lang="en-US" sz="26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以斯拉</a:t>
                      </a:r>
                      <a:endParaRPr lang="en-US" sz="26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祭司文士</a:t>
                      </a:r>
                      <a:endParaRPr lang="en-US" sz="26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宗教</a:t>
                      </a:r>
                      <a:endParaRPr lang="en-US" sz="26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尼希米</a:t>
                      </a:r>
                      <a:endParaRPr lang="en-US" sz="26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酒政</a:t>
                      </a:r>
                      <a:endParaRPr lang="en-US" sz="26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en-US" altLang="zh-TW" sz="2200" i="1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believer with</a:t>
                      </a:r>
                      <a:r>
                        <a:rPr lang="en-US" altLang="zh-TW" sz="2200" i="1" baseline="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a</a:t>
                      </a: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lang="en-US" sz="2200" i="1" baseline="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secular job</a:t>
                      </a:r>
                      <a:endParaRPr lang="en-US" sz="2200" i="1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以斯帖</a:t>
                      </a:r>
                      <a:endParaRPr lang="en-US" sz="26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皇后</a:t>
                      </a:r>
                      <a:endParaRPr lang="en-US" sz="26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婦女</a:t>
                      </a:r>
                      <a:endParaRPr lang="en-US" sz="26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673804" y="2229946"/>
            <a:ext cx="6096000" cy="506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http://i292.photobucket.com/albums/mm27/iam733_photos/ISRAEL/_QUEEN_ESTHER_BEFORE_THE_SCEPTER_OF_PERSIA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27" y="65250"/>
            <a:ext cx="2262976" cy="264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357256" y="1605707"/>
            <a:ext cx="2412548" cy="600464"/>
          </a:xfrm>
          <a:prstGeom prst="rect">
            <a:avLst/>
          </a:prstGeom>
          <a:solidFill>
            <a:srgbClr val="C8D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5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teachthem.files.wordpress.com/2012/01/waterfall-mod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5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40229" y="362857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使命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5658" y="164737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異象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26857" y="290578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策略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1314" y="4132237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方法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15943" y="530789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結果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4234" y="5144257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價值觀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62234" y="36285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生活環境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28006" y="109512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長遠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66559" y="237154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中期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64537" y="352485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目前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75771" y="5144257"/>
            <a:ext cx="1872343" cy="12420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064537" y="314759"/>
            <a:ext cx="1872343" cy="12420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69976" y="343787"/>
            <a:ext cx="1872343" cy="12420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1976810" y="1647371"/>
            <a:ext cx="1872343" cy="12420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3672057" y="2879323"/>
            <a:ext cx="1872343" cy="12420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361604" y="4090978"/>
            <a:ext cx="1872343" cy="12420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7050022" y="5278681"/>
            <a:ext cx="1872343" cy="12420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2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s-images.forbes.com/brianrashid/files/2015/07/LifePurpo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45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theyogimovement.com/wp-content/uploads/2013/12/the-purpose-of-lif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74583" cy="686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5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ochadad.com/app/uploads/2015/01/THE-PURPOSE-OF-LIFE-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newsofthesouth.com/wp-content/uploads/2014/07/true-purpose-in-my-lif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3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6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04687" y="261257"/>
            <a:ext cx="723787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chemeClr val="accent1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什麼是人生最重要的事？</a:t>
            </a:r>
            <a:endParaRPr lang="en-US" sz="5000" dirty="0">
              <a:solidFill>
                <a:schemeClr val="accent1">
                  <a:lumMod val="50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2050" name="Picture 2" descr="http://www.colindye.com/wp-content/uploads/2012/02/The-Glory-of-God-in-Christ-Jesus.jpg&#10;The Glory of God!&#10;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4" r="23742" b="4125"/>
          <a:stretch/>
        </p:blipFill>
        <p:spPr bwMode="auto">
          <a:xfrm>
            <a:off x="139168" y="1351644"/>
            <a:ext cx="4116523" cy="445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3797" y="5805714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神的榮耀！</a:t>
            </a:r>
            <a:endParaRPr lang="en-US" sz="4000" dirty="0">
              <a:solidFill>
                <a:srgbClr val="C00000"/>
              </a:solidFill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10746" y="423605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所以，你們或喫或喝，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無論作甚麼，都要為榮耀神而行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林前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10:31)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0746" y="1572736"/>
            <a:ext cx="46881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我們沒有一個人為自己活，也沒有一個人為自己死。  </a:t>
            </a: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們若活著，是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為主而活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；若死了，是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為主而死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14:7-8)</a:t>
            </a:r>
            <a:endParaRPr lang="zh-TW" alt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048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ewsofthesouth.com/wp-content/uploads/2014/07/true-purpose-in-my-li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4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dn2-b.examiner.com/sites/default/files/styles/image_content_width/hash/7b/14/7b14f19dd3a28aefe22dab042f62e43f.jpg?itok=yFnZIj-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025" y="1480458"/>
            <a:ext cx="4056010" cy="303983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43200" y="3075057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9" panose="03000900000000000000" pitchFamily="66" charset="-120"/>
                <a:ea typeface="華康正顏楷體 Std W9" panose="03000900000000000000" pitchFamily="66" charset="-120"/>
              </a:rPr>
              <a:t>神的榮耀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9" panose="03000900000000000000" pitchFamily="66" charset="-120"/>
              <a:ea typeface="華康正顏楷體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118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calvarychapelasheville.org/wp-content/uploads/2014/01/Ezr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88"/>
          <a:stretch/>
        </p:blipFill>
        <p:spPr bwMode="auto">
          <a:xfrm>
            <a:off x="0" y="4709160"/>
            <a:ext cx="9149278" cy="216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549" y="275773"/>
            <a:ext cx="4935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神永遠能成就祂的旨意！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3035" y="747487"/>
            <a:ext cx="8693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祂掌管萬國歷史政局、君王的心意、興起領袖和百姓</a:t>
            </a:r>
            <a:r>
              <a:rPr lang="en-US" altLang="zh-TW" sz="2800" dirty="0" smtClean="0">
                <a:solidFill>
                  <a:schemeClr val="accent5">
                    <a:lumMod val="75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...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49" y="1270707"/>
            <a:ext cx="4935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神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事工成就的重要原素：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521" y="1771424"/>
            <a:ext cx="91614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領導的人、服從的人、共同努力、分工合作、奉獻犧牲、</a:t>
            </a:r>
            <a:endParaRPr lang="en-US" altLang="zh-TW" sz="2800" dirty="0" smtClean="0">
              <a:solidFill>
                <a:schemeClr val="accent5">
                  <a:lumMod val="75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  <a:sym typeface="Wingdings" panose="05000000000000000000" pitchFamily="2" charset="2"/>
            </a:endParaRPr>
          </a:p>
          <a:p>
            <a:r>
              <a:rPr lang="zh-TW" altLang="en-US" sz="2800" dirty="0">
                <a:solidFill>
                  <a:schemeClr val="accent5">
                    <a:lumMod val="75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財物支</a:t>
            </a:r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援、遇敵時有勇氣</a:t>
            </a:r>
            <a:r>
              <a:rPr lang="en-US" altLang="zh-TW" sz="2800" dirty="0" smtClean="0">
                <a:solidFill>
                  <a:schemeClr val="accent5">
                    <a:lumMod val="75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...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49" y="2704803"/>
            <a:ext cx="4935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防備仇敵各樣攻擊策略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：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8521" y="3247549"/>
            <a:ext cx="77251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假意合作、威嚇嘰笑、不實的勸告、惡言控</a:t>
            </a:r>
            <a:r>
              <a:rPr lang="zh-TW" altLang="en-US" sz="2800" dirty="0">
                <a:solidFill>
                  <a:schemeClr val="accent5">
                    <a:lumMod val="75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訴</a:t>
            </a:r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、</a:t>
            </a:r>
            <a:endParaRPr lang="en-US" altLang="zh-TW" sz="2800" dirty="0" smtClean="0">
              <a:solidFill>
                <a:schemeClr val="accent5">
                  <a:lumMod val="75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  <a:sym typeface="Wingdings" panose="05000000000000000000" pitchFamily="2" charset="2"/>
            </a:endParaRPr>
          </a:p>
          <a:p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仗賴世界權力</a:t>
            </a:r>
            <a:r>
              <a:rPr lang="en-US" altLang="zh-TW" sz="2800" dirty="0" smtClean="0">
                <a:solidFill>
                  <a:schemeClr val="accent5">
                    <a:lumMod val="75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...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4638" y="4897976"/>
            <a:ext cx="3348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神是我幫助 </a:t>
            </a:r>
            <a:r>
              <a:rPr lang="en-US" altLang="zh-TW" sz="40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endParaRPr lang="en-US" sz="4000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4638" y="5614067"/>
            <a:ext cx="280076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經歷神施恩手</a:t>
            </a:r>
            <a:endParaRPr lang="en-US" altLang="zh-TW" sz="3400" dirty="0" smtClean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與他同在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753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heyoderministry.com/images/biblical-counseling-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34330" y="864462"/>
            <a:ext cx="769441" cy="204158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聖經輔導</a:t>
            </a:r>
            <a:endParaRPr lang="en-US" sz="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81331" y="351502"/>
            <a:ext cx="677108" cy="25545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從以斯拉記看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1257" y="3381829"/>
            <a:ext cx="66024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ekton Pro" panose="020F0603020208020904" pitchFamily="34" charset="0"/>
              </a:rPr>
              <a:t>True Confession 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真情告白 </a:t>
            </a:r>
            <a:r>
              <a:rPr lang="en-US" altLang="zh-TW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承認罪過</a:t>
            </a:r>
            <a:r>
              <a:rPr lang="en-US" altLang="zh-TW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257" y="3908548"/>
            <a:ext cx="7568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認罪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而不是告狀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才是最重要的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第一步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1257" y="4493323"/>
            <a:ext cx="85971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遮掩自己罪過的，必不亨通；承認離棄罪過的，必蒙憐恤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。</a:t>
            </a:r>
            <a:r>
              <a:rPr lang="en-US" altLang="zh-TW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箴 </a:t>
            </a:r>
            <a:r>
              <a:rPr lang="en-US" altLang="zh-TW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28:13)</a:t>
            </a:r>
            <a:r>
              <a:rPr lang="zh-TW" altLang="en-US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endParaRPr lang="en-US" sz="28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1256" y="5558651"/>
            <a:ext cx="87666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我們若說自己無罪，便是自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欺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我們若認自己的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罪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 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神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必</a:t>
            </a:r>
            <a:r>
              <a:rPr lang="zh-TW" altLang="en-US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要赦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免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2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洗淨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我們</a:t>
            </a:r>
            <a:r>
              <a:rPr lang="en-US" altLang="zh-TW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...</a:t>
            </a:r>
            <a:r>
              <a:rPr lang="zh-TW" altLang="en-US" sz="32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約</a:t>
            </a:r>
            <a:r>
              <a:rPr lang="zh-TW" altLang="en-US" sz="28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壹 </a:t>
            </a:r>
            <a:r>
              <a:rPr lang="en-US" altLang="zh-TW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1:8-9)</a:t>
            </a:r>
            <a:r>
              <a:rPr lang="zh-TW" altLang="en-US" sz="28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 </a:t>
            </a:r>
            <a:endParaRPr lang="en-US" sz="28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668" y="2654577"/>
            <a:ext cx="511390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參詩</a:t>
            </a:r>
            <a:r>
              <a:rPr lang="en-US" altLang="zh-TW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32</a:t>
            </a:r>
            <a:r>
              <a:rPr lang="zh-TW" altLang="en-US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、</a:t>
            </a:r>
            <a:r>
              <a:rPr lang="en-US" altLang="zh-TW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51</a:t>
            </a:r>
            <a:r>
              <a:rPr lang="zh-TW" altLang="en-US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；雅</a:t>
            </a:r>
            <a:r>
              <a:rPr lang="en-US" altLang="zh-TW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5:16)</a:t>
            </a:r>
            <a:r>
              <a:rPr lang="en-US" altLang="zh-TW" sz="3800" dirty="0" smtClean="0"/>
              <a:t>: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323863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heyoderministry.com/images/biblical-counseling-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34330" y="864462"/>
            <a:ext cx="769441" cy="204158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聖經輔導</a:t>
            </a:r>
            <a:endParaRPr lang="en-US" sz="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81331" y="351502"/>
            <a:ext cx="677108" cy="25545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從以斯拉記看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1257" y="3381829"/>
            <a:ext cx="4960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ekton Pro" panose="020F0603020208020904" pitchFamily="34" charset="0"/>
              </a:rPr>
              <a:t>True Confession </a:t>
            </a:r>
            <a:r>
              <a:rPr lang="en-US" altLang="zh-TW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承認罪過</a:t>
            </a:r>
            <a:r>
              <a:rPr lang="en-US" altLang="zh-TW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5771" y="3906217"/>
            <a:ext cx="48365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1. 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私</a:t>
            </a:r>
            <a:r>
              <a:rPr lang="zh-TW" altLang="en-US" sz="30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人懺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悔 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自己與神之間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dirty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2171" y="4430605"/>
            <a:ext cx="50738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詳細述說罪行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拉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9:2, 10:2)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2171" y="4984603"/>
            <a:ext cx="54136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為罪難過哭泣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拉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9:4-5, 10:1)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0714" y="5542658"/>
            <a:ext cx="50738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仰望神的憐憫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拉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9:8, 10:2)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3685" y="4383912"/>
            <a:ext cx="1177630" cy="183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C00000"/>
                </a:solidFill>
                <a:latin typeface="Tekton Pro" panose="020F0603020208020904" pitchFamily="34" charset="0"/>
              </a:rPr>
              <a:t>Admit</a:t>
            </a:r>
          </a:p>
          <a:p>
            <a:pPr>
              <a:lnSpc>
                <a:spcPts val="1400"/>
              </a:lnSpc>
            </a:pPr>
            <a:endParaRPr lang="en-US" sz="3000" dirty="0">
              <a:solidFill>
                <a:srgbClr val="C00000"/>
              </a:solidFill>
              <a:latin typeface="Tekton Pro" panose="020F0603020208020904" pitchFamily="34" charset="0"/>
            </a:endParaRPr>
          </a:p>
          <a:p>
            <a:r>
              <a:rPr lang="en-US" sz="3000" dirty="0" err="1" smtClean="0">
                <a:solidFill>
                  <a:srgbClr val="C00000"/>
                </a:solidFill>
                <a:latin typeface="Tekton Pro" panose="020F0603020208020904" pitchFamily="34" charset="0"/>
              </a:rPr>
              <a:t>Apall</a:t>
            </a:r>
            <a:endParaRPr lang="en-US" sz="3000" dirty="0" smtClean="0">
              <a:solidFill>
                <a:srgbClr val="C00000"/>
              </a:solidFill>
              <a:latin typeface="Tekton Pro" panose="020F0603020208020904" pitchFamily="34" charset="0"/>
            </a:endParaRPr>
          </a:p>
          <a:p>
            <a:pPr>
              <a:lnSpc>
                <a:spcPts val="1400"/>
              </a:lnSpc>
            </a:pPr>
            <a:endParaRPr lang="en-US" sz="3000" dirty="0">
              <a:solidFill>
                <a:srgbClr val="C00000"/>
              </a:solidFill>
              <a:latin typeface="Tekton Pro" panose="020F0603020208020904" pitchFamily="34" charset="0"/>
            </a:endParaRPr>
          </a:p>
          <a:p>
            <a:r>
              <a:rPr lang="en-US" sz="3000" dirty="0" smtClean="0">
                <a:solidFill>
                  <a:srgbClr val="C00000"/>
                </a:solidFill>
                <a:latin typeface="Tekton Pro" panose="020F0603020208020904" pitchFamily="34" charset="0"/>
              </a:rPr>
              <a:t>Aware</a:t>
            </a:r>
            <a:endParaRPr lang="en-US" sz="3000" dirty="0">
              <a:solidFill>
                <a:srgbClr val="C00000"/>
              </a:solidFill>
              <a:latin typeface="Tekton Pro" panose="020F0603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92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heyoderministry.com/images/biblical-counseling-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34330" y="864462"/>
            <a:ext cx="769441" cy="204158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聖經輔導</a:t>
            </a:r>
            <a:endParaRPr lang="en-US" sz="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81331" y="351502"/>
            <a:ext cx="677108" cy="25545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從以斯拉記看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1257" y="3381829"/>
            <a:ext cx="4960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Tekton Pro" panose="020F0603020208020904" pitchFamily="34" charset="0"/>
              </a:rPr>
              <a:t>True Confession </a:t>
            </a:r>
            <a:r>
              <a:rPr lang="en-US" altLang="zh-TW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承認罪過</a:t>
            </a:r>
            <a:r>
              <a:rPr lang="en-US" altLang="zh-TW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5771" y="3906217"/>
            <a:ext cx="52213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TW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公開懺悔 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自己與他人之間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dirty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2171" y="4430605"/>
            <a:ext cx="50866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為罪行負諸行動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拉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10:1-7)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2171" y="4984603"/>
            <a:ext cx="51251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建立問責援助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拉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10:18-24)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39855" y="4456482"/>
            <a:ext cx="2495298" cy="1374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C00000"/>
                </a:solidFill>
                <a:latin typeface="Tekton Pro" panose="020F0603020208020904" pitchFamily="34" charset="0"/>
              </a:rPr>
              <a:t>Action</a:t>
            </a:r>
          </a:p>
          <a:p>
            <a:pPr>
              <a:lnSpc>
                <a:spcPts val="1400"/>
              </a:lnSpc>
            </a:pPr>
            <a:endParaRPr lang="en-US" sz="3000" dirty="0">
              <a:solidFill>
                <a:srgbClr val="C00000"/>
              </a:solidFill>
              <a:latin typeface="Tekton Pro" panose="020F0603020208020904" pitchFamily="34" charset="0"/>
            </a:endParaRPr>
          </a:p>
          <a:p>
            <a:r>
              <a:rPr lang="en-US" sz="3000" dirty="0" smtClean="0">
                <a:solidFill>
                  <a:srgbClr val="C00000"/>
                </a:solidFill>
                <a:latin typeface="Tekton Pro" panose="020F0603020208020904" pitchFamily="34" charset="0"/>
              </a:rPr>
              <a:t>Accountability</a:t>
            </a:r>
          </a:p>
          <a:p>
            <a:pPr>
              <a:lnSpc>
                <a:spcPts val="1400"/>
              </a:lnSpc>
            </a:pPr>
            <a:endParaRPr lang="en-US" sz="3000" dirty="0">
              <a:solidFill>
                <a:srgbClr val="C00000"/>
              </a:solidFill>
              <a:latin typeface="Tekton Pro" panose="020F0603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51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www.slate.com/content/dam/slate/articles/health_and_science/medical_examiner/2014/01/140115_MEDEX_AA.jpg.CROP.original-origin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"/>
          <a:stretch/>
        </p:blipFill>
        <p:spPr bwMode="auto">
          <a:xfrm>
            <a:off x="-1" y="1"/>
            <a:ext cx="91533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w.drop.ie/wp-content/uploads/2015/06/alocohol-an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475" y="1"/>
            <a:ext cx="19145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84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alvarylife.org/explore/sermonsonline/images/series-nehemia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8403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11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100group.files.wordpress.com/2012/10/nehemiahs-w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478800"/>
              </p:ext>
            </p:extLst>
          </p:nvPr>
        </p:nvGraphicFramePr>
        <p:xfrm>
          <a:off x="1045030" y="4648926"/>
          <a:ext cx="7373256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085"/>
                <a:gridCol w="2119085"/>
                <a:gridCol w="2119086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3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信息</a:t>
                      </a:r>
                      <a:r>
                        <a:rPr lang="en-US" altLang="zh-TW" sz="3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/ </a:t>
                      </a:r>
                      <a:r>
                        <a:rPr lang="zh-TW" altLang="en-US" sz="3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問題</a:t>
                      </a:r>
                      <a:endParaRPr lang="en-US" sz="3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瑪拉基書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000" dirty="0" smtClean="0"/>
                        <a:t>尼希米記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祭司的腐敗</a:t>
                      </a:r>
                      <a:endParaRPr lang="en-US" sz="3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000" dirty="0" smtClean="0"/>
                        <a:t>1:6 – 2:9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000" dirty="0" smtClean="0"/>
                        <a:t>13:4-9, 29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沒有奉獻</a:t>
                      </a:r>
                      <a:endParaRPr lang="en-US" sz="30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000" dirty="0" smtClean="0"/>
                        <a:t>3:7-12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000" dirty="0" smtClean="0"/>
                        <a:t>13:10-13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0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與外邦女子結親</a:t>
                      </a:r>
                      <a:endParaRPr lang="en-US" sz="30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000" dirty="0" smtClean="0"/>
                        <a:t>2:10-16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000" dirty="0" smtClean="0"/>
                        <a:t>13:23-28</a:t>
                      </a:r>
                      <a:endParaRPr lang="en-US" sz="3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045030" y="5203371"/>
            <a:ext cx="7373256" cy="16401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3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915" y="2126863"/>
            <a:ext cx="8831264" cy="4647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尼希米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經常禱告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(1:4-11;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2:4;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4:4-5.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9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;5:19;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en-US" altLang="zh-TW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6:9,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14; 13:14,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22,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31)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。他更在禱告中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耐心等候</a:t>
            </a:r>
            <a:endParaRPr lang="en-US" altLang="zh-TW" sz="30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en-US" altLang="zh-TW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(1:1;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2:1-2)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，並且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禁食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自我省察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(1:6)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他真心且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主動關心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百姓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同胞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(1:3-4;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5:1-5)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他有所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預備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，周詳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計劃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en-US" altLang="zh-TW" sz="3000" dirty="0" err="1" smtClean="0">
                <a:latin typeface="華康雅藝體 Std W6" pitchFamily="82" charset="-120"/>
                <a:ea typeface="華康雅藝體 Std W6" pitchFamily="82" charset="-120"/>
              </a:rPr>
              <a:t>ch.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 2)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他有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異象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及遠見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(2:17)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他能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鼓勵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百姓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(2:18)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他向神有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信心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(2:20)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他善於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溝通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及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安排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en-US" altLang="zh-TW" sz="3000" dirty="0" err="1" smtClean="0">
                <a:latin typeface="華康雅藝體 Std W6" pitchFamily="82" charset="-120"/>
                <a:ea typeface="華康雅藝體 Std W6" pitchFamily="82" charset="-120"/>
              </a:rPr>
              <a:t>ch.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 3)</a:t>
            </a:r>
          </a:p>
          <a:p>
            <a:endParaRPr lang="en-US" altLang="zh-TW" sz="26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7542" y="290290"/>
            <a:ext cx="6422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什麼是好領導的重要條件？</a:t>
            </a:r>
            <a:endParaRPr lang="en-US" sz="36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582547" y="4450576"/>
            <a:ext cx="653143" cy="45525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5690" y="4385814"/>
            <a:ext cx="4006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anose="02040502050506030303" pitchFamily="18" charset="0"/>
              </a:rPr>
              <a:t>From Vision to Fruition</a:t>
            </a:r>
            <a:endParaRPr lang="en-US" sz="32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anose="0204050205050603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742" y="982341"/>
            <a:ext cx="8358778" cy="86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3000" i="1" dirty="0" smtClean="0">
                <a:solidFill>
                  <a:srgbClr val="0070C0"/>
                </a:solidFill>
              </a:rPr>
              <a:t>No vi</a:t>
            </a:r>
            <a:r>
              <a:rPr lang="en-US" sz="3000" i="1" dirty="0" smtClean="0">
                <a:solidFill>
                  <a:schemeClr val="accent4">
                    <a:lumMod val="50000"/>
                  </a:schemeClr>
                </a:solidFill>
              </a:rPr>
              <a:t>sion</a:t>
            </a:r>
            <a:r>
              <a:rPr lang="en-US" sz="3000" i="1" dirty="0" smtClean="0">
                <a:solidFill>
                  <a:srgbClr val="0070C0"/>
                </a:solidFill>
              </a:rPr>
              <a:t>, no pas</a:t>
            </a:r>
            <a:r>
              <a:rPr lang="en-US" sz="3000" i="1" dirty="0" smtClean="0">
                <a:solidFill>
                  <a:schemeClr val="accent4">
                    <a:lumMod val="50000"/>
                  </a:schemeClr>
                </a:solidFill>
              </a:rPr>
              <a:t>sion</a:t>
            </a:r>
            <a:r>
              <a:rPr lang="en-US" sz="3000" i="1" dirty="0" smtClean="0">
                <a:solidFill>
                  <a:srgbClr val="0070C0"/>
                </a:solidFill>
              </a:rPr>
              <a:t>, no emo</a:t>
            </a:r>
            <a:r>
              <a:rPr lang="en-US" sz="3000" i="1" dirty="0" smtClean="0">
                <a:solidFill>
                  <a:schemeClr val="accent4">
                    <a:lumMod val="50000"/>
                  </a:schemeClr>
                </a:solidFill>
              </a:rPr>
              <a:t>tion</a:t>
            </a:r>
            <a:r>
              <a:rPr lang="en-US" sz="3000" i="1" dirty="0" smtClean="0">
                <a:solidFill>
                  <a:srgbClr val="0070C0"/>
                </a:solidFill>
              </a:rPr>
              <a:t>, no ac</a:t>
            </a:r>
            <a:r>
              <a:rPr lang="en-US" sz="3000" i="1" dirty="0" smtClean="0">
                <a:solidFill>
                  <a:schemeClr val="accent4">
                    <a:lumMod val="50000"/>
                  </a:schemeClr>
                </a:solidFill>
              </a:rPr>
              <a:t>tion</a:t>
            </a:r>
            <a:r>
              <a:rPr lang="en-US" sz="3000" i="1" dirty="0" smtClean="0">
                <a:solidFill>
                  <a:srgbClr val="0070C0"/>
                </a:solidFill>
              </a:rPr>
              <a:t>, </a:t>
            </a:r>
          </a:p>
          <a:p>
            <a:pPr>
              <a:lnSpc>
                <a:spcPts val="3000"/>
              </a:lnSpc>
            </a:pPr>
            <a:r>
              <a:rPr lang="en-US" sz="3000" i="1" dirty="0" smtClean="0">
                <a:solidFill>
                  <a:srgbClr val="0070C0"/>
                </a:solidFill>
              </a:rPr>
              <a:t>no organiza</a:t>
            </a:r>
            <a:r>
              <a:rPr lang="en-US" sz="3000" i="1" dirty="0" smtClean="0">
                <a:solidFill>
                  <a:schemeClr val="accent4">
                    <a:lumMod val="50000"/>
                  </a:schemeClr>
                </a:solidFill>
              </a:rPr>
              <a:t>tion</a:t>
            </a:r>
            <a:r>
              <a:rPr lang="en-US" sz="3000" i="1" dirty="0" smtClean="0">
                <a:solidFill>
                  <a:srgbClr val="0070C0"/>
                </a:solidFill>
              </a:rPr>
              <a:t>, no comple</a:t>
            </a:r>
            <a:r>
              <a:rPr lang="en-US" sz="3000" i="1" dirty="0" smtClean="0">
                <a:solidFill>
                  <a:schemeClr val="accent4">
                    <a:lumMod val="50000"/>
                  </a:schemeClr>
                </a:solidFill>
              </a:rPr>
              <a:t>tion</a:t>
            </a:r>
            <a:r>
              <a:rPr lang="en-US" sz="3000" i="1" dirty="0" smtClean="0">
                <a:solidFill>
                  <a:srgbClr val="0070C0"/>
                </a:solidFill>
              </a:rPr>
              <a:t>, no...  </a:t>
            </a:r>
            <a:endParaRPr lang="en-US" sz="30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4871" y="1361417"/>
            <a:ext cx="210826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en-US" sz="30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只剩嘴唇！</a:t>
            </a:r>
            <a:endParaRPr lang="en-US" sz="30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134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73053"/>
            <a:ext cx="8581195" cy="4647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他懂得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使用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各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方面的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人才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</a:t>
            </a:r>
            <a:r>
              <a:rPr lang="en-US" altLang="zh-TW" sz="3000" dirty="0" err="1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ch.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3)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祭司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(v.1)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、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en-US" altLang="zh-TW" sz="2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en-US" altLang="zh-TW" sz="2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貴冑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(v. 5)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、官員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(v. 12)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、守門者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(v. 29)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、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  <a:sym typeface="Wingdings"/>
            </a:endParaRPr>
          </a:p>
          <a:p>
            <a:r>
              <a:rPr lang="en-US" altLang="zh-TW" sz="2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en-US" altLang="zh-TW" sz="2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銀匠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(v. 31)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、婦女等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  <a:sym typeface="Wingdings"/>
              </a:rPr>
              <a:t>(v.12)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他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肯定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且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表揚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眾人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en-US" altLang="zh-TW" sz="3000" dirty="0" err="1" smtClean="0">
                <a:latin typeface="華康雅藝體 Std W6" pitchFamily="82" charset="-120"/>
                <a:ea typeface="華康雅藝體 Std W6" pitchFamily="82" charset="-120"/>
              </a:rPr>
              <a:t>ch.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 3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詳細人名及工作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他有效地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處理難關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en-US" altLang="zh-TW" sz="3000" dirty="0" err="1" smtClean="0">
                <a:latin typeface="華康雅藝體 Std W6" pitchFamily="82" charset="-120"/>
                <a:ea typeface="華康雅藝體 Std W6" pitchFamily="82" charset="-120"/>
              </a:rPr>
              <a:t>ch.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 4)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，他禱告</a:t>
            </a:r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(vv.4-5)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，</a:t>
            </a:r>
            <a:endParaRPr lang="en-US" altLang="zh-TW" sz="30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en-US" altLang="zh-TW" sz="30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800" dirty="0" smtClean="0"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並且行動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(vv.9-23)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他樹立好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榜樣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(5:14-16)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他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敬畏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神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(5:15)</a:t>
            </a:r>
          </a:p>
          <a:p>
            <a:r>
              <a:rPr lang="zh-TW" altLang="en-US" sz="3000" dirty="0">
                <a:latin typeface="華康雅藝體 Std W6" pitchFamily="82" charset="-120"/>
                <a:ea typeface="華康雅藝體 Std W6" pitchFamily="82" charset="-120"/>
                <a:sym typeface="Wingdings"/>
              </a:rPr>
              <a:t>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他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勇敢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有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智慧</a:t>
            </a:r>
            <a:r>
              <a:rPr lang="zh-TW" altLang="en-US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en-US" altLang="zh-TW" sz="3000" dirty="0" err="1" smtClean="0">
                <a:latin typeface="華康雅藝體 Std W6" pitchFamily="82" charset="-120"/>
                <a:ea typeface="華康雅藝體 Std W6" pitchFamily="82" charset="-120"/>
              </a:rPr>
              <a:t>ch.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>
                <a:latin typeface="華康雅藝體 Std W6" pitchFamily="82" charset="-120"/>
                <a:ea typeface="華康雅藝體 Std W6" pitchFamily="82" charset="-120"/>
              </a:rPr>
              <a:t>6</a:t>
            </a:r>
            <a:r>
              <a:rPr lang="en-US" altLang="zh-TW" sz="3000" dirty="0" smtClean="0">
                <a:latin typeface="華康雅藝體 Std W6" pitchFamily="82" charset="-120"/>
                <a:ea typeface="華康雅藝體 Std W6" pitchFamily="82" charset="-120"/>
              </a:rPr>
              <a:t>)</a:t>
            </a:r>
          </a:p>
          <a:p>
            <a:endParaRPr lang="en-US" altLang="zh-TW" sz="26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356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orkersforjesus.com/16001001%20C11%20-%20Nehemiah%201%201%20-%20Nehemiah_s%20pray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54250" y="406401"/>
            <a:ext cx="3058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尼希米 </a:t>
            </a:r>
            <a:r>
              <a:rPr lang="en-US" altLang="zh-TW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禱告的人</a:t>
            </a:r>
            <a:endParaRPr lang="en-US" sz="28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63134" y="1059898"/>
            <a:ext cx="330731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祈禱、默禱、禱告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神啊！求你記念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altLang="zh-TW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1:4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2:4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4:4, 9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endParaRPr lang="en-US" altLang="zh-TW" sz="28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5:19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6:9,14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endParaRPr lang="en-US" altLang="zh-TW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13:14, 22, 29, 31)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47659" y="3556000"/>
            <a:ext cx="3411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以斯拉 </a:t>
            </a:r>
            <a:r>
              <a:rPr lang="en-US" altLang="zh-TW" sz="2400" b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2400" b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耶和華的幫助</a:t>
            </a:r>
            <a:endParaRPr lang="en-US" sz="2400" b="1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40632" y="4017665"/>
            <a:ext cx="3411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尼希米 </a:t>
            </a:r>
            <a:r>
              <a:rPr lang="en-US" altLang="zh-TW" sz="2400" b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2400" b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耶和華的憐憫</a:t>
            </a:r>
            <a:endParaRPr lang="en-US" sz="2400" b="1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0705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arkmcmillion.com/wp-content/uploads/2013/03/RH-NehemiahOnW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327" y="0"/>
            <a:ext cx="51306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6685" y="326571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領導的方式：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604" y="1045029"/>
            <a:ext cx="403187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有異象、信心、膽量、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勇敢、有行動、主動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禱告、肯犧牲、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親力親為、敬畏神、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愛同胞、會鼓勵人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22" y="3610146"/>
            <a:ext cx="3805850" cy="21954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絕對的屬靈、</a:t>
            </a:r>
            <a:endParaRPr lang="en-US" altLang="zh-TW" sz="30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完全的自然、</a:t>
            </a:r>
            <a:endParaRPr lang="en-US" altLang="zh-TW" sz="30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真正的實際。</a:t>
            </a:r>
            <a:endParaRPr lang="en-US" altLang="zh-TW" sz="30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ts val="2000"/>
              </a:lnSpc>
            </a:pPr>
            <a:endParaRPr lang="en-US" sz="3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Rev. Samuel Chadwick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755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1951">
            <a:off x="357211" y="335854"/>
            <a:ext cx="3761482" cy="5792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1003721">
            <a:off x="1597567" y="2283113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全勤獎</a:t>
            </a:r>
            <a:endParaRPr lang="en-US" sz="30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2290" name="Picture 2" descr="https://www.moneysmart.gov.au/mst-digital-resources/pay-the-price/img/blank_notepa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595" y="1407885"/>
            <a:ext cx="3983856" cy="509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20695" y="2006114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吳</a:t>
            </a:r>
            <a:r>
              <a:rPr lang="zh-TW" altLang="en-US" sz="3000" dirty="0" smtClean="0">
                <a:solidFill>
                  <a:srgbClr val="00206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亞文</a:t>
            </a:r>
            <a:endParaRPr lang="en-US" sz="3000" dirty="0">
              <a:solidFill>
                <a:srgbClr val="002060"/>
              </a:solidFill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6489" y="2009253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仇曉洪</a:t>
            </a:r>
            <a:endParaRPr lang="en-US" sz="3000" dirty="0">
              <a:solidFill>
                <a:srgbClr val="002060"/>
              </a:solidFill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02754" y="3193647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吳文</a:t>
            </a:r>
            <a:endParaRPr lang="en-US" sz="3000" dirty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0695" y="2560112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武宗民</a:t>
            </a:r>
            <a:endParaRPr lang="en-US" sz="3000" dirty="0">
              <a:solidFill>
                <a:srgbClr val="002060"/>
              </a:solidFill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02754" y="2564912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楊光</a:t>
            </a:r>
            <a:endParaRPr lang="en-US" sz="3000" dirty="0">
              <a:solidFill>
                <a:srgbClr val="002060"/>
              </a:solidFill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0695" y="3209571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吳玉梅</a:t>
            </a:r>
            <a:endParaRPr lang="en-US" sz="3000" dirty="0">
              <a:solidFill>
                <a:srgbClr val="002060"/>
              </a:solidFill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20695" y="3844933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曾揚</a:t>
            </a:r>
            <a:endParaRPr lang="en-US" sz="3000" dirty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27902" y="3816322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南方</a:t>
            </a:r>
            <a:endParaRPr lang="en-US" sz="3000" dirty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0695" y="4480295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邢明台</a:t>
            </a:r>
            <a:endParaRPr lang="en-US" sz="3000" dirty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7902" y="4442963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梁</a:t>
            </a:r>
            <a:r>
              <a:rPr lang="zh-TW" altLang="en-US" sz="3000" dirty="0" smtClean="0"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佩鳳</a:t>
            </a:r>
            <a:endParaRPr lang="en-US" sz="3000" dirty="0"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870" y="4845900"/>
            <a:ext cx="1260621" cy="128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1817</TotalTime>
  <Words>1125</Words>
  <Application>Microsoft Office PowerPoint</Application>
  <PresentationFormat>On-screen Show (4:3)</PresentationFormat>
  <Paragraphs>143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Calibri Light</vt:lpstr>
      <vt:lpstr>文鼎圓立體</vt:lpstr>
      <vt:lpstr>Calibri</vt:lpstr>
      <vt:lpstr>華康魏碑體 Std W7</vt:lpstr>
      <vt:lpstr>華康POP2體 Std W9</vt:lpstr>
      <vt:lpstr>華康黑體 Std W9</vt:lpstr>
      <vt:lpstr>華康雅藝體 Std W6</vt:lpstr>
      <vt:lpstr>新細明體</vt:lpstr>
      <vt:lpstr>華康正顏楷體 Std W9</vt:lpstr>
      <vt:lpstr>華康勘亭流 Std W9</vt:lpstr>
      <vt:lpstr>Arial</vt:lpstr>
      <vt:lpstr>華康黑體 Std W7</vt:lpstr>
      <vt:lpstr>High Tower Text</vt:lpstr>
      <vt:lpstr>Wingdings</vt:lpstr>
      <vt:lpstr>Tekton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44</cp:revision>
  <dcterms:created xsi:type="dcterms:W3CDTF">2015-10-10T23:23:34Z</dcterms:created>
  <dcterms:modified xsi:type="dcterms:W3CDTF">2015-11-24T05:22:59Z</dcterms:modified>
</cp:coreProperties>
</file>