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  <p:sldMasterId id="2147483673" r:id="rId3"/>
  </p:sldMasterIdLst>
  <p:notesMasterIdLst>
    <p:notesMasterId r:id="rId45"/>
  </p:notesMasterIdLst>
  <p:sldIdLst>
    <p:sldId id="289" r:id="rId4"/>
    <p:sldId id="318" r:id="rId5"/>
    <p:sldId id="274" r:id="rId6"/>
    <p:sldId id="275" r:id="rId7"/>
    <p:sldId id="281" r:id="rId8"/>
    <p:sldId id="256" r:id="rId9"/>
    <p:sldId id="310" r:id="rId10"/>
    <p:sldId id="311" r:id="rId11"/>
    <p:sldId id="283" r:id="rId12"/>
    <p:sldId id="282" r:id="rId13"/>
    <p:sldId id="261" r:id="rId14"/>
    <p:sldId id="262" r:id="rId15"/>
    <p:sldId id="284" r:id="rId16"/>
    <p:sldId id="263" r:id="rId17"/>
    <p:sldId id="264" r:id="rId18"/>
    <p:sldId id="266" r:id="rId19"/>
    <p:sldId id="267" r:id="rId20"/>
    <p:sldId id="285" r:id="rId21"/>
    <p:sldId id="319" r:id="rId22"/>
    <p:sldId id="320" r:id="rId23"/>
    <p:sldId id="265" r:id="rId24"/>
    <p:sldId id="286" r:id="rId25"/>
    <p:sldId id="287" r:id="rId26"/>
    <p:sldId id="268" r:id="rId27"/>
    <p:sldId id="273" r:id="rId28"/>
    <p:sldId id="312" r:id="rId29"/>
    <p:sldId id="276" r:id="rId30"/>
    <p:sldId id="277" r:id="rId31"/>
    <p:sldId id="278" r:id="rId32"/>
    <p:sldId id="290" r:id="rId33"/>
    <p:sldId id="288" r:id="rId34"/>
    <p:sldId id="313" r:id="rId35"/>
    <p:sldId id="291" r:id="rId36"/>
    <p:sldId id="292" r:id="rId37"/>
    <p:sldId id="293" r:id="rId38"/>
    <p:sldId id="280" r:id="rId39"/>
    <p:sldId id="279" r:id="rId40"/>
    <p:sldId id="304" r:id="rId41"/>
    <p:sldId id="294" r:id="rId42"/>
    <p:sldId id="297" r:id="rId43"/>
    <p:sldId id="296" r:id="rId44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46"/>
      <p:bold r:id="rId47"/>
      <p:italic r:id="rId48"/>
      <p:boldItalic r:id="rId49"/>
    </p:embeddedFont>
    <p:embeddedFont>
      <p:font typeface="Arial Unicode MS" panose="020B0604020202020204" pitchFamily="34" charset="-120"/>
      <p:regular r:id="rId50"/>
    </p:embeddedFont>
    <p:embeddedFont>
      <p:font typeface="文鼎特圓" panose="020B0609010101010101" pitchFamily="49" charset="-120"/>
      <p:regular r:id="rId51"/>
    </p:embeddedFont>
    <p:embeddedFont>
      <p:font typeface="華康儷中黑" panose="02010601000101010101" pitchFamily="1" charset="-120"/>
      <p:regular r:id="rId52"/>
    </p:embeddedFont>
    <p:embeddedFont>
      <p:font typeface="文鼎行楷碑體" panose="02010609010101010101" pitchFamily="49" charset="-120"/>
      <p:regular r:id="rId53"/>
    </p:embeddedFont>
    <p:embeddedFont>
      <p:font typeface="文鼎特明" panose="020B0609010101010101" pitchFamily="49" charset="-120"/>
      <p:regular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華康儷楷書" panose="02010601000101010101" pitchFamily="1" charset="-12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DFDBC7"/>
    <a:srgbClr val="E7E4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0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9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7.fntdata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5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1.fntdata"/><Relationship Id="rId5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363C6D8-732C-4F09-A380-1AF910964664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63EE2E5-74E5-44CD-8C61-6332E39C6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3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DC9C6BD-65C9-44A9-8CF2-E50CB1B0F499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68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A7FAC1B-069F-48D2-9F88-D18710F0603F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630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32D38B0-5CAD-4148-97E1-619779437BEB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17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B0554E8-A4AC-4453-912C-DC1225926AE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B0554E8-A4AC-4453-912C-DC1225926AE8}" type="slidenum">
              <a:rPr lang="en-US" altLang="zh-TW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ABCCB-2F90-40C7-BEB8-5E25AD4A12DC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2CAE1-596A-474B-9EE6-71EF4C5D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8BFFB-A887-489A-9A5F-1197B0BBDA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11FB-CB78-46A0-B8B3-DC4745851B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wmf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9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9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book of 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36" y="2264229"/>
            <a:ext cx="95410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002060"/>
                </a:solidFill>
                <a:latin typeface="文鼎行楷碑體" panose="02010609010101010101" pitchFamily="49" charset="-120"/>
                <a:ea typeface="文鼎行楷碑體" panose="02010609010101010101" pitchFamily="49" charset="-120"/>
                <a:cs typeface="文鼎行楷碑體" panose="02010609010101010101" pitchFamily="49" charset="-120"/>
              </a:rPr>
              <a:t>使徒行傳</a:t>
            </a:r>
            <a:endParaRPr lang="en-US" sz="5000" dirty="0">
              <a:solidFill>
                <a:srgbClr val="002060"/>
              </a:solidFill>
              <a:latin typeface="文鼎行楷碑體" panose="02010609010101010101" pitchFamily="49" charset="-120"/>
              <a:ea typeface="文鼎行楷碑體" panose="02010609010101010101" pitchFamily="49" charset="-120"/>
              <a:cs typeface="文鼎行楷碑體" panose="02010609010101010101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2627" y="4943323"/>
            <a:ext cx="3828143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第二次宣教旅程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0" y="5651209"/>
            <a:ext cx="3808770" cy="444791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dirty="0" smtClean="0">
                <a:solidFill>
                  <a:schemeClr val="accent2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15:36–18:22</a:t>
            </a:r>
            <a:endParaRPr lang="en-US" sz="3000" dirty="0">
              <a:solidFill>
                <a:schemeClr val="accent2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99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課程進度修改：</a:t>
            </a:r>
            <a:endParaRPr lang="en-US" sz="36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219200"/>
            <a:ext cx="572464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1/29		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第二次的宣教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2/ 5		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第三次的宣教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2/12		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到地極的見證 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一</a:t>
            </a:r>
            <a:r>
              <a:rPr lang="en-US" altLang="zh-TW" sz="36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altLang="zh-TW" sz="36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2/19		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到地極的見證 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二</a:t>
            </a:r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altLang="zh-TW" sz="3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2/26		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宣教及福音事工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1263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1.jpg"/>
          <p:cNvPicPr>
            <a:picLocks noChangeAspect="1"/>
          </p:cNvPicPr>
          <p:nvPr/>
        </p:nvPicPr>
        <p:blipFill>
          <a:blip r:embed="rId2" cstate="print"/>
          <a:srcRect l="38824" t="15398" r="9412" b="43627"/>
          <a:stretch>
            <a:fillRect/>
          </a:stretch>
        </p:blipFill>
        <p:spPr>
          <a:xfrm>
            <a:off x="-127362" y="-76200"/>
            <a:ext cx="6070962" cy="701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7400" y="0"/>
            <a:ext cx="3276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以哥念</a:t>
            </a:r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遭人石</a:t>
            </a:r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打逃脫</a:t>
            </a:r>
            <a:endParaRPr lang="en-US" altLang="zh-TW" sz="2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685800"/>
            <a:ext cx="3276600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路司</a:t>
            </a:r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得</a:t>
            </a:r>
            <a:endParaRPr lang="en-US" altLang="zh-TW" sz="2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因治好瘸腿者而被人</a:t>
            </a:r>
            <a:endParaRPr lang="en-US" altLang="zh-TW" sz="2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敬拜，後又被遭石打</a:t>
            </a:r>
            <a:endParaRPr lang="en-US" altLang="zh-TW" sz="2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b="1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死了</a:t>
            </a:r>
            <a:r>
              <a:rPr lang="en-US" altLang="zh-TW" sz="2600" b="1" dirty="0" smtClean="0">
                <a:solidFill>
                  <a:srgbClr val="FFC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?</a:t>
            </a:r>
          </a:p>
          <a:p>
            <a:pPr>
              <a:lnSpc>
                <a:spcPts val="1500"/>
              </a:lnSpc>
            </a:pPr>
            <a:endParaRPr lang="en-US" altLang="zh-TW" sz="2600" dirty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特庇 </a:t>
            </a:r>
            <a:r>
              <a:rPr lang="en-US" altLang="zh-TW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(14:20)</a:t>
            </a:r>
            <a:endParaRPr lang="en-US" altLang="zh-TW" sz="2600" dirty="0" smtClean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3124200"/>
            <a:ext cx="3276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歸程 </a:t>
            </a:r>
            <a:r>
              <a:rPr lang="en-US" altLang="zh-TW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(14:21-28</a:t>
            </a:r>
            <a:r>
              <a:rPr lang="en-US" altLang="zh-TW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)</a:t>
            </a:r>
          </a:p>
          <a:p>
            <a:r>
              <a:rPr lang="zh-TW" altLang="en-US" sz="26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回路司得、以哥念</a:t>
            </a:r>
            <a:endParaRPr lang="en-US" altLang="zh-TW" sz="2600" dirty="0">
              <a:solidFill>
                <a:schemeClr val="bg1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堅固 </a:t>
            </a:r>
            <a:r>
              <a:rPr lang="en-US" altLang="zh-TW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–</a:t>
            </a:r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跟進</a:t>
            </a:r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工作重要</a:t>
            </a:r>
            <a:endParaRPr lang="en-US" altLang="zh-TW" sz="2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勸信徒要「</a:t>
            </a:r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守道</a:t>
            </a:r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altLang="zh-TW" sz="2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進神國要經歷</a:t>
            </a:r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苦難</a:t>
            </a:r>
            <a:endParaRPr lang="en-US" altLang="zh-TW" sz="2600" dirty="0" smtClean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選立</a:t>
            </a:r>
            <a:r>
              <a:rPr lang="zh-TW" altLang="en-US" sz="26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長老</a:t>
            </a:r>
            <a:r>
              <a:rPr lang="en-US" altLang="zh-TW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牧養治理</a:t>
            </a:r>
            <a:r>
              <a:rPr lang="en-US" altLang="zh-TW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en-US" altLang="zh-TW" sz="2600" dirty="0" smtClean="0">
                <a:solidFill>
                  <a:srgbClr val="F79646">
                    <a:lumMod val="40000"/>
                    <a:lumOff val="6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solidFill>
                  <a:srgbClr val="F79646">
                    <a:lumMod val="40000"/>
                    <a:lumOff val="6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自治、自養、自傳</a:t>
            </a:r>
            <a:r>
              <a:rPr lang="en-US" altLang="zh-TW" sz="2600" dirty="0" smtClean="0">
                <a:solidFill>
                  <a:srgbClr val="F79646">
                    <a:lumMod val="40000"/>
                    <a:lumOff val="60000"/>
                  </a:srgbClr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述職 </a:t>
            </a:r>
            <a:r>
              <a:rPr lang="zh-TW" altLang="en-US" sz="2600" i="1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600" i="1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Furlough </a:t>
            </a:r>
          </a:p>
          <a:p>
            <a:r>
              <a:rPr lang="en-US" altLang="zh-TW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問責、充電</a:t>
            </a:r>
            <a:r>
              <a:rPr lang="en-US" altLang="zh-TW" sz="2600" dirty="0" smtClean="0">
                <a:solidFill>
                  <a:prstClr val="white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endParaRPr lang="en-US" altLang="zh-TW" sz="2600" dirty="0" smtClean="0">
              <a:solidFill>
                <a:prstClr val="white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45288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耶路撒冷大會 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15:1-35)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809446"/>
            <a:ext cx="8430513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有人主張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要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行割禮、守律法才得救 ─ </a:t>
            </a:r>
            <a:r>
              <a:rPr lang="zh-TW" alt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屬靈優越感</a:t>
            </a:r>
            <a:endParaRPr lang="en-US" altLang="zh-TW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強逼</a:t>
            </a:r>
            <a:r>
              <a:rPr lang="zh-TW" altLang="en-US" sz="2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外邦人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要先成為</a:t>
            </a:r>
            <a:r>
              <a:rPr lang="zh-TW" altLang="en-US" sz="2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猶太人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才能成為</a:t>
            </a:r>
            <a:r>
              <a:rPr lang="zh-TW" altLang="en-US" sz="28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基督徒</a:t>
            </a:r>
            <a:endParaRPr lang="en-US" altLang="zh-TW" sz="2800" u="sng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   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宣教士不但「道成肉身」還要「肉身成道」</a:t>
            </a:r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  <a:sym typeface="Wingdings"/>
            </a:endParaRP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辯論不能解決問題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彼得的解釋：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見證聖靈也臨到外邦人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哥尼流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指出「</a:t>
            </a:r>
            <a:r>
              <a:rPr lang="zh-TW" alt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」與「</a:t>
            </a:r>
            <a:r>
              <a:rPr lang="zh-TW" alt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恩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」是得救最重要的因素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雅各的結論：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引阿摩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司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9:11-12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證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實神眷顧接納外邦人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外邦人不需行割禮，卻要禁誡：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拜偶像、姦淫、牲畜的血 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寫信澄清、安慰外邦信徒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派代表送去</a:t>
            </a:r>
            <a:endParaRPr lang="en-US" altLang="zh-TW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2800" dirty="0">
              <a:solidFill>
                <a:prstClr val="white"/>
              </a:solidFill>
              <a:ea typeface="華康儷楷書" pitchFamily="1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5479" y="1686580"/>
            <a:ext cx="1922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老闆態度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4400" y="5486400"/>
            <a:ext cx="42672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u="sng" dirty="0" smtClean="0">
                <a:solidFill>
                  <a:srgbClr val="F7964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</a:t>
            </a:r>
            <a:r>
              <a:rPr lang="zh-TW" altLang="en-US" sz="3200" u="sng" dirty="0" smtClean="0">
                <a:solidFill>
                  <a:srgbClr val="F7964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神的話語是最高權柄</a:t>
            </a:r>
            <a:endParaRPr lang="en-US" altLang="zh-TW" sz="3200" u="sng" dirty="0" smtClean="0">
              <a:solidFill>
                <a:srgbClr val="F79646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u="sng" dirty="0" smtClean="0">
                <a:solidFill>
                  <a:srgbClr val="F7964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2.</a:t>
            </a:r>
            <a:r>
              <a:rPr lang="zh-TW" altLang="en-US" sz="3200" u="sng" dirty="0" smtClean="0">
                <a:solidFill>
                  <a:srgbClr val="F7964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清楚教義→付諸行為</a:t>
            </a:r>
            <a:endParaRPr lang="en-US" altLang="zh-TW" sz="3200" u="sng" dirty="0" smtClean="0">
              <a:solidFill>
                <a:srgbClr val="F79646">
                  <a:lumMod val="60000"/>
                  <a:lumOff val="40000"/>
                </a:srgbClr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楷書" pitchFamily="1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12731" y="5105400"/>
            <a:ext cx="1896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參羅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14</a:t>
            </a:r>
            <a:r>
              <a:rPr lang="zh-TW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dirty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" y="762000"/>
            <a:ext cx="913900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7924800" y="2590800"/>
            <a:ext cx="685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229600" y="4648200"/>
            <a:ext cx="8763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743200" y="2758698"/>
            <a:ext cx="685800" cy="289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0200" y="1828800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亞西亞</a:t>
            </a:r>
            <a:endParaRPr lang="en-US" sz="2200" dirty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0733" y="1329462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馬其頓</a:t>
            </a:r>
            <a:endParaRPr lang="en-US" sz="2200" dirty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31576" y="3124904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亞該亞</a:t>
            </a:r>
            <a:endParaRPr lang="en-US" sz="2200" dirty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0" y="5638800"/>
            <a:ext cx="1333500" cy="304800"/>
          </a:xfrm>
          <a:prstGeom prst="rect">
            <a:avLst/>
          </a:prstGeom>
          <a:solidFill>
            <a:srgbClr val="E7E4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069683" y="5143460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2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猶大省</a:t>
            </a:r>
            <a:endParaRPr lang="en-US" sz="2200" dirty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6200" y="1523999"/>
            <a:ext cx="533400" cy="2305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41251" y="762000"/>
            <a:ext cx="2702749" cy="761999"/>
          </a:xfrm>
          <a:prstGeom prst="rect">
            <a:avLst/>
          </a:prstGeom>
          <a:solidFill>
            <a:srgbClr val="DFD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新約教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會地圖</a:t>
            </a:r>
            <a:endParaRPr lang="en-US" sz="3200" dirty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" y="-881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81400" y="5029200"/>
            <a:ext cx="1154483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1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安提阿</a:t>
            </a:r>
            <a:endParaRPr lang="en-US" altLang="zh-TW" sz="1600" dirty="0" smtClean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>
              <a:lnSpc>
                <a:spcPts val="1600"/>
              </a:lnSpc>
            </a:pPr>
            <a:r>
              <a:rPr lang="en-US" altLang="zh-TW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(Antakya)</a:t>
            </a: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57878" y="506726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875426" y="3941475"/>
            <a:ext cx="1492716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TW" altLang="en-US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土耳其</a:t>
            </a:r>
            <a:endParaRPr lang="en-US" altLang="zh-TW" sz="3000" dirty="0" smtClean="0">
              <a:solidFill>
                <a:srgbClr val="0070C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>
              <a:lnSpc>
                <a:spcPts val="1600"/>
              </a:lnSpc>
            </a:pPr>
            <a:endParaRPr lang="en-US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209" y="157604"/>
            <a:ext cx="7936186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但保羅和巴拿巴仍住在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安提阿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，和別人一同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教訓人，傳主的道。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(15:35)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67319" y="64944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1">
                    <a:lumMod val="75000"/>
                  </a:scheme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第一次佈道</a:t>
            </a:r>
            <a:r>
              <a:rPr lang="zh-TW" altLang="en-US" sz="3200" dirty="0">
                <a:solidFill>
                  <a:schemeClr val="accent1">
                    <a:lumMod val="75000"/>
                  </a:scheme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結束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209" y="139829"/>
            <a:ext cx="7936187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過了些日子，保羅對巴拿巴說，我們可以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回到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從前宣傳主道的各城，看望弟兄們景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況如何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(15:36)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048000" y="1293768"/>
            <a:ext cx="685800" cy="367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54365" y="1124714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1">
                    <a:lumMod val="75000"/>
                  </a:scheme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第二次</a:t>
            </a:r>
            <a:r>
              <a:rPr lang="zh-TW" altLang="en-US" sz="3200" dirty="0">
                <a:solidFill>
                  <a:schemeClr val="accent1">
                    <a:lumMod val="75000"/>
                  </a:scheme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旅行</a:t>
            </a:r>
            <a:r>
              <a:rPr lang="zh-TW" altLang="en-US" sz="3200" dirty="0" smtClean="0">
                <a:solidFill>
                  <a:schemeClr val="accent1">
                    <a:lumMod val="75000"/>
                  </a:schemeClr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佈道開始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383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4" grpId="0" animBg="1"/>
      <p:bldP spid="4" grpId="0"/>
      <p:bldP spid="3" grpId="0" animBg="1"/>
      <p:bldP spid="16" grpId="0"/>
      <p:bldP spid="17" grpId="0" animBg="1"/>
      <p:bldP spid="18" grpId="0" animBg="1"/>
      <p:bldP spid="12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0001.jpg"/>
          <p:cNvPicPr>
            <a:picLocks noChangeAspect="1"/>
          </p:cNvPicPr>
          <p:nvPr/>
        </p:nvPicPr>
        <p:blipFill>
          <a:blip r:embed="rId2" cstate="print"/>
          <a:srcRect l="40000" t="16253" r="9412" b="44482"/>
          <a:stretch>
            <a:fillRect/>
          </a:stretch>
        </p:blipFill>
        <p:spPr>
          <a:xfrm>
            <a:off x="838200" y="6458"/>
            <a:ext cx="7534759" cy="6836044"/>
          </a:xfrm>
          <a:prstGeom prst="rect">
            <a:avLst/>
          </a:prstGeom>
        </p:spPr>
      </p:pic>
      <p:pic>
        <p:nvPicPr>
          <p:cNvPr id="9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886" y="2592629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469" y="2800592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loweryr\AppData\Local\Microsoft\Windows\Temporary Internet Files\Content.IE5\6GX9SY0Y\MCj039802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479" y="3008555"/>
            <a:ext cx="4270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62482" y="326098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居比路</a:t>
            </a:r>
            <a:endParaRPr lang="en-US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72112" y="1792242"/>
            <a:ext cx="1405601" cy="2921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19127512">
            <a:off x="2711273" y="1146425"/>
            <a:ext cx="1299021" cy="35101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19080462">
            <a:off x="3414042" y="965745"/>
            <a:ext cx="1493423" cy="24092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1091357">
            <a:off x="4705491" y="1516110"/>
            <a:ext cx="1179164" cy="1863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 rot="1141932">
            <a:off x="4077549" y="2342631"/>
            <a:ext cx="1026527" cy="180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p0001.jpg"/>
          <p:cNvPicPr>
            <a:picLocks noChangeAspect="1"/>
          </p:cNvPicPr>
          <p:nvPr/>
        </p:nvPicPr>
        <p:blipFill>
          <a:blip r:embed="rId4" cstate="print"/>
          <a:srcRect l="23529" t="58169" r="9412" b="4705"/>
          <a:stretch>
            <a:fillRect/>
          </a:stretch>
        </p:blipFill>
        <p:spPr>
          <a:xfrm>
            <a:off x="0" y="-10332"/>
            <a:ext cx="9202231" cy="6852834"/>
          </a:xfrm>
          <a:prstGeom prst="rect">
            <a:avLst/>
          </a:prstGeom>
        </p:spPr>
      </p:pic>
      <p:pic>
        <p:nvPicPr>
          <p:cNvPr id="12" name="Picture 2" descr="C:\Users\loweryr\AppData\Local\Microsoft\Windows\Temporary Internet Files\Content.IE5\OX51KGR7\MCj0416014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95679">
            <a:off x="6976547" y="1704707"/>
            <a:ext cx="446087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loweryr\AppData\Local\Microsoft\Windows\Temporary Internet Files\Content.IE5\OX51KGR7\MCj0416014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95679">
            <a:off x="7487722" y="1734869"/>
            <a:ext cx="4460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loweryr\AppData\Local\Microsoft\Windows\Temporary Internet Files\Content.IE5\OX51KGR7\MCj0416014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6630">
            <a:off x="7999691" y="1764238"/>
            <a:ext cx="4445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loweryr\AppData\Local\Microsoft\Windows\Temporary Internet Files\Content.IE5\OX51KGR7\MCj0416014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0340">
            <a:off x="8171935" y="2185719"/>
            <a:ext cx="4445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loweryr\AppData\Local\Microsoft\Windows\Temporary Internet Files\Content.IE5\OX51KGR7\MCj0416014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0340">
            <a:off x="8210035" y="2684194"/>
            <a:ext cx="44608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loweryr\AppData\Local\Microsoft\Windows\Temporary Internet Files\Content.IE5\OX51KGR7\MCj0416014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95679">
            <a:off x="6649522" y="1811069"/>
            <a:ext cx="4460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922" y="5303153"/>
            <a:ext cx="4724400" cy="1477328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範圍比較大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共兩年之久 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</a:t>
            </a:r>
            <a:r>
              <a:rPr lang="zh-TW" altLang="en-US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年半在哥林多</a:t>
            </a:r>
            <a:r>
              <a:rPr lang="en-US" altLang="zh-TW" sz="26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  <a:p>
            <a:r>
              <a:rPr lang="zh-TW" altLang="en-US" sz="3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福音進入歐洲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7721927" y="3342731"/>
            <a:ext cx="167927" cy="20583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0" grpId="0" animBg="1"/>
      <p:bldP spid="21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talentshare.org/~mm9n/articles/Paul/Imag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21" y="838200"/>
            <a:ext cx="502457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5000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6072" y="15240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保羅與巴拿巴</a:t>
            </a:r>
            <a:endParaRPr lang="en-US" sz="36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489847"/>
            <a:ext cx="48834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ea typeface="華康儷中黑" pitchFamily="1" charset="-120"/>
              </a:rPr>
              <a:t>為同工起爭論 </a:t>
            </a:r>
            <a:endParaRPr lang="en-US" sz="34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5059740"/>
            <a:ext cx="5271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重點：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不是誰對誰錯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2.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上帝能改變人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072" y="3429000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兩人可以將兩個教會連結 </a:t>
            </a:r>
            <a:r>
              <a:rPr lang="en-US" altLang="zh-TW" sz="3000" dirty="0" smtClean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耶路撒冷、安提阿</a:t>
            </a:r>
            <a:r>
              <a:rPr lang="en-US" altLang="zh-TW" sz="3000" dirty="0" smtClean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r>
              <a:rPr lang="zh-TW" altLang="en-US" sz="3000" dirty="0" smtClean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000" dirty="0" smtClean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7030A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卻不能解決彼此間意見的不同！</a:t>
            </a:r>
            <a:endParaRPr lang="en-US" sz="3000" dirty="0">
              <a:solidFill>
                <a:srgbClr val="7030A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72200" y="25342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個性不同</a:t>
            </a:r>
            <a:endParaRPr lang="en-US" sz="3200" dirty="0"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1295233"/>
            <a:ext cx="3581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看法</a:t>
            </a:r>
            <a:r>
              <a:rPr lang="en-US" altLang="zh-TW" sz="3200" dirty="0" smtClean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/</a:t>
            </a:r>
            <a:r>
              <a:rPr lang="zh-TW" altLang="en-US" sz="3200" dirty="0" smtClean="0"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作事方法不同</a:t>
            </a:r>
            <a:endParaRPr lang="en-US" sz="3200" dirty="0"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6860545" y="878426"/>
            <a:ext cx="495315" cy="457033"/>
          </a:xfrm>
          <a:prstGeom prst="downArrow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824691" y="2174929"/>
            <a:ext cx="30572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但兩人目標一致</a:t>
            </a:r>
            <a:endParaRPr lang="en-US" altLang="zh-TW" sz="3200" dirty="0" smtClean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  <a:p>
            <a:r>
              <a:rPr lang="en-US" sz="3200" dirty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  </a:t>
            </a:r>
            <a:r>
              <a:rPr lang="en-US" altLang="zh-TW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(15:36)</a:t>
            </a:r>
            <a:endParaRPr lang="en-US" sz="32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2871" y="5548307"/>
            <a:ext cx="48786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C00000"/>
                </a:solidFill>
                <a:ea typeface="華康儷楷書" pitchFamily="1" charset="-120"/>
              </a:rPr>
              <a:t>保</a:t>
            </a:r>
            <a:r>
              <a:rPr lang="zh-TW" altLang="en-US" sz="3200" b="1" dirty="0">
                <a:solidFill>
                  <a:srgbClr val="C00000"/>
                </a:solidFill>
                <a:ea typeface="華康儷楷書" pitchFamily="1" charset="-120"/>
              </a:rPr>
              <a:t>羅</a:t>
            </a:r>
            <a:r>
              <a:rPr lang="zh-TW" altLang="en-US" sz="3200" b="1" dirty="0">
                <a:solidFill>
                  <a:srgbClr val="002060"/>
                </a:solidFill>
                <a:ea typeface="華康儷楷書" pitchFamily="1" charset="-120"/>
              </a:rPr>
              <a:t>對</a:t>
            </a:r>
            <a:r>
              <a:rPr lang="zh-TW" altLang="en-US" sz="3200" b="1" dirty="0" smtClean="0">
                <a:solidFill>
                  <a:srgbClr val="002060"/>
                </a:solidFill>
                <a:ea typeface="華康儷楷書" pitchFamily="1" charset="-120"/>
              </a:rPr>
              <a:t>事工</a:t>
            </a:r>
            <a:r>
              <a:rPr lang="zh-TW" altLang="en-US" sz="3200" b="1" dirty="0" smtClean="0">
                <a:solidFill>
                  <a:srgbClr val="C00000"/>
                </a:solidFill>
                <a:ea typeface="華康儷楷書" pitchFamily="1" charset="-120"/>
              </a:rPr>
              <a:t>認真 </a:t>
            </a:r>
            <a:endParaRPr lang="en-US" altLang="zh-TW" sz="3200" b="1" dirty="0">
              <a:solidFill>
                <a:srgbClr val="C00000"/>
              </a:solidFill>
              <a:ea typeface="華康儷楷書" pitchFamily="1" charset="-120"/>
            </a:endParaRPr>
          </a:p>
          <a:p>
            <a:r>
              <a:rPr lang="zh-TW" altLang="en-US" sz="3200" b="1" dirty="0" smtClean="0">
                <a:solidFill>
                  <a:srgbClr val="C00000"/>
                </a:solidFill>
                <a:ea typeface="華康儷楷書" pitchFamily="1" charset="-120"/>
              </a:rPr>
              <a:t>巴拿</a:t>
            </a:r>
            <a:r>
              <a:rPr lang="zh-TW" altLang="en-US" sz="3200" b="1" dirty="0">
                <a:solidFill>
                  <a:srgbClr val="C00000"/>
                </a:solidFill>
                <a:ea typeface="華康儷楷書" pitchFamily="1" charset="-120"/>
              </a:rPr>
              <a:t>巴</a:t>
            </a:r>
            <a:r>
              <a:rPr lang="zh-TW" altLang="en-US" sz="3200" b="1" dirty="0">
                <a:solidFill>
                  <a:srgbClr val="002060"/>
                </a:solidFill>
                <a:ea typeface="華康儷楷書" pitchFamily="1" charset="-120"/>
              </a:rPr>
              <a:t>對</a:t>
            </a:r>
            <a:r>
              <a:rPr lang="zh-TW" altLang="en-US" sz="3200" b="1" dirty="0" smtClean="0">
                <a:solidFill>
                  <a:srgbClr val="002060"/>
                </a:solidFill>
                <a:ea typeface="華康儷楷書" pitchFamily="1" charset="-120"/>
              </a:rPr>
              <a:t>人</a:t>
            </a:r>
            <a:r>
              <a:rPr lang="zh-TW" altLang="en-US" sz="3200" b="1" dirty="0" smtClean="0">
                <a:solidFill>
                  <a:srgbClr val="C00000"/>
                </a:solidFill>
                <a:ea typeface="華康儷楷書" pitchFamily="1" charset="-120"/>
              </a:rPr>
              <a:t>寬宏</a:t>
            </a:r>
            <a:endParaRPr lang="en-US" sz="3200" b="1" dirty="0">
              <a:solidFill>
                <a:srgbClr val="C00000"/>
              </a:solidFill>
              <a:ea typeface="華康儷楷書" pitchFamily="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32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9" grpId="0"/>
      <p:bldP spid="8" grpId="0" animBg="1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cross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-228600"/>
            <a:ext cx="3352800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963692"/>
            <a:ext cx="4724400" cy="289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926238"/>
            <a:ext cx="4496446" cy="293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5181600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保羅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4668" y="4925119"/>
            <a:ext cx="800219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巴拿巴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2311" y="4459455"/>
            <a:ext cx="2108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雖各分各路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卻靠近十架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728" y="58469"/>
            <a:ext cx="72245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</a:rPr>
              <a:t>保羅</a:t>
            </a:r>
            <a:r>
              <a:rPr lang="zh-TW" altLang="en-US" sz="3200" dirty="0" smtClean="0">
                <a:ea typeface="華康儷中黑" pitchFamily="1" charset="-120"/>
              </a:rPr>
              <a:t>與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馬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可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</a:endParaRPr>
          </a:p>
          <a:p>
            <a:r>
              <a:rPr lang="zh-TW" altLang="en-US" sz="3200" dirty="0" smtClean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吩咐人接待</a:t>
            </a:r>
            <a:r>
              <a:rPr lang="zh-TW" altLang="en-US" sz="3200" dirty="0" smtClean="0">
                <a:ea typeface="華康儷中黑" pitchFamily="1" charset="-120"/>
              </a:rPr>
              <a:t>他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en-US" altLang="zh-TW" sz="3200" dirty="0">
                <a:ea typeface="華康儷中黑" pitchFamily="1" charset="-120"/>
              </a:rPr>
              <a:t> </a:t>
            </a:r>
            <a:r>
              <a:rPr lang="zh-TW" altLang="en-US" sz="3200" dirty="0" smtClean="0">
                <a:ea typeface="華康儷中黑" pitchFamily="1" charset="-120"/>
              </a:rPr>
              <a:t>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西</a:t>
            </a:r>
            <a:r>
              <a:rPr lang="en-US" altLang="zh-TW" sz="3200" dirty="0" smtClean="0">
                <a:ea typeface="華康儷中黑" pitchFamily="1" charset="-120"/>
              </a:rPr>
              <a:t>4:10)</a:t>
            </a: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稱他為同</a:t>
            </a:r>
            <a:r>
              <a:rPr lang="zh-TW" altLang="en-US" sz="3200" dirty="0" smtClean="0">
                <a:ea typeface="華康儷中黑" pitchFamily="1" charset="-120"/>
              </a:rPr>
              <a:t>工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en-US" altLang="zh-TW" sz="3200" dirty="0">
                <a:ea typeface="華康儷中黑" pitchFamily="1" charset="-120"/>
              </a:rPr>
              <a:t> </a:t>
            </a:r>
            <a:r>
              <a:rPr lang="zh-TW" altLang="en-US" sz="3200" dirty="0" smtClean="0">
                <a:ea typeface="華康儷中黑" pitchFamily="1" charset="-120"/>
              </a:rPr>
              <a:t>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門</a:t>
            </a:r>
            <a:r>
              <a:rPr lang="en-US" altLang="zh-TW" sz="3200" dirty="0" smtClean="0">
                <a:ea typeface="華康儷中黑" pitchFamily="1" charset="-120"/>
              </a:rPr>
              <a:t>24)</a:t>
            </a: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於我有益</a:t>
            </a:r>
            <a:r>
              <a:rPr lang="zh-TW" altLang="en-US" sz="3200" dirty="0" smtClean="0">
                <a:ea typeface="華康儷中黑" pitchFamily="1" charset="-120"/>
              </a:rPr>
              <a:t>處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en-US" altLang="zh-TW" sz="3200" dirty="0">
                <a:ea typeface="華康儷中黑" pitchFamily="1" charset="-120"/>
              </a:rPr>
              <a:t> </a:t>
            </a:r>
            <a:r>
              <a:rPr lang="zh-TW" altLang="en-US" sz="3200" dirty="0" smtClean="0">
                <a:ea typeface="華康儷中黑" pitchFamily="1" charset="-120"/>
              </a:rPr>
              <a:t>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提後</a:t>
            </a:r>
            <a:r>
              <a:rPr lang="en-US" altLang="zh-TW" sz="3200" dirty="0" smtClean="0">
                <a:ea typeface="華康儷中黑" pitchFamily="1" charset="-120"/>
              </a:rPr>
              <a:t>4:11)</a:t>
            </a:r>
            <a:endParaRPr lang="en-US" sz="3200" dirty="0">
              <a:ea typeface="華康儷中黑" pitchFamily="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676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728" y="152400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西拉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耶路撒冷代表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徒</a:t>
            </a:r>
            <a:r>
              <a:rPr lang="en-US" altLang="zh-TW" sz="3200" dirty="0" smtClean="0">
                <a:ea typeface="華康儷中黑" pitchFamily="1" charset="-120"/>
              </a:rPr>
              <a:t>15:22)</a:t>
            </a: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同是羅馬公民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徒</a:t>
            </a:r>
            <a:r>
              <a:rPr lang="en-US" altLang="zh-TW" sz="3200" dirty="0" smtClean="0">
                <a:ea typeface="華康儷中黑" pitchFamily="1" charset="-120"/>
              </a:rPr>
              <a:t>16:37)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3728" y="1857745"/>
            <a:ext cx="784860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提摩太 </a:t>
            </a:r>
            <a:r>
              <a:rPr lang="zh-TW" altLang="en-US" sz="3200" dirty="0" smtClean="0">
                <a:ea typeface="華康儷中黑" pitchFamily="1" charset="-120"/>
              </a:rPr>
              <a:t>─ 受人稱讚、明白聖經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敬虔的家庭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提後</a:t>
            </a:r>
            <a:r>
              <a:rPr lang="en-US" altLang="zh-TW" sz="3200" dirty="0" smtClean="0">
                <a:ea typeface="華康儷中黑" pitchFamily="1" charset="-120"/>
              </a:rPr>
              <a:t>1:5)</a:t>
            </a:r>
            <a:r>
              <a:rPr lang="zh-TW" altLang="en-US" sz="3200" dirty="0" smtClean="0">
                <a:ea typeface="華康儷中黑" pitchFamily="1" charset="-120"/>
              </a:rPr>
              <a:t>   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父親希臘人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保羅的信差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帖前</a:t>
            </a:r>
            <a:r>
              <a:rPr lang="en-US" altLang="zh-TW" sz="3200" dirty="0" smtClean="0">
                <a:ea typeface="華康儷中黑" pitchFamily="1" charset="-120"/>
              </a:rPr>
              <a:t>3:2-8)</a:t>
            </a: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屬靈的兒子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林前</a:t>
            </a:r>
            <a:r>
              <a:rPr lang="en-US" altLang="zh-TW" sz="3200" dirty="0" smtClean="0">
                <a:ea typeface="華康儷中黑" pitchFamily="1" charset="-120"/>
              </a:rPr>
              <a:t>4:17)</a:t>
            </a:r>
          </a:p>
          <a:p>
            <a:r>
              <a:rPr lang="zh-TW" altLang="en-US" sz="3200" dirty="0">
                <a:solidFill>
                  <a:srgbClr val="0070C0"/>
                </a:solidFill>
                <a:ea typeface="華康儷中黑" pitchFamily="1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ea typeface="華康儷中黑" pitchFamily="1" charset="-120"/>
              </a:rPr>
              <a:t>盡力提拔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ea typeface="華康儷中黑" pitchFamily="1" charset="-120"/>
              </a:rPr>
              <a:t>提摩太前後</a:t>
            </a:r>
            <a:r>
              <a:rPr lang="en-US" altLang="zh-TW" sz="3200" dirty="0" smtClean="0">
                <a:ea typeface="華康儷中黑" pitchFamily="1" charset="-120"/>
              </a:rPr>
              <a:t>)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93728" y="4495800"/>
            <a:ext cx="4648200" cy="1363653"/>
          </a:xfrm>
          <a:prstGeom prst="rect">
            <a:avLst/>
          </a:prstGeom>
          <a:solidFill>
            <a:schemeClr val="accent6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為何沒讓</a:t>
            </a:r>
            <a:r>
              <a:rPr lang="zh-TW" altLang="en-US" sz="3000" u="sng" dirty="0" smtClean="0">
                <a:solidFill>
                  <a:srgbClr val="C00000"/>
                </a:solidFill>
                <a:ea typeface="華康儷中黑" pitchFamily="1" charset="-120"/>
              </a:rPr>
              <a:t>提多</a:t>
            </a:r>
            <a:r>
              <a:rPr lang="en-US" altLang="zh-TW" sz="3000" dirty="0" smtClean="0">
                <a:solidFill>
                  <a:srgbClr val="C00000"/>
                </a:solidFill>
                <a:ea typeface="華康儷中黑" pitchFamily="1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希臘人</a:t>
            </a:r>
            <a:r>
              <a:rPr lang="en-US" altLang="zh-TW" sz="3000" dirty="0" smtClean="0">
                <a:solidFill>
                  <a:srgbClr val="C0000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受割禮</a:t>
            </a:r>
            <a:r>
              <a:rPr lang="en-US" altLang="zh-TW" sz="3000" dirty="0">
                <a:solidFill>
                  <a:srgbClr val="C00000"/>
                </a:solidFill>
                <a:ea typeface="華康儷中黑" pitchFamily="1" charset="-120"/>
              </a:rPr>
              <a:t>(</a:t>
            </a:r>
            <a:r>
              <a:rPr lang="zh-TW" altLang="en-US" sz="3000" dirty="0">
                <a:solidFill>
                  <a:srgbClr val="C00000"/>
                </a:solidFill>
                <a:ea typeface="華康儷中黑" pitchFamily="1" charset="-120"/>
              </a:rPr>
              <a:t>加</a:t>
            </a:r>
            <a:r>
              <a:rPr lang="en-US" altLang="zh-TW" sz="3000" dirty="0">
                <a:solidFill>
                  <a:srgbClr val="C00000"/>
                </a:solidFill>
                <a:latin typeface="Arial" pitchFamily="34" charset="0"/>
                <a:ea typeface="華康儷中黑" pitchFamily="1" charset="-120"/>
                <a:cs typeface="Arial" pitchFamily="34" charset="0"/>
              </a:rPr>
              <a:t>2:3</a:t>
            </a:r>
            <a:r>
              <a:rPr lang="en-US" altLang="zh-TW" sz="3000" dirty="0" smtClean="0">
                <a:solidFill>
                  <a:srgbClr val="C00000"/>
                </a:solidFill>
                <a:ea typeface="華康儷中黑" pitchFamily="1" charset="-120"/>
              </a:rPr>
              <a:t>)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，而卻讓</a:t>
            </a:r>
            <a:r>
              <a:rPr lang="zh-TW" altLang="en-US" sz="3000" u="sng" dirty="0" smtClean="0">
                <a:solidFill>
                  <a:srgbClr val="C00000"/>
                </a:solidFill>
                <a:ea typeface="華康儷中黑" pitchFamily="1" charset="-120"/>
              </a:rPr>
              <a:t>提摩太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受割禮 </a:t>
            </a:r>
            <a:r>
              <a:rPr lang="en-US" altLang="zh-TW" sz="3000" dirty="0" smtClean="0">
                <a:solidFill>
                  <a:srgbClr val="C00000"/>
                </a:solidFill>
                <a:ea typeface="華康儷中黑" pitchFamily="1" charset="-120"/>
              </a:rPr>
              <a:t>(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徒</a:t>
            </a:r>
            <a:r>
              <a:rPr lang="en-US" altLang="zh-TW" sz="3000" dirty="0" smtClean="0">
                <a:solidFill>
                  <a:srgbClr val="C00000"/>
                </a:solidFill>
                <a:ea typeface="華康儷中黑" pitchFamily="1" charset="-120"/>
              </a:rPr>
              <a:t>16:3)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？</a:t>
            </a:r>
            <a:endParaRPr lang="en-US" sz="30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941375" y="5211206"/>
            <a:ext cx="4059264" cy="1363653"/>
          </a:xfrm>
          <a:prstGeom prst="roundRect">
            <a:avLst/>
          </a:prstGeom>
          <a:solidFill>
            <a:schemeClr val="accent6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人對了，事情作錯了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，</a:t>
            </a:r>
            <a:endParaRPr lang="en-US" altLang="zh-TW" sz="3000" dirty="0" smtClean="0">
              <a:solidFill>
                <a:srgbClr val="C0000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在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神看來比人錯了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，</a:t>
            </a:r>
            <a:endParaRPr lang="en-US" altLang="zh-TW" sz="3000" dirty="0" smtClean="0">
              <a:solidFill>
                <a:srgbClr val="C00000"/>
              </a:solidFill>
              <a:ea typeface="華康儷中黑" pitchFamily="1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事</a:t>
            </a:r>
            <a:r>
              <a:rPr lang="zh-TW" altLang="en-US" sz="3000" dirty="0" smtClean="0">
                <a:solidFill>
                  <a:srgbClr val="C00000"/>
                </a:solidFill>
                <a:ea typeface="華康儷中黑" pitchFamily="1" charset="-120"/>
              </a:rPr>
              <a:t>情作得全對更好。</a:t>
            </a:r>
            <a:endParaRPr lang="en-US" sz="3000" dirty="0">
              <a:solidFill>
                <a:srgbClr val="C00000"/>
              </a:solidFill>
              <a:ea typeface="華康儷中黑" pitchFamily="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983776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is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5" b="-21212"/>
          <a:stretch/>
        </p:blipFill>
        <p:spPr bwMode="auto">
          <a:xfrm>
            <a:off x="76200" y="37454"/>
            <a:ext cx="9083298" cy="83058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6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事奉原則：</a:t>
            </a:r>
            <a:endParaRPr lang="en-US" sz="3400" dirty="0">
              <a:solidFill>
                <a:srgbClr val="FFFF6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007672"/>
            <a:ext cx="75087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事奉中應包括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mentoring (</a:t>
            </a:r>
            <a:r>
              <a:rPr lang="zh-TW" altLang="en-US" sz="34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栽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培同工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4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1731773"/>
            <a:ext cx="8380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「也</a:t>
            </a:r>
            <a:r>
              <a:rPr lang="zh-TW" altLang="en-US" sz="32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要交託那忠心能教導別人的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提後 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2:2)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2405056"/>
            <a:ext cx="81522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保羅的同工：西拉、提摩太、路加、以巴弗、</a:t>
            </a:r>
            <a:endParaRPr lang="en-US" altLang="zh-TW" sz="32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所提尼、提多、底馬、馬可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....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877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1.jpg"/>
          <p:cNvPicPr>
            <a:picLocks noChangeAspect="1"/>
          </p:cNvPicPr>
          <p:nvPr/>
        </p:nvPicPr>
        <p:blipFill>
          <a:blip r:embed="rId2" cstate="print"/>
          <a:srcRect l="23529" t="58169" r="9412" b="4705"/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8536660">
            <a:off x="5839677" y="1680550"/>
            <a:ext cx="483003" cy="429648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80525" flipH="1">
            <a:off x="3615088" y="1852370"/>
            <a:ext cx="1203110" cy="40857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778" y="5257800"/>
            <a:ext cx="5867400" cy="1477328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他們經過各城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所定的條規交給門徒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遵守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，於是眾教會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信心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越發</a:t>
            </a:r>
            <a:endParaRPr lang="en-US" altLang="zh-TW" sz="30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堅固，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人數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天天</a:t>
            </a:r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加增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(16:4-5)</a:t>
            </a:r>
            <a:endParaRPr lang="en-US" sz="30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92310" y="138784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亞西亞</a:t>
            </a:r>
            <a:endParaRPr lang="en-US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7721927" y="3342731"/>
            <a:ext cx="167927" cy="20583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6234" y="4488597"/>
            <a:ext cx="7571303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教會增長絕不是靠把很多人拉進來！</a:t>
            </a:r>
            <a:endParaRPr lang="en-US" sz="3600" dirty="0"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2" descr="DSCN014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72739" name="Text Box 3"/>
          <p:cNvSpPr txBox="1">
            <a:spLocks noChangeArrowheads="1"/>
          </p:cNvSpPr>
          <p:nvPr/>
        </p:nvSpPr>
        <p:spPr bwMode="auto">
          <a:xfrm>
            <a:off x="3810000" y="65088"/>
            <a:ext cx="170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>
                <a:solidFill>
                  <a:schemeClr val="bg1"/>
                </a:solidFill>
                <a:ea typeface="文鼎特明" pitchFamily="49" charset="-120"/>
              </a:rPr>
              <a:t>特羅亞</a:t>
            </a:r>
          </a:p>
        </p:txBody>
      </p:sp>
      <p:sp>
        <p:nvSpPr>
          <p:cNvPr id="372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2742" name="Picture 6" descr="DSCN015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1588"/>
            <a:ext cx="9144000" cy="6859588"/>
          </a:xfrm>
          <a:noFill/>
          <a:ln/>
        </p:spPr>
      </p:pic>
      <p:sp>
        <p:nvSpPr>
          <p:cNvPr id="372743" name="Text Box 7"/>
          <p:cNvSpPr txBox="1">
            <a:spLocks noChangeArrowheads="1"/>
          </p:cNvSpPr>
          <p:nvPr/>
        </p:nvSpPr>
        <p:spPr bwMode="auto">
          <a:xfrm>
            <a:off x="838200" y="2667000"/>
            <a:ext cx="2105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Arial Narrow" pitchFamily="34" charset="0"/>
                <a:ea typeface="文鼎特明" pitchFamily="49" charset="-120"/>
              </a:rPr>
              <a:t>徒</a:t>
            </a:r>
            <a:r>
              <a:rPr lang="en-US" altLang="zh-TW" sz="4000" dirty="0">
                <a:solidFill>
                  <a:schemeClr val="bg1"/>
                </a:solidFill>
                <a:latin typeface="Arial Narrow" pitchFamily="34" charset="0"/>
                <a:ea typeface="文鼎特明" pitchFamily="49" charset="-120"/>
              </a:rPr>
              <a:t>16:8-10</a:t>
            </a:r>
          </a:p>
        </p:txBody>
      </p:sp>
      <p:sp>
        <p:nvSpPr>
          <p:cNvPr id="372744" name="Text Box 8"/>
          <p:cNvSpPr txBox="1">
            <a:spLocks noChangeArrowheads="1"/>
          </p:cNvSpPr>
          <p:nvPr/>
        </p:nvSpPr>
        <p:spPr bwMode="auto">
          <a:xfrm>
            <a:off x="3276600" y="533400"/>
            <a:ext cx="3232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sz="4000" dirty="0">
                <a:solidFill>
                  <a:srgbClr val="0033CC"/>
                </a:solidFill>
                <a:ea typeface="文鼎特明" pitchFamily="49" charset="-120"/>
              </a:rPr>
              <a:t>馬其頓的呼聲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8600" y="3733800"/>
            <a:ext cx="6705600" cy="310611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374025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馬其頓的呼聲</a:t>
            </a:r>
            <a:endParaRPr lang="en-US" sz="32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4265545"/>
            <a:ext cx="662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ea typeface="華康儷中黑" pitchFamily="1" charset="-120"/>
              </a:rPr>
              <a:t>亞洲  →  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</a:rPr>
              <a:t>歐洲</a:t>
            </a:r>
            <a:r>
              <a:rPr lang="zh-TW" altLang="en-US" sz="3200" dirty="0" smtClean="0">
                <a:ea typeface="華康儷中黑" pitchFamily="1" charset="-120"/>
              </a:rPr>
              <a:t>  →  亞洲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ea typeface="華康儷中黑" pitchFamily="1" charset="-120"/>
              </a:rPr>
              <a:t>聖靈</a:t>
            </a:r>
            <a:r>
              <a:rPr lang="zh-TW" altLang="en-US" sz="3200" dirty="0" smtClean="0">
                <a:solidFill>
                  <a:srgbClr val="002060"/>
                </a:solidFill>
                <a:ea typeface="華康儷中黑" pitchFamily="1" charset="-120"/>
              </a:rPr>
              <a:t>禁止</a:t>
            </a:r>
            <a:r>
              <a:rPr lang="zh-TW" altLang="en-US" sz="3200" dirty="0" smtClean="0">
                <a:ea typeface="華康儷中黑" pitchFamily="1" charset="-120"/>
              </a:rPr>
              <a:t> </a:t>
            </a:r>
            <a:r>
              <a:rPr lang="en-US" altLang="zh-TW" sz="3200" dirty="0" smtClean="0">
                <a:ea typeface="華康儷中黑" pitchFamily="1" charset="-120"/>
              </a:rPr>
              <a:t>(16:6)</a:t>
            </a:r>
            <a:r>
              <a:rPr lang="zh-TW" altLang="en-US" sz="3200" dirty="0" smtClean="0">
                <a:ea typeface="華康儷中黑" pitchFamily="1" charset="-120"/>
              </a:rPr>
              <a:t> </a:t>
            </a:r>
            <a:r>
              <a:rPr lang="en-US" altLang="zh-TW" sz="3200" dirty="0" err="1" smtClean="0">
                <a:ea typeface="華康儷中黑" pitchFamily="1" charset="-120"/>
              </a:rPr>
              <a:t>vs</a:t>
            </a:r>
            <a:r>
              <a:rPr lang="zh-TW" altLang="en-US" sz="3200" dirty="0" smtClean="0">
                <a:ea typeface="華康儷中黑" pitchFamily="1" charset="-120"/>
              </a:rPr>
              <a:t> 聖靈差遣 </a:t>
            </a:r>
            <a:r>
              <a:rPr lang="en-US" altLang="zh-TW" sz="3200" dirty="0">
                <a:ea typeface="華康儷中黑" pitchFamily="1" charset="-120"/>
              </a:rPr>
              <a:t>(13:4)</a:t>
            </a:r>
            <a:r>
              <a:rPr lang="zh-TW" altLang="en-US" sz="3200" dirty="0">
                <a:ea typeface="華康儷中黑" pitchFamily="1" charset="-120"/>
              </a:rPr>
              <a:t> </a:t>
            </a:r>
            <a:r>
              <a:rPr lang="zh-TW" altLang="en-US" sz="3200" dirty="0" smtClean="0">
                <a:ea typeface="華康儷中黑" pitchFamily="1" charset="-120"/>
              </a:rPr>
              <a:t>  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en-US" altLang="zh-TW" sz="3200" dirty="0">
                <a:ea typeface="華康儷中黑" pitchFamily="1" charset="-120"/>
              </a:rPr>
              <a:t> </a:t>
            </a:r>
            <a:r>
              <a:rPr lang="en-US" altLang="zh-TW" sz="3200" dirty="0" smtClean="0">
                <a:ea typeface="華康儷中黑" pitchFamily="1" charset="-120"/>
              </a:rPr>
              <a:t>  </a:t>
            </a:r>
            <a:r>
              <a:rPr lang="zh-TW" altLang="en-US" sz="3200" dirty="0" smtClean="0">
                <a:ea typeface="華康儷中黑" pitchFamily="1" charset="-120"/>
              </a:rPr>
              <a:t>不按理性思想分析</a:t>
            </a:r>
            <a:endParaRPr lang="en-US" altLang="zh-TW" sz="3200" dirty="0" smtClean="0">
              <a:ea typeface="華康儷中黑" pitchFamily="1" charset="-120"/>
            </a:endParaRPr>
          </a:p>
          <a:p>
            <a:r>
              <a:rPr lang="zh-TW" altLang="en-US" sz="3200" dirty="0" smtClean="0">
                <a:ea typeface="華康儷中黑" pitchFamily="1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路加醫生</a:t>
            </a:r>
            <a:r>
              <a:rPr lang="zh-TW" altLang="en-US" sz="3200" dirty="0" smtClean="0">
                <a:ea typeface="華康儷中黑" pitchFamily="1" charset="-120"/>
              </a:rPr>
              <a:t>加入行列 </a:t>
            </a:r>
            <a:r>
              <a:rPr lang="en-US" altLang="zh-TW" sz="3200" dirty="0" smtClean="0">
                <a:ea typeface="華康儷中黑" pitchFamily="1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ea typeface="華康儷中黑" pitchFamily="1" charset="-120"/>
              </a:rPr>
              <a:t>「我們」</a:t>
            </a:r>
            <a:r>
              <a:rPr lang="en-US" altLang="zh-TW" sz="3200" dirty="0" smtClean="0">
                <a:ea typeface="華康儷中黑" pitchFamily="1" charset="-120"/>
              </a:rPr>
              <a:t>16:10</a:t>
            </a:r>
            <a:r>
              <a:rPr lang="en-US" altLang="zh-TW" sz="3200" dirty="0">
                <a:ea typeface="華康儷中黑" pitchFamily="1" charset="-120"/>
              </a:rPr>
              <a:t>)</a:t>
            </a:r>
            <a:r>
              <a:rPr lang="zh-TW" altLang="en-US" sz="3200" dirty="0">
                <a:ea typeface="華康儷中黑" pitchFamily="1" charset="-120"/>
              </a:rPr>
              <a:t> </a:t>
            </a:r>
            <a:endParaRPr lang="en-US" altLang="zh-TW" sz="3200" dirty="0" smtClean="0">
              <a:solidFill>
                <a:srgbClr val="C00000"/>
              </a:solidFill>
              <a:ea typeface="華康儷中黑" pitchFamily="1" charset="-120"/>
            </a:endParaRPr>
          </a:p>
          <a:p>
            <a:r>
              <a:rPr lang="zh-TW" altLang="en-US" sz="3200" dirty="0" smtClean="0">
                <a:latin typeface="Arial" pitchFamily="34" charset="0"/>
                <a:ea typeface="華康儷中黑" pitchFamily="1" charset="-120"/>
                <a:cs typeface="Arial" pitchFamily="34" charset="0"/>
              </a:rPr>
              <a:t> </a:t>
            </a:r>
            <a:r>
              <a:rPr lang="en-US" altLang="zh-TW" sz="3200" dirty="0">
                <a:latin typeface="Arial" pitchFamily="34" charset="0"/>
                <a:ea typeface="華康儷中黑" pitchFamily="1" charset="-120"/>
                <a:cs typeface="Arial" pitchFamily="34" charset="0"/>
              </a:rPr>
              <a:t> </a:t>
            </a:r>
            <a:r>
              <a:rPr lang="en-US" altLang="zh-TW" sz="3200" dirty="0" smtClean="0">
                <a:latin typeface="Arial" pitchFamily="34" charset="0"/>
                <a:ea typeface="華康儷中黑" pitchFamily="1" charset="-120"/>
                <a:cs typeface="Arial" pitchFamily="34" charset="0"/>
              </a:rPr>
              <a:t> </a:t>
            </a:r>
            <a:r>
              <a:rPr lang="zh-TW" altLang="en-US" sz="3200" dirty="0" smtClean="0">
                <a:latin typeface="Arial" pitchFamily="34" charset="0"/>
                <a:ea typeface="華康儷中黑" pitchFamily="1" charset="-120"/>
                <a:cs typeface="Arial" pitchFamily="34" charset="0"/>
              </a:rPr>
              <a:t>參</a:t>
            </a:r>
            <a:r>
              <a:rPr lang="en-US" altLang="zh-TW" sz="3200" dirty="0" smtClean="0">
                <a:ea typeface="華康儷中黑" pitchFamily="1" charset="-120"/>
                <a:cs typeface="Arial" pitchFamily="34" charset="0"/>
              </a:rPr>
              <a:t>20:5-15;</a:t>
            </a:r>
            <a:r>
              <a:rPr lang="zh-TW" altLang="en-US" sz="3200" dirty="0" smtClean="0">
                <a:ea typeface="華康儷中黑" pitchFamily="1" charset="-120"/>
                <a:cs typeface="Arial" pitchFamily="34" charset="0"/>
              </a:rPr>
              <a:t> </a:t>
            </a:r>
            <a:r>
              <a:rPr lang="en-US" altLang="zh-TW" sz="3200" dirty="0" smtClean="0">
                <a:ea typeface="華康儷中黑" pitchFamily="1" charset="-120"/>
                <a:cs typeface="Arial" pitchFamily="34" charset="0"/>
              </a:rPr>
              <a:t>27:1-28:16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27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7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43" grpId="0"/>
      <p:bldP spid="372744" grpId="0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is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5" b="-21212"/>
          <a:stretch/>
        </p:blipFill>
        <p:spPr bwMode="auto">
          <a:xfrm>
            <a:off x="76200" y="37454"/>
            <a:ext cx="9083298" cy="83058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6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事奉原則：</a:t>
            </a:r>
            <a:endParaRPr lang="en-US" sz="3400" dirty="0">
              <a:solidFill>
                <a:srgbClr val="FFFF6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007672"/>
            <a:ext cx="418576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事奉應被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聖靈引導</a:t>
            </a:r>
            <a:endParaRPr lang="en-US" sz="3400" dirty="0">
              <a:solidFill>
                <a:srgbClr val="FFFF66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1731773"/>
            <a:ext cx="7411003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「聖靈說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(13:2)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zh-TW" altLang="en-US" sz="32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「聖</a:t>
            </a:r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靈差遣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13:4)</a:t>
            </a:r>
            <a:r>
              <a:rPr lang="zh-TW" altLang="en-US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0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「聖靈禁止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en-US" altLang="zh-TW" sz="30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en-US" altLang="zh-TW" sz="30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16:6)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6421" y="4724400"/>
            <a:ext cx="7160935" cy="584775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不是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工作</a:t>
            </a:r>
            <a:r>
              <a:rPr lang="zh-TW" altLang="en-US" sz="32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決定人的腳步，而是工人的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主</a:t>
            </a:r>
            <a:endParaRPr lang="en-US" sz="3200" dirty="0">
              <a:solidFill>
                <a:srgbClr val="C00000"/>
              </a:solidFill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9668" y="2920425"/>
            <a:ext cx="7160935" cy="584775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今天有很多事工都不是從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禱告</a:t>
            </a:r>
            <a:r>
              <a:rPr lang="zh-TW" altLang="en-US" sz="32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中出來的</a:t>
            </a:r>
            <a:endParaRPr lang="en-US" sz="3200" dirty="0"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6421" y="3505200"/>
            <a:ext cx="4969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不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是「</a:t>
            </a:r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感動</a:t>
            </a:r>
            <a:r>
              <a:rPr lang="en-US" altLang="zh-TW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」</a:t>
            </a: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而是「衝動</a:t>
            </a:r>
            <a:r>
              <a:rPr lang="zh-TW" altLang="en-US" sz="3200" dirty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」</a:t>
            </a:r>
            <a:endParaRPr lang="en-US" sz="3200" dirty="0">
              <a:solidFill>
                <a:srgbClr val="C00000"/>
              </a:solidFill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242940"/>
            <a:ext cx="4485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*能力強的保羅願意</a:t>
            </a:r>
            <a:r>
              <a:rPr lang="zh-TW" altLang="en-US" sz="3200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順服</a:t>
            </a:r>
            <a:endParaRPr lang="en-US" sz="3200" dirty="0">
              <a:solidFill>
                <a:srgbClr val="C0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華康華綜體 Std W5" panose="020B0500000000000000" pitchFamily="34" charset="-120"/>
              <a:ea typeface="華康華綜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427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3764" name="Picture 4" descr="DSCN0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pic>
        <p:nvPicPr>
          <p:cNvPr id="373765" name="Picture 5" descr="DSCN01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373766" name="Text Box 6"/>
          <p:cNvSpPr txBox="1">
            <a:spLocks noChangeArrowheads="1"/>
          </p:cNvSpPr>
          <p:nvPr/>
        </p:nvSpPr>
        <p:spPr bwMode="auto">
          <a:xfrm>
            <a:off x="381000" y="304800"/>
            <a:ext cx="72961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「於是從特羅亞開船，一直行到</a:t>
            </a:r>
          </a:p>
          <a:p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  撒摩特喇</a:t>
            </a:r>
            <a:r>
              <a:rPr lang="en-US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歐洲</a:t>
            </a:r>
            <a:r>
              <a:rPr lang="en-US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)...</a:t>
            </a:r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從那裡來到</a:t>
            </a:r>
          </a:p>
          <a:p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  腓立比，就是馬其頓</a:t>
            </a:r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0696" name="Picture 8" descr="DSCN00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pic>
        <p:nvPicPr>
          <p:cNvPr id="370697" name="Picture 9" descr="DSCN00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370698" name="Text Box 10"/>
          <p:cNvSpPr txBox="1">
            <a:spLocks noChangeArrowheads="1"/>
          </p:cNvSpPr>
          <p:nvPr/>
        </p:nvSpPr>
        <p:spPr bwMode="auto">
          <a:xfrm>
            <a:off x="1949450" y="136525"/>
            <a:ext cx="170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腓立比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762000"/>
            <a:ext cx="198002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文鼎特明" pitchFamily="49" charset="-120"/>
                <a:ea typeface="文鼎特明" pitchFamily="49" charset="-120"/>
              </a:rPr>
              <a:t>駐防城</a:t>
            </a:r>
            <a:endParaRPr lang="en-US" altLang="zh-TW" sz="2800" dirty="0" smtClean="0">
              <a:solidFill>
                <a:srgbClr val="002060"/>
              </a:solidFill>
              <a:latin typeface="文鼎特明" pitchFamily="49" charset="-120"/>
              <a:ea typeface="文鼎特明" pitchFamily="49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文鼎特明" pitchFamily="49" charset="-120"/>
                <a:ea typeface="文鼎特明" pitchFamily="49" charset="-120"/>
              </a:rPr>
              <a:t>自治權</a:t>
            </a:r>
            <a:endParaRPr lang="en-US" altLang="zh-TW" sz="2800" dirty="0" smtClean="0">
              <a:solidFill>
                <a:srgbClr val="002060"/>
              </a:solidFill>
              <a:latin typeface="文鼎特明" pitchFamily="49" charset="-120"/>
              <a:ea typeface="文鼎特明" pitchFamily="49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文鼎特明" pitchFamily="49" charset="-120"/>
                <a:ea typeface="文鼎特明" pitchFamily="49" charset="-120"/>
              </a:rPr>
              <a:t>貿易中心</a:t>
            </a:r>
            <a:endParaRPr lang="en-US" altLang="zh-TW" sz="2800" dirty="0" smtClean="0">
              <a:solidFill>
                <a:srgbClr val="002060"/>
              </a:solidFill>
              <a:latin typeface="文鼎特明" pitchFamily="49" charset="-120"/>
              <a:ea typeface="文鼎特明" pitchFamily="49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文鼎特明" pitchFamily="49" charset="-120"/>
                <a:ea typeface="文鼎特明" pitchFamily="49" charset="-120"/>
              </a:rPr>
              <a:t>婦女地位高</a:t>
            </a:r>
            <a:endParaRPr lang="en-US" sz="2800" dirty="0">
              <a:solidFill>
                <a:srgbClr val="002060"/>
              </a:solidFill>
              <a:latin typeface="文鼎特明" pitchFamily="49" charset="-120"/>
              <a:ea typeface="文鼎特明" pitchFamily="49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97831" y="3733800"/>
            <a:ext cx="4160563" cy="584775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3200" b="1" i="1" dirty="0" smtClean="0"/>
              <a:t>Rome away from Rome</a:t>
            </a:r>
            <a:endParaRPr lang="en-US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7862" name="Picture 6" descr="DSCN01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  <p:sp>
        <p:nvSpPr>
          <p:cNvPr id="377863" name="Text Box 7"/>
          <p:cNvSpPr txBox="1">
            <a:spLocks noChangeArrowheads="1"/>
          </p:cNvSpPr>
          <p:nvPr/>
        </p:nvSpPr>
        <p:spPr bwMode="auto">
          <a:xfrm>
            <a:off x="4599122" y="1327311"/>
            <a:ext cx="3740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呂底亞受浸之處</a:t>
            </a:r>
          </a:p>
        </p:txBody>
      </p:sp>
      <p:pic>
        <p:nvPicPr>
          <p:cNvPr id="377861" name="Picture 5" descr="DSCN01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9525"/>
            <a:ext cx="5486400" cy="6848475"/>
          </a:xfrm>
          <a:prstGeom prst="rect">
            <a:avLst/>
          </a:prstGeom>
          <a:noFill/>
        </p:spPr>
      </p:pic>
      <p:pic>
        <p:nvPicPr>
          <p:cNvPr id="377860" name="Picture 4" descr="DSCN01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166" y="-1588"/>
            <a:ext cx="9144000" cy="685958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09600" y="230585"/>
            <a:ext cx="71609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腓立比教會在婦女禱告會中產生的！</a:t>
            </a:r>
            <a:endParaRPr lang="en-US" sz="34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886" name="Picture 6" descr="DSCN01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378887" name="Text Box 7"/>
          <p:cNvSpPr txBox="1">
            <a:spLocks noChangeArrowheads="1"/>
          </p:cNvSpPr>
          <p:nvPr/>
        </p:nvSpPr>
        <p:spPr bwMode="auto">
          <a:xfrm>
            <a:off x="609600" y="5334000"/>
            <a:ext cx="3232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>
                <a:solidFill>
                  <a:schemeClr val="bg1"/>
                </a:solidFill>
                <a:ea typeface="文鼎特明" pitchFamily="49" charset="-120"/>
              </a:rPr>
              <a:t>聖呂底亞教堂</a:t>
            </a:r>
          </a:p>
        </p:txBody>
      </p:sp>
      <p:pic>
        <p:nvPicPr>
          <p:cNvPr id="378885" name="Picture 5" descr="DSCN01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9700" y="0"/>
            <a:ext cx="5194300" cy="6924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acts 16 16-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73" y="228600"/>
            <a:ext cx="40386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83033" y="381000"/>
            <a:ext cx="485261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後來我們往那禱告的地方去，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有一個使女迎著面來，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她被巫鬼所附，用法術，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叫他主人們大得財利。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(16:16)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3033" y="2819400"/>
            <a:ext cx="4674676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有人拜神不是為了敬畏神，而是求好處得利益。有人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情願拜假神邪靈，或自己</a:t>
            </a:r>
            <a:endParaRPr lang="en-US" altLang="zh-TW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人中想要的神明。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201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ilas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539"/>
            <a:ext cx="4334931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05200"/>
            <a:ext cx="5334000" cy="300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ilas bib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400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2743685"/>
            <a:ext cx="346761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剝了他們的衣裳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打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了許多棍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 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兩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腳上了木狗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約在半夜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保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羅西拉禱告唱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詩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/>
            </a:r>
            <a:b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</a:b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讚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美神，眾囚犯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也側耳而</a:t>
            </a:r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聽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(16:24-25)</a:t>
            </a:r>
            <a:endParaRPr lang="en-US" sz="3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7078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41529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408" y="228600"/>
            <a:ext cx="41344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我當怎樣行才可以得救？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禁卒和全家，因信了神，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都很喜樂</a:t>
            </a:r>
            <a:r>
              <a:rPr lang="en-US" altLang="zh-TW" sz="28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(16:30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34)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446" y="135610"/>
            <a:ext cx="46958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6446" y="2810036"/>
            <a:ext cx="443743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忽然地大震動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監門立刻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全開，眾囚犯的鎖鍊也都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鬆開了。禁卒一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醒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以為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囚犯已經逃走，就拔刀要</a:t>
            </a:r>
            <a:endParaRPr lang="en-US" altLang="zh-TW" sz="28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自殺。保羅大聲呼叫說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</a:p>
          <a:p>
            <a:r>
              <a:rPr lang="zh-TW" altLang="en-US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我們都在這裡。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en-US" altLang="zh-TW" sz="28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16:26-28)</a:t>
            </a:r>
            <a:endParaRPr lang="en-US" sz="28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039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9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4791" name="Picture 7" descr="DSCN006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374788" name="Picture 4" descr="DSCN005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220200" cy="6858000"/>
          </a:xfrm>
          <a:noFill/>
          <a:ln/>
        </p:spPr>
      </p:pic>
      <p:sp>
        <p:nvSpPr>
          <p:cNvPr id="374794" name="Text Box 10"/>
          <p:cNvSpPr txBox="1">
            <a:spLocks noChangeArrowheads="1"/>
          </p:cNvSpPr>
          <p:nvPr/>
        </p:nvSpPr>
        <p:spPr bwMode="auto">
          <a:xfrm>
            <a:off x="914400" y="1676400"/>
            <a:ext cx="3994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保羅西拉的監獄</a:t>
            </a:r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24384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在監獄中的見證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4753" y="289560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使人夜間歌唱的神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3910151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神以「家」作得救的單位</a:t>
            </a:r>
            <a:endParaRPr lang="en-US" sz="40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1306" y="4648200"/>
            <a:ext cx="244169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圓" panose="020B0609010101010101" pitchFamily="49" charset="-120"/>
              <a:ea typeface="文鼎特圓" panose="020B0609010101010101" pitchFamily="49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圓" panose="020B0609010101010101" pitchFamily="49" charset="-120"/>
                <a:ea typeface="文鼎特圓" panose="020B0609010101010101" pitchFamily="49" charset="-120"/>
              </a:rPr>
              <a:t>呂底亞全家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 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圓" panose="020B0609010101010101" pitchFamily="49" charset="-120"/>
                <a:ea typeface="文鼎特圓" panose="020B0609010101010101" pitchFamily="49" charset="-120"/>
              </a:rPr>
              <a:t>禁卒全家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圓" panose="020B0609010101010101" pitchFamily="49" charset="-120"/>
              <a:ea typeface="文鼎特圓" panose="020B0609010101010101" pitchFamily="49" charset="-120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4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4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is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5" b="-21212"/>
          <a:stretch/>
        </p:blipFill>
        <p:spPr bwMode="auto">
          <a:xfrm>
            <a:off x="76200" y="37454"/>
            <a:ext cx="9083298" cy="83058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23647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6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事奉原則：</a:t>
            </a:r>
            <a:endParaRPr lang="en-US" sz="3400" dirty="0">
              <a:solidFill>
                <a:srgbClr val="FFFF6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007672"/>
            <a:ext cx="50577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事奉中會遇到屬靈爭戰</a:t>
            </a:r>
            <a:endParaRPr lang="en-US" sz="34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2753" y="173177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「聖靈與邪靈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9" y="2425096"/>
            <a:ext cx="50577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事奉中會遇到攻擊逼害</a:t>
            </a:r>
            <a:endParaRPr lang="en-US" sz="34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6428" y="3150859"/>
            <a:ext cx="7826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願意受苦、堅忍信靠、禱告、唱詩、讚美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0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4994" y="2455874"/>
            <a:ext cx="3329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以正面態度應對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58193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1.jpg"/>
          <p:cNvPicPr>
            <a:picLocks noChangeAspect="1"/>
          </p:cNvPicPr>
          <p:nvPr/>
        </p:nvPicPr>
        <p:blipFill>
          <a:blip r:embed="rId2" cstate="print"/>
          <a:srcRect l="23529" t="58169" r="9412" b="4705"/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pic>
        <p:nvPicPr>
          <p:cNvPr id="3" name="Picture 2" descr="map0001.jpg"/>
          <p:cNvPicPr>
            <a:picLocks noChangeAspect="1"/>
          </p:cNvPicPr>
          <p:nvPr/>
        </p:nvPicPr>
        <p:blipFill rotWithShape="1">
          <a:blip r:embed="rId2" cstate="print"/>
          <a:srcRect l="23529" t="58169" r="53000" b="22030"/>
          <a:stretch/>
        </p:blipFill>
        <p:spPr>
          <a:xfrm>
            <a:off x="-1" y="32657"/>
            <a:ext cx="5972175" cy="68253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ight Arrow 4"/>
          <p:cNvSpPr/>
          <p:nvPr/>
        </p:nvSpPr>
        <p:spPr>
          <a:xfrm rot="10132575">
            <a:off x="3047886" y="2124678"/>
            <a:ext cx="733384" cy="369242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7721927" y="3342731"/>
            <a:ext cx="167927" cy="20583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5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1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9910" name="Picture 6" descr="DSCN014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79913" name="Text Box 9"/>
          <p:cNvSpPr txBox="1">
            <a:spLocks noChangeArrowheads="1"/>
          </p:cNvSpPr>
          <p:nvPr/>
        </p:nvSpPr>
        <p:spPr bwMode="auto">
          <a:xfrm>
            <a:off x="1524000" y="0"/>
            <a:ext cx="2724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>
                <a:solidFill>
                  <a:schemeClr val="bg1"/>
                </a:solidFill>
                <a:ea typeface="文鼎特明" pitchFamily="49" charset="-120"/>
              </a:rPr>
              <a:t>帖撒羅尼迦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79909" name="Picture 5" descr="DSCN0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59824" y="274638"/>
            <a:ext cx="3944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繁榮海港，商業地區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124" y="990600"/>
            <a:ext cx="7950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當地猶太人有地位，也有會堂 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</a:t>
            </a:r>
            <a:r>
              <a:rPr lang="en-US" altLang="zh-TW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17:1-2)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379908" name="Picture 4" descr="DSC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1599" y="273050"/>
            <a:ext cx="89408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「因為底馬貪愛現今的世界，就離棄我往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帖撒羅尼迦去了」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提後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4:10)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606" y="1481455"/>
            <a:ext cx="880241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他們中間有些人聽了勸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並有許虔敬的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希利尼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尊敬的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婦女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也不少。但那不信的猶太人心裡嫉妒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聳動合城的人闖進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耶孫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的家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(17:4-5)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606" y="3384897"/>
            <a:ext cx="7571303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帖撒羅尼迦信徒屬靈有深度，何以見得？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605" y="3969672"/>
            <a:ext cx="784381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因為他們關懷主再來的日子！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參帖前後書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4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t2.gstatic.com/images?q=tbn:ANd9GcR0wPJFL87OfG95A5Hk_QNZQbFxoPN5gCanD7z64DCYduHvISmQm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4114800" cy="3048000"/>
          </a:xfrm>
          <a:prstGeom prst="rect">
            <a:avLst/>
          </a:prstGeom>
          <a:noFill/>
        </p:spPr>
      </p:pic>
      <p:pic>
        <p:nvPicPr>
          <p:cNvPr id="32772" name="Picture 4" descr="http://t2.gstatic.com/images?q=tbn:ANd9GcQvTOkq_5afMpCtk_2suyd8oIfkvCF2ofJBc5zVWBh9gPHhMlcqKXJJTKv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533400"/>
            <a:ext cx="4267200" cy="2971802"/>
          </a:xfrm>
          <a:prstGeom prst="rect">
            <a:avLst/>
          </a:prstGeom>
          <a:noFill/>
        </p:spPr>
      </p:pic>
      <p:pic>
        <p:nvPicPr>
          <p:cNvPr id="32774" name="Picture 6" descr="http://t2.gstatic.com/images?q=tbn:ANd9GcQ25yzGPGHQxfYTuKyO4DY-0BgJmDSbXL5GyYXfJXpsscJm2au0Y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505199"/>
            <a:ext cx="4267200" cy="2819401"/>
          </a:xfrm>
          <a:prstGeom prst="rect">
            <a:avLst/>
          </a:prstGeom>
          <a:noFill/>
        </p:spPr>
      </p:pic>
      <p:pic>
        <p:nvPicPr>
          <p:cNvPr id="32776" name="Picture 8" descr="http://t1.gstatic.com/images?q=tbn:ANd9GcT1h0wy10paxlRdq9kCDDNfjzaY5Zr1-IWC_kpvt4r_6Aos5od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581400"/>
            <a:ext cx="4122293" cy="2743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79235" y="-76200"/>
            <a:ext cx="2737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文鼎特明" pitchFamily="49" charset="-120"/>
                <a:ea typeface="文鼎特明" pitchFamily="49" charset="-120"/>
              </a:rPr>
              <a:t>庇哩亞</a:t>
            </a:r>
            <a:r>
              <a:rPr lang="zh-TW" altLang="en-US" sz="4000" dirty="0" smtClean="0">
                <a:solidFill>
                  <a:srgbClr val="C00000"/>
                </a:solidFill>
              </a:rPr>
              <a:t> </a:t>
            </a:r>
            <a:r>
              <a:rPr lang="en-US" altLang="zh-TW" sz="4000" dirty="0" smtClean="0">
                <a:solidFill>
                  <a:srgbClr val="C00000"/>
                </a:solidFill>
              </a:rPr>
              <a:t>Berea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3581400"/>
            <a:ext cx="4114800" cy="27432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賢於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more noble</a:t>
            </a:r>
          </a:p>
          <a:p>
            <a:pPr algn="ctr"/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甘心領受真道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天天考查聖經</a:t>
            </a:r>
            <a:endParaRPr lang="en-US" altLang="zh-TW" sz="3200" dirty="0" smtClean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要曉得是與不是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202" y="411480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宗楷體 Std W7" panose="03000700000000000000" pitchFamily="66" charset="-120"/>
                <a:ea typeface="華康宗楷體 Std W7" panose="03000700000000000000" pitchFamily="66" charset="-120"/>
              </a:rPr>
              <a:t>咸於</a:t>
            </a:r>
            <a:endParaRPr lang="en-US" sz="3600" dirty="0">
              <a:latin typeface="華康宗楷體 Std W7" panose="03000700000000000000" pitchFamily="66" charset="-120"/>
              <a:ea typeface="華康宗楷體 Std W7" panose="03000700000000000000" pitchFamily="66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1.jpg"/>
          <p:cNvPicPr>
            <a:picLocks noChangeAspect="1"/>
          </p:cNvPicPr>
          <p:nvPr/>
        </p:nvPicPr>
        <p:blipFill>
          <a:blip r:embed="rId2" cstate="print"/>
          <a:srcRect l="23529" t="58169" r="9412" b="4705"/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pic>
        <p:nvPicPr>
          <p:cNvPr id="3" name="Picture 2" descr="map0001.jpg"/>
          <p:cNvPicPr>
            <a:picLocks noChangeAspect="1"/>
          </p:cNvPicPr>
          <p:nvPr/>
        </p:nvPicPr>
        <p:blipFill rotWithShape="1">
          <a:blip r:embed="rId2" cstate="print"/>
          <a:srcRect l="23529" t="58169" r="53000" b="22030"/>
          <a:stretch/>
        </p:blipFill>
        <p:spPr>
          <a:xfrm>
            <a:off x="-1" y="32657"/>
            <a:ext cx="5972175" cy="68253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Right Arrow 6"/>
          <p:cNvSpPr/>
          <p:nvPr/>
        </p:nvSpPr>
        <p:spPr>
          <a:xfrm rot="4006785">
            <a:off x="2481839" y="3887480"/>
            <a:ext cx="1845893" cy="482044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7721927" y="3342731"/>
            <a:ext cx="167927" cy="20583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3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9268" name="Picture 4" descr="DSCN013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304800" y="274638"/>
            <a:ext cx="883447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3366CC"/>
                </a:solidFill>
                <a:ea typeface="文鼎特明" pitchFamily="49" charset="-120"/>
              </a:rPr>
              <a:t>雅  </a:t>
            </a:r>
            <a:r>
              <a:rPr lang="zh-TW" altLang="en-US" sz="3600" dirty="0" smtClean="0">
                <a:solidFill>
                  <a:srgbClr val="3366CC"/>
                </a:solidFill>
                <a:ea typeface="文鼎特明" pitchFamily="49" charset="-120"/>
              </a:rPr>
              <a:t>典 </a:t>
            </a:r>
            <a:r>
              <a:rPr lang="en-US" altLang="zh-TW" sz="3600" dirty="0" smtClean="0">
                <a:solidFill>
                  <a:srgbClr val="3366CC"/>
                </a:solidFill>
                <a:ea typeface="文鼎特明" pitchFamily="49" charset="-120"/>
              </a:rPr>
              <a:t>–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希臘文化中心，世界著名大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學、建築、</a:t>
            </a:r>
            <a:endPara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特明" pitchFamily="49" charset="-120"/>
            </a:endParaRPr>
          </a:p>
          <a:p>
            <a:r>
              <a:rPr lang="en-US" altLang="zh-TW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 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                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古代雕刻，許多廟宇偶像，哲學發達</a:t>
            </a:r>
            <a:endParaRPr lang="zh-TW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特明" pitchFamily="49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981201"/>
            <a:ext cx="7848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以彼古羅派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Epicurus – 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享樂主義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</a:p>
          <a:p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667000"/>
            <a:ext cx="506741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斯多亞派</a:t>
            </a:r>
            <a:r>
              <a:rPr lang="zh-TW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Stoic </a:t>
            </a:r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–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禁慾主義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理性、節制、自律、苦修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514600"/>
            <a:ext cx="798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神不足懼、死不足憂、禍苦易受、福樂易求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515" name="Picture 3" descr="Athens%20acropolis%20and%20odeum%20at%20night,%20tb01150103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320516" name="Picture 4" descr="Athens_acropolis_from_Hill_of_Philopappus6_tb_n0115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20517" name="Text Box 5"/>
          <p:cNvSpPr txBox="1">
            <a:spLocks noChangeArrowheads="1"/>
          </p:cNvSpPr>
          <p:nvPr/>
        </p:nvSpPr>
        <p:spPr bwMode="auto">
          <a:xfrm>
            <a:off x="730250" y="381000"/>
            <a:ext cx="8413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3600">
                <a:solidFill>
                  <a:srgbClr val="0033CC"/>
                </a:solidFill>
                <a:ea typeface="文鼎特明" pitchFamily="49" charset="-120"/>
              </a:rPr>
              <a:t>「保羅在雅典等候</a:t>
            </a:r>
            <a:r>
              <a:rPr lang="en-US" altLang="zh-TW" sz="3600">
                <a:solidFill>
                  <a:srgbClr val="0033CC"/>
                </a:solidFill>
                <a:ea typeface="文鼎特明" pitchFamily="49" charset="-120"/>
              </a:rPr>
              <a:t>…</a:t>
            </a:r>
            <a:r>
              <a:rPr lang="zh-TW" altLang="en-US" sz="3600">
                <a:solidFill>
                  <a:srgbClr val="0033CC"/>
                </a:solidFill>
                <a:ea typeface="文鼎特明" pitchFamily="49" charset="-120"/>
              </a:rPr>
              <a:t>看見滿城都是偶像，</a:t>
            </a:r>
          </a:p>
          <a:p>
            <a:r>
              <a:rPr lang="zh-TW" altLang="en-US" sz="3600">
                <a:solidFill>
                  <a:srgbClr val="0033CC"/>
                </a:solidFill>
                <a:ea typeface="文鼎特明" pitchFamily="49" charset="-120"/>
              </a:rPr>
              <a:t>    就心裡著急</a:t>
            </a:r>
            <a:r>
              <a:rPr lang="en-US" altLang="zh-TW" sz="3600">
                <a:solidFill>
                  <a:srgbClr val="0033CC"/>
                </a:solidFill>
                <a:ea typeface="文鼎特明" pitchFamily="49" charset="-120"/>
              </a:rPr>
              <a:t>…</a:t>
            </a:r>
            <a:r>
              <a:rPr lang="zh-TW" altLang="en-US" sz="3600">
                <a:solidFill>
                  <a:srgbClr val="0033CC"/>
                </a:solidFill>
                <a:ea typeface="文鼎特明" pitchFamily="49" charset="-120"/>
              </a:rPr>
              <a:t>」</a:t>
            </a:r>
            <a:r>
              <a:rPr lang="en-US" altLang="zh-TW" sz="2400">
                <a:solidFill>
                  <a:srgbClr val="0033CC"/>
                </a:solidFill>
                <a:ea typeface="文鼎特明" pitchFamily="49" charset="-120"/>
              </a:rPr>
              <a:t>(</a:t>
            </a:r>
            <a:r>
              <a:rPr lang="zh-TW" altLang="en-US" sz="2400">
                <a:solidFill>
                  <a:srgbClr val="0033CC"/>
                </a:solidFill>
                <a:ea typeface="文鼎特明" pitchFamily="49" charset="-120"/>
              </a:rPr>
              <a:t>徒</a:t>
            </a:r>
            <a:r>
              <a:rPr lang="en-US" altLang="zh-TW" sz="2400">
                <a:solidFill>
                  <a:srgbClr val="0033CC"/>
                </a:solidFill>
                <a:ea typeface="文鼎特明" pitchFamily="49" charset="-120"/>
              </a:rPr>
              <a:t>18:16)</a:t>
            </a:r>
          </a:p>
        </p:txBody>
      </p:sp>
      <p:pic>
        <p:nvPicPr>
          <p:cNvPr id="6146" name="Picture 2" descr="Image result for chinese praying to budd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844" y="2079507"/>
            <a:ext cx="4778799" cy="3236991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46924"/>
            <a:ext cx="4492625" cy="301006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81036" y="1417638"/>
            <a:ext cx="4234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Need the Lord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7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7" name="Text Box 7"/>
          <p:cNvSpPr txBox="1">
            <a:spLocks noChangeArrowheads="1"/>
          </p:cNvSpPr>
          <p:nvPr/>
        </p:nvSpPr>
        <p:spPr bwMode="auto">
          <a:xfrm>
            <a:off x="6553200" y="4419600"/>
            <a:ext cx="22098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TW" altLang="en-US" sz="3200">
                <a:solidFill>
                  <a:prstClr val="white"/>
                </a:solidFill>
                <a:ea typeface="文鼎特明" pitchFamily="49" charset="-120"/>
              </a:rPr>
              <a:t>亞略巴古</a:t>
            </a:r>
          </a:p>
          <a:p>
            <a:pPr algn="ctr"/>
            <a:r>
              <a:rPr lang="en-US" altLang="zh-TW" sz="2400">
                <a:solidFill>
                  <a:prstClr val="white"/>
                </a:solidFill>
                <a:ea typeface="文鼎特明" pitchFamily="49" charset="-120"/>
              </a:rPr>
              <a:t>(</a:t>
            </a:r>
            <a:r>
              <a:rPr lang="zh-TW" altLang="en-US" sz="2400">
                <a:solidFill>
                  <a:prstClr val="white"/>
                </a:solidFill>
                <a:ea typeface="文鼎特明" pitchFamily="49" charset="-120"/>
              </a:rPr>
              <a:t>徒</a:t>
            </a:r>
            <a:r>
              <a:rPr lang="en-US" altLang="zh-TW" sz="2400">
                <a:solidFill>
                  <a:prstClr val="white"/>
                </a:solidFill>
                <a:ea typeface="文鼎特明" pitchFamily="49" charset="-120"/>
              </a:rPr>
              <a:t>17:22)</a:t>
            </a:r>
          </a:p>
        </p:txBody>
      </p:sp>
      <p:sp>
        <p:nvSpPr>
          <p:cNvPr id="15360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05" name="Picture 5" descr="DSCN01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06" name="Picture 6" descr="DSCN00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pic>
        <p:nvPicPr>
          <p:cNvPr id="153608" name="Picture 8" descr="DSCN006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53611" name="Text Box 11"/>
          <p:cNvSpPr txBox="1">
            <a:spLocks noChangeArrowheads="1"/>
          </p:cNvSpPr>
          <p:nvPr/>
        </p:nvSpPr>
        <p:spPr bwMode="auto">
          <a:xfrm>
            <a:off x="6019800" y="1295400"/>
            <a:ext cx="2622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阿歌普勒斯山</a:t>
            </a:r>
          </a:p>
          <a:p>
            <a:pPr algn="ctr"/>
            <a:r>
              <a:rPr lang="en-US" altLang="zh-TW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Acropolis</a:t>
            </a:r>
          </a:p>
        </p:txBody>
      </p:sp>
      <p:sp>
        <p:nvSpPr>
          <p:cNvPr id="153612" name="Text Box 12"/>
          <p:cNvSpPr txBox="1">
            <a:spLocks noChangeArrowheads="1"/>
          </p:cNvSpPr>
          <p:nvPr/>
        </p:nvSpPr>
        <p:spPr bwMode="auto">
          <a:xfrm>
            <a:off x="5638800" y="4038600"/>
            <a:ext cx="33970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文鼎特明" pitchFamily="49" charset="-120"/>
              </a:rPr>
              <a:t>亞略巴古 </a:t>
            </a:r>
            <a:r>
              <a:rPr lang="en-US" altLang="zh-TW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文鼎特明" pitchFamily="49" charset="-120"/>
              </a:rPr>
              <a:t>(</a:t>
            </a:r>
            <a:r>
              <a:rPr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文鼎特明" pitchFamily="49" charset="-120"/>
              </a:rPr>
              <a:t>徒</a:t>
            </a:r>
            <a:r>
              <a:rPr lang="en-US" altLang="zh-TW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文鼎特明" pitchFamily="49" charset="-120"/>
              </a:rPr>
              <a:t>17:22)</a:t>
            </a:r>
          </a:p>
          <a:p>
            <a:r>
              <a:rPr lang="en-US" altLang="zh-TW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0"/>
                <a:cs typeface="Arial Unicode MS" pitchFamily="34" charset="-120"/>
              </a:rPr>
              <a:t>Areopagus</a:t>
            </a:r>
          </a:p>
          <a:p>
            <a:endParaRPr lang="en-US" altLang="zh-TW" sz="3200" dirty="0">
              <a:solidFill>
                <a:prstClr val="white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53613" name="Text Box 13"/>
          <p:cNvSpPr txBox="1">
            <a:spLocks noChangeArrowheads="1"/>
          </p:cNvSpPr>
          <p:nvPr/>
        </p:nvSpPr>
        <p:spPr bwMode="auto">
          <a:xfrm>
            <a:off x="0" y="5029200"/>
            <a:ext cx="9328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sz="3600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「</a:t>
            </a:r>
            <a:r>
              <a:rPr lang="zh-TW" altLang="en-US" sz="36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保羅站在亞略巴古當中說：眾位雅典人哪，</a:t>
            </a:r>
          </a:p>
          <a:p>
            <a:r>
              <a:rPr lang="zh-TW" altLang="en-US" sz="36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    我看你們凡事很敬畏鬼神</a:t>
            </a:r>
            <a:r>
              <a:rPr lang="en-US" altLang="zh-TW" sz="36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全真楷書" pitchFamily="49" charset="-120"/>
              </a:rPr>
              <a:t>…</a:t>
            </a:r>
            <a:r>
              <a:rPr lang="zh-TW" altLang="en-US" sz="36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真楷書" pitchFamily="49" charset="-120"/>
                <a:ea typeface="全真楷書" pitchFamily="49" charset="-120"/>
              </a:rPr>
              <a:t>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76200"/>
            <a:ext cx="469872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最具哲學性的講章：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1.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機智的開始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2.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建立接觸點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3.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依據聖經卻沒有用經文</a:t>
            </a:r>
            <a:endParaRPr lang="en-US" altLang="zh-TW" sz="3200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en-US" altLang="zh-TW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4.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借用希臘詩人的話</a:t>
            </a:r>
            <a:endParaRPr lang="en-US" sz="3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2400" y="2792649"/>
            <a:ext cx="4654650" cy="2074647"/>
          </a:xfrm>
          <a:prstGeom prst="roundRect">
            <a:avLst/>
          </a:prstGeom>
          <a:solidFill>
            <a:schemeClr val="accent6">
              <a:lumMod val="75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6236" y="2884438"/>
            <a:ext cx="48013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信息回答了人生三大問題：</a:t>
            </a:r>
            <a:endParaRPr lang="en-US" altLang="zh-TW" sz="3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1.</a:t>
            </a:r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我從那裡來？</a:t>
            </a:r>
            <a:endParaRPr lang="en-US" altLang="zh-TW" sz="3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2.</a:t>
            </a:r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我為何活著？</a:t>
            </a:r>
            <a:endParaRPr lang="en-US" altLang="zh-TW" sz="3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  <a:p>
            <a:r>
              <a:rPr lang="en-US" altLang="zh-TW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3.</a:t>
            </a:r>
            <a:r>
              <a:rPr lang="zh-TW" alt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我將要往那裡去？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特明" pitchFamily="49" charset="-120"/>
              <a:ea typeface="文鼎特明" pitchFamily="49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1" grpId="0"/>
      <p:bldP spid="153613" grpId="0"/>
      <p:bldP spid="10" grpId="0"/>
      <p:bldP spid="12" grpId="0" animBg="1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4"/>
            <a:ext cx="9146138" cy="685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5000" y="1981200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關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鍵：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基督復活</a:t>
            </a:r>
            <a:endParaRPr lang="en-US" sz="34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43800" y="2743200"/>
            <a:ext cx="533400" cy="5353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96992" y="331082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死亡、永生、審判</a:t>
            </a:r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7543800" y="3992609"/>
            <a:ext cx="533400" cy="5353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97429" y="4592018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生存意義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人生疾苦</a:t>
            </a:r>
            <a:endParaRPr lang="en-US" altLang="zh-TW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得失價值</a:t>
            </a:r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18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875" y="3900911"/>
            <a:ext cx="45608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多元化社會 </a:t>
            </a:r>
            <a:r>
              <a:rPr lang="en-US" altLang="zh-TW" sz="3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(Pluralism)</a:t>
            </a:r>
            <a:endParaRPr lang="en-US" sz="34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652579"/>
            <a:ext cx="84689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人有權利選擇及實踐自己願意相信的信仰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5404247"/>
            <a:ext cx="692369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要承認並接納每個信仰都真實有效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916" y="304800"/>
            <a:ext cx="377379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結果： </a:t>
            </a:r>
            <a:r>
              <a:rPr lang="en-US" altLang="zh-TW" sz="3400" dirty="0" smtClean="0"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(17:32-34)</a:t>
            </a:r>
            <a:endParaRPr lang="en-US" sz="3400" dirty="0"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999" y="1056468"/>
            <a:ext cx="67906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有人</a:t>
            </a:r>
            <a:r>
              <a:rPr lang="zh-TW" altLang="en-US" sz="34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譏誚、有人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耽擱、有人接受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9" y="1670225"/>
            <a:ext cx="430758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學問越高，信主越難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3916" y="2369777"/>
            <a:ext cx="29995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保羅失敗嗎？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41" y="3014863"/>
            <a:ext cx="80858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「務要</a:t>
            </a:r>
            <a:r>
              <a:rPr lang="zh-TW" altLang="en-US" sz="3400" dirty="0" smtClean="0">
                <a:solidFill>
                  <a:schemeClr val="accent3">
                    <a:lumMod val="50000"/>
                  </a:scheme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傳道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，無請得時不得時」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提後</a:t>
            </a:r>
            <a:r>
              <a:rPr lang="en-US" altLang="zh-TW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4:2)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152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0001.jpg"/>
          <p:cNvPicPr>
            <a:picLocks noChangeAspect="1"/>
          </p:cNvPicPr>
          <p:nvPr/>
        </p:nvPicPr>
        <p:blipFill>
          <a:blip r:embed="rId2" cstate="print"/>
          <a:srcRect l="23529" t="58169" r="9412" b="4705"/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pic>
        <p:nvPicPr>
          <p:cNvPr id="3" name="Picture 2" descr="map0001.jpg"/>
          <p:cNvPicPr>
            <a:picLocks noChangeAspect="1"/>
          </p:cNvPicPr>
          <p:nvPr/>
        </p:nvPicPr>
        <p:blipFill rotWithShape="1">
          <a:blip r:embed="rId2" cstate="print"/>
          <a:srcRect l="23529" t="58169" r="53000" b="22030"/>
          <a:stretch/>
        </p:blipFill>
        <p:spPr>
          <a:xfrm>
            <a:off x="-1" y="32657"/>
            <a:ext cx="5972175" cy="68253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Right Arrow 6"/>
          <p:cNvSpPr/>
          <p:nvPr/>
        </p:nvSpPr>
        <p:spPr>
          <a:xfrm rot="9832003">
            <a:off x="3245918" y="5003753"/>
            <a:ext cx="420168" cy="387169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7721927" y="3342731"/>
            <a:ext cx="167927" cy="20583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72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2" t="6416" r="21198" b="215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Oval 6"/>
          <p:cNvSpPr/>
          <p:nvPr/>
        </p:nvSpPr>
        <p:spPr>
          <a:xfrm>
            <a:off x="2362200" y="1808991"/>
            <a:ext cx="1143000" cy="1086609"/>
          </a:xfrm>
          <a:prstGeom prst="ellipse">
            <a:avLst/>
          </a:prstGeom>
          <a:solidFill>
            <a:srgbClr val="4F81BD">
              <a:alpha val="4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2617" y="665991"/>
            <a:ext cx="11430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地峽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3352800" y="1447800"/>
            <a:ext cx="685800" cy="5334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138597" y="126856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雅典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97021" y="2731294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哥林多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774863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701675"/>
            <a:ext cx="8229600" cy="1143000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2027238"/>
            <a:ext cx="8229600" cy="4525962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32886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35313"/>
            <a:ext cx="4572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049713"/>
            <a:ext cx="4572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16513"/>
            <a:ext cx="4572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98646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83406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30066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887913"/>
            <a:ext cx="4572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415766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316706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217646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6025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3318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701675"/>
            <a:ext cx="8229600" cy="1143000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2027238"/>
            <a:ext cx="8229600" cy="4525962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74838"/>
            <a:ext cx="5334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22438"/>
            <a:ext cx="5334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3" descr="C:\Users\loweryr\AppData\Local\Microsoft\Windows\Temporary Internet Files\Content.IE5\PSTEYYKJ\MCj04136120000[1].wm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493838"/>
            <a:ext cx="5334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03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3.static.flickr.com/2246/2833288936_0e309b62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4800" y="3352800"/>
            <a:ext cx="2438400" cy="609600"/>
          </a:xfrm>
        </p:spPr>
        <p:txBody>
          <a:bodyPr/>
          <a:lstStyle/>
          <a:p>
            <a:pPr>
              <a:buNone/>
            </a:pPr>
            <a:r>
              <a:rPr lang="zh-TW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亞波羅神廟</a:t>
            </a:r>
          </a:p>
          <a:p>
            <a:endParaRPr lang="en-US" b="1" dirty="0"/>
          </a:p>
        </p:txBody>
      </p:sp>
      <p:sp>
        <p:nvSpPr>
          <p:cNvPr id="262150" name="Text Box 6"/>
          <p:cNvSpPr txBox="1">
            <a:spLocks noChangeArrowheads="1"/>
          </p:cNvSpPr>
          <p:nvPr/>
        </p:nvSpPr>
        <p:spPr bwMode="auto">
          <a:xfrm>
            <a:off x="73524" y="166762"/>
            <a:ext cx="15696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TW" alt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哥林</a:t>
            </a:r>
            <a:r>
              <a:rPr lang="zh-TW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特明" pitchFamily="49" charset="-120"/>
              </a:rPr>
              <a:t>多</a:t>
            </a:r>
            <a:endParaRPr lang="zh-TW" alt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文鼎特明" pitchFamily="49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2454" y="1757994"/>
            <a:ext cx="3208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衛城</a:t>
            </a:r>
            <a:r>
              <a:rPr lang="en-US" altLang="zh-TW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特明" pitchFamily="49" charset="-120"/>
                <a:ea typeface="文鼎特明" pitchFamily="49" charset="-120"/>
              </a:rPr>
              <a:t> </a:t>
            </a:r>
            <a:r>
              <a:rPr lang="en-US" altLang="zh-TW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Acrocorinth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9643" y="166762"/>
            <a:ext cx="74943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商業中心、生活腐敗、貧富懸殊、廟宇林立</a:t>
            </a:r>
            <a:endParaRPr lang="en-US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8" name="Picture 4" descr="Peloponne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2872" y="1788054"/>
            <a:ext cx="6705600" cy="5069946"/>
          </a:xfrm>
          <a:prstGeom prst="rect">
            <a:avLst/>
          </a:prstGeom>
          <a:solidFill>
            <a:srgbClr val="FFCC99"/>
          </a:solidFill>
        </p:spPr>
      </p:pic>
      <p:sp>
        <p:nvSpPr>
          <p:cNvPr id="349189" name="Text Box 5"/>
          <p:cNvSpPr txBox="1">
            <a:spLocks noChangeArrowheads="1"/>
          </p:cNvSpPr>
          <p:nvPr/>
        </p:nvSpPr>
        <p:spPr bwMode="auto">
          <a:xfrm>
            <a:off x="6588204" y="2171305"/>
            <a:ext cx="2286000" cy="588963"/>
          </a:xfrm>
          <a:prstGeom prst="rect">
            <a:avLst/>
          </a:prstGeom>
          <a:solidFill>
            <a:srgbClr val="00206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ea typeface="文鼎特明" pitchFamily="49" charset="-120"/>
              </a:rPr>
              <a:t>哥林多運河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3974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prstClr val="black"/>
                </a:solidFill>
                <a:ea typeface="華康儷中黑" pitchFamily="1" charset="-120"/>
              </a:rPr>
              <a:t>12</a:t>
            </a:r>
            <a:r>
              <a:rPr lang="zh-TW" altLang="en-US" sz="2400" dirty="0" smtClean="0">
                <a:solidFill>
                  <a:prstClr val="black"/>
                </a:solidFill>
                <a:ea typeface="華康儷中黑" pitchFamily="1" charset="-120"/>
              </a:rPr>
              <a:t>節「迦流作亞該亞方伯」</a:t>
            </a:r>
            <a:endParaRPr lang="en-US" sz="2400" dirty="0">
              <a:solidFill>
                <a:prstClr val="black"/>
              </a:solidFill>
              <a:ea typeface="華康儷中黑" pitchFamily="1" charset="-12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876800" y="685800"/>
            <a:ext cx="0" cy="1239847"/>
          </a:xfrm>
          <a:prstGeom prst="straightConnector1">
            <a:avLst/>
          </a:prstGeom>
          <a:ln w="762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58391" y="302439"/>
            <a:ext cx="5210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ea typeface="華康儷中黑" pitchFamily="1" charset="-120"/>
              </a:rPr>
              <a:t>發現碑銘：迦流於主後</a:t>
            </a:r>
            <a:r>
              <a:rPr lang="en-US" altLang="zh-TW" sz="2400" dirty="0" smtClean="0">
                <a:solidFill>
                  <a:srgbClr val="FF0000"/>
                </a:solidFill>
                <a:ea typeface="華康儷中黑" pitchFamily="1" charset="-120"/>
              </a:rPr>
              <a:t>51-52</a:t>
            </a:r>
            <a:r>
              <a:rPr lang="zh-TW" altLang="en-US" sz="2400" dirty="0" smtClean="0">
                <a:solidFill>
                  <a:srgbClr val="FF0000"/>
                </a:solidFill>
                <a:ea typeface="華康儷中黑" pitchFamily="1" charset="-120"/>
              </a:rPr>
              <a:t>年作省長</a:t>
            </a:r>
            <a:endParaRPr lang="en-US" sz="2400" dirty="0">
              <a:solidFill>
                <a:srgbClr val="FF0000"/>
              </a:solidFill>
              <a:ea typeface="華康儷中黑" pitchFamily="1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787513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ea typeface="華康儷中黑" pitchFamily="1" charset="-120"/>
              </a:rPr>
              <a:t>鑑定保羅在哥林多的時間         </a:t>
            </a:r>
            <a:r>
              <a:rPr lang="en-US" altLang="zh-TW" sz="2800" dirty="0" smtClean="0">
                <a:solidFill>
                  <a:srgbClr val="C00000"/>
                </a:solidFill>
                <a:ea typeface="華康儷中黑" pitchFamily="1" charset="-120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ea typeface="華康儷中黑" pitchFamily="1" charset="-120"/>
              </a:rPr>
              <a:t>留了</a:t>
            </a:r>
            <a:r>
              <a:rPr lang="en-US" altLang="zh-TW" sz="2800" dirty="0" smtClean="0">
                <a:solidFill>
                  <a:srgbClr val="C00000"/>
                </a:solidFill>
                <a:ea typeface="華康儷中黑" pitchFamily="1" charset="-120"/>
              </a:rPr>
              <a:t>18</a:t>
            </a:r>
            <a:r>
              <a:rPr lang="zh-TW" altLang="en-US" sz="2800" dirty="0" smtClean="0">
                <a:solidFill>
                  <a:srgbClr val="C00000"/>
                </a:solidFill>
                <a:ea typeface="華康儷中黑" pitchFamily="1" charset="-120"/>
              </a:rPr>
              <a:t>個月 </a:t>
            </a:r>
            <a:r>
              <a:rPr lang="en-US" altLang="zh-TW" sz="2800" dirty="0" smtClean="0">
                <a:solidFill>
                  <a:srgbClr val="C00000"/>
                </a:solidFill>
                <a:ea typeface="華康儷中黑" pitchFamily="1" charset="-120"/>
              </a:rPr>
              <a:t>V.11)</a:t>
            </a:r>
          </a:p>
          <a:p>
            <a:r>
              <a:rPr lang="zh-TW" altLang="en-US" sz="2800" dirty="0" smtClean="0">
                <a:solidFill>
                  <a:srgbClr val="C00000"/>
                </a:solidFill>
                <a:ea typeface="華康儷中黑" pitchFamily="1" charset="-120"/>
              </a:rPr>
              <a:t>及寫帖撒羅尼迦前後書的日期 </a:t>
            </a:r>
            <a:endParaRPr lang="en-US" sz="2800" dirty="0">
              <a:solidFill>
                <a:srgbClr val="C00000"/>
              </a:solidFill>
              <a:ea typeface="華康儷中黑" pitchFamily="1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24380" y="5257800"/>
            <a:ext cx="110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堅革哩港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83184" y="4953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利嘉林港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  <p:pic>
        <p:nvPicPr>
          <p:cNvPr id="11" name="Picture 10" descr="Corinth canal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8" y="2141600"/>
            <a:ext cx="2788359" cy="415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3429000"/>
            <a:ext cx="6862023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057400" y="5030153"/>
            <a:ext cx="381000" cy="4571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228600"/>
            <a:ext cx="8534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保羅遇到亞居拉、百基拉夫婦，同織帳篷</a:t>
            </a:r>
            <a:endParaRPr lang="en-US" altLang="zh-TW" sz="3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867400"/>
            <a:ext cx="236475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帶職事奉</a:t>
            </a:r>
            <a:r>
              <a:rPr lang="zh-TW" altLang="en-US" sz="3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？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6092" y="1534751"/>
            <a:ext cx="723787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帶職</a:t>
            </a:r>
            <a:r>
              <a:rPr lang="zh-TW" altLang="en-US" sz="5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是</a:t>
            </a:r>
            <a:r>
              <a:rPr lang="zh-TW" altLang="en-US" sz="5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為</a:t>
            </a:r>
            <a:r>
              <a:rPr lang="zh-TW" altLang="en-US" sz="5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了</a:t>
            </a:r>
            <a:r>
              <a:rPr lang="zh-TW" altLang="en-US" sz="5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能</a:t>
            </a:r>
            <a:r>
              <a:rPr lang="zh-TW" altLang="en-US" sz="5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全職</a:t>
            </a:r>
            <a:r>
              <a:rPr lang="zh-TW" altLang="en-US" sz="5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儷中黑" pitchFamily="1" charset="-120"/>
              </a:rPr>
              <a:t>事奉！</a:t>
            </a:r>
            <a:endParaRPr lang="en-US" sz="5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儷中黑" pitchFamily="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960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paul of tars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748" y="2743199"/>
            <a:ext cx="2831747" cy="350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152400"/>
            <a:ext cx="6987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雖個性強、能力高，卻仍能與人同工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66" y="664965"/>
            <a:ext cx="6577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能屈能伸，雖遇攻擊困難卻不放棄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71697"/>
            <a:ext cx="871745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提多猶士都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marL="457200" indent="-457200">
              <a:buFontTx/>
              <a:buChar char="-"/>
            </a:pP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有人認為即是「該猶」接待保羅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參羅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16:23)</a:t>
            </a:r>
          </a:p>
          <a:p>
            <a:pPr marL="457200" indent="-457200">
              <a:buFontTx/>
              <a:buChar char="-"/>
            </a:pP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保羅替他施洗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1:16)</a:t>
            </a:r>
          </a:p>
          <a:p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230940"/>
            <a:ext cx="51844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基利司布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marL="457200" indent="-457200">
              <a:buFontTx/>
              <a:buChar char="-"/>
            </a:pP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管會堂，信了主</a:t>
            </a:r>
            <a:endParaRPr lang="en-US" altLang="zh-TW" sz="32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marL="457200" indent="-457200">
              <a:buFontTx/>
              <a:buChar char="-"/>
            </a:pP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保羅替他施洗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1:16)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719697"/>
            <a:ext cx="5715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所提尼</a:t>
            </a:r>
            <a:endParaRPr lang="en-US" altLang="zh-TW" sz="3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-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管會堂，後來信了主</a:t>
            </a:r>
            <a:endParaRPr lang="en-US" altLang="zh-TW" sz="32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marL="457200" indent="-457200">
              <a:buFontTx/>
              <a:buChar char="-"/>
            </a:pP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因保羅被捱打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(17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寫信給哥林多教會 </a:t>
            </a:r>
            <a:r>
              <a:rPr 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林前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1:1)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7383" y="1203573"/>
            <a:ext cx="890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雖意志堅定，卻同時願意順服聖靈帶領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(18:21)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568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拿細耳人的願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9"/>
          <a:stretch/>
        </p:blipFill>
        <p:spPr bwMode="auto">
          <a:xfrm>
            <a:off x="0" y="609600"/>
            <a:ext cx="8931465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Image result for nazarite v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621" y="228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142101"/>
            <a:ext cx="3932487" cy="55399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18:18 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「又住了多日</a:t>
            </a:r>
            <a:r>
              <a:rPr lang="en-US" altLang="zh-TW" sz="3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617" y="136306"/>
            <a:ext cx="5229386" cy="5539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18:19 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「在堅革里</a:t>
            </a:r>
            <a:r>
              <a:rPr lang="zh-TW" altLang="en-US" sz="3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剪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了頭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髮</a:t>
            </a:r>
            <a:r>
              <a:rPr lang="en-US" altLang="zh-TW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486" y="1600200"/>
            <a:ext cx="48013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不剪髮、不喝酒、不碰死屍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2689" y="2558798"/>
            <a:ext cx="2735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參民數記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章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4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0001.jpg"/>
          <p:cNvPicPr>
            <a:picLocks noChangeAspect="1"/>
          </p:cNvPicPr>
          <p:nvPr/>
        </p:nvPicPr>
        <p:blipFill>
          <a:blip r:embed="rId2" cstate="print"/>
          <a:srcRect l="23529" t="58169" r="9412" b="4705"/>
          <a:stretch>
            <a:fillRect/>
          </a:stretch>
        </p:blipFill>
        <p:spPr>
          <a:xfrm>
            <a:off x="-58231" y="0"/>
            <a:ext cx="9202231" cy="68528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673804"/>
            <a:ext cx="6781800" cy="5539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18:19</a:t>
            </a:r>
            <a:r>
              <a:rPr lang="zh-TW" altLang="en-US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「留下百基拉、亞居拉在以弗所</a:t>
            </a:r>
            <a:r>
              <a:rPr lang="en-US" altLang="zh-TW" sz="30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sz="3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227802"/>
            <a:ext cx="7109639" cy="55399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傳福音重要，但牧養跟進栽培是更加重要</a:t>
            </a:r>
            <a:endParaRPr lang="en-US" sz="3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673817" y="2913681"/>
            <a:ext cx="1782305" cy="640993"/>
          </a:xfrm>
          <a:custGeom>
            <a:avLst/>
            <a:gdLst>
              <a:gd name="connsiteX0" fmla="*/ 0 w 1782305"/>
              <a:gd name="connsiteY0" fmla="*/ 46495 h 640993"/>
              <a:gd name="connsiteX1" fmla="*/ 201478 w 1782305"/>
              <a:gd name="connsiteY1" fmla="*/ 356461 h 640993"/>
              <a:gd name="connsiteX2" fmla="*/ 309966 w 1782305"/>
              <a:gd name="connsiteY2" fmla="*/ 573438 h 640993"/>
              <a:gd name="connsiteX3" fmla="*/ 743919 w 1782305"/>
              <a:gd name="connsiteY3" fmla="*/ 619933 h 640993"/>
              <a:gd name="connsiteX4" fmla="*/ 1255363 w 1782305"/>
              <a:gd name="connsiteY4" fmla="*/ 263472 h 640993"/>
              <a:gd name="connsiteX5" fmla="*/ 1317356 w 1782305"/>
              <a:gd name="connsiteY5" fmla="*/ 139485 h 640993"/>
              <a:gd name="connsiteX6" fmla="*/ 1487837 w 1782305"/>
              <a:gd name="connsiteY6" fmla="*/ 61994 h 640993"/>
              <a:gd name="connsiteX7" fmla="*/ 1782305 w 1782305"/>
              <a:gd name="connsiteY7" fmla="*/ 0 h 640993"/>
              <a:gd name="connsiteX8" fmla="*/ 1782305 w 1782305"/>
              <a:gd name="connsiteY8" fmla="*/ 0 h 640993"/>
              <a:gd name="connsiteX9" fmla="*/ 1782305 w 1782305"/>
              <a:gd name="connsiteY9" fmla="*/ 0 h 640993"/>
              <a:gd name="connsiteX10" fmla="*/ 1782305 w 1782305"/>
              <a:gd name="connsiteY10" fmla="*/ 0 h 640993"/>
              <a:gd name="connsiteX11" fmla="*/ 1766807 w 1782305"/>
              <a:gd name="connsiteY11" fmla="*/ 0 h 64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305" h="640993">
                <a:moveTo>
                  <a:pt x="0" y="46495"/>
                </a:moveTo>
                <a:cubicBezTo>
                  <a:pt x="74908" y="157566"/>
                  <a:pt x="149817" y="268637"/>
                  <a:pt x="201478" y="356461"/>
                </a:cubicBezTo>
                <a:cubicBezTo>
                  <a:pt x="253139" y="444285"/>
                  <a:pt x="219559" y="529526"/>
                  <a:pt x="309966" y="573438"/>
                </a:cubicBezTo>
                <a:cubicBezTo>
                  <a:pt x="400373" y="617350"/>
                  <a:pt x="586353" y="671594"/>
                  <a:pt x="743919" y="619933"/>
                </a:cubicBezTo>
                <a:cubicBezTo>
                  <a:pt x="901485" y="568272"/>
                  <a:pt x="1159790" y="343547"/>
                  <a:pt x="1255363" y="263472"/>
                </a:cubicBezTo>
                <a:cubicBezTo>
                  <a:pt x="1350936" y="183397"/>
                  <a:pt x="1278610" y="173065"/>
                  <a:pt x="1317356" y="139485"/>
                </a:cubicBezTo>
                <a:cubicBezTo>
                  <a:pt x="1356102" y="105905"/>
                  <a:pt x="1410345" y="85242"/>
                  <a:pt x="1487837" y="61994"/>
                </a:cubicBezTo>
                <a:cubicBezTo>
                  <a:pt x="1565329" y="38746"/>
                  <a:pt x="1782305" y="0"/>
                  <a:pt x="1782305" y="0"/>
                </a:cubicBezTo>
                <a:lnTo>
                  <a:pt x="1782305" y="0"/>
                </a:lnTo>
                <a:lnTo>
                  <a:pt x="1782305" y="0"/>
                </a:lnTo>
                <a:lnTo>
                  <a:pt x="1782305" y="0"/>
                </a:lnTo>
                <a:lnTo>
                  <a:pt x="1766807" y="0"/>
                </a:lnTo>
              </a:path>
            </a:pathLst>
          </a:custGeom>
          <a:noFill/>
          <a:ln w="762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408983" y="2971800"/>
            <a:ext cx="4505594" cy="2999318"/>
          </a:xfrm>
          <a:custGeom>
            <a:avLst/>
            <a:gdLst>
              <a:gd name="connsiteX0" fmla="*/ 109469 w 4505594"/>
              <a:gd name="connsiteY0" fmla="*/ 0 h 2999318"/>
              <a:gd name="connsiteX1" fmla="*/ 29956 w 4505594"/>
              <a:gd name="connsiteY1" fmla="*/ 149087 h 2999318"/>
              <a:gd name="connsiteX2" fmla="*/ 139 w 4505594"/>
              <a:gd name="connsiteY2" fmla="*/ 318052 h 2999318"/>
              <a:gd name="connsiteX3" fmla="*/ 39895 w 4505594"/>
              <a:gd name="connsiteY3" fmla="*/ 397565 h 2999318"/>
              <a:gd name="connsiteX4" fmla="*/ 248617 w 4505594"/>
              <a:gd name="connsiteY4" fmla="*/ 526774 h 2999318"/>
              <a:gd name="connsiteX5" fmla="*/ 288374 w 4505594"/>
              <a:gd name="connsiteY5" fmla="*/ 655983 h 2999318"/>
              <a:gd name="connsiteX6" fmla="*/ 526913 w 4505594"/>
              <a:gd name="connsiteY6" fmla="*/ 745435 h 2999318"/>
              <a:gd name="connsiteX7" fmla="*/ 974174 w 4505594"/>
              <a:gd name="connsiteY7" fmla="*/ 914400 h 2999318"/>
              <a:gd name="connsiteX8" fmla="*/ 1809060 w 4505594"/>
              <a:gd name="connsiteY8" fmla="*/ 1351722 h 2999318"/>
              <a:gd name="connsiteX9" fmla="*/ 2932182 w 4505594"/>
              <a:gd name="connsiteY9" fmla="*/ 1630017 h 2999318"/>
              <a:gd name="connsiteX10" fmla="*/ 4015547 w 4505594"/>
              <a:gd name="connsiteY10" fmla="*/ 2613991 h 2999318"/>
              <a:gd name="connsiteX11" fmla="*/ 4204391 w 4505594"/>
              <a:gd name="connsiteY11" fmla="*/ 2991678 h 2999318"/>
              <a:gd name="connsiteX12" fmla="*/ 4244147 w 4505594"/>
              <a:gd name="connsiteY12" fmla="*/ 2315817 h 2999318"/>
              <a:gd name="connsiteX13" fmla="*/ 4492626 w 4505594"/>
              <a:gd name="connsiteY13" fmla="*/ 1580322 h 2999318"/>
              <a:gd name="connsiteX14" fmla="*/ 4472747 w 4505594"/>
              <a:gd name="connsiteY14" fmla="*/ 576470 h 2999318"/>
              <a:gd name="connsiteX15" fmla="*/ 4472747 w 4505594"/>
              <a:gd name="connsiteY15" fmla="*/ 576470 h 299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05594" h="2999318">
                <a:moveTo>
                  <a:pt x="109469" y="0"/>
                </a:moveTo>
                <a:cubicBezTo>
                  <a:pt x="78823" y="48039"/>
                  <a:pt x="48178" y="96078"/>
                  <a:pt x="29956" y="149087"/>
                </a:cubicBezTo>
                <a:cubicBezTo>
                  <a:pt x="11734" y="202096"/>
                  <a:pt x="-1517" y="276639"/>
                  <a:pt x="139" y="318052"/>
                </a:cubicBezTo>
                <a:cubicBezTo>
                  <a:pt x="1795" y="359465"/>
                  <a:pt x="-1518" y="362778"/>
                  <a:pt x="39895" y="397565"/>
                </a:cubicBezTo>
                <a:cubicBezTo>
                  <a:pt x="81308" y="432352"/>
                  <a:pt x="207204" y="483704"/>
                  <a:pt x="248617" y="526774"/>
                </a:cubicBezTo>
                <a:cubicBezTo>
                  <a:pt x="290030" y="569844"/>
                  <a:pt x="241991" y="619540"/>
                  <a:pt x="288374" y="655983"/>
                </a:cubicBezTo>
                <a:cubicBezTo>
                  <a:pt x="334757" y="692426"/>
                  <a:pt x="526913" y="745435"/>
                  <a:pt x="526913" y="745435"/>
                </a:cubicBezTo>
                <a:cubicBezTo>
                  <a:pt x="641213" y="788505"/>
                  <a:pt x="760483" y="813352"/>
                  <a:pt x="974174" y="914400"/>
                </a:cubicBezTo>
                <a:cubicBezTo>
                  <a:pt x="1187865" y="1015448"/>
                  <a:pt x="1482725" y="1232453"/>
                  <a:pt x="1809060" y="1351722"/>
                </a:cubicBezTo>
                <a:cubicBezTo>
                  <a:pt x="2135395" y="1470991"/>
                  <a:pt x="2564434" y="1419639"/>
                  <a:pt x="2932182" y="1630017"/>
                </a:cubicBezTo>
                <a:cubicBezTo>
                  <a:pt x="3299930" y="1840395"/>
                  <a:pt x="3803512" y="2387047"/>
                  <a:pt x="4015547" y="2613991"/>
                </a:cubicBezTo>
                <a:cubicBezTo>
                  <a:pt x="4227582" y="2840935"/>
                  <a:pt x="4166291" y="3041374"/>
                  <a:pt x="4204391" y="2991678"/>
                </a:cubicBezTo>
                <a:cubicBezTo>
                  <a:pt x="4242491" y="2941982"/>
                  <a:pt x="4196108" y="2551043"/>
                  <a:pt x="4244147" y="2315817"/>
                </a:cubicBezTo>
                <a:cubicBezTo>
                  <a:pt x="4292186" y="2080591"/>
                  <a:pt x="4454526" y="1870213"/>
                  <a:pt x="4492626" y="1580322"/>
                </a:cubicBezTo>
                <a:cubicBezTo>
                  <a:pt x="4530726" y="1290431"/>
                  <a:pt x="4472747" y="576470"/>
                  <a:pt x="4472747" y="576470"/>
                </a:cubicBezTo>
                <a:lnTo>
                  <a:pt x="4472747" y="576470"/>
                </a:lnTo>
              </a:path>
            </a:pathLst>
          </a:cu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7721927" y="3342731"/>
            <a:ext cx="167927" cy="20583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62200" y="408682"/>
            <a:ext cx="6781800" cy="1077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在該撒利亞下了船，就上耶路撒冷去問教會安，隨後下安提阿去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(18:22)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22637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14872</TotalTime>
  <Words>2514</Words>
  <Application>Microsoft Office PowerPoint</Application>
  <PresentationFormat>On-screen Show (4:3)</PresentationFormat>
  <Paragraphs>274</Paragraphs>
  <Slides>41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61" baseType="lpstr">
      <vt:lpstr>Arial Narrow</vt:lpstr>
      <vt:lpstr>Arial Unicode MS</vt:lpstr>
      <vt:lpstr>文鼎特圓</vt:lpstr>
      <vt:lpstr>Arial</vt:lpstr>
      <vt:lpstr>Wingdings</vt:lpstr>
      <vt:lpstr>新細明體</vt:lpstr>
      <vt:lpstr>華康華綜體 Std W5</vt:lpstr>
      <vt:lpstr>華康雅藝體 Std W6</vt:lpstr>
      <vt:lpstr>華康儷中黑</vt:lpstr>
      <vt:lpstr>華康宗楷體 Std W7</vt:lpstr>
      <vt:lpstr>華康黑體 Std W7</vt:lpstr>
      <vt:lpstr>全真楷書</vt:lpstr>
      <vt:lpstr>文鼎行楷碑體</vt:lpstr>
      <vt:lpstr>華康黑體 Std W9</vt:lpstr>
      <vt:lpstr>文鼎特明</vt:lpstr>
      <vt:lpstr>Calibri</vt:lpstr>
      <vt:lpstr>華康儷楷書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Balex</dc:creator>
  <cp:lastModifiedBy>Balex</cp:lastModifiedBy>
  <cp:revision>196</cp:revision>
  <cp:lastPrinted>2017-01-28T02:50:28Z</cp:lastPrinted>
  <dcterms:created xsi:type="dcterms:W3CDTF">2011-01-19T01:10:26Z</dcterms:created>
  <dcterms:modified xsi:type="dcterms:W3CDTF">2017-01-29T01:47:51Z</dcterms:modified>
</cp:coreProperties>
</file>