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jpe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96" r:id="rId5"/>
    <p:sldId id="297" r:id="rId6"/>
    <p:sldId id="298" r:id="rId7"/>
    <p:sldId id="286" r:id="rId8"/>
    <p:sldId id="289" r:id="rId9"/>
    <p:sldId id="288" r:id="rId10"/>
    <p:sldId id="290" r:id="rId11"/>
    <p:sldId id="293" r:id="rId12"/>
    <p:sldId id="259" r:id="rId13"/>
    <p:sldId id="261" r:id="rId14"/>
    <p:sldId id="260" r:id="rId15"/>
    <p:sldId id="295" r:id="rId16"/>
    <p:sldId id="265" r:id="rId17"/>
    <p:sldId id="258" r:id="rId18"/>
    <p:sldId id="262" r:id="rId19"/>
    <p:sldId id="291" r:id="rId20"/>
    <p:sldId id="292" r:id="rId21"/>
    <p:sldId id="263" r:id="rId22"/>
    <p:sldId id="268" r:id="rId23"/>
    <p:sldId id="266" r:id="rId24"/>
    <p:sldId id="267" r:id="rId25"/>
    <p:sldId id="284" r:id="rId26"/>
    <p:sldId id="283" r:id="rId27"/>
    <p:sldId id="269" r:id="rId28"/>
    <p:sldId id="256" r:id="rId29"/>
    <p:sldId id="264" r:id="rId30"/>
    <p:sldId id="273" r:id="rId31"/>
    <p:sldId id="299" r:id="rId32"/>
    <p:sldId id="272" r:id="rId33"/>
    <p:sldId id="274" r:id="rId34"/>
    <p:sldId id="281" r:id="rId35"/>
    <p:sldId id="270" r:id="rId36"/>
    <p:sldId id="282" r:id="rId37"/>
    <p:sldId id="280" r:id="rId38"/>
    <p:sldId id="275" r:id="rId39"/>
    <p:sldId id="276" r:id="rId40"/>
    <p:sldId id="285" r:id="rId41"/>
    <p:sldId id="271" r:id="rId42"/>
    <p:sldId id="277" r:id="rId43"/>
    <p:sldId id="278" r:id="rId44"/>
    <p:sldId id="279" r:id="rId45"/>
  </p:sldIdLst>
  <p:sldSz cx="9144000" cy="6858000" type="screen4x3"/>
  <p:notesSz cx="6858000" cy="9144000"/>
  <p:embeddedFontLst>
    <p:embeddedFont>
      <p:font typeface="華康儷中黑" panose="02010601000101010101" pitchFamily="1" charset="-120"/>
      <p:regular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mbria" panose="02040503050406030204" pitchFamily="18" charset="0"/>
      <p:regular r:id="rId53"/>
      <p:bold r:id="rId54"/>
      <p:italic r:id="rId55"/>
      <p:boldItalic r:id="rId56"/>
    </p:embeddedFont>
    <p:embeddedFont>
      <p:font typeface="文鼎圓立體" panose="02010609010101010101" pitchFamily="49" charset="-120"/>
      <p:regular r:id="rId57"/>
    </p:embeddedFont>
    <p:embeddedFont>
      <p:font typeface="文鼎行楷碑體" panose="02010609010101010101" pitchFamily="49" charset="-12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9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7.fntdata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9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16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0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9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0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8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6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9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91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30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02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39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58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89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70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19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32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143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47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172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15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611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21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66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96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07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802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548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647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9726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4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8052F-FE00-4BA2-98FD-440470D3D126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0AF3A-0199-449A-B9B1-7F0CE9298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7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1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F681A-4272-4868-8DF9-CBD99E606D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DE3-2702-43A4-8C10-03FBB1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1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2627" y="4943323"/>
            <a:ext cx="382814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在地極作見證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0" y="5651209"/>
            <a:ext cx="3808770" cy="444791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21:17–28:31</a:t>
            </a:r>
            <a:endParaRPr lang="en-US" sz="3000" dirty="0">
              <a:solidFill>
                <a:schemeClr val="accent2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579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4" y="244596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38843" y="765195"/>
            <a:ext cx="65241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我們就在推羅上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岸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找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著了門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被聖靈感動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，對保羅說：「不要上耶路撒冷去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(21:3-4)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9414" y="2499351"/>
            <a:ext cx="8483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有一個先知名叫亞迦布到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了我們這裡，就拿保羅的腰帶捆上自己的手腳，說：「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聖靈說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：猶太人在耶路撒冷，要如此捆綁這腰帶的主人，把他交在外邦人手裡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(21:10-11)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414" y="4702407"/>
            <a:ext cx="86759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但知道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在各城裡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向我指證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，說有捆鎖與患難等待我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(20:23)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8843" y="136383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有關保羅執意要去耶路撒冷？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1214" y="5364831"/>
            <a:ext cx="4288353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同樣都是聖靈的感動！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4661" y="6090801"/>
            <a:ext cx="4355680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感動 </a:t>
            </a:r>
            <a:r>
              <a:rPr lang="en-US" altLang="zh-TW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將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有患難與危險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3135086" y="5987950"/>
            <a:ext cx="1246642" cy="60356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5643" y="6014802"/>
            <a:ext cx="2236510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不同的決定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94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971" y="209621"/>
            <a:ext cx="8890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我卻不以性命為念，也不看為寶貴，只要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行完我的路程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成就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我從主耶穌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所領受的職事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，證明神恩惠的福音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(20:24)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971" y="1975507"/>
            <a:ext cx="87448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我們和那本地的人聽見這話，都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苦勸保羅不要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上耶路撒冷去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。保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羅說：「你們為甚麼這樣痛哭，使我心碎呢？我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為主耶穌的名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，不但被人捆綁，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就是死在耶路撒冷也是願意的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(21:12-13)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6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7" y="4499275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54037" y="4386236"/>
            <a:ext cx="716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當初許多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宣教士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到中國之前是否已清楚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知道會有危險，甚至性命為險？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4036" y="5560534"/>
            <a:ext cx="716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結果他們還是去了，很多也真的犧牲了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生命。他們作得對嗎？他們太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固執嗎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？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377793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8106" y="3855720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神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的預言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9:15-16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「他是我揀選的器皿，要</a:t>
            </a:r>
            <a:r>
              <a:rPr lang="zh-TW" altLang="en-US" sz="3000" dirty="0">
                <a:solidFill>
                  <a:srgbClr val="002060"/>
                </a:solidFill>
                <a:ea typeface="華康儷中黑" pitchFamily="1" charset="-120"/>
              </a:rPr>
              <a:t>在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外邦人和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君王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面前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宣揚我的名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</a:rPr>
              <a:t>...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必須受許多的苦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0440" y="34486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u="sng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保羅的看法</a:t>
            </a:r>
            <a:endParaRPr lang="en-US" sz="3200" u="sng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540" y="313748"/>
            <a:ext cx="6340197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困難不一定是我們轉換方向的理由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539" y="1075748"/>
            <a:ext cx="6750566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困難不是要我們躲避，而是做好預備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539" y="1837748"/>
            <a:ext cx="8392041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有時身邊愛護我們的人反易難阻了我們服事神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7156" y="6019800"/>
            <a:ext cx="6816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完成四卷監獄書信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弗、腓、西、門</a:t>
            </a:r>
            <a:r>
              <a:rPr lang="en-US" altLang="zh-TW" dirty="0">
                <a:solidFill>
                  <a:srgbClr val="002060"/>
                </a:solidFill>
                <a:ea typeface="華康儷中黑" pitchFamily="1" charset="-120"/>
              </a:rPr>
              <a:t>)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106" y="4947898"/>
            <a:ext cx="88458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主的應許 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</a:rPr>
              <a:t>徒</a:t>
            </a:r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</a:rPr>
              <a:t>23:11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「放心罷，你怎樣在耶路撒冷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</a:rPr>
              <a:t>  為我作見證，也必怎樣在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羅馬為我作見證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7156" y="2553944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神的道路及意念永遠高於人的理性分析</a:t>
            </a:r>
            <a:endParaRPr lang="en-US" dirty="0">
              <a:solidFill>
                <a:srgbClr val="002060"/>
              </a:solidFill>
              <a:ea typeface="華康儷中黑" pitchFamily="1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539" y="3270140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保羅的看法：</a:t>
            </a:r>
            <a:endParaRPr lang="en-US" sz="34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185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12" grpId="0"/>
      <p:bldP spid="13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2.jpg"/>
          <p:cNvPicPr>
            <a:picLocks noChangeAspect="1"/>
          </p:cNvPicPr>
          <p:nvPr/>
        </p:nvPicPr>
        <p:blipFill>
          <a:blip r:embed="rId2" cstate="print"/>
          <a:srcRect l="10588" t="5133" r="32941" b="6073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001000" y="58674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5243" y="228600"/>
            <a:ext cx="399981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C00000"/>
                </a:solidFill>
                <a:ea typeface="華康儷中黑" pitchFamily="1" charset="-120"/>
                <a:sym typeface="Wingdings" pitchFamily="2" charset="2"/>
              </a:rPr>
              <a:t>面向耶路撒冷：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徒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21</a:t>
            </a:r>
            <a:r>
              <a:rPr lang="zh-TW" altLang="en-US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章</a:t>
            </a:r>
            <a:r>
              <a:rPr lang="en-US" altLang="zh-TW" sz="2800" dirty="0">
                <a:solidFill>
                  <a:prstClr val="black"/>
                </a:solidFill>
                <a:ea typeface="華康儷中黑" pitchFamily="1" charset="-120"/>
                <a:sym typeface="Wingdings" pitchFamily="2" charset="2"/>
              </a:rPr>
              <a:t>)</a:t>
            </a:r>
            <a:endParaRPr lang="en-US" sz="28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81600" y="3962400"/>
            <a:ext cx="2438400" cy="16002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15039" y="41148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居比路</a:t>
            </a:r>
            <a:endParaRPr lang="en-US" sz="1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282" y="4008526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775" y="4487109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93972"/>
            <a:ext cx="34880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Image result for acts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4" y="3068279"/>
            <a:ext cx="4009618" cy="2296418"/>
          </a:xfrm>
          <a:prstGeom prst="rect">
            <a:avLst/>
          </a:prstGeom>
          <a:noFill/>
          <a:ln w="889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0" y="5462128"/>
            <a:ext cx="7305205" cy="55399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雅各及長老們歡喜接待保羅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20:17-26) </a:t>
            </a:r>
            <a:endParaRPr lang="en-US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669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3102193"/>
            <a:ext cx="1600200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2986313"/>
            <a:ext cx="75713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保羅接納雅各的建議行猶太人潔淨的禮，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這行動與他所傳「因信稱義」有否抵觸？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599" y="4194627"/>
            <a:ext cx="71609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保羅需行了禮儀，似乎無濟於事，甚至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引起騷動被猶太人捉拿，他是否作了不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必要的妥協？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19314"/>
            <a:ext cx="7268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四人都有願在身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V.23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許了拿細耳願？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904089"/>
            <a:ext cx="7268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行潔淨的禮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V.24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可能摸了不潔之物？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488864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請求保羅替他們拿出規費，並帶他們到聖殿向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祭司報明禮儀結束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參民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449847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228600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「這樣，眾人就可知道，先前所聽見你的事是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虛的」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(21:24)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09257" y="705535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為了否定謠言？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357033"/>
            <a:ext cx="90043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「向猶太人，我就作猶太人，為要得猶太人。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凡我所行的都是為福音的原故」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9:20, 23)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Image result for chamele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696" y="2793859"/>
            <a:ext cx="4309744" cy="170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2400" y="5356959"/>
            <a:ext cx="9212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基督徒何時要「堅守原則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」？何時需「遷就他人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915" y="4157978"/>
            <a:ext cx="35189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替提摩太行了割禮  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16:3) 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915" y="2577997"/>
            <a:ext cx="3775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沒有勉強提多受割禮 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加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2:3) 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" y="3028446"/>
            <a:ext cx="3983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在外邦人中，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辯證割禮不使人得救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4547" y="4616041"/>
            <a:ext cx="8489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在猶太人中服事，辯證沒有不守律法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151293" y="5858523"/>
            <a:ext cx="848989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</a:t>
            </a:r>
            <a:r>
              <a:rPr lang="en-US" altLang="zh-TW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essentials vs. non-essentials</a:t>
            </a:r>
          </a:p>
          <a:p>
            <a:pPr>
              <a:lnSpc>
                <a:spcPts val="3300"/>
              </a:lnSpc>
            </a:pPr>
            <a:r>
              <a:rPr lang="en-US" altLang="zh-TW" sz="30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biblical truths vs. cultural practices</a:t>
            </a:r>
          </a:p>
        </p:txBody>
      </p:sp>
    </p:spTree>
    <p:extLst>
      <p:ext uri="{BB962C8B-B14F-4D97-AF65-F5344CB8AC3E}">
        <p14:creationId xmlns:p14="http://schemas.microsoft.com/office/powerpoint/2010/main" val="148325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148" y="236956"/>
            <a:ext cx="9349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「因他們曾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看見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以弗所人特羅非摩同保羅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在城裡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200" u="sng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以為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保羅帶他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進了殿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(21:29)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3" y="1439860"/>
            <a:ext cx="3382958" cy="253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9943" y="1293816"/>
            <a:ext cx="4589655" cy="1138773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我們也作過多少</a:t>
            </a:r>
            <a:r>
              <a:rPr lang="zh-TW" altLang="en-US" sz="3400" dirty="0" smtClean="0">
                <a:solidFill>
                  <a:srgbClr val="00B05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看見就以為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的錯誤結論呢？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96" y="4102765"/>
            <a:ext cx="4320616" cy="2742519"/>
          </a:xfrm>
          <a:prstGeom prst="rect">
            <a:avLst/>
          </a:prstGeom>
        </p:spPr>
      </p:pic>
      <p:pic>
        <p:nvPicPr>
          <p:cNvPr id="7" name="Picture 4" descr="Image result for 外邦人院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656" y="2495432"/>
            <a:ext cx="2854230" cy="432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95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聖殿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Image result for acts 2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1"/>
          <a:stretch/>
        </p:blipFill>
        <p:spPr bwMode="auto">
          <a:xfrm>
            <a:off x="307975" y="294609"/>
            <a:ext cx="3896252" cy="481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97828" y="294609"/>
            <a:ext cx="46730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暴亂觸發了</a:t>
            </a:r>
            <a:r>
              <a:rPr lang="en-US" altLang="zh-TW" sz="34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(21:30-40)</a:t>
            </a:r>
            <a:endParaRPr lang="en-US" sz="34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7828" y="925983"/>
            <a:ext cx="214994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拿住保羅 </a:t>
            </a:r>
            <a:endParaRPr lang="en-US" altLang="zh-TW" sz="32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拉他出殿</a:t>
            </a:r>
            <a:endParaRPr lang="en-US" altLang="zh-TW" sz="32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將他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毆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打</a:t>
            </a:r>
            <a:endParaRPr lang="en-US" altLang="zh-TW" sz="32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想要殺他</a:t>
            </a:r>
            <a:endParaRPr lang="en-US" altLang="zh-TW" sz="32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鐵鍊捆鎖</a:t>
            </a:r>
            <a:endParaRPr lang="en-US" sz="32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7174" name="Picture 6" descr="Image result for testim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153" y="3582126"/>
            <a:ext cx="4446474" cy="313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31153" y="3582126"/>
            <a:ext cx="4416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開始了在地極為主作見證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5244025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患難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常是傳福音、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見證主的大好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機會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！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0763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883" y="831539"/>
            <a:ext cx="541686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ea typeface="華康儷中黑" pitchFamily="1" charset="-120"/>
                <a:sym typeface="Wingdings"/>
              </a:rPr>
              <a:t>學習保羅如何作得救見證：</a:t>
            </a:r>
            <a:endParaRPr lang="en-US" altLang="zh-TW" sz="3400" dirty="0">
              <a:ea typeface="華康儷中黑" pitchFamily="1" charset="-120"/>
              <a:sym typeface="Wingding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882" y="1479311"/>
            <a:ext cx="4115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信主前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的光景如何</a:t>
            </a:r>
            <a:r>
              <a:rPr lang="zh-TW" altLang="en-US" sz="32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？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9881" y="3093145"/>
            <a:ext cx="4115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自己是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如何信主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的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？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881" y="4783424"/>
            <a:ext cx="4115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信主後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有什麼改變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？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9883" y="152989"/>
            <a:ext cx="7975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向耶路撒冷</a:t>
            </a:r>
            <a:r>
              <a:rPr lang="zh-TW" altLang="en-US" sz="36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百</a:t>
            </a:r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姓分訴 </a:t>
            </a:r>
            <a:r>
              <a:rPr lang="en-US" altLang="zh-TW" sz="3600" i="1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(defense)</a:t>
            </a:r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：</a:t>
            </a:r>
            <a:r>
              <a:rPr lang="en-US" altLang="zh-TW" sz="36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(22</a:t>
            </a:r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章</a:t>
            </a:r>
            <a:r>
              <a:rPr lang="en-US" altLang="zh-TW" sz="36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)</a:t>
            </a:r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4214840" y="1494699"/>
            <a:ext cx="48013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重點</a:t>
            </a:r>
            <a:r>
              <a:rPr lang="zh-TW" altLang="en-US" sz="3000" dirty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：</a:t>
            </a:r>
            <a:r>
              <a:rPr lang="zh-TW" altLang="en-US" sz="3000" dirty="0" smtClean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建立接觸點與人認同</a:t>
            </a:r>
            <a:endParaRPr lang="en-US" altLang="zh-TW" sz="3000" dirty="0">
              <a:solidFill>
                <a:schemeClr val="accent2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5486" y="3677920"/>
            <a:ext cx="84369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大馬色路上基督的光照與呼召、亞拿尼亞的協助  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  <a:sym typeface="Wingdings" panose="05000000000000000000" pitchFamily="2" charset="2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具體的細節、來朧去脈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(6-16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26574" y="3076535"/>
            <a:ext cx="44165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重點：信主原因及轉捩</a:t>
            </a:r>
            <a:r>
              <a:rPr lang="zh-TW" altLang="en-US" sz="3000" dirty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點</a:t>
            </a:r>
            <a:endParaRPr lang="en-US" altLang="zh-TW" sz="3000" dirty="0">
              <a:solidFill>
                <a:schemeClr val="accent2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5486" y="2058711"/>
            <a:ext cx="7667484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希伯來話，猶太血統，嚴守律法、對神熱心  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「像你們眾人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一樣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」</a:t>
            </a:r>
            <a:r>
              <a:rPr lang="en-US" altLang="zh-TW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(3</a:t>
            </a:r>
            <a:r>
              <a:rPr lang="zh-TW" altLang="en-US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) </a:t>
            </a:r>
            <a:endParaRPr lang="en-US" altLang="zh-TW" sz="32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58998" y="4785173"/>
            <a:ext cx="32624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chemeClr val="accent2">
                    <a:lumMod val="50000"/>
                  </a:schemeClr>
                </a:solidFill>
                <a:ea typeface="華康儷中黑" pitchFamily="1" charset="-120"/>
                <a:sym typeface="Wingdings" panose="05000000000000000000" pitchFamily="2" charset="2"/>
              </a:rPr>
              <a:t>重點：生命的果子</a:t>
            </a:r>
            <a:endParaRPr lang="en-US" altLang="zh-TW" sz="3000" dirty="0">
              <a:solidFill>
                <a:schemeClr val="accent2">
                  <a:lumMod val="50000"/>
                </a:schemeClr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7285" y="5368199"/>
            <a:ext cx="74302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向耶穌禱告、明白過往的錯誤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逼害信徒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)</a:t>
            </a:r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、</a:t>
            </a:r>
            <a:endParaRPr lang="en-US" altLang="zh-TW" sz="3000" dirty="0" smtClean="0">
              <a:solidFill>
                <a:srgbClr val="002060"/>
              </a:solidFill>
              <a:ea typeface="華康儷中黑" pitchFamily="1" charset="-120"/>
              <a:sym typeface="Wingdings" panose="05000000000000000000" pitchFamily="2" charset="2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如今遵照主旨奉差向外邦人傳道 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(17-21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節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9641844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884" y="1792503"/>
            <a:ext cx="584326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保羅生命的三個歷程  </a:t>
            </a:r>
            <a:r>
              <a:rPr lang="zh-TW" altLang="en-US" sz="3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～胡志偉</a:t>
            </a:r>
            <a:endParaRPr lang="en-US" altLang="zh-TW" sz="30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884" y="2408056"/>
            <a:ext cx="83920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</a:t>
            </a:r>
            <a:r>
              <a:rPr lang="zh-TW" altLang="en-US" sz="3200" dirty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起來</a:t>
            </a:r>
            <a:r>
              <a:rPr lang="zh-TW" altLang="en-US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，進大馬士革去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，在</a:t>
            </a:r>
            <a:r>
              <a:rPr lang="zh-TW" altLang="en-US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那裡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，要</a:t>
            </a:r>
            <a:r>
              <a:rPr lang="zh-TW" altLang="en-US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將所派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你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作</a:t>
            </a:r>
            <a:r>
              <a:rPr lang="zh-TW" altLang="en-US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的一切事告訴你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。」（</a:t>
            </a:r>
            <a:r>
              <a:rPr lang="en-US" altLang="zh-TW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10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節）</a:t>
            </a:r>
            <a:endParaRPr lang="en-US" altLang="zh-TW" sz="28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884" y="3562218"/>
            <a:ext cx="857318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「你趕緊的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離開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耶路撒冷，不可遲延；因你為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我作的見證，這裡的人必不領受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。」（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18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節）</a:t>
            </a:r>
            <a:endParaRPr lang="en-US" altLang="zh-TW" sz="28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883" y="4716380"/>
            <a:ext cx="88024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「你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去吧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！我要差你遠遠的往外邦人那裡去。」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28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(21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節）</a:t>
            </a:r>
            <a:endParaRPr lang="en-US" altLang="zh-TW" sz="28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2571" y="5439662"/>
            <a:ext cx="52560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i="1" dirty="0" smtClean="0"/>
              <a:t>G</a:t>
            </a:r>
            <a:r>
              <a:rPr lang="en-US" altLang="zh-TW" sz="5000" i="1" dirty="0" smtClean="0">
                <a:solidFill>
                  <a:srgbClr val="C00000"/>
                </a:solidFill>
              </a:rPr>
              <a:t>et up, </a:t>
            </a:r>
            <a:r>
              <a:rPr lang="en-US" altLang="zh-TW" sz="5000" i="1" dirty="0" smtClean="0"/>
              <a:t>G</a:t>
            </a:r>
            <a:r>
              <a:rPr lang="en-US" altLang="zh-TW" sz="5000" i="1" dirty="0" smtClean="0">
                <a:solidFill>
                  <a:srgbClr val="C00000"/>
                </a:solidFill>
              </a:rPr>
              <a:t>et out, </a:t>
            </a:r>
            <a:r>
              <a:rPr lang="en-US" altLang="zh-TW" sz="5000" i="1" dirty="0" smtClean="0"/>
              <a:t>G</a:t>
            </a:r>
            <a:r>
              <a:rPr lang="en-US" altLang="zh-TW" sz="5000" i="1" dirty="0" smtClean="0">
                <a:solidFill>
                  <a:srgbClr val="C00000"/>
                </a:solidFill>
              </a:rPr>
              <a:t>o</a:t>
            </a:r>
            <a:endParaRPr lang="en-US" sz="5000" i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883" y="428758"/>
            <a:ext cx="3058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保羅的見證：</a:t>
            </a:r>
            <a:r>
              <a:rPr lang="zh-TW" altLang="en-US" sz="36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038105" y="376738"/>
            <a:ext cx="458330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聽見    看見    遇見</a:t>
            </a:r>
            <a:endParaRPr lang="en-US" sz="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162659" y="526674"/>
            <a:ext cx="420914" cy="4298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826430" y="526674"/>
            <a:ext cx="420914" cy="4298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9883" y="1038457"/>
            <a:ext cx="33361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參約翰壹書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1:1-2)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519007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74" y="180993"/>
            <a:ext cx="3918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在猶大公會前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(23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4" y="875625"/>
            <a:ext cx="3614059" cy="529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59201" y="2169330"/>
            <a:ext cx="53816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大祭司亞拿尼亞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(47-59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生性殘暴，在反羅馬暴亂中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被同胞刺殺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59201" y="928940"/>
            <a:ext cx="54584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猶太人最高法庭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70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成員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祭司、法利賽人、撒都該人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2743" y="3861180"/>
            <a:ext cx="5346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保羅真的不認得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大祭司嗎？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7434" y="4399322"/>
            <a:ext cx="473719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保羅弱視看不清楚</a:t>
            </a:r>
            <a:endParaRPr lang="en-US" altLang="zh-TW" sz="28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大祭司一般不坐那位置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保羅在諷刺他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保羅不願意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acknowledge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他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4629" y="226284"/>
            <a:ext cx="39453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參利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19:15</a:t>
            </a:r>
            <a:r>
              <a:rPr lang="zh-TW" altLang="en-US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、申</a:t>
            </a:r>
            <a:r>
              <a:rPr lang="en-US" altLang="zh-TW" sz="30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25:1-2</a:t>
            </a:r>
            <a:endParaRPr lang="en-US" sz="30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3420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315" y="333854"/>
            <a:ext cx="8548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保羅以「死人復活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之道故意引發法利賽人與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撒都該人彼此間起爭議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315" y="1411072"/>
            <a:ext cx="8548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當夜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主顯現賜下應許：「放心罷，你怎樣在耶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路撒冷為我作見證，也切怎樣在羅馬為我作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見證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」(23:11)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758" y="2980732"/>
            <a:ext cx="90332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有時神不拿去我們的困難，但是祂卻給我們一個應許</a:t>
            </a:r>
            <a:endParaRPr lang="en-US" sz="3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922" y="3534730"/>
            <a:ext cx="8548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神主權地保護免被猶太謀害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922" y="4119505"/>
            <a:ext cx="488146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保羅外甥聽到陰謀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(23:16)</a:t>
            </a:r>
            <a:endParaRPr lang="en-US" altLang="zh-TW" sz="28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千夫長願意救援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(23:22)</a:t>
            </a: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浩浩盪盪的護送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(23:23)</a:t>
            </a: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寫文書達巡撫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(23:25)</a:t>
            </a: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保羅有羅馬公民身份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(23:27)</a:t>
            </a:r>
          </a:p>
        </p:txBody>
      </p:sp>
    </p:spTree>
    <p:extLst>
      <p:ext uri="{BB962C8B-B14F-4D97-AF65-F5344CB8AC3E}">
        <p14:creationId xmlns:p14="http://schemas.microsoft.com/office/powerpoint/2010/main" val="34034105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0002"/>
          <p:cNvPicPr/>
          <p:nvPr/>
        </p:nvPicPr>
        <p:blipFill>
          <a:blip r:embed="rId2" cstate="print"/>
          <a:srcRect l="9813" t="41702" r="12045" b="162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667656" y="1059543"/>
            <a:ext cx="188687" cy="203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05800" y="5196114"/>
            <a:ext cx="185057" cy="16328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18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884" y="152400"/>
            <a:ext cx="323678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保羅五次</a:t>
            </a:r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分訴</a:t>
            </a:r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：</a:t>
            </a:r>
            <a:endParaRPr lang="en-US" altLang="zh-TW" sz="34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884" y="767953"/>
            <a:ext cx="4915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向耶路撒冷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百姓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(22:1-21)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884" y="1352728"/>
            <a:ext cx="4094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向猶大公會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(23:1-10)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883" y="1937503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向巡撫腓力斯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(24:1-21)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882" y="2522278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向巡撫非斯都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(25:6-12)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40407" y="1937502"/>
            <a:ext cx="4065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在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該撒利亞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被關兩年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881" y="3107052"/>
            <a:ext cx="4094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向亞基帕王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(26:1-29)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7669" y="767953"/>
            <a:ext cx="3244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在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耶路撒冷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被捕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40406" y="3107052"/>
            <a:ext cx="32447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坐船被押至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羅馬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43602" y="2391650"/>
            <a:ext cx="3076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主後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60 – 62 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年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88826" y="183177"/>
            <a:ext cx="3660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= </a:t>
            </a:r>
            <a:r>
              <a:rPr lang="en-US" altLang="zh-TW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apologia </a:t>
            </a:r>
            <a:r>
              <a:rPr lang="en-US" altLang="zh-TW" sz="3200" i="1" dirty="0" smtClean="0">
                <a:ea typeface="華康儷中黑" pitchFamily="1" charset="-120"/>
                <a:sym typeface="Wingdings" panose="05000000000000000000" pitchFamily="2" charset="2"/>
              </a:rPr>
              <a:t>(defense)</a:t>
            </a:r>
            <a:endParaRPr lang="en-US" altLang="zh-TW" sz="3200" i="1" dirty="0">
              <a:ea typeface="華康儷中黑" pitchFamily="1" charset="-120"/>
              <a:sym typeface="Wingdings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975159"/>
              </p:ext>
            </p:extLst>
          </p:nvPr>
        </p:nvGraphicFramePr>
        <p:xfrm>
          <a:off x="829284" y="3768768"/>
          <a:ext cx="7547426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3713"/>
                <a:gridCol w="37737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人的眼光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神的眼光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飽受無辜冤屈的可  </a:t>
                      </a:r>
                      <a:endParaRPr lang="en-US" altLang="zh-TW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 </a:t>
                      </a: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憐囚犯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蒙特別恩召向  </a:t>
                      </a:r>
                      <a:endParaRPr lang="en-US" altLang="zh-TW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  <a:p>
                      <a:r>
                        <a:rPr lang="en-US" altLang="zh-TW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  </a:t>
                      </a: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眾領袖替神見證者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0" y="5523094"/>
            <a:ext cx="92059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基督徒任在何處境都可為神見證</a:t>
            </a:r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，無論富足或貧窮、健康或生病、成功或失敗、剛強或軟弱、自由或受綑</a:t>
            </a:r>
            <a:r>
              <a:rPr lang="en-US" altLang="zh-TW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endParaRPr lang="en-US" sz="30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152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884" y="152400"/>
            <a:ext cx="59916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辯士帖</a:t>
            </a:r>
            <a:r>
              <a:rPr lang="zh-TW" altLang="en-US" sz="34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士</a:t>
            </a:r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羅的控詞 </a:t>
            </a:r>
            <a:r>
              <a:rPr lang="en-US" altLang="zh-TW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(24:1-8) </a:t>
            </a:r>
          </a:p>
          <a:p>
            <a:r>
              <a:rPr lang="en-US" altLang="zh-TW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                                    – </a:t>
            </a:r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  <a:sym typeface="Wingdings"/>
              </a:rPr>
              <a:t>該撒利亞</a:t>
            </a:r>
            <a:endParaRPr lang="en-US" altLang="zh-TW" sz="3400" dirty="0">
              <a:solidFill>
                <a:srgbClr val="C0000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884" y="753439"/>
            <a:ext cx="2977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如同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溫疫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一般 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884" y="1338214"/>
            <a:ext cx="2977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鼓動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天下生亂 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884" y="1953767"/>
            <a:ext cx="2977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拿撒勒黨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頭目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884" y="2569320"/>
            <a:ext cx="2884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想要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污穢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聖殿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14514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399" y="3611378"/>
            <a:ext cx="88900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查問就可以知道，從我上耶路撒冷禮拜到今日不過有十二天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們並沒有看見我在殿裡，或是在會堂裡，或是在城裡，和人辯論，聳動眾人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</a:t>
            </a: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們現在所告我的事並不能對你證實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我帶著賙濟本國的捐項和項物上去。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正獻的時候，他們看見我在殿裡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8" t="3627" r="34974" b="1558"/>
          <a:stretch/>
        </p:blipFill>
        <p:spPr>
          <a:xfrm>
            <a:off x="6251488" y="152400"/>
            <a:ext cx="2573476" cy="334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902" y="290039"/>
            <a:ext cx="2749471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問題徵結：</a:t>
            </a:r>
            <a:endParaRPr lang="en-US" sz="4000" dirty="0"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901" y="1117378"/>
            <a:ext cx="8610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我今日在你們面前受審，是為死人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復活的道理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(24:21; 24:15;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23: 6-10)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640608" y="2459192"/>
            <a:ext cx="92766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《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使徒行傳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》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眾使徒們重複強調的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中心信息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lvl="2"/>
            <a:r>
              <a:rPr lang="zh-CN" alt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1</a:t>
            </a:r>
            <a:r>
              <a:rPr lang="en-US" altLang="zh-TW" sz="3200" dirty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:</a:t>
            </a:r>
            <a:r>
              <a:rPr 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22</a:t>
            </a:r>
            <a:r>
              <a:rPr lang="zh-TW" altLang="en-US" sz="3200" dirty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2:24, 31, 32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3:15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4:2, </a:t>
            </a:r>
            <a:r>
              <a:rPr 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10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, </a:t>
            </a:r>
            <a:r>
              <a:rPr 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33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5:30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   </a:t>
            </a:r>
            <a:endParaRPr lang="en-US" altLang="zh-TW" sz="3200" dirty="0" smtClean="0">
              <a:solidFill>
                <a:srgbClr val="002060"/>
              </a:solidFill>
              <a:latin typeface="Cambria" panose="02040503050406030204" pitchFamily="18" charset="0"/>
              <a:ea typeface="華康雅藝體 Std W6" panose="040B0600000000000000" pitchFamily="82" charset="-120"/>
              <a:cs typeface="Arial" panose="020B0604020202020204" pitchFamily="34" charset="0"/>
            </a:endParaRPr>
          </a:p>
          <a:p>
            <a:pPr lvl="2"/>
            <a:r>
              <a:rPr lang="en-US" altLang="zh-TW" sz="3200" dirty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9:1-19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10:40, 41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13:30, 33, 34, 37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endParaRPr lang="en-US" altLang="zh-TW" sz="3200" dirty="0" smtClean="0">
              <a:solidFill>
                <a:srgbClr val="002060"/>
              </a:solidFill>
              <a:latin typeface="Cambria" panose="02040503050406030204" pitchFamily="18" charset="0"/>
              <a:ea typeface="華康雅藝體 Std W6" panose="040B0600000000000000" pitchFamily="82" charset="-120"/>
              <a:cs typeface="Arial" panose="020B0604020202020204" pitchFamily="34" charset="0"/>
            </a:endParaRPr>
          </a:p>
          <a:p>
            <a:pPr lvl="2"/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 17:3, 18, 31, 32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22:6-16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23:68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24:15, 21</a:t>
            </a:r>
          </a:p>
          <a:p>
            <a:pPr lvl="2"/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 24:19</a:t>
            </a:r>
            <a:r>
              <a:rPr lang="zh-TW" altLang="en-US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、</a:t>
            </a:r>
            <a:r>
              <a:rPr lang="en-US" altLang="zh-TW" sz="3200" dirty="0" smtClean="0">
                <a:solidFill>
                  <a:srgbClr val="002060"/>
                </a:solidFill>
                <a:latin typeface="Cambria" panose="02040503050406030204" pitchFamily="18" charset="0"/>
                <a:ea typeface="華康雅藝體 Std W6" panose="040B0600000000000000" pitchFamily="82" charset="-120"/>
                <a:cs typeface="Arial" panose="020B0604020202020204" pitchFamily="34" charset="0"/>
              </a:rPr>
              <a:t>26:8, 12-18, 23</a:t>
            </a:r>
            <a:endParaRPr lang="en-US" sz="3200" dirty="0" smtClean="0">
              <a:solidFill>
                <a:srgbClr val="002060"/>
              </a:solidFill>
              <a:latin typeface="Cambria" panose="02040503050406030204" pitchFamily="18" charset="0"/>
              <a:ea typeface="華康雅藝體 Std W6" panose="040B0600000000000000" pitchFamily="82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9607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0"/>
            <a:ext cx="9145814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91"/>
          <a:stretch/>
        </p:blipFill>
        <p:spPr bwMode="auto">
          <a:xfrm>
            <a:off x="-1814" y="-116116"/>
            <a:ext cx="9145814" cy="357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5788" y="996757"/>
            <a:ext cx="57246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如果基督沒有復活，那麼：</a:t>
            </a:r>
            <a:endParaRPr lang="en-US" altLang="zh-TW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福音枉然</a:t>
            </a:r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信心徒然</a:t>
            </a:r>
            <a:endParaRPr lang="en-US" altLang="zh-TW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活在罪中、死在罪中</a:t>
            </a:r>
            <a:endParaRPr lang="en-US" altLang="zh-TW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今生無望、比人可憐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602" y="174509"/>
            <a:ext cx="584487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復活的意義 </a:t>
            </a:r>
            <a:r>
              <a:rPr lang="en-US" altLang="zh-TW" sz="3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 </a:t>
            </a:r>
            <a:r>
              <a:rPr lang="en-US" altLang="zh-TW" sz="3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15:1-20)</a:t>
            </a:r>
            <a:endParaRPr lang="en-US" sz="3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71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felix bible charac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47" y="747625"/>
            <a:ext cx="3221746" cy="386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42" y="122936"/>
            <a:ext cx="3918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巡撫腓力斯前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(24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2831" y="478978"/>
            <a:ext cx="4475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為人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殘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，常以暴壓陣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82831" y="1049239"/>
            <a:ext cx="49712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連娶三妻，第三任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土西拉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亞基帕一世之女，遺棄了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親夫，下嫁給腓力斯。她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曾祖父要殺嬰兒耶穌，她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/>
            </a:r>
            <a:b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</a:b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的叔公殺了施洗約翰，她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的父親殺了使徒雅各。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2831" y="4059806"/>
            <a:ext cx="4475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腓力斯最後被羅馬革職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47" y="4621115"/>
            <a:ext cx="4036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詳細曉得這道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(V.22)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47" y="5105900"/>
            <a:ext cx="6088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聽保羅講論基督耶穌的道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(V.24)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47" y="6035302"/>
            <a:ext cx="4447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要討猶太人喜歡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(V.27)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24145" y="4767875"/>
            <a:ext cx="1005403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公義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節制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審判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0410" y="5567219"/>
            <a:ext cx="6909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指望保羅送錢，屢次與他談道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(V.26)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02519" y="488780"/>
            <a:ext cx="5241481" cy="413474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400" dirty="0" smtClean="0">
                <a:solidFill>
                  <a:schemeClr val="tx1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不是沒聽過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chemeClr val="tx1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不是不曉得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chemeClr val="tx1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不是不渴慕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chemeClr val="tx1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不是沒感覺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乃是不想放棄世界</a:t>
            </a:r>
            <a:endParaRPr lang="en-US" altLang="zh-TW" sz="34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害怕真道的要求</a:t>
            </a:r>
            <a:endParaRPr lang="en-US" altLang="zh-TW" sz="34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躊躇、拖延、等待</a:t>
            </a:r>
            <a:r>
              <a:rPr lang="en-US" altLang="zh-TW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硬心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solidFill>
                  <a:schemeClr val="accent2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不能畢業的慕道友</a:t>
            </a:r>
            <a:endParaRPr lang="en-US" sz="3400" dirty="0">
              <a:solidFill>
                <a:schemeClr val="accent2">
                  <a:lumMod val="50000"/>
                </a:scheme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6146" name="Picture 2" descr="Image result for lost the opportun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43" y="-189875"/>
            <a:ext cx="3376071" cy="252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797626" y="6035302"/>
            <a:ext cx="27612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 Politician</a:t>
            </a:r>
            <a:endParaRPr lang="en-US" sz="3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192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  <p:bldP spid="12" grpId="0"/>
      <p:bldP spid="4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810" y="128614"/>
            <a:ext cx="502733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新巡撫波求腓斯都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(25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05" y="777041"/>
            <a:ext cx="4024579" cy="390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5200" y="884159"/>
            <a:ext cx="4475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任期短，兩年後即去世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5199" y="1468934"/>
            <a:ext cx="40639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政客共同弊病：</a:t>
            </a:r>
            <a:endParaRPr lang="en-US" altLang="zh-TW" sz="3200" dirty="0" smtClean="0">
              <a:solidFill>
                <a:srgbClr val="002060"/>
              </a:solidFill>
              <a:ea typeface="華康儷中黑" pitchFamily="1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討人喜歡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、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  <a:sym typeface="Wingdings" panose="05000000000000000000" pitchFamily="2" charset="2"/>
              </a:rPr>
              <a:t>偏私不正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 (24:27 = 25:9)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5199" y="2979738"/>
            <a:ext cx="4475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想用保羅來取悅亞基帕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79404" y="4683712"/>
            <a:ext cx="98305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保羅感到非斯都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將強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制把他送去耶路撒冷，就使出了他的王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牌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--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告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該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(25:11)</a:t>
            </a:r>
            <a:endParaRPr lang="zh-TW" alt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lvl="3"/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神使用保羅作為一個羅馬公民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的權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利把他送去羅馬，以完成神的旨意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（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23:11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）。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717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rippa ii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1" b="98909" l="0" r="487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41"/>
          <a:stretch>
            <a:fillRect/>
          </a:stretch>
        </p:blipFill>
        <p:spPr bwMode="auto">
          <a:xfrm>
            <a:off x="6017105" y="3327526"/>
            <a:ext cx="2779486" cy="277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07536" y="5158029"/>
            <a:ext cx="19335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Agrippa II</a:t>
            </a:r>
            <a:endParaRPr lang="en-US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36812" y="894637"/>
            <a:ext cx="2424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亞基帕二世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36811" y="2046650"/>
            <a:ext cx="4818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妹妹土西拉 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腓力斯之妻</a:t>
            </a:r>
            <a:r>
              <a:rPr lang="en-US" altLang="zh-TW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)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73714" y="2686979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曾祖父大希律當年想殺耶穌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36811" y="1454072"/>
            <a:ext cx="4065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希律王朝最後一個王</a:t>
            </a:r>
            <a:endParaRPr lang="en-US" altLang="zh-TW" sz="32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pic>
        <p:nvPicPr>
          <p:cNvPr id="9" name="Picture 2" descr="Image result for festus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04" y="712243"/>
            <a:ext cx="3117865" cy="394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2750" y="36570"/>
            <a:ext cx="37192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亞基帕王前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(26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750" y="4717269"/>
            <a:ext cx="59939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保羅重述歸主蒙恩的過程 </a:t>
            </a:r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(4-18)</a:t>
            </a:r>
          </a:p>
          <a:p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參 </a:t>
            </a:r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9:1-19</a:t>
            </a:r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22:6-16)</a:t>
            </a:r>
            <a:endParaRPr lang="en-US" sz="32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096" y="5850041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見證重點仍是「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基督復活的指望</a:t>
            </a:r>
            <a:r>
              <a:rPr lang="en-US" altLang="zh-TW" sz="32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2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3874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希律家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67315" cy="671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6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772" y="268512"/>
            <a:ext cx="846898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「保羅，你癲狂了罷，你的學問太大，反而</a:t>
            </a:r>
            <a:endParaRPr lang="en-US" altLang="zh-TW" sz="34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 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叫了癲狂了。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徒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26:24)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915" y="1524000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一般都認為是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“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沒有學問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”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的人才為耶穌癲狂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3772" y="2365826"/>
            <a:ext cx="8052204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「</a:t>
            </a:r>
            <a:r>
              <a:rPr lang="zh-TW" altLang="en-US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我們若果癲狂，是為神；若果謹守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  <a:p>
            <a:r>
              <a:rPr lang="en-US" altLang="zh-TW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  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是</a:t>
            </a:r>
            <a:r>
              <a:rPr lang="zh-TW" altLang="en-US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為你們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。原</a:t>
            </a:r>
            <a:r>
              <a:rPr lang="zh-TW" altLang="en-US" sz="3400" dirty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來基督的愛激勵我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們</a:t>
            </a:r>
            <a:r>
              <a:rPr lang="en-US" altLang="zh-TW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...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endParaRPr lang="en-US" altLang="zh-TW" sz="3400" dirty="0" smtClean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  <a:p>
            <a:r>
              <a:rPr lang="en-US" altLang="zh-TW" sz="3400" dirty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 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林後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5:13-14)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2859" y="4183272"/>
            <a:ext cx="6988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3333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英國溫莎公爵、中國唐明皇為愛情癲狂；希特勒為政治癲</a:t>
            </a:r>
            <a:r>
              <a:rPr lang="zh-TW" altLang="en-US" sz="3000" dirty="0" smtClean="0">
                <a:solidFill>
                  <a:srgbClr val="3333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狂</a:t>
            </a:r>
            <a:r>
              <a:rPr lang="en-US" altLang="zh-TW" sz="3000" dirty="0" smtClean="0">
                <a:solidFill>
                  <a:srgbClr val="3333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000" dirty="0" smtClean="0">
                <a:solidFill>
                  <a:srgbClr val="3333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保羅是為主癲狂</a:t>
            </a:r>
            <a:r>
              <a:rPr lang="zh-TW" altLang="en-US" sz="3000" dirty="0">
                <a:solidFill>
                  <a:srgbClr val="333333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！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242" name="Picture 2" descr="Image result for 吳元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t="19285" r="43666" b="17496"/>
          <a:stretch/>
        </p:blipFill>
        <p:spPr bwMode="auto">
          <a:xfrm>
            <a:off x="6966857" y="3762019"/>
            <a:ext cx="2177143" cy="30770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78264" y="5994400"/>
            <a:ext cx="2767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吳元國 </a:t>
            </a: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牧師</a:t>
            </a:r>
            <a:endParaRPr lang="en-US" sz="34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2177" y="5549862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「為主</a:t>
            </a:r>
            <a:r>
              <a:rPr lang="zh-TW" altLang="en-US" sz="34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癲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狂</a:t>
            </a:r>
            <a:r>
              <a:rPr lang="en-US" altLang="zh-TW" sz="34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」</a:t>
            </a:r>
            <a:endParaRPr lang="en-US" sz="34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49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772" y="268512"/>
            <a:ext cx="881363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「你想少微一勸，便叫我做基督徒啊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zh-TW" altLang="en-US" sz="34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ea typeface="華康儷中黑" pitchFamily="1" charset="-120"/>
                <a:sym typeface="Wingdings"/>
              </a:rPr>
              <a:t>(26:28)</a:t>
            </a:r>
            <a:endParaRPr lang="en-US" altLang="zh-TW" sz="30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884" y="1024626"/>
            <a:ext cx="792236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詩歌 </a:t>
            </a:r>
            <a:r>
              <a:rPr lang="en-US" altLang="zh-TW" sz="3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#321 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/>
              </a:rPr>
              <a:t>「幾乎聽勸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en-US" altLang="zh-TW" sz="28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(Almost Persuaded)</a:t>
            </a:r>
            <a:r>
              <a:rPr lang="zh-TW" altLang="en-US" sz="28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endParaRPr lang="en-US" altLang="zh-TW" sz="2800" i="1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884" y="1852333"/>
            <a:ext cx="7584127" cy="1661993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幾乎聽勸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棄絕罪途；</a:t>
            </a:r>
            <a:r>
              <a:rPr lang="en-US" altLang="zh-TW" sz="34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幾乎聽勸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相信耶穌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有人卻在自語：</a:t>
            </a:r>
            <a:r>
              <a:rPr lang="zh-TW" altLang="en-US" sz="34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「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聖靈</a:t>
            </a:r>
            <a:r>
              <a:rPr lang="zh-TW" altLang="en-US" sz="30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，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目前請去，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等我有更好機會，我再求你。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884" y="3877078"/>
            <a:ext cx="7584127" cy="1600438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幾乎聽勸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還誤機會；</a:t>
            </a:r>
            <a:r>
              <a:rPr lang="en-US" altLang="zh-TW" sz="34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幾乎聽勸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難免定罪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幾乎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甚為不妥，</a:t>
            </a:r>
            <a:r>
              <a:rPr lang="en-US" altLang="zh-TW" sz="32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 “</a:t>
            </a:r>
            <a:r>
              <a:rPr lang="zh-TW" altLang="en-US" sz="30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幾乎</a:t>
            </a:r>
            <a:r>
              <a:rPr lang="en-US" altLang="zh-TW" sz="30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難免大錯，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en-US" altLang="zh-TW" sz="32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“</a:t>
            </a:r>
            <a:r>
              <a:rPr lang="zh-TW" altLang="en-US" sz="3000" dirty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幾乎</a:t>
            </a:r>
            <a:r>
              <a:rPr lang="en-US" altLang="zh-TW" sz="3000" dirty="0" smtClean="0">
                <a:solidFill>
                  <a:srgbClr val="002060"/>
                </a:solidFill>
                <a:ea typeface="華康黑體 Std W7" panose="020B0700000000000000" pitchFamily="34" charset="-120"/>
                <a:sym typeface="Wingdings"/>
              </a:rPr>
              <a:t>”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只能使你至終滅亡。</a:t>
            </a:r>
            <a:endParaRPr lang="en-US" altLang="zh-TW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884" y="5637069"/>
            <a:ext cx="855028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亞基帕又對非斯都說：「這人若沒有上告於</a:t>
            </a:r>
            <a:r>
              <a:rPr lang="zh-TW" altLang="en-US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該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撒，就可以釋放了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」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(26:32)</a:t>
            </a:r>
            <a:endParaRPr lang="en-US" altLang="zh-TW" sz="3000" dirty="0"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56884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33" y="128614"/>
            <a:ext cx="81788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為何保羅要上告該撒？ 錯或對？白受苦？</a:t>
            </a:r>
            <a:endParaRPr 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632" y="744167"/>
            <a:ext cx="888236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洞悉猶太人惡謀，在耶路撒冷被處決或途中被殺</a:t>
            </a:r>
            <a:endParaRPr lang="en-US" altLang="zh-TW" sz="31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631" y="1313554"/>
            <a:ext cx="888236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有神的印證及啟示 </a:t>
            </a:r>
            <a:endParaRPr lang="en-US" altLang="zh-TW" sz="31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3834" y="1929107"/>
            <a:ext cx="88823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「當夜，主站在保羅旁，說：放心吧！你怎樣在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耶路撒冷為我作見證，也必怎樣在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羅馬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為我作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見證」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(23:11)</a:t>
            </a:r>
            <a:endParaRPr lang="en-US" altLang="zh-TW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63834" y="3718064"/>
            <a:ext cx="88823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「亞基帕王啊！故我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沒有違背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那從天上來的異象」   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 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(26:19)</a:t>
            </a:r>
            <a:endParaRPr lang="en-US" altLang="zh-TW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9639" y="5160760"/>
            <a:ext cx="888236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使徒行傳的中心 </a:t>
            </a:r>
            <a:r>
              <a:rPr lang="en-US" altLang="zh-TW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– </a:t>
            </a:r>
            <a:r>
              <a:rPr lang="zh-TW" altLang="en-US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將福音傳到地極 </a:t>
            </a:r>
            <a:r>
              <a:rPr lang="en-US" altLang="zh-TW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(</a:t>
            </a:r>
            <a:r>
              <a:rPr lang="en-US" altLang="zh-TW" sz="3100" dirty="0" smtClean="0">
                <a:ea typeface="華康儷中黑" pitchFamily="1" charset="-120"/>
                <a:sym typeface="Wingdings" panose="05000000000000000000" pitchFamily="2" charset="2"/>
              </a:rPr>
              <a:t>= </a:t>
            </a:r>
            <a:r>
              <a:rPr lang="zh-TW" altLang="en-US" sz="3100" dirty="0" smtClean="0">
                <a:ea typeface="華康儷中黑" pitchFamily="1" charset="-120"/>
                <a:sym typeface="Wingdings" panose="05000000000000000000" pitchFamily="2" charset="2"/>
              </a:rPr>
              <a:t>羅馬</a:t>
            </a:r>
            <a:r>
              <a:rPr lang="en-US" altLang="zh-TW" sz="3100" dirty="0" smtClean="0">
                <a:solidFill>
                  <a:srgbClr val="002060"/>
                </a:solidFill>
                <a:ea typeface="華康儷中黑" pitchFamily="1" charset="-120"/>
                <a:sym typeface="Wingdings" panose="05000000000000000000" pitchFamily="2" charset="2"/>
              </a:rPr>
              <a:t>)</a:t>
            </a:r>
            <a:endParaRPr lang="en-US" altLang="zh-TW" sz="3100" dirty="0">
              <a:solidFill>
                <a:srgbClr val="002060"/>
              </a:solidFill>
              <a:ea typeface="華康儷中黑" pitchFamily="1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9349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0002"/>
          <p:cNvPicPr/>
          <p:nvPr/>
        </p:nvPicPr>
        <p:blipFill>
          <a:blip r:embed="rId2" cstate="print"/>
          <a:srcRect l="9813" t="41702" r="12045" b="162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667656" y="1059543"/>
            <a:ext cx="188687" cy="203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87967" y="443581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76155" y="316066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1319" y="4435494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47780" y="3244334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500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3360" y="3515247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29549" y="3515247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500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1030" y="299545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204" y="213762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4293" y="1330849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100</a:t>
            </a:r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哩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7014" y="445339"/>
            <a:ext cx="1880643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2,000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英哩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1279830" y="576848"/>
            <a:ext cx="2239088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 flipH="1">
            <a:off x="5527801" y="582786"/>
            <a:ext cx="2461041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287967" y="5181599"/>
            <a:ext cx="196037" cy="1777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290" t="8422" r="17362" b="12129"/>
          <a:stretch/>
        </p:blipFill>
        <p:spPr>
          <a:xfrm>
            <a:off x="0" y="-1"/>
            <a:ext cx="9139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5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保羅至羅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2993" y="518608"/>
            <a:ext cx="6324167" cy="553998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禁食的節期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(27:9) = 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贖罪日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(9/10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月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9855" y="1072606"/>
            <a:ext cx="6077305" cy="553998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月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冬季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括風季節，不宜航海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390" y="5732773"/>
            <a:ext cx="6160661" cy="553998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人算不如天算，氣候轉變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(14-15</a:t>
            </a:r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6301285"/>
            <a:ext cx="4416594" cy="553998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一個月的旅程變成七個月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431624" y="4963884"/>
            <a:ext cx="196037" cy="1777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72024" y="283027"/>
            <a:ext cx="196037" cy="1777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7170" y="377525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塞浦路斯</a:t>
            </a:r>
            <a:endParaRPr lang="en-US" sz="1600" dirty="0">
              <a:latin typeface="華康正顏楷體 Std W5" panose="03000500000000000000" pitchFamily="66" charset="-120"/>
              <a:ea typeface="華康正顏楷體 Std W5" panose="030005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5390" y="5190572"/>
            <a:ext cx="6497291" cy="553998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這時起了南風，他們以為得意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(27:13)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133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保羅至羅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7431624" y="4963884"/>
            <a:ext cx="196037" cy="1777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72024" y="283027"/>
            <a:ext cx="196037" cy="1777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9571" y="749301"/>
            <a:ext cx="8744858" cy="6001643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走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的日子多了，已經過了禁食的節期，行船又危險，保羅就勸眾人說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眾位，我看這次行船，不但貨物和船要受傷損，大遭破壞，連我們的性命也難保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百夫長信從掌船的和船主，不信從保羅所說的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</a:t>
            </a: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且因在這海口過冬不便，船上的人就多半說：不如開船離開這地方，或者能到非尼基過冬。非尼基是革哩底的一個海口，一面朝東北，一面朝東南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</a:t>
            </a:r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	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這時，微微起了南風，他們以為得意，就起了錨，貼近革哩底行去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多幾時，狂風從島上撲下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那風名叫「友拉革羅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船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被風抓住，敵不住風，我們就任風颳去。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98628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paul's shipwreck on mal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594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960" y="247973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人生的風浪：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960" y="955859"/>
            <a:ext cx="47436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可能來自對神的不順服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960" y="1851910"/>
            <a:ext cx="47436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能顯出我們生命的內涵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960" y="2713249"/>
            <a:ext cx="47436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不能阻止神旨意的成就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960" y="3497087"/>
            <a:ext cx="48558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服事人，見證主的機會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2158" y="1851910"/>
            <a:ext cx="22365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時勢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造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英雄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時勢</a:t>
            </a:r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顯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英雄</a:t>
            </a:r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190391" y="1897237"/>
            <a:ext cx="526942" cy="615553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224056" y="955858"/>
            <a:ext cx="526942" cy="615553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92159" y="171028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誤信環境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誤聽專家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跟大夥走</a:t>
            </a:r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10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3" grpId="0" animBg="1"/>
      <p:bldP spid="10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4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33160" y="294468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為何神不停止風浪呢？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0580" y="1002354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我們真的相信萬事互相效力嗎？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672" y="1577933"/>
            <a:ext cx="8802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只想求問題立刻解決，並不求望成為更剛強的人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336" y="2295015"/>
            <a:ext cx="87767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「我到了那裡以後，也必須往羅馬去看看」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(19:21)</a:t>
            </a: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卻沒想到是被押著去的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336" y="3374312"/>
            <a:ext cx="89017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「神的使者昨夜站在我旁邊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我信神怎樣對我說，</a:t>
            </a:r>
            <a:endParaRPr lang="en-US" altLang="zh-TW" sz="3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事情也要怎樣成就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(27:23, 25)</a:t>
            </a:r>
          </a:p>
        </p:txBody>
      </p:sp>
    </p:spTree>
    <p:extLst>
      <p:ext uri="{BB962C8B-B14F-4D97-AF65-F5344CB8AC3E}">
        <p14:creationId xmlns:p14="http://schemas.microsoft.com/office/powerpoint/2010/main" val="180788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paul shipwrec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994" cy="69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817" y="159657"/>
            <a:ext cx="73404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遇著船壞三次，一晝一夜在深海裡，</a:t>
            </a:r>
            <a:endParaRPr lang="en-US" altLang="zh-TW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3600"/>
              </a:lnSpc>
            </a:pP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又屢次行遠路，遭江河的危險</a:t>
            </a:r>
            <a:r>
              <a:rPr lang="en-US" altLang="zh-TW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  <a:p>
            <a:pPr>
              <a:lnSpc>
                <a:spcPts val="3600"/>
              </a:lnSpc>
            </a:pP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海中的危險</a:t>
            </a:r>
            <a:r>
              <a:rPr lang="en-US" altLang="zh-TW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受寒冷，赤身露體</a:t>
            </a:r>
            <a:r>
              <a:rPr lang="en-US" altLang="zh-TW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</a:p>
          <a:p>
            <a:pPr>
              <a:lnSpc>
                <a:spcPts val="3600"/>
              </a:lnSpc>
            </a:pPr>
            <a:r>
              <a:rPr 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</a:t>
            </a:r>
            <a:r>
              <a:rPr lang="zh-TW" alt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哥林多後書 </a:t>
            </a:r>
            <a:r>
              <a:rPr lang="en-US" altLang="zh-TW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11:25-27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681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3" y="2107769"/>
            <a:ext cx="8796988" cy="4376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9967" y="108488"/>
            <a:ext cx="6276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accent5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生命可保，惟獨喪船 </a:t>
            </a:r>
            <a:r>
              <a:rPr lang="en-US" altLang="zh-TW" sz="3000" dirty="0" smtClean="0">
                <a:solidFill>
                  <a:schemeClr val="accent5">
                    <a:lumMod val="50000"/>
                  </a:schemeClr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(27:22)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9967" y="816374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有人情願「船毀人亡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，孤注一擲，死不放棄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445" y="1399883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人生總要有肯捨棄的時候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8981" y="2107769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我們生命中最不肯捨棄的是什麼？</a:t>
            </a:r>
            <a:endParaRPr lang="en-US" sz="40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485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paul shipwrec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Image result for paul shipwreck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paul shipwreck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743" y="902123"/>
            <a:ext cx="5172486" cy="5053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419356" y="5186618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一個基督徒可扭轉整個局面</a:t>
            </a:r>
            <a:endParaRPr lang="en-US" sz="36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2228" y="132503"/>
            <a:ext cx="48013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保羅囑咐所有人要留在船上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又勸大家吃飯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於是大家都放下心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這樣眾人都得救上岸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(27:31, 33, 36, 44)</a:t>
            </a:r>
            <a:endParaRPr lang="en-US" sz="30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828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paul shipwrec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4001" y="130407"/>
            <a:ext cx="51743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保羅拾起一捆柴，放在火上，有一條毒蛇，因為熱了出來，咬住他的</a:t>
            </a:r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手</a:t>
            </a:r>
            <a:r>
              <a:rPr lang="en-US" altLang="zh-TW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保羅竟把那毒蛇甩在火裡，並沒有受傷</a:t>
            </a:r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(28:3-6)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1" y="2815360"/>
            <a:ext cx="76514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這人必是兇手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...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天理不容他</a:t>
            </a:r>
            <a:endParaRPr lang="en-US" altLang="zh-TW" sz="3200" dirty="0" smtClean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5" panose="03000500000000000000" pitchFamily="66" charset="-120"/>
              <a:ea typeface="華康正顏楷體 Std W5" panose="03000500000000000000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但見他無害，又轉念說保羅是神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正顏楷體 Std W5" panose="03000500000000000000" pitchFamily="66" charset="-120"/>
                <a:ea typeface="華康正顏楷體 Std W5" panose="03000500000000000000" pitchFamily="66" charset="-120"/>
              </a:rPr>
              <a:t>(28:4, 6)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 Std W5" panose="03000500000000000000" pitchFamily="66" charset="-120"/>
              <a:ea typeface="華康正顏楷體 Std W5" panose="030005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001" y="3969470"/>
            <a:ext cx="8802410" cy="58477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人總是以事情的結局來判斷好與壞，是神旨與否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7172" name="Picture 4" descr="Image result for paul shipwreck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20546" y="3769415"/>
            <a:ext cx="73696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當時，部百流的父親患熱病和痢</a:t>
            </a:r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疾</a:t>
            </a:r>
            <a:endParaRPr lang="en-US" altLang="zh-TW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躺</a:t>
            </a:r>
            <a:r>
              <a:rPr lang="zh-TW" alt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著。保羅進去，為他禱告，按</a:t>
            </a:r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手</a:t>
            </a:r>
            <a:endParaRPr lang="en-US" altLang="zh-TW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</a:t>
            </a:r>
            <a:r>
              <a:rPr lang="zh-TW" alt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他身上，治好了他</a:t>
            </a:r>
            <a:r>
              <a:rPr lang="zh-TW" alt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(28:7-9)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54669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oseph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joseph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3" y="3653177"/>
            <a:ext cx="4538451" cy="3006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joseph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3" y="217714"/>
            <a:ext cx="3452279" cy="32177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joseph bi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82" y="139351"/>
            <a:ext cx="2631168" cy="33744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joseph in pris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82" y="139351"/>
            <a:ext cx="2894693" cy="4179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6" name="Picture 12" descr="Image result for joseph and his brother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0161"/>
            <a:ext cx="9143999" cy="68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829" y="217714"/>
            <a:ext cx="87286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就是你們賣到埃及的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這樣看來，差我到這裡來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的不是你們，乃是上帝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創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45:4, 8)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296" y="1327160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從前你們的意思是要害我，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但上帝的意思原是好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的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，要保全許多人的性命，成就今日的光景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創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50:20)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513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ath of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15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164" y="232229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就算選擇了自己的路，</a:t>
            </a:r>
            <a:endParaRPr lang="en-US" altLang="zh-TW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也未必能選擇過程中的每一步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164" y="5569358"/>
            <a:ext cx="86485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「人生多有計謀，惟有耶和華的籌算，才能立定」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          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箴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19:21)</a:t>
            </a:r>
          </a:p>
          <a:p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222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aul in prison in 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9" y="249650"/>
            <a:ext cx="3777797" cy="461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9936" y="1364343"/>
            <a:ext cx="4416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方式：講論、證明、勸勉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9936" y="2641599"/>
            <a:ext cx="4657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反應：有信的、有不信的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</a:t>
            </a:r>
            <a:r>
              <a:rPr lang="en-US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彼此不合</a:t>
            </a:r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9936" y="2002971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信息：神國的道、耶穌的事</a:t>
            </a:r>
            <a:r>
              <a:rPr 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9936" y="249650"/>
            <a:ext cx="410881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保羅在羅馬獄中傳道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28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(28:23-25)</a:t>
            </a:r>
            <a:endParaRPr lang="en-US" sz="28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919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688" y="854266"/>
            <a:ext cx="72587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「許多人來到他的寓處來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徒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28:23)</a:t>
            </a:r>
            <a:endParaRPr lang="en-US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8688" y="1495687"/>
            <a:ext cx="890500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「我所遭遇的事，更是叫福音興旺，以致我受</a:t>
            </a:r>
            <a:endParaRPr lang="en-US" altLang="zh-TW" sz="34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的捆鎖，在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御營全軍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和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其餘的人中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，</a:t>
            </a:r>
            <a:endParaRPr lang="en-US" altLang="zh-TW" sz="34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4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己經顯明</a:t>
            </a:r>
            <a:r>
              <a:rPr lang="en-US" altLang="zh-TW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腓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1:12-13)</a:t>
            </a:r>
            <a:endParaRPr lang="en-US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828" y="145566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福音不受捆綁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688" y="3183548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「眾聖徒都問你們的安，在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該撒家裡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的人，</a:t>
            </a:r>
            <a:endParaRPr lang="en-US" altLang="zh-TW" sz="34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4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</a:t>
            </a:r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特特問你們的安</a:t>
            </a:r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2800" dirty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腓</a:t>
            </a:r>
            <a:r>
              <a:rPr lang="zh-TW" altLang="en-US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28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4:22)</a:t>
            </a:r>
            <a:endParaRPr lang="en-US" sz="28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4098" name="Picture 2" descr="Image result for gospel is unchaine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 b="24472"/>
          <a:stretch/>
        </p:blipFill>
        <p:spPr bwMode="auto">
          <a:xfrm>
            <a:off x="1411987" y="4441370"/>
            <a:ext cx="6252467" cy="225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6171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aul in prison in 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03812" y="239876"/>
            <a:ext cx="6527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人被軟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禁不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能出去，就把別人請來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3812" y="801407"/>
            <a:ext cx="4475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處身景況當實物教材：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9755" y="1302779"/>
            <a:ext cx="44951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以弗所書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全副軍裝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腓立比書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處豐富、處卑賤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28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26" y="4822344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監牢成了講台、出版社</a:t>
            </a:r>
            <a:endParaRPr lang="en-US" sz="3600" dirty="0">
              <a:solidFill>
                <a:srgbClr val="FFF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21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paul in prison in 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1886" y="4997194"/>
            <a:ext cx="80842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耶穌「向他們顯現，講說神國的事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(1:3)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86" y="5612747"/>
            <a:ext cx="67794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保羅「放膽傳講神國的道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(28:31)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420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he end of the begin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26" y="116341"/>
            <a:ext cx="3917027" cy="400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the end of the begin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571" y="2841247"/>
            <a:ext cx="6066971" cy="40167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2784" y="290946"/>
            <a:ext cx="5109091" cy="2569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放膽傳講神國的道，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將主耶穌基督的事教導人，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並沒有人禁止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(28:31)</a:t>
            </a:r>
          </a:p>
          <a:p>
            <a:pPr>
              <a:lnSpc>
                <a:spcPts val="2400"/>
              </a:lnSpc>
            </a:pPr>
            <a:endParaRPr lang="en-US" sz="3200" i="1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4000" i="1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Open Ended</a:t>
            </a:r>
            <a:endParaRPr lang="en-US" sz="4000" i="1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2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11694</TotalTime>
  <Words>4140</Words>
  <Application>Microsoft Office PowerPoint</Application>
  <PresentationFormat>On-screen Show (4:3)</PresentationFormat>
  <Paragraphs>311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61" baseType="lpstr">
      <vt:lpstr>Wingdings</vt:lpstr>
      <vt:lpstr>華康儷中黑</vt:lpstr>
      <vt:lpstr>Calibri Light</vt:lpstr>
      <vt:lpstr>華康魏碑體 Std W7</vt:lpstr>
      <vt:lpstr>Calibri</vt:lpstr>
      <vt:lpstr>Cambria</vt:lpstr>
      <vt:lpstr>華康黑體 Std W7</vt:lpstr>
      <vt:lpstr>Arial</vt:lpstr>
      <vt:lpstr>新細明體</vt:lpstr>
      <vt:lpstr>華康正顏楷體 Std W5</vt:lpstr>
      <vt:lpstr>華康黑體 Std W9</vt:lpstr>
      <vt:lpstr>華康龍門石碑 Std W9</vt:lpstr>
      <vt:lpstr>文鼎圓立體</vt:lpstr>
      <vt:lpstr>華康雅藝體 Std W6</vt:lpstr>
      <vt:lpstr>文鼎行楷碑體</vt:lpstr>
      <vt:lpstr>華康行楷體 Std W5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126</cp:revision>
  <dcterms:created xsi:type="dcterms:W3CDTF">2016-12-09T03:28:05Z</dcterms:created>
  <dcterms:modified xsi:type="dcterms:W3CDTF">2017-02-21T21:11:15Z</dcterms:modified>
</cp:coreProperties>
</file>