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</p:sldMasterIdLst>
  <p:handoutMasterIdLst>
    <p:handoutMasterId r:id="rId33"/>
  </p:handoutMasterIdLst>
  <p:sldIdLst>
    <p:sldId id="256" r:id="rId3"/>
    <p:sldId id="258" r:id="rId4"/>
    <p:sldId id="259" r:id="rId5"/>
    <p:sldId id="285" r:id="rId6"/>
    <p:sldId id="283" r:id="rId7"/>
    <p:sldId id="264" r:id="rId8"/>
    <p:sldId id="276" r:id="rId9"/>
    <p:sldId id="263" r:id="rId10"/>
    <p:sldId id="265" r:id="rId11"/>
    <p:sldId id="284" r:id="rId12"/>
    <p:sldId id="275" r:id="rId13"/>
    <p:sldId id="287" r:id="rId14"/>
    <p:sldId id="271" r:id="rId15"/>
    <p:sldId id="270" r:id="rId16"/>
    <p:sldId id="286" r:id="rId17"/>
    <p:sldId id="269" r:id="rId18"/>
    <p:sldId id="288" r:id="rId19"/>
    <p:sldId id="260" r:id="rId20"/>
    <p:sldId id="261" r:id="rId21"/>
    <p:sldId id="262" r:id="rId22"/>
    <p:sldId id="267" r:id="rId23"/>
    <p:sldId id="268" r:id="rId24"/>
    <p:sldId id="272" r:id="rId25"/>
    <p:sldId id="280" r:id="rId26"/>
    <p:sldId id="282" r:id="rId27"/>
    <p:sldId id="273" r:id="rId28"/>
    <p:sldId id="274" r:id="rId29"/>
    <p:sldId id="278" r:id="rId30"/>
    <p:sldId id="279" r:id="rId31"/>
    <p:sldId id="303" r:id="rId32"/>
  </p:sldIdLst>
  <p:sldSz cx="9144000" cy="6858000" type="screen4x3"/>
  <p:notesSz cx="7010400" cy="9296400"/>
  <p:embeddedFontLst>
    <p:embeddedFont>
      <p:font typeface="Traditional Arabic" panose="02020603050405020304" pitchFamily="18" charset="-78"/>
      <p:regular r:id="rId34"/>
      <p:bold r:id="rId35"/>
    </p:embeddedFont>
    <p:embeddedFont>
      <p:font typeface="Calibri Light" panose="020F0302020204030204" pitchFamily="34" charset="0"/>
      <p:regular r:id="rId36"/>
      <p:italic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53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1.fntdata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38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3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2.fntdata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F86E78A-A4F0-445E-92B0-1C59355EEC60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68CE337-5669-48FB-8D56-83295A579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1825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7AF7D-B27C-46D6-9831-672F06E7945E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E4AB9-044A-4566-B4ED-A09605D82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250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7AF7D-B27C-46D6-9831-672F06E7945E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E4AB9-044A-4566-B4ED-A09605D82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176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7AF7D-B27C-46D6-9831-672F06E7945E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E4AB9-044A-4566-B4ED-A09605D82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877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7AF7D-B27C-46D6-9831-672F06E7945E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E4AB9-044A-4566-B4ED-A09605D82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474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7AF7D-B27C-46D6-9831-672F06E7945E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E4AB9-044A-4566-B4ED-A09605D82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075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7AF7D-B27C-46D6-9831-672F06E7945E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E4AB9-044A-4566-B4ED-A09605D82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020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7AF7D-B27C-46D6-9831-672F06E7945E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E4AB9-044A-4566-B4ED-A09605D82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520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7AF7D-B27C-46D6-9831-672F06E7945E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E4AB9-044A-4566-B4ED-A09605D82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827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7AF7D-B27C-46D6-9831-672F06E7945E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E4AB9-044A-4566-B4ED-A09605D82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037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7AF7D-B27C-46D6-9831-672F06E7945E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E4AB9-044A-4566-B4ED-A09605D82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008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7AF7D-B27C-46D6-9831-672F06E7945E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E4AB9-044A-4566-B4ED-A09605D82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329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2495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456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669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5980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3330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9811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5866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1849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9661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642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2234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B0554E8-A4AC-4453-912C-DC1225926AE8}" type="slidenum">
              <a:rPr lang="en-US" altLang="zh-TW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39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7AF7D-B27C-46D6-9831-672F06E7945E}" type="datetimeFigureOut">
              <a:rPr lang="en-US" smtClean="0"/>
              <a:t>2/26/2017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E4AB9-044A-4566-B4ED-A09605D82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279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ABCCB-2F90-40C7-BEB8-5E25AD4A12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2CAE1-596A-474B-9EE6-71EF4C5DDF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046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8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174" cy="504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19747" y="5338177"/>
            <a:ext cx="5827962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從聖經看宣教與福音事工</a:t>
            </a:r>
          </a:p>
        </p:txBody>
      </p:sp>
    </p:spTree>
    <p:extLst>
      <p:ext uri="{BB962C8B-B14F-4D97-AF65-F5344CB8AC3E}">
        <p14:creationId xmlns:p14="http://schemas.microsoft.com/office/powerpoint/2010/main" val="1150148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8600"/>
            <a:ext cx="14927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u="sng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前言</a:t>
            </a:r>
            <a:r>
              <a:rPr lang="zh-TW" altLang="en-US" sz="34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：</a:t>
            </a:r>
            <a:endParaRPr lang="en-US" sz="34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909697"/>
            <a:ext cx="8998297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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海外華人教會只有十分之一積極參與差傳事工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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第二代華人子女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(ABC)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成為宣教士的比例非常低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而且這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代的宣教傷兵比例極高</a:t>
            </a:r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altLang="zh-TW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/>
              </a:rPr>
              <a:t>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教會變成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黑體 Std W7" panose="020B0700000000000000" pitchFamily="34" charset="-120"/>
              </a:rPr>
              <a:t>“Parking Lot” instead of “Launching Pad”</a:t>
            </a:r>
          </a:p>
          <a:p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黑體 Std W7" panose="020B0700000000000000" pitchFamily="34" charset="-120"/>
              </a:rPr>
              <a:t>   Great “Commission” becomes Great “</a:t>
            </a:r>
            <a:r>
              <a:rPr 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黑體 Std W7" panose="020B0700000000000000" pitchFamily="34" charset="-120"/>
              </a:rPr>
              <a:t>Omission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黑體 Std W7" panose="020B0700000000000000" pitchFamily="34" charset="-120"/>
              </a:rPr>
              <a:t>”</a:t>
            </a:r>
          </a:p>
        </p:txBody>
      </p:sp>
      <p:sp>
        <p:nvSpPr>
          <p:cNvPr id="4" name="Flowchart: Punched Tape 3"/>
          <p:cNvSpPr/>
          <p:nvPr/>
        </p:nvSpPr>
        <p:spPr>
          <a:xfrm>
            <a:off x="435430" y="4746171"/>
            <a:ext cx="8215084" cy="1001486"/>
          </a:xfrm>
          <a:prstGeom prst="flowChartPunchedTap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54892" y="5014686"/>
            <a:ext cx="4118708" cy="584775"/>
          </a:xfrm>
          <a:prstGeom prst="rect">
            <a:avLst/>
          </a:prstGeom>
          <a:noFill/>
        </p:spPr>
        <p:txBody>
          <a:bodyPr wrap="none" rtlCol="0">
            <a:prstTxWarp prst="textCanDown">
              <a:avLst/>
            </a:prstTxWarp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沒有接受正確的教導</a:t>
            </a:r>
            <a:endParaRPr lang="en-US" sz="32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97183" y="4920344"/>
            <a:ext cx="3408189" cy="537028"/>
          </a:xfrm>
          <a:prstGeom prst="rect">
            <a:avLst/>
          </a:prstGeom>
          <a:noFill/>
        </p:spPr>
        <p:txBody>
          <a:bodyPr wrap="none" rtlCol="0">
            <a:prstTxWarp prst="textCanUp">
              <a:avLst/>
            </a:prstTxWarp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沒有清楚的理念</a:t>
            </a:r>
            <a:endParaRPr lang="en-US" sz="32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8623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948" y="2412277"/>
            <a:ext cx="3791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何謂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</a:t>
            </a:r>
            <a:r>
              <a:rPr lang="zh-TW" altLang="en-US" sz="32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宣教士」？</a:t>
            </a:r>
            <a:endParaRPr lang="en-US" sz="32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5948" y="3085502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 </a:t>
            </a:r>
            <a:r>
              <a:rPr lang="zh-TW" altLang="en-US" sz="32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是</a:t>
            </a:r>
            <a:r>
              <a:rPr lang="zh-TW" altLang="en-US" sz="32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否任何參與宣教事工者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就稱為「</a:t>
            </a:r>
            <a:r>
              <a:rPr lang="zh-TW" altLang="en-US" sz="32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宣教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士」？</a:t>
            </a:r>
            <a:endParaRPr lang="en-US" sz="32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4" name="Picture 2" descr="Image result for thinking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39" y="245346"/>
            <a:ext cx="1928358" cy="192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22602" y="332019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4BACC6">
                    <a:lumMod val="75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思考問題：</a:t>
            </a:r>
            <a:endParaRPr lang="en-US" sz="3600" dirty="0">
              <a:solidFill>
                <a:srgbClr val="4BACC6">
                  <a:lumMod val="75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5948" y="3758727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是否每個</a:t>
            </a:r>
            <a:r>
              <a:rPr lang="zh-TW" altLang="en-US" sz="32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基督徒都應該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是位「</a:t>
            </a:r>
            <a:r>
              <a:rPr lang="zh-TW" altLang="en-US" sz="32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宣教士」？</a:t>
            </a:r>
            <a:endParaRPr lang="en-US" sz="32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5948" y="4430979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</a:t>
            </a:r>
            <a:r>
              <a:rPr lang="zh-TW" altLang="en-US" sz="32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宣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教</a:t>
            </a:r>
            <a:r>
              <a:rPr lang="zh-TW" altLang="en-US" sz="32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」與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「傳福音」兩者有何分別 </a:t>
            </a:r>
            <a:r>
              <a:rPr lang="zh-TW" altLang="en-US" sz="32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？</a:t>
            </a:r>
            <a:endParaRPr lang="en-US" sz="32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5948" y="5103231"/>
            <a:ext cx="88754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基督降世救人是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</a:t>
            </a:r>
            <a:r>
              <a:rPr lang="zh-TW" altLang="en-US" sz="32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宣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教」還是「傳福音」？</a:t>
            </a:r>
            <a:endParaRPr lang="en-US" sz="32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5947" y="5775483"/>
            <a:ext cx="8875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保羅三次旅行佈道是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</a:t>
            </a:r>
            <a:r>
              <a:rPr lang="zh-TW" altLang="en-US" sz="3200" dirty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宣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教」還是「傳福音」？</a:t>
            </a:r>
            <a:endParaRPr lang="en-US" sz="32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4146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mission and evangelis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794" y="4223657"/>
            <a:ext cx="4847191" cy="263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mission and evangelis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" y="0"/>
            <a:ext cx="7754620" cy="436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xplosion 2 1"/>
          <p:cNvSpPr/>
          <p:nvPr/>
        </p:nvSpPr>
        <p:spPr>
          <a:xfrm rot="1310522">
            <a:off x="238206" y="1809326"/>
            <a:ext cx="3512457" cy="2883398"/>
          </a:xfrm>
          <a:prstGeom prst="irregularSeal2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76299" y="2670630"/>
            <a:ext cx="1928733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相輔相成</a:t>
            </a:r>
            <a:endParaRPr lang="en-US" altLang="zh-TW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無法分開</a:t>
            </a:r>
            <a:endParaRPr lang="en-US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96719752"/>
      </p:ext>
    </p:extLst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mission and evangelism defini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1543" y="870859"/>
            <a:ext cx="83920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宣教與傳福音兩者不能完全區分，因為傳福音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是宣教最重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要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的部份。任何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真正的宣教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工作必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定是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為了廣傳福音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50655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acts 1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10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800600" y="2667000"/>
            <a:ext cx="4114800" cy="2819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Up Arrow 4"/>
          <p:cNvSpPr/>
          <p:nvPr/>
        </p:nvSpPr>
        <p:spPr>
          <a:xfrm rot="18936768">
            <a:off x="3419114" y="2291391"/>
            <a:ext cx="1447800" cy="3844418"/>
          </a:xfrm>
          <a:prstGeom prst="up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Left-Right Arrow 3"/>
          <p:cNvSpPr/>
          <p:nvPr/>
        </p:nvSpPr>
        <p:spPr>
          <a:xfrm>
            <a:off x="5227137" y="5219700"/>
            <a:ext cx="3657600" cy="1295400"/>
          </a:xfrm>
          <a:prstGeom prst="left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2962" y="5486400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本地福音</a:t>
            </a:r>
            <a:endParaRPr lang="en-US" sz="40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 rot="18995596">
            <a:off x="3982703" y="3406331"/>
            <a:ext cx="800219" cy="214417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0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外地宣教</a:t>
            </a:r>
            <a:endParaRPr lang="en-US" sz="40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9" name="Striped Right Arrow 8"/>
          <p:cNvSpPr/>
          <p:nvPr/>
        </p:nvSpPr>
        <p:spPr>
          <a:xfrm rot="14786285">
            <a:off x="3680347" y="2971591"/>
            <a:ext cx="1808268" cy="435579"/>
          </a:xfrm>
          <a:prstGeom prst="strip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166648" y="4107413"/>
            <a:ext cx="609600" cy="6096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去</a:t>
            </a:r>
            <a:endParaRPr 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2" name="Striped Right Arrow 11"/>
          <p:cNvSpPr/>
          <p:nvPr/>
        </p:nvSpPr>
        <p:spPr>
          <a:xfrm rot="4732434">
            <a:off x="6396909" y="3632030"/>
            <a:ext cx="1292403" cy="435579"/>
          </a:xfrm>
          <a:prstGeom prst="striped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6956100" y="4743450"/>
            <a:ext cx="609600" cy="6096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來</a:t>
            </a:r>
            <a:endParaRPr 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4" name="Striped Right Arrow 13"/>
          <p:cNvSpPr/>
          <p:nvPr/>
        </p:nvSpPr>
        <p:spPr>
          <a:xfrm rot="12415636">
            <a:off x="2414140" y="4582688"/>
            <a:ext cx="1808268" cy="435579"/>
          </a:xfrm>
          <a:prstGeom prst="strip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Striped Right Arrow 14"/>
          <p:cNvSpPr/>
          <p:nvPr/>
        </p:nvSpPr>
        <p:spPr>
          <a:xfrm rot="11422705">
            <a:off x="1515436" y="5291525"/>
            <a:ext cx="1808268" cy="435579"/>
          </a:xfrm>
          <a:prstGeom prst="strip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Striped Right Arrow 15"/>
          <p:cNvSpPr/>
          <p:nvPr/>
        </p:nvSpPr>
        <p:spPr>
          <a:xfrm rot="16401894">
            <a:off x="4460727" y="2282472"/>
            <a:ext cx="1808268" cy="435579"/>
          </a:xfrm>
          <a:prstGeom prst="strip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Striped Right Arrow 16"/>
          <p:cNvSpPr/>
          <p:nvPr/>
        </p:nvSpPr>
        <p:spPr>
          <a:xfrm rot="6803396">
            <a:off x="7666938" y="4392429"/>
            <a:ext cx="1143102" cy="435579"/>
          </a:xfrm>
          <a:prstGeom prst="striped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Striped Right Arrow 17"/>
          <p:cNvSpPr/>
          <p:nvPr/>
        </p:nvSpPr>
        <p:spPr>
          <a:xfrm rot="3104880">
            <a:off x="5835836" y="4223467"/>
            <a:ext cx="1217623" cy="435579"/>
          </a:xfrm>
          <a:prstGeom prst="striped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Striped Right Arrow 18"/>
          <p:cNvSpPr/>
          <p:nvPr/>
        </p:nvSpPr>
        <p:spPr>
          <a:xfrm rot="6399464">
            <a:off x="7215851" y="3779246"/>
            <a:ext cx="1190252" cy="435579"/>
          </a:xfrm>
          <a:prstGeom prst="striped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2857" y="243452"/>
            <a:ext cx="32367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99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今天一般觀念：</a:t>
            </a:r>
            <a:endParaRPr lang="en-US" sz="3400" dirty="0">
              <a:solidFill>
                <a:srgbClr val="FFFF99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6162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/>
      <p:bldP spid="8" grpId="0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35" y="2653540"/>
            <a:ext cx="3778524" cy="390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9116" y="159658"/>
            <a:ext cx="89448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耶穌叫了十二個門徒來，差遣他們兩兩個的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出去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門徒就出去傳道，叫人悔改。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可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6:7, 12)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9115" y="1325547"/>
            <a:ext cx="89448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這事以後，主又設立七十個人，差遣他們兩個兩個的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你們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去罷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(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路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10:1, 3)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1522" y="4132614"/>
            <a:ext cx="510748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什麼樣的人比較會願意聽</a:t>
            </a:r>
            <a:endParaRPr lang="en-US" altLang="zh-TW" sz="32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別人向他們傳道</a:t>
            </a:r>
            <a:r>
              <a:rPr lang="en-US" altLang="zh-TW" sz="32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傳福音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)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？</a:t>
            </a:r>
            <a:endParaRPr lang="en-US" sz="32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47159" y="5851646"/>
            <a:ext cx="310854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chemeClr val="accent5">
                    <a:lumMod val="50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耶和華見證人</a:t>
            </a:r>
            <a:endParaRPr lang="en-US" sz="3800" dirty="0">
              <a:solidFill>
                <a:schemeClr val="accent5">
                  <a:lumMod val="50000"/>
                </a:scheme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6512" y="2608906"/>
            <a:ext cx="454483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這是宣教還是傳福音？</a:t>
            </a:r>
            <a:endParaRPr lang="en-US" sz="34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6512" y="3188853"/>
            <a:ext cx="454483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兩者如何區分？地區？</a:t>
            </a:r>
            <a:endParaRPr lang="en-US" sz="34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7294164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3" grpId="0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acts 1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62074"/>
            <a:ext cx="9144000" cy="549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6245" y="587988"/>
            <a:ext cx="873668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但聖靈降臨在你們身上</a:t>
            </a:r>
            <a:r>
              <a:rPr lang="en-US" altLang="zh-TW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</a:t>
            </a:r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並要在</a:t>
            </a:r>
            <a:r>
              <a:rPr lang="zh-TW" altLang="en-US" sz="3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耶路撒冷</a:t>
            </a:r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</a:t>
            </a:r>
            <a:endParaRPr lang="en-US" altLang="zh-TW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猶大全地</a:t>
            </a:r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、和</a:t>
            </a:r>
            <a:r>
              <a:rPr lang="zh-TW" altLang="en-US" sz="3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撒瑪利亞</a:t>
            </a:r>
            <a:r>
              <a:rPr lang="zh-TW" alt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，直到</a:t>
            </a:r>
            <a:r>
              <a:rPr lang="zh-TW" altLang="en-US" sz="3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地極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 (</a:t>
            </a:r>
            <a:r>
              <a:rPr lang="zh-TW" alt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徒</a:t>
            </a:r>
            <a:r>
              <a:rPr lang="en-US" altLang="zh-TW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1:8</a:t>
            </a:r>
            <a:r>
              <a:rPr lang="en-US" altLang="zh-TW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6174" y="39914"/>
            <a:ext cx="454483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策略性的福音宣教行動</a:t>
            </a:r>
            <a:endParaRPr lang="en-US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2598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acts 1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9149166" cy="4574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0963" y="103257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哪兒是我的</a:t>
            </a:r>
            <a:r>
              <a:rPr lang="zh-TW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耶路撒冷</a:t>
            </a:r>
            <a:r>
              <a:rPr lang="zh-TW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呢？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0963" y="826998"/>
            <a:ext cx="75504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親人、友鄰、同儕、同事</a:t>
            </a:r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 (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關係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的人</a:t>
            </a:r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0938" y="1414090"/>
            <a:ext cx="79800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門徒、哥尼流、呂底亞、禁卒</a:t>
            </a:r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(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</a:t>
            </a:r>
            <a:r>
              <a:rPr lang="zh-TW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關係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的人</a:t>
            </a:r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8031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4" b="4854"/>
          <a:stretch/>
        </p:blipFill>
        <p:spPr bwMode="auto">
          <a:xfrm>
            <a:off x="4043949" y="2152317"/>
            <a:ext cx="4969422" cy="4630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0707" y="159811"/>
            <a:ext cx="7914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1. </a:t>
            </a:r>
            <a:r>
              <a:rPr lang="en-US" altLang="zh-TW" sz="3200" i="1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Incarnate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evangelism (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道成肉身式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4572" y="744586"/>
            <a:ext cx="8403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關懷、探訪、慰問、捐贈、協助、代禱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5220" y="1524000"/>
            <a:ext cx="6985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en-US" altLang="zh-TW" sz="3200" i="1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Lifestyle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evangelism (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每天生活式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4572" y="2303414"/>
            <a:ext cx="386805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日常生活中隨時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利用機會向人分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享見證及福音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散步、溜狗、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搭車、旅遊、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買菜、上學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316" y="5993941"/>
            <a:ext cx="39036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{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有效果的傳福音策略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}</a:t>
            </a:r>
            <a:endParaRPr lang="en-US" sz="30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9619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972" y="3317918"/>
            <a:ext cx="848378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30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但建立關係</a:t>
            </a:r>
            <a:r>
              <a:rPr lang="zh-TW" altLang="en-US" sz="3000" dirty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很「花</a:t>
            </a:r>
            <a:r>
              <a:rPr lang="zh-TW" altLang="en-US" sz="30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時間</a:t>
            </a:r>
            <a:r>
              <a:rPr lang="en-US" altLang="zh-TW" sz="30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r>
              <a:rPr lang="zh-TW" altLang="en-US" sz="30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，也要「</a:t>
            </a:r>
            <a:r>
              <a:rPr lang="zh-TW" altLang="en-US" sz="3000" dirty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長時間</a:t>
            </a:r>
            <a:r>
              <a:rPr lang="en-US" altLang="zh-TW" sz="30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r>
              <a:rPr lang="zh-TW" altLang="en-US" sz="3000" dirty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。</a:t>
            </a:r>
            <a:r>
              <a:rPr lang="zh-TW" altLang="en-US" sz="30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在今天急功盡利的文化下，我們傾向於花時間精力策劃大型活動，安排多</a:t>
            </a:r>
            <a:r>
              <a:rPr lang="zh-TW" altLang="en-US" sz="3000" dirty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量多</a:t>
            </a:r>
            <a:r>
              <a:rPr lang="zh-TW" altLang="en-US" sz="30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類一次性的興趣節目，過於經常藉探訪、和付出愛心關懷外人，與他們建立有深度的關係。</a:t>
            </a:r>
            <a:endParaRPr lang="en-US" altLang="zh-TW" sz="3000" dirty="0" smtClean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5972" y="400916"/>
            <a:ext cx="805380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你們要愛惜光陰，用智慧與</a:t>
            </a:r>
            <a:r>
              <a:rPr lang="zh-TW" altLang="en-US" sz="36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外人交往</a:t>
            </a:r>
            <a:r>
              <a:rPr lang="zh-TW" altLang="en-US" sz="36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endParaRPr lang="en-US" altLang="zh-TW" sz="36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Be wise in the way you act toward </a:t>
            </a:r>
            <a:r>
              <a:rPr lang="en-US" sz="3200" i="1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outsiders</a:t>
            </a:r>
            <a:r>
              <a:rPr lang="en-US" sz="3200" i="1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,</a:t>
            </a:r>
            <a:r>
              <a:rPr 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</a:p>
          <a:p>
            <a:r>
              <a:rPr 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make the most of </a:t>
            </a:r>
            <a:r>
              <a:rPr lang="en-US" sz="3200" i="1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every opportunity</a:t>
            </a:r>
            <a:r>
              <a:rPr 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西 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4:5) 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5972" y="2059205"/>
            <a:ext cx="8315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外人 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= 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教外的人 </a:t>
            </a:r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不是指</a:t>
            </a:r>
            <a:r>
              <a:rPr lang="zh-TW" altLang="en-US" sz="3200" dirty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陌生人</a:t>
            </a:r>
            <a:r>
              <a:rPr lang="en-US" altLang="zh-TW" sz="32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strangers</a:t>
            </a:r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2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5972" y="2557425"/>
            <a:ext cx="89258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用 </a:t>
            </a:r>
            <a:r>
              <a:rPr lang="en-US" altLang="zh-TW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every opportunity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與人建立好關係 </a:t>
            </a:r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(=</a:t>
            </a:r>
            <a:r>
              <a:rPr lang="zh-TW" altLang="en-US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愛惜光陰</a:t>
            </a:r>
            <a:r>
              <a:rPr lang="en-US" altLang="zh-TW" sz="3200" dirty="0" smtClean="0">
                <a:solidFill>
                  <a:srgbClr val="0070C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</a:t>
            </a:r>
            <a:endParaRPr lang="en-US" sz="3200" dirty="0">
              <a:solidFill>
                <a:srgbClr val="0070C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0593165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thinking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49" y="3328181"/>
            <a:ext cx="1928358" cy="192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91008" y="3707585"/>
            <a:ext cx="3791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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何謂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「慕道友」？</a:t>
            </a:r>
            <a:endParaRPr lang="en-US" sz="32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3460" y="4516893"/>
            <a:ext cx="59298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不是所有來教會未信主的朋友</a:t>
            </a:r>
            <a:endParaRPr lang="en-US" altLang="zh-TW" sz="3200" dirty="0" smtClean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  <a:sym typeface="Wingdings" panose="05000000000000000000" pitchFamily="2" charset="2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都是「慕道者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」或因慕道而來！</a:t>
            </a:r>
            <a:endParaRPr 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6149" y="248465"/>
            <a:ext cx="798167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我們傳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揚祂，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是用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諸般的智慧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勸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戒各人，教導各人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要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把各人在基督裡完完全全的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引到神面前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西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1:28)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6149" y="2359668"/>
            <a:ext cx="53783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引到神面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前       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帶到教會來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7" name="Not Equal 6"/>
          <p:cNvSpPr/>
          <p:nvPr/>
        </p:nvSpPr>
        <p:spPr>
          <a:xfrm>
            <a:off x="2723460" y="2413781"/>
            <a:ext cx="783771" cy="478971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640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1257" y="172883"/>
            <a:ext cx="797686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耶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穌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對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他們說：「康健的人用不著醫生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病的人纔用得著。我來本不是召義人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乃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是召罪人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。」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可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2:17)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1257" y="1754770"/>
            <a:ext cx="866455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找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有心人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，或那些覺得自己有需要的人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或起碼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先幫助人明白自己有需要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) =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真正的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慕道友</a:t>
            </a:r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3074" name="Picture 2" descr="Image result for spiritual year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264" y="2844215"/>
            <a:ext cx="4274535" cy="2137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13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69271" y="297776"/>
            <a:ext cx="70198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諸般的智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慧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  不擇手段、聖俗不分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13" name="Not Equal 12"/>
          <p:cNvSpPr/>
          <p:nvPr/>
        </p:nvSpPr>
        <p:spPr>
          <a:xfrm>
            <a:off x="2505781" y="350677"/>
            <a:ext cx="783771" cy="478971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0308" y="1027050"/>
            <a:ext cx="72250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方法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/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節目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-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合適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/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不合適、質素優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/ 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劣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8982" y="1953288"/>
            <a:ext cx="6750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「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分別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為聖，並不是「加入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」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為聖</a:t>
            </a:r>
            <a:endParaRPr lang="en-US" sz="3200" dirty="0">
              <a:solidFill>
                <a:srgbClr val="002060"/>
              </a:solidFill>
            </a:endParaRPr>
          </a:p>
        </p:txBody>
      </p:sp>
      <p:pic>
        <p:nvPicPr>
          <p:cNvPr id="4098" name="Picture 2" descr="Image result for trash or recyc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278" y="3754362"/>
            <a:ext cx="2686190" cy="236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 result for trash or recycl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19"/>
          <a:stretch/>
        </p:blipFill>
        <p:spPr bwMode="auto">
          <a:xfrm>
            <a:off x="5354748" y="2725151"/>
            <a:ext cx="1237131" cy="1211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19" y="2879526"/>
            <a:ext cx="4053386" cy="274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388545" y="4937703"/>
            <a:ext cx="1037656" cy="684615"/>
          </a:xfrm>
          <a:prstGeom prst="rect">
            <a:avLst/>
          </a:prstGeom>
          <a:noFill/>
        </p:spPr>
        <p:txBody>
          <a:bodyPr wrap="none" rtlCol="0">
            <a:prstTxWarp prst="textCanDown">
              <a:avLst/>
            </a:prstTxWarp>
            <a:spAutoFit/>
          </a:bodyPr>
          <a:lstStyle/>
          <a:p>
            <a:pPr algn="ctr"/>
            <a:r>
              <a:rPr lang="en-US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Recylcle</a:t>
            </a:r>
            <a:endParaRPr lang="en-US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algn="ctr"/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Only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2598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6116"/>
            <a:ext cx="310854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dirty="0" smtClean="0">
                <a:solidFill>
                  <a:schemeClr val="accent5">
                    <a:lumMod val="50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【</a:t>
            </a:r>
            <a:r>
              <a:rPr lang="zh-TW" altLang="en-US" sz="3800" dirty="0">
                <a:solidFill>
                  <a:schemeClr val="accent5">
                    <a:lumMod val="50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理</a:t>
            </a:r>
            <a:r>
              <a:rPr lang="zh-TW" altLang="en-US" sz="3800" dirty="0" smtClean="0">
                <a:solidFill>
                  <a:schemeClr val="accent5">
                    <a:lumMod val="50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念糾正</a:t>
            </a:r>
            <a:r>
              <a:rPr lang="en-US" altLang="zh-TW" sz="3800" dirty="0" smtClean="0">
                <a:solidFill>
                  <a:schemeClr val="accent5">
                    <a:lumMod val="50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】</a:t>
            </a:r>
            <a:endParaRPr lang="en-US" sz="3800" dirty="0">
              <a:solidFill>
                <a:schemeClr val="accent5">
                  <a:lumMod val="50000"/>
                </a:scheme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1258" y="880308"/>
            <a:ext cx="49455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福</a:t>
            </a:r>
            <a:r>
              <a:rPr lang="zh-TW" altLang="en-US" sz="3400" dirty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音預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工      傳講福音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Not Equal 3"/>
          <p:cNvSpPr/>
          <p:nvPr/>
        </p:nvSpPr>
        <p:spPr>
          <a:xfrm>
            <a:off x="2598057" y="970369"/>
            <a:ext cx="653143" cy="435429"/>
          </a:xfrm>
          <a:prstGeom prst="mathNotEqua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1258" y="1585922"/>
            <a:ext cx="49455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 傳講福音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見證福音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6" name="Not Equal 5"/>
          <p:cNvSpPr/>
          <p:nvPr/>
        </p:nvSpPr>
        <p:spPr>
          <a:xfrm>
            <a:off x="2598057" y="1675983"/>
            <a:ext cx="653143" cy="435429"/>
          </a:xfrm>
          <a:prstGeom prst="mathNotEqua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45743" y="880308"/>
            <a:ext cx="26813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/>
              <a:t>(</a:t>
            </a:r>
            <a:r>
              <a:rPr lang="zh-TW" altLang="en-US" sz="3200" dirty="0" smtClean="0"/>
              <a:t>間接 </a:t>
            </a:r>
            <a:r>
              <a:rPr lang="en-US" altLang="zh-TW" sz="3200" dirty="0" smtClean="0"/>
              <a:t>VS </a:t>
            </a:r>
            <a:r>
              <a:rPr lang="zh-TW" altLang="en-US" sz="3200" dirty="0" smtClean="0"/>
              <a:t>直接</a:t>
            </a:r>
            <a:r>
              <a:rPr lang="en-US" altLang="zh-TW" sz="3200" dirty="0" smtClean="0"/>
              <a:t>)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5345743" y="1585922"/>
            <a:ext cx="26813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/>
              <a:t>(</a:t>
            </a:r>
            <a:r>
              <a:rPr lang="zh-TW" altLang="en-US" sz="3200" dirty="0" smtClean="0"/>
              <a:t>聽</a:t>
            </a:r>
            <a:r>
              <a:rPr lang="zh-TW" altLang="en-US" sz="3200" dirty="0"/>
              <a:t>見</a:t>
            </a:r>
            <a:r>
              <a:rPr lang="zh-TW" altLang="en-US" sz="3200" dirty="0" smtClean="0"/>
              <a:t> </a:t>
            </a:r>
            <a:r>
              <a:rPr lang="en-US" altLang="zh-TW" sz="3200" dirty="0" smtClean="0"/>
              <a:t>VS </a:t>
            </a:r>
            <a:r>
              <a:rPr lang="zh-TW" altLang="en-US" sz="3200" dirty="0" smtClean="0"/>
              <a:t>看</a:t>
            </a:r>
            <a:r>
              <a:rPr lang="zh-TW" altLang="en-US" sz="3200" dirty="0"/>
              <a:t>見</a:t>
            </a:r>
            <a:r>
              <a:rPr lang="en-US" altLang="zh-TW" sz="3200" dirty="0" smtClean="0"/>
              <a:t>)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283032" y="2246323"/>
            <a:ext cx="49455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 機構工作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 教會工作</a:t>
            </a:r>
            <a:endParaRPr lang="en-US" sz="3400" dirty="0">
              <a:solidFill>
                <a:prstClr val="black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1" name="Not Equal 10"/>
          <p:cNvSpPr/>
          <p:nvPr/>
        </p:nvSpPr>
        <p:spPr>
          <a:xfrm>
            <a:off x="2605317" y="2336384"/>
            <a:ext cx="653143" cy="435429"/>
          </a:xfrm>
          <a:prstGeom prst="mathNotEqua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45743" y="2291120"/>
            <a:ext cx="26813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/>
              <a:t>(</a:t>
            </a:r>
            <a:r>
              <a:rPr lang="zh-TW" altLang="en-US" sz="3200" dirty="0" smtClean="0"/>
              <a:t>廣度 </a:t>
            </a:r>
            <a:r>
              <a:rPr lang="en-US" altLang="zh-TW" sz="3200" dirty="0" smtClean="0"/>
              <a:t>VS </a:t>
            </a:r>
            <a:r>
              <a:rPr lang="zh-TW" altLang="en-US" sz="3200" dirty="0" smtClean="0"/>
              <a:t>深</a:t>
            </a:r>
            <a:r>
              <a:rPr lang="zh-TW" altLang="en-US" sz="3200" dirty="0"/>
              <a:t>度</a:t>
            </a:r>
            <a:r>
              <a:rPr lang="en-US" altLang="zh-TW" sz="3200" dirty="0" smtClean="0"/>
              <a:t>)</a:t>
            </a:r>
            <a:endParaRPr 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5345743" y="2763674"/>
            <a:ext cx="26813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/>
              <a:t>(</a:t>
            </a:r>
            <a:r>
              <a:rPr lang="zh-TW" altLang="en-US" sz="3200" dirty="0" smtClean="0"/>
              <a:t>重</a:t>
            </a:r>
            <a:r>
              <a:rPr lang="zh-TW" altLang="en-US" sz="3200" dirty="0"/>
              <a:t>量</a:t>
            </a:r>
            <a:r>
              <a:rPr lang="zh-TW" altLang="en-US" sz="3200" dirty="0" smtClean="0"/>
              <a:t> </a:t>
            </a:r>
            <a:r>
              <a:rPr lang="en-US" altLang="zh-TW" sz="3200" dirty="0" smtClean="0"/>
              <a:t>VS </a:t>
            </a:r>
            <a:r>
              <a:rPr lang="zh-TW" altLang="en-US" sz="3200" dirty="0" smtClean="0"/>
              <a:t>重</a:t>
            </a:r>
            <a:r>
              <a:rPr lang="zh-TW" altLang="en-US" sz="3200" dirty="0"/>
              <a:t>質</a:t>
            </a:r>
            <a:r>
              <a:rPr lang="en-US" altLang="zh-TW" sz="3200" dirty="0" smtClean="0"/>
              <a:t>)</a:t>
            </a:r>
            <a:endParaRPr lang="en-US" sz="3200" dirty="0"/>
          </a:p>
        </p:txBody>
      </p:sp>
      <p:pic>
        <p:nvPicPr>
          <p:cNvPr id="4098" name="Picture 2" descr="Image result for perspecti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16" y="3465776"/>
            <a:ext cx="4750254" cy="316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026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/>
      <p:bldP spid="8" grpId="0"/>
      <p:bldP spid="10" grpId="0"/>
      <p:bldP spid="11" grpId="0" animBg="1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3828" y="261256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chemeClr val="accent5">
                    <a:lumMod val="50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福音機構：</a:t>
            </a:r>
            <a:endParaRPr lang="en-US" sz="3600" dirty="0">
              <a:solidFill>
                <a:schemeClr val="accent5">
                  <a:lumMod val="50000"/>
                </a:scheme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3828" y="907587"/>
            <a:ext cx="862148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佳音社、角聲佈道團、中國信徒佈道會、</a:t>
            </a:r>
            <a:endParaRPr lang="en-US" altLang="zh-TW" sz="34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餐福團契、影音使團、恩雨之聲、遠東廣播</a:t>
            </a:r>
            <a:r>
              <a:rPr lang="en-US" altLang="zh-TW" sz="34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endParaRPr lang="en-US" sz="34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9389" y="2143013"/>
            <a:ext cx="83920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chemeClr val="accent6">
                    <a:lumMod val="50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文字刊物、電影光碟、電台擴播、社區服務、</a:t>
            </a:r>
            <a:endParaRPr lang="en-US" altLang="zh-TW" sz="3200" dirty="0" smtClean="0">
              <a:solidFill>
                <a:schemeClr val="accent6">
                  <a:lumMod val="50000"/>
                </a:schemeClr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zh-TW" altLang="en-US" sz="3200" dirty="0" smtClean="0">
                <a:solidFill>
                  <a:schemeClr val="accent6">
                    <a:lumMod val="50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教學課程、生活講座、旅遊、話劇、演唱會</a:t>
            </a:r>
            <a:r>
              <a:rPr lang="en-US" altLang="zh-TW" sz="3200" dirty="0" smtClean="0">
                <a:solidFill>
                  <a:schemeClr val="accent6">
                    <a:lumMod val="50000"/>
                  </a:schemeClr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3827" y="3305260"/>
            <a:ext cx="83407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最扎實的福音預工 </a:t>
            </a:r>
            <a:r>
              <a:rPr lang="en-US" altLang="zh-TW" sz="36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– </a:t>
            </a:r>
            <a:r>
              <a:rPr lang="zh-TW" altLang="en-US" sz="36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建立好的</a:t>
            </a:r>
            <a:r>
              <a:rPr lang="zh-TW" altLang="en-US" sz="36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人際關係</a:t>
            </a:r>
            <a:endParaRPr lang="en-US" sz="36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4421" y="4075487"/>
            <a:ext cx="83407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最有效的門徒訓練</a:t>
            </a:r>
            <a:r>
              <a:rPr lang="zh-TW" altLang="en-US" sz="36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6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– </a:t>
            </a:r>
            <a:r>
              <a:rPr lang="zh-TW" altLang="en-US" sz="36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藉</a:t>
            </a:r>
            <a:r>
              <a:rPr lang="zh-TW" altLang="en-US" sz="36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建立關係</a:t>
            </a:r>
            <a:r>
              <a:rPr lang="zh-TW" altLang="en-US" sz="36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帶領人</a:t>
            </a:r>
            <a:endParaRPr lang="en-US" sz="36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421" y="4845714"/>
            <a:ext cx="5724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基督教</a:t>
            </a:r>
            <a:r>
              <a:rPr lang="zh-TW" altLang="en-US" sz="36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是個</a:t>
            </a:r>
            <a:r>
              <a:rPr lang="zh-TW" altLang="en-US" sz="36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著重關係</a:t>
            </a:r>
            <a:r>
              <a:rPr lang="zh-TW" altLang="en-US" sz="36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的信仰</a:t>
            </a:r>
            <a:endParaRPr lang="en-US" sz="36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pic>
        <p:nvPicPr>
          <p:cNvPr id="1026" name="Picture 2" descr="Image result for shaking han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065" y="4721818"/>
            <a:ext cx="4109276" cy="237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3057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missiona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22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37679" y="877995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何謂「宣教士</a:t>
            </a:r>
            <a:r>
              <a:rPr lang="en-US" altLang="zh-TW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r>
              <a:rPr lang="zh-TW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？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7916" y="1755990"/>
            <a:ext cx="48878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作培訓 </a:t>
            </a:r>
            <a:r>
              <a:rPr lang="en-US" altLang="zh-TW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= </a:t>
            </a:r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宣教工作？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3630" y="2630432"/>
            <a:ext cx="75376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誰是培訓的對象？ 宣教的對象？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7063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 S W A L D C H A M B E R S&#10;My&#10;Utmost&#10;forHis&#10;Highest&#10; 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2222"/>
            <a:ext cx="1863257" cy="287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128021" y="228600"/>
            <a:ext cx="7015980" cy="925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en-US" sz="3000" dirty="0">
                <a:solidFill>
                  <a:prstClr val="black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Jesus said to them again, "…As the Father </a:t>
            </a:r>
          </a:p>
          <a:p>
            <a:pPr>
              <a:lnSpc>
                <a:spcPts val="3200"/>
              </a:lnSpc>
            </a:pPr>
            <a:r>
              <a:rPr lang="en-US" sz="3000" dirty="0">
                <a:solidFill>
                  <a:prstClr val="black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has </a:t>
            </a:r>
            <a:r>
              <a:rPr lang="en-US" sz="30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sent </a:t>
            </a:r>
            <a:r>
              <a:rPr lang="en-US" sz="3000" dirty="0" smtClean="0">
                <a:solidFill>
                  <a:prstClr val="black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Me</a:t>
            </a:r>
            <a:r>
              <a:rPr lang="en-US" sz="3000" dirty="0">
                <a:solidFill>
                  <a:prstClr val="black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, I also </a:t>
            </a:r>
            <a:r>
              <a:rPr lang="en-US" sz="30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send</a:t>
            </a:r>
            <a:r>
              <a:rPr lang="en-US" sz="3000" dirty="0">
                <a:solidFill>
                  <a:prstClr val="black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000" dirty="0" smtClean="0">
                <a:solidFill>
                  <a:prstClr val="black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000" dirty="0" smtClean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you</a:t>
            </a:r>
            <a:r>
              <a:rPr lang="en-US" sz="3000" dirty="0">
                <a:solidFill>
                  <a:prstClr val="black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." —John 20:21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2840" t="25000" r="23866" b="39583"/>
          <a:stretch/>
        </p:blipFill>
        <p:spPr>
          <a:xfrm>
            <a:off x="69475" y="3108178"/>
            <a:ext cx="8998325" cy="359742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28021" y="1746267"/>
            <a:ext cx="6787379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</a:pPr>
            <a:r>
              <a:rPr lang="en-US" sz="3000" i="1" dirty="0">
                <a:solidFill>
                  <a:prstClr val="black"/>
                </a:solidFill>
              </a:rPr>
              <a:t>In missionary work the great danger is that </a:t>
            </a:r>
            <a:r>
              <a:rPr lang="en-US" sz="30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God’s call </a:t>
            </a:r>
            <a:r>
              <a:rPr lang="en-US" sz="3000" i="1" dirty="0">
                <a:solidFill>
                  <a:prstClr val="black"/>
                </a:solidFill>
              </a:rPr>
              <a:t>will be replaced by the needs of the people</a:t>
            </a:r>
            <a:r>
              <a:rPr lang="en-US" altLang="zh-TW" sz="3000" i="1" dirty="0">
                <a:solidFill>
                  <a:prstClr val="black"/>
                </a:solidFill>
              </a:rPr>
              <a:t>...</a:t>
            </a:r>
            <a:endParaRPr lang="en-US" sz="3000" i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28021" y="1093303"/>
            <a:ext cx="72346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分派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按手</a:t>
            </a:r>
            <a:r>
              <a:rPr lang="en-US" altLang="zh-TW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 </a:t>
            </a:r>
            <a:r>
              <a:rPr lang="zh-TW" altLang="en-US" sz="30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打發，被聖靈差遣 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徒</a:t>
            </a:r>
            <a:r>
              <a:rPr lang="en-US" altLang="zh-TW" sz="28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12:2-4)</a:t>
            </a:r>
            <a:endParaRPr lang="en-US" sz="28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Flowchart: Connector 4"/>
          <p:cNvSpPr/>
          <p:nvPr/>
        </p:nvSpPr>
        <p:spPr>
          <a:xfrm>
            <a:off x="3595255" y="3176254"/>
            <a:ext cx="623455" cy="394855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Connector 7"/>
          <p:cNvSpPr/>
          <p:nvPr/>
        </p:nvSpPr>
        <p:spPr>
          <a:xfrm>
            <a:off x="7816034" y="3176253"/>
            <a:ext cx="623455" cy="394855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5112327" y="3948546"/>
            <a:ext cx="276398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73182" y="4426527"/>
            <a:ext cx="2154382" cy="61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83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5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mage result for miss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7" r="20771" b="48281"/>
          <a:stretch/>
        </p:blipFill>
        <p:spPr bwMode="auto">
          <a:xfrm>
            <a:off x="0" y="0"/>
            <a:ext cx="9123799" cy="68580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706398"/>
            <a:ext cx="8763000" cy="2027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altLang="zh-TW" sz="2800" dirty="0">
                <a:solidFill>
                  <a:srgbClr val="403C3B"/>
                </a:solidFill>
                <a:latin typeface="Adobe Garamond Pro Bold" panose="02020702060506020403" pitchFamily="18" charset="0"/>
              </a:rPr>
              <a:t>T</a:t>
            </a:r>
            <a:r>
              <a:rPr lang="en-US" sz="2800" dirty="0">
                <a:solidFill>
                  <a:srgbClr val="403C3B"/>
                </a:solidFill>
                <a:latin typeface="Adobe Garamond Pro Bold" panose="02020702060506020403" pitchFamily="18" charset="0"/>
              </a:rPr>
              <a:t>hose who have been </a:t>
            </a:r>
            <a:r>
              <a:rPr lang="en-US" sz="2800" dirty="0">
                <a:solidFill>
                  <a:srgbClr val="C00000"/>
                </a:solidFill>
                <a:latin typeface="Adobe Garamond Pro Bold" panose="02020702060506020403" pitchFamily="18" charset="0"/>
              </a:rPr>
              <a:t>called </a:t>
            </a:r>
            <a:r>
              <a:rPr lang="en-US" sz="2800" dirty="0">
                <a:solidFill>
                  <a:prstClr val="black"/>
                </a:solidFill>
                <a:latin typeface="Adobe Garamond Pro Bold" panose="02020702060506020403" pitchFamily="18" charset="0"/>
              </a:rPr>
              <a:t>by God </a:t>
            </a:r>
            <a:r>
              <a:rPr lang="en-US" sz="2800" dirty="0">
                <a:solidFill>
                  <a:srgbClr val="403C3B"/>
                </a:solidFill>
                <a:latin typeface="Adobe Garamond Pro Bold" panose="02020702060506020403" pitchFamily="18" charset="0"/>
              </a:rPr>
              <a:t>to a </a:t>
            </a:r>
            <a:r>
              <a:rPr lang="en-US" sz="2800" dirty="0">
                <a:solidFill>
                  <a:srgbClr val="C00000"/>
                </a:solidFill>
                <a:latin typeface="Adobe Garamond Pro Bold" panose="02020702060506020403" pitchFamily="18" charset="0"/>
              </a:rPr>
              <a:t>full-time </a:t>
            </a:r>
            <a:r>
              <a:rPr lang="en-US" sz="2800" dirty="0">
                <a:solidFill>
                  <a:prstClr val="black"/>
                </a:solidFill>
                <a:latin typeface="Adobe Garamond Pro Bold" panose="02020702060506020403" pitchFamily="18" charset="0"/>
              </a:rPr>
              <a:t>ministry</a:t>
            </a:r>
            <a:r>
              <a:rPr lang="en-US" sz="2800" dirty="0">
                <a:solidFill>
                  <a:srgbClr val="403C3B"/>
                </a:solidFill>
                <a:latin typeface="Adobe Garamond Pro Bold" panose="02020702060506020403" pitchFamily="18" charset="0"/>
              </a:rPr>
              <a:t> of the Word and prayer (Acts 6:4), and who have </a:t>
            </a:r>
            <a:r>
              <a:rPr lang="en-US" sz="2800" dirty="0">
                <a:solidFill>
                  <a:srgbClr val="C00000"/>
                </a:solidFill>
                <a:latin typeface="Adobe Garamond Pro Bold" panose="02020702060506020403" pitchFamily="18" charset="0"/>
              </a:rPr>
              <a:t>crossed </a:t>
            </a:r>
            <a:r>
              <a:rPr lang="en-US" sz="2800" dirty="0">
                <a:solidFill>
                  <a:prstClr val="black"/>
                </a:solidFill>
                <a:latin typeface="Adobe Garamond Pro Bold" panose="02020702060506020403" pitchFamily="18" charset="0"/>
              </a:rPr>
              <a:t>geographical and/or cultural </a:t>
            </a:r>
            <a:r>
              <a:rPr lang="en-US" sz="2800" dirty="0">
                <a:solidFill>
                  <a:srgbClr val="C00000"/>
                </a:solidFill>
                <a:latin typeface="Adobe Garamond Pro Bold" panose="02020702060506020403" pitchFamily="18" charset="0"/>
              </a:rPr>
              <a:t>boundaries</a:t>
            </a:r>
            <a:r>
              <a:rPr lang="en-US" sz="2800" dirty="0">
                <a:solidFill>
                  <a:srgbClr val="403C3B"/>
                </a:solidFill>
                <a:latin typeface="Adobe Garamond Pro Bold" panose="02020702060506020403" pitchFamily="18" charset="0"/>
              </a:rPr>
              <a:t> (Acts 22:21) to </a:t>
            </a:r>
            <a:r>
              <a:rPr lang="en-US" sz="2800" dirty="0">
                <a:solidFill>
                  <a:prstClr val="black"/>
                </a:solidFill>
                <a:latin typeface="Adobe Garamond Pro Bold" panose="02020702060506020403" pitchFamily="18" charset="0"/>
              </a:rPr>
              <a:t>preach </a:t>
            </a:r>
            <a:r>
              <a:rPr lang="en-US" sz="2800" dirty="0">
                <a:solidFill>
                  <a:srgbClr val="C00000"/>
                </a:solidFill>
                <a:latin typeface="Adobe Garamond Pro Bold" panose="02020702060506020403" pitchFamily="18" charset="0"/>
              </a:rPr>
              <a:t>the gospel </a:t>
            </a:r>
            <a:r>
              <a:rPr lang="en-US" sz="2800" dirty="0">
                <a:solidFill>
                  <a:srgbClr val="403C3B"/>
                </a:solidFill>
                <a:latin typeface="Adobe Garamond Pro Bold" panose="02020702060506020403" pitchFamily="18" charset="0"/>
              </a:rPr>
              <a:t>in those </a:t>
            </a:r>
            <a:r>
              <a:rPr lang="en-US" sz="2800" dirty="0">
                <a:solidFill>
                  <a:srgbClr val="C00000"/>
                </a:solidFill>
                <a:latin typeface="Adobe Garamond Pro Bold" panose="02020702060506020403" pitchFamily="18" charset="0"/>
              </a:rPr>
              <a:t>areas</a:t>
            </a:r>
            <a:r>
              <a:rPr lang="en-US" sz="2800" dirty="0">
                <a:solidFill>
                  <a:srgbClr val="403C3B"/>
                </a:solidFill>
                <a:latin typeface="Adobe Garamond Pro Bold" panose="02020702060506020403" pitchFamily="18" charset="0"/>
              </a:rPr>
              <a:t> of the world where Jesus Christ is largely, if not entirely unknown (Rom. 15:20). </a:t>
            </a:r>
            <a:endParaRPr lang="en-US" sz="2800" dirty="0">
              <a:solidFill>
                <a:prstClr val="black"/>
              </a:solidFill>
              <a:latin typeface="Adobe Garamond Pro Bold" panose="020207020605060204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6607" y="152400"/>
            <a:ext cx="236635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>
                <a:solidFill>
                  <a:srgbClr val="0070C0"/>
                </a:solidFill>
              </a:rPr>
              <a:t>Herbert Kane:</a:t>
            </a:r>
            <a:endParaRPr lang="en-US" sz="3000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2905460"/>
            <a:ext cx="8534400" cy="2021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sz="3000" b="1" dirty="0">
                <a:solidFill>
                  <a:srgbClr val="403C3B"/>
                </a:solidFill>
              </a:rPr>
              <a:t>We must distinguish between a </a:t>
            </a:r>
            <a:r>
              <a:rPr lang="en-US" sz="3000" b="1" i="1" u="sng" dirty="0">
                <a:solidFill>
                  <a:srgbClr val="403C3B"/>
                </a:solidFill>
              </a:rPr>
              <a:t>general practice </a:t>
            </a:r>
            <a:r>
              <a:rPr lang="en-US" sz="3000" b="1" dirty="0">
                <a:solidFill>
                  <a:srgbClr val="403C3B"/>
                </a:solidFill>
              </a:rPr>
              <a:t>in the church and a </a:t>
            </a:r>
            <a:r>
              <a:rPr lang="en-US" sz="3000" b="1" i="1" dirty="0">
                <a:solidFill>
                  <a:srgbClr val="C00000"/>
                </a:solidFill>
              </a:rPr>
              <a:t>special gift </a:t>
            </a:r>
            <a:r>
              <a:rPr lang="en-US" sz="3000" b="1" dirty="0">
                <a:solidFill>
                  <a:srgbClr val="403C3B"/>
                </a:solidFill>
              </a:rPr>
              <a:t>which God gives to some in that area. For example, all Christians are to be witnesses; only some have the gift of evangelism and/or apostleship. </a:t>
            </a:r>
            <a:endParaRPr lang="en-US" sz="3000" b="1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5098367"/>
            <a:ext cx="8839200" cy="1251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sz="3000" i="1" dirty="0">
                <a:solidFill>
                  <a:srgbClr val="403C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every Christian is already considered a missionary, </a:t>
            </a:r>
            <a:r>
              <a:rPr lang="en-US" sz="3000" dirty="0">
                <a:solidFill>
                  <a:srgbClr val="403C3B"/>
                </a:solidFill>
              </a:rPr>
              <a:t>then all can stay put where they are, and </a:t>
            </a:r>
            <a:r>
              <a:rPr lang="en-US" sz="3000" i="1" dirty="0">
                <a:solidFill>
                  <a:srgbClr val="403C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nobody needs to get up and go anywhere to preach the gospel.</a:t>
            </a:r>
            <a:endParaRPr lang="en-US" sz="3000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593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miss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7" r="20771" b="48281"/>
          <a:stretch/>
        </p:blipFill>
        <p:spPr bwMode="auto">
          <a:xfrm>
            <a:off x="0" y="0"/>
            <a:ext cx="9123799" cy="68580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6606" y="152400"/>
            <a:ext cx="89571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英文 </a:t>
            </a:r>
            <a:r>
              <a:rPr lang="en-US" altLang="zh-TW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“</a:t>
            </a:r>
            <a:r>
              <a:rPr lang="en-US" altLang="zh-TW" sz="3000" dirty="0">
                <a:solidFill>
                  <a:srgbClr val="C00000"/>
                </a:solidFill>
                <a:ea typeface="華康黑體 Std W7" panose="020B0700000000000000" pitchFamily="34" charset="-120"/>
              </a:rPr>
              <a:t>Mission</a:t>
            </a:r>
            <a:r>
              <a:rPr lang="en-US" altLang="zh-TW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” or “</a:t>
            </a:r>
            <a:r>
              <a:rPr lang="en-US" altLang="zh-TW" sz="3000" dirty="0">
                <a:solidFill>
                  <a:srgbClr val="C00000"/>
                </a:solidFill>
                <a:ea typeface="華康黑體 Std W7" panose="020B0700000000000000" pitchFamily="34" charset="-120"/>
              </a:rPr>
              <a:t>Missionary</a:t>
            </a:r>
            <a:r>
              <a:rPr lang="en-US" altLang="zh-TW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” </a:t>
            </a:r>
            <a:r>
              <a:rPr lang="zh-TW" altLang="en-US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的字根</a:t>
            </a:r>
            <a:r>
              <a:rPr lang="en-US" altLang="zh-TW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= “</a:t>
            </a:r>
            <a:r>
              <a:rPr lang="en-US" altLang="zh-TW" sz="3000" i="1" dirty="0" err="1">
                <a:solidFill>
                  <a:srgbClr val="0070C0"/>
                </a:solidFill>
                <a:ea typeface="華康黑體 Std W7" panose="020B0700000000000000" pitchFamily="34" charset="-120"/>
              </a:rPr>
              <a:t>mitto</a:t>
            </a:r>
            <a:r>
              <a:rPr lang="en-US" altLang="zh-TW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” (</a:t>
            </a:r>
            <a:r>
              <a:rPr lang="zh-TW" altLang="en-US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拉丁</a:t>
            </a:r>
            <a:r>
              <a:rPr lang="en-US" altLang="zh-TW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) </a:t>
            </a:r>
          </a:p>
          <a:p>
            <a:r>
              <a:rPr lang="zh-TW" altLang="en-US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意即 </a:t>
            </a:r>
            <a:r>
              <a:rPr lang="en-US" altLang="zh-TW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“</a:t>
            </a:r>
            <a:r>
              <a:rPr lang="en-US" altLang="zh-TW" sz="3000" i="1" dirty="0">
                <a:solidFill>
                  <a:srgbClr val="0070C0"/>
                </a:solidFill>
                <a:ea typeface="華康黑體 Std W7" panose="020B0700000000000000" pitchFamily="34" charset="-120"/>
              </a:rPr>
              <a:t>I send</a:t>
            </a:r>
            <a:r>
              <a:rPr lang="en-US" altLang="zh-TW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 “ (</a:t>
            </a:r>
            <a:r>
              <a:rPr lang="zh-TW" altLang="en-US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差遣</a:t>
            </a:r>
            <a:r>
              <a:rPr lang="en-US" altLang="zh-TW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)</a:t>
            </a:r>
            <a:endParaRPr lang="en-US" sz="3000" dirty="0">
              <a:solidFill>
                <a:prstClr val="black"/>
              </a:solidFill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4687" y="1314005"/>
            <a:ext cx="89571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英文 </a:t>
            </a:r>
            <a:r>
              <a:rPr lang="en-US" altLang="zh-TW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“</a:t>
            </a:r>
            <a:r>
              <a:rPr lang="en-US" altLang="zh-TW" sz="3000" b="1" dirty="0">
                <a:solidFill>
                  <a:srgbClr val="C00000"/>
                </a:solidFill>
                <a:ea typeface="華康黑體 Std W7" panose="020B0700000000000000" pitchFamily="34" charset="-120"/>
              </a:rPr>
              <a:t>Apostles</a:t>
            </a:r>
            <a:r>
              <a:rPr lang="en-US" altLang="zh-TW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” </a:t>
            </a:r>
            <a:r>
              <a:rPr lang="zh-TW" altLang="en-US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來自新約希臘文 </a:t>
            </a:r>
            <a:r>
              <a:rPr lang="en-US" altLang="zh-TW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“</a:t>
            </a:r>
            <a:r>
              <a:rPr lang="en-US" altLang="zh-TW" sz="3000" i="1" dirty="0" err="1">
                <a:solidFill>
                  <a:srgbClr val="C00000"/>
                </a:solidFill>
                <a:ea typeface="華康黑體 Std W7" panose="020B0700000000000000" pitchFamily="34" charset="-120"/>
              </a:rPr>
              <a:t>apostolos</a:t>
            </a:r>
            <a:r>
              <a:rPr lang="en-US" altLang="zh-TW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” </a:t>
            </a:r>
          </a:p>
          <a:p>
            <a:r>
              <a:rPr lang="zh-TW" altLang="en-US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意即 </a:t>
            </a:r>
            <a:r>
              <a:rPr lang="en-US" altLang="zh-TW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“</a:t>
            </a:r>
            <a:r>
              <a:rPr lang="en-US" altLang="zh-TW" sz="3000" b="1" i="1" dirty="0">
                <a:solidFill>
                  <a:srgbClr val="C00000"/>
                </a:solidFill>
                <a:ea typeface="華康黑體 Std W7" panose="020B0700000000000000" pitchFamily="34" charset="-120"/>
              </a:rPr>
              <a:t>the </a:t>
            </a:r>
            <a:r>
              <a:rPr lang="en-US" altLang="zh-TW" sz="3000" b="1" i="1" dirty="0" smtClean="0">
                <a:solidFill>
                  <a:srgbClr val="C00000"/>
                </a:solidFill>
                <a:ea typeface="華康黑體 Std W7" panose="020B0700000000000000" pitchFamily="34" charset="-120"/>
              </a:rPr>
              <a:t>sent</a:t>
            </a:r>
            <a:r>
              <a:rPr lang="en-US" altLang="zh-TW" sz="3000" b="1" dirty="0" smtClean="0">
                <a:solidFill>
                  <a:srgbClr val="C00000"/>
                </a:solidFill>
                <a:ea typeface="華康黑體 Std W7" panose="020B0700000000000000" pitchFamily="34" charset="-120"/>
              </a:rPr>
              <a:t> </a:t>
            </a:r>
            <a:r>
              <a:rPr lang="en-US" altLang="zh-TW" sz="3000" b="1" i="1" dirty="0">
                <a:solidFill>
                  <a:srgbClr val="C00000"/>
                </a:solidFill>
                <a:ea typeface="華康黑體 Std W7" panose="020B0700000000000000" pitchFamily="34" charset="-120"/>
              </a:rPr>
              <a:t>one</a:t>
            </a:r>
            <a:r>
              <a:rPr lang="en-US" altLang="zh-TW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“ (</a:t>
            </a:r>
            <a:r>
              <a:rPr lang="zh-TW" altLang="en-US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被差遣者</a:t>
            </a:r>
            <a:r>
              <a:rPr lang="en-US" altLang="zh-TW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)</a:t>
            </a:r>
            <a:endParaRPr lang="en-US" sz="3000" dirty="0">
              <a:solidFill>
                <a:prstClr val="black"/>
              </a:solidFill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9558" y="2489537"/>
            <a:ext cx="89571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十二</a:t>
            </a:r>
            <a:r>
              <a:rPr lang="zh-TW" altLang="en-US" sz="3000" dirty="0">
                <a:solidFill>
                  <a:srgbClr val="C00000"/>
                </a:solidFill>
                <a:ea typeface="華康黑體 Std W7" panose="020B0700000000000000" pitchFamily="34" charset="-120"/>
              </a:rPr>
              <a:t>使徒</a:t>
            </a:r>
            <a:r>
              <a:rPr lang="zh-TW" altLang="en-US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有別於其他</a:t>
            </a:r>
            <a:r>
              <a:rPr lang="zh-TW" altLang="en-US" sz="3000" dirty="0">
                <a:solidFill>
                  <a:srgbClr val="C00000"/>
                </a:solidFill>
                <a:ea typeface="華康黑體 Std W7" panose="020B0700000000000000" pitchFamily="34" charset="-120"/>
              </a:rPr>
              <a:t>門徒</a:t>
            </a:r>
            <a:r>
              <a:rPr lang="zh-TW" altLang="en-US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，因為他們特別蒙了耶穌</a:t>
            </a:r>
            <a:endParaRPr lang="en-US" altLang="zh-TW" sz="3000" dirty="0">
              <a:solidFill>
                <a:prstClr val="black"/>
              </a:solidFill>
              <a:ea typeface="華康黑體 Std W7" panose="020B0700000000000000" pitchFamily="34" charset="-120"/>
            </a:endParaRPr>
          </a:p>
          <a:p>
            <a:r>
              <a:rPr lang="zh-TW" altLang="en-US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的</a:t>
            </a:r>
            <a:r>
              <a:rPr lang="zh-TW" altLang="en-US" sz="3000" dirty="0">
                <a:solidFill>
                  <a:srgbClr val="C00000"/>
                </a:solidFill>
                <a:ea typeface="華康黑體 Std W7" panose="020B0700000000000000" pitchFamily="34" charset="-120"/>
              </a:rPr>
              <a:t>差遣 </a:t>
            </a:r>
            <a:r>
              <a:rPr lang="en-US" altLang="zh-TW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(</a:t>
            </a:r>
            <a:r>
              <a:rPr lang="zh-TW" altLang="en-US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可 </a:t>
            </a:r>
            <a:r>
              <a:rPr lang="en-US" altLang="zh-TW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3:13-15</a:t>
            </a:r>
            <a:r>
              <a:rPr lang="zh-TW" altLang="en-US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、太</a:t>
            </a:r>
            <a:r>
              <a:rPr lang="en-US" altLang="zh-TW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10:5-15</a:t>
            </a:r>
            <a:r>
              <a:rPr lang="zh-TW" altLang="en-US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、約</a:t>
            </a:r>
            <a:r>
              <a:rPr lang="en-US" altLang="zh-TW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20:21)</a:t>
            </a:r>
            <a:endParaRPr lang="en-US" sz="3000" dirty="0">
              <a:solidFill>
                <a:prstClr val="black"/>
              </a:solidFill>
              <a:ea typeface="華康黑體 Std W7" panose="020B07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5056" y="3658105"/>
            <a:ext cx="89571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保羅有否「蒙主呼召</a:t>
            </a:r>
            <a:r>
              <a:rPr lang="zh-TW" altLang="en-US" sz="30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」？</a:t>
            </a:r>
            <a:endParaRPr lang="en-US" sz="3000" dirty="0">
              <a:solidFill>
                <a:prstClr val="black"/>
              </a:solidFill>
              <a:ea typeface="華康黑體 Std W7" panose="020B07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9557" y="4274150"/>
            <a:ext cx="89571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保羅有否「蒙教會差遣</a:t>
            </a:r>
            <a:r>
              <a:rPr lang="zh-TW" altLang="en-US" sz="30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」？</a:t>
            </a:r>
            <a:endParaRPr lang="en-US" sz="3000" dirty="0">
              <a:solidFill>
                <a:prstClr val="black"/>
              </a:solidFill>
              <a:ea typeface="華康黑體 Std W7" panose="020B07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302" y="4876800"/>
            <a:ext cx="89571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「自由傳道者</a:t>
            </a:r>
            <a:r>
              <a:rPr lang="zh-TW" altLang="en-US" sz="30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」？</a:t>
            </a:r>
            <a:r>
              <a:rPr lang="zh-TW" altLang="en-US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「自由宣教士</a:t>
            </a:r>
            <a:r>
              <a:rPr lang="zh-TW" altLang="en-US" sz="30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」？</a:t>
            </a:r>
            <a:endParaRPr lang="en-US" sz="3000" dirty="0">
              <a:solidFill>
                <a:prstClr val="black"/>
              </a:solidFill>
              <a:ea typeface="華康黑體 Std W7" panose="020B07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301" y="5490865"/>
            <a:ext cx="89571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「帶職傳道</a:t>
            </a:r>
            <a:r>
              <a:rPr lang="zh-TW" altLang="en-US" sz="30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」？</a:t>
            </a:r>
            <a:r>
              <a:rPr lang="zh-TW" altLang="en-US" sz="3000" dirty="0">
                <a:solidFill>
                  <a:prstClr val="black"/>
                </a:solidFill>
                <a:ea typeface="華康黑體 Std W7" panose="020B0700000000000000" pitchFamily="34" charset="-120"/>
              </a:rPr>
              <a:t>「帶職宣教</a:t>
            </a:r>
            <a:r>
              <a:rPr lang="zh-TW" altLang="en-US" sz="30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」？</a:t>
            </a:r>
            <a:endParaRPr lang="en-US" sz="3000" dirty="0">
              <a:solidFill>
                <a:prstClr val="black"/>
              </a:solidFill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6855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world mis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054927"/>
            <a:ext cx="9144001" cy="380307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extBox 1"/>
          <p:cNvSpPr txBox="1"/>
          <p:nvPr/>
        </p:nvSpPr>
        <p:spPr>
          <a:xfrm>
            <a:off x="394854" y="187037"/>
            <a:ext cx="68531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chemeClr val="bg1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今天宣教與傳福音的怪現象：</a:t>
            </a:r>
            <a:endParaRPr lang="en-US" sz="4000" dirty="0">
              <a:solidFill>
                <a:schemeClr val="bg1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4854" y="894923"/>
            <a:ext cx="84689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不是</a:t>
            </a:r>
            <a:r>
              <a:rPr lang="zh-TW" altLang="en-US" sz="3400" dirty="0" smtClean="0">
                <a:solidFill>
                  <a:srgbClr val="FFFF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</a:t>
            </a:r>
            <a:r>
              <a:rPr lang="zh-TW" altLang="en-US" sz="34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被差</a:t>
            </a:r>
            <a:r>
              <a:rPr lang="zh-TW" altLang="en-US" sz="3400" dirty="0" smtClean="0">
                <a:solidFill>
                  <a:srgbClr val="FFFF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zh-TW" altLang="en-US" sz="34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或</a:t>
            </a:r>
            <a:r>
              <a:rPr lang="zh-TW" altLang="en-US" sz="3400" dirty="0" smtClean="0">
                <a:solidFill>
                  <a:srgbClr val="FFFF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</a:t>
            </a:r>
            <a:r>
              <a:rPr lang="zh-TW" altLang="en-US" sz="34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受差</a:t>
            </a:r>
            <a:r>
              <a:rPr lang="zh-TW" altLang="en-US" sz="3400" dirty="0" smtClean="0">
                <a:solidFill>
                  <a:srgbClr val="FFFF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zh-TW" altLang="en-US" sz="34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，乃是</a:t>
            </a:r>
            <a:r>
              <a:rPr lang="zh-TW" altLang="en-US" sz="3400" dirty="0" smtClean="0">
                <a:solidFill>
                  <a:srgbClr val="FFFF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</a:t>
            </a:r>
            <a:r>
              <a:rPr lang="zh-TW" altLang="en-US" sz="3400" dirty="0" smtClean="0">
                <a:solidFill>
                  <a:schemeClr val="bg1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自差</a:t>
            </a:r>
            <a:r>
              <a:rPr lang="zh-TW" altLang="en-US" sz="3400" dirty="0" smtClean="0">
                <a:solidFill>
                  <a:srgbClr val="FFFF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endParaRPr lang="en-US" sz="3400" dirty="0">
              <a:solidFill>
                <a:srgbClr val="FFFF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4854" y="1510476"/>
            <a:ext cx="779572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4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不是</a:t>
            </a:r>
            <a:r>
              <a:rPr lang="zh-TW" altLang="en-US" sz="3400" dirty="0" smtClean="0">
                <a:solidFill>
                  <a:srgbClr val="FFFF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</a:t>
            </a:r>
            <a:r>
              <a:rPr lang="zh-TW" altLang="en-US" sz="34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聖靈感動</a:t>
            </a:r>
            <a:r>
              <a:rPr lang="zh-TW" altLang="en-US" sz="3400" dirty="0" smtClean="0">
                <a:solidFill>
                  <a:srgbClr val="FFFF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zh-TW" altLang="en-US" sz="34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，乃是</a:t>
            </a:r>
            <a:r>
              <a:rPr lang="zh-TW" altLang="en-US" sz="3400" dirty="0" smtClean="0">
                <a:solidFill>
                  <a:srgbClr val="FFFF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</a:t>
            </a:r>
            <a:r>
              <a:rPr lang="zh-TW" altLang="en-US" sz="3400" dirty="0" smtClean="0">
                <a:solidFill>
                  <a:schemeClr val="bg1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自我</a:t>
            </a:r>
            <a:r>
              <a:rPr lang="zh-TW" altLang="en-US" sz="3400" dirty="0">
                <a:solidFill>
                  <a:schemeClr val="bg1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行</a:t>
            </a:r>
            <a:r>
              <a:rPr lang="zh-TW" altLang="en-US" sz="3400" dirty="0" smtClean="0">
                <a:solidFill>
                  <a:schemeClr val="bg1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動</a:t>
            </a:r>
            <a:r>
              <a:rPr lang="zh-TW" altLang="en-US" sz="3400" dirty="0" smtClean="0">
                <a:solidFill>
                  <a:srgbClr val="FFFF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endParaRPr lang="en-US" sz="3400" dirty="0">
              <a:solidFill>
                <a:srgbClr val="FFFF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2890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 descr="Image result for world mis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0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0903">
            <a:off x="3518908" y="1230189"/>
            <a:ext cx="3746900" cy="557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19866500">
            <a:off x="5043798" y="4727467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宣教士</a:t>
            </a:r>
            <a:endParaRPr lang="en-US" sz="36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05250" y="2223655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母會</a:t>
            </a:r>
            <a:endParaRPr lang="en-US" sz="36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5754" y="129555"/>
            <a:ext cx="82589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禱告、經濟、短宣等支援、問責、接待、關懷</a:t>
            </a:r>
            <a:r>
              <a:rPr lang="en-US" altLang="zh-TW" sz="3000" dirty="0" smtClean="0">
                <a:solidFill>
                  <a:srgbClr val="FFFF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endParaRPr lang="en-US" sz="3000" dirty="0">
              <a:solidFill>
                <a:srgbClr val="FFFF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602189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3828" y="261256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短宣定義：</a:t>
            </a:r>
            <a:endParaRPr lang="en-US" sz="36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3828" y="907587"/>
            <a:ext cx="18261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週末活動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訪宣考察</a:t>
            </a:r>
            <a:endParaRPr lang="en-US" altLang="zh-TW" sz="3200" dirty="0" smtClean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3828" y="2734483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短宣目的</a:t>
            </a:r>
            <a:r>
              <a:rPr lang="zh-TW" altLang="en-US" sz="3600" dirty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：</a:t>
            </a:r>
            <a:endParaRPr lang="en-US" sz="36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3827" y="3453384"/>
            <a:ext cx="848982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</a:t>
            </a:r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 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傳福音─實行大使命</a:t>
            </a: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2. 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宣教士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─鼓勵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並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實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際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支援當地需要</a:t>
            </a:r>
            <a:endParaRPr lang="zh-TW" alt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3. 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宣教工場─了解實況，加強負擔，傳遞異象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513926" y="1233715"/>
            <a:ext cx="1465943" cy="1451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54537" y="1692417"/>
            <a:ext cx="1465943" cy="1451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Rectangular Callout 10"/>
          <p:cNvSpPr/>
          <p:nvPr/>
        </p:nvSpPr>
        <p:spPr>
          <a:xfrm rot="5400000">
            <a:off x="4996762" y="-222377"/>
            <a:ext cx="2518026" cy="4833495"/>
          </a:xfrm>
          <a:prstGeom prst="wedgeRectCallout">
            <a:avLst>
              <a:gd name="adj1" fmla="val 34167"/>
              <a:gd name="adj2" fmla="val 74135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947886" y="1420297"/>
            <a:ext cx="28344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不是順道旅遊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47886" y="921058"/>
            <a:ext cx="36551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不是個人見識玩玩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47885" y="1931978"/>
            <a:ext cx="32447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不是作訓練場所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47885" y="2411163"/>
            <a:ext cx="44759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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不是為己方，乃為對方</a:t>
            </a:r>
            <a:endParaRPr 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73801" y="2889092"/>
            <a:ext cx="4698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附屬恩典，不能本末倒置</a:t>
            </a:r>
            <a:endParaRPr 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3828" y="5121724"/>
            <a:ext cx="880241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問：外界工作可以定出要求或質素篩選，而教會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事工不應該如此？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en-US" altLang="zh-TW" sz="3200" dirty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    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神國事工主要為了造就人，不應求果效？</a:t>
            </a:r>
            <a:endParaRPr lang="zh-TW" alt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 rot="21109217">
            <a:off x="3266694" y="5531669"/>
            <a:ext cx="2878576" cy="738664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zh-TW" altLang="en-US" sz="4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錯誤觀念 </a:t>
            </a:r>
            <a:r>
              <a:rPr lang="en-US" altLang="zh-TW" sz="42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!!</a:t>
            </a:r>
            <a:endParaRPr lang="en-US" sz="42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1347941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1" grpId="0" animBg="1"/>
      <p:bldP spid="12" grpId="0"/>
      <p:bldP spid="13" grpId="0"/>
      <p:bldP spid="15" grpId="0"/>
      <p:bldP spid="16" grpId="0"/>
      <p:bldP spid="17" grpId="0"/>
      <p:bldP spid="19" grpId="0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t="5509" r="38783"/>
          <a:stretch/>
        </p:blipFill>
        <p:spPr>
          <a:xfrm>
            <a:off x="145144" y="159657"/>
            <a:ext cx="3352800" cy="4704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3" t="12910" r="18852" b="43492"/>
          <a:stretch/>
        </p:blipFill>
        <p:spPr>
          <a:xfrm>
            <a:off x="3614060" y="461473"/>
            <a:ext cx="5355770" cy="5155555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3987384" y="4616363"/>
            <a:ext cx="524655" cy="4946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695713" y="461473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短宣時間</a:t>
            </a:r>
            <a:endParaRPr lang="en-US" sz="3200" dirty="0">
              <a:solidFill>
                <a:srgbClr val="C0000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5875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16984"/>
          <a:stretch/>
        </p:blipFill>
        <p:spPr>
          <a:xfrm>
            <a:off x="0" y="0"/>
            <a:ext cx="9137382" cy="6858000"/>
          </a:xfrm>
          <a:prstGeom prst="rect">
            <a:avLst/>
          </a:prstGeom>
        </p:spPr>
      </p:pic>
      <p:pic>
        <p:nvPicPr>
          <p:cNvPr id="5122" name="Picture 2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70" t="14708" r="1697"/>
          <a:stretch/>
        </p:blipFill>
        <p:spPr bwMode="auto">
          <a:xfrm rot="208467">
            <a:off x="4891314" y="4310743"/>
            <a:ext cx="1641868" cy="206306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59704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3827" y="956925"/>
            <a:ext cx="815159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不是人人都可以參加 </a:t>
            </a:r>
            <a:r>
              <a:rPr lang="en-US" altLang="zh-TW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(NOT open-enrollment)</a:t>
            </a:r>
          </a:p>
          <a:p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必須接受裝備，行前所有訓練不該缺席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受苦心志，不埋怨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明白自己的角色，願意順服配合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努力幹活，少給意見，不批評</a:t>
            </a:r>
            <a:endParaRPr lang="en-US" altLang="zh-TW" sz="3200" dirty="0" smtClean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r>
              <a:rPr lang="zh-TW" altLang="en-US" sz="3200" dirty="0">
                <a:latin typeface="華康黑體 Std W7" panose="020B0700000000000000" pitchFamily="34" charset="-120"/>
                <a:ea typeface="華康黑體 Std W7" panose="020B07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200" dirty="0" smtClean="0"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學習有「彈性」，靠主隨機應變</a:t>
            </a:r>
            <a:endParaRPr lang="zh-TW" altLang="en-US" sz="3200" dirty="0"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3828" y="182131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短宣態度：</a:t>
            </a:r>
            <a:endParaRPr lang="en-US" sz="36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13292" y="182131"/>
            <a:ext cx="2492990" cy="646331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不是湊人數</a:t>
            </a:r>
            <a:endParaRPr lang="en-US" sz="36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04788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3828" y="182131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教會增長模式：</a:t>
            </a:r>
            <a:endParaRPr lang="en-US" sz="36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179763" y="1570038"/>
            <a:ext cx="9144000" cy="0"/>
          </a:xfrm>
          <a:prstGeom prst="rect">
            <a:avLst/>
          </a:prstGeom>
          <a:solidFill>
            <a:srgbClr val="00004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3827" y="964869"/>
            <a:ext cx="8548915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於是領受他話的人就受了洗。那一天，門徒約添了三千人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，都</a:t>
            </a:r>
            <a:r>
              <a:rPr lang="zh-TW" altLang="en-US" sz="3200" u="sng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恆心遵守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使徒的教訓，彼此交接，擘餅，祈禱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。眾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人都懼怕；使徒又行了許多</a:t>
            </a:r>
            <a:r>
              <a:rPr lang="zh-TW" altLang="en-US" sz="3200" u="sng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奇事神蹟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。信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的人都在一處，凡物公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用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...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們天天</a:t>
            </a:r>
            <a:r>
              <a:rPr lang="zh-TW" altLang="en-US" sz="3200" u="sng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同心合意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恆切的在殿裡，且在家中擘餅，存著歡喜、誠實的心用飯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，讚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美神，</a:t>
            </a:r>
            <a:r>
              <a:rPr lang="zh-TW" altLang="en-US" sz="3200" u="sng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得眾民的喜愛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主將得救的人天天加給他們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徒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2:43-47)</a:t>
            </a:r>
            <a:endParaRPr lang="zh-TW" alt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just"/>
            <a:endParaRPr lang="zh-TW" altLang="en-US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8384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3827" y="181101"/>
            <a:ext cx="854891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那時，猶太加利利、撒瑪利亞各處教會都得平安，</a:t>
            </a:r>
            <a:r>
              <a:rPr lang="zh-TW" altLang="en-US" sz="3200" u="sng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被建立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；凡事</a:t>
            </a:r>
            <a:r>
              <a:rPr lang="zh-TW" altLang="en-US" sz="3200" u="sng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敬畏主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，蒙</a:t>
            </a:r>
            <a:r>
              <a:rPr lang="zh-TW" altLang="en-US" sz="3200" u="sng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聖靈的安慰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人數就增多了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</a:t>
            </a:r>
            <a:r>
              <a:rPr lang="zh-TW" altLang="en-US" sz="3200" dirty="0" smtClean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徒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9:31)</a:t>
            </a:r>
            <a:endParaRPr lang="zh-TW" alt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  <a:p>
            <a:pPr algn="just"/>
            <a:endParaRPr lang="zh-TW" altLang="en-US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3826" y="1897134"/>
            <a:ext cx="854891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他們經過各城，把耶路撒冷使徒和長老所定的條規交給</a:t>
            </a:r>
            <a:r>
              <a:rPr lang="zh-TW" altLang="en-US" sz="3200" u="sng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門徒遵守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。於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是眾教會</a:t>
            </a:r>
            <a:r>
              <a:rPr lang="zh-TW" altLang="en-US" sz="3200" u="sng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信心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越發</a:t>
            </a:r>
            <a:r>
              <a:rPr lang="zh-TW" altLang="en-US" sz="3200" u="sng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堅固</a:t>
            </a:r>
            <a:r>
              <a:rPr lang="zh-TW" altLang="en-US" sz="3200" dirty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，</a:t>
            </a:r>
            <a:r>
              <a:rPr lang="zh-TW" altLang="en-US" sz="3200" dirty="0">
                <a:solidFill>
                  <a:srgbClr val="C0000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人數天天加增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。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徒 </a:t>
            </a:r>
            <a:r>
              <a:rPr lang="en-US" altLang="zh-TW" sz="3200" dirty="0" smtClean="0">
                <a:solidFill>
                  <a:srgbClr val="002060"/>
                </a:solidFill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16:4-5)</a:t>
            </a:r>
            <a:endParaRPr lang="en-US" sz="3200" dirty="0">
              <a:solidFill>
                <a:srgbClr val="002060"/>
              </a:solidFill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pic>
        <p:nvPicPr>
          <p:cNvPr id="2050" name="Picture 2" descr="Image result for church grow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9" y="3523392"/>
            <a:ext cx="4066593" cy="333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cross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287" b="93275" l="7292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67440" y="3018971"/>
            <a:ext cx="405929" cy="578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3826" y="3743793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教會增長      </a:t>
            </a:r>
            <a:r>
              <a:rPr lang="zh-TW" altLang="en-US" sz="36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邀人進來</a:t>
            </a:r>
            <a:endParaRPr lang="en-US" altLang="zh-TW" sz="3600" dirty="0" smtClean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6" name="Not Equal 5"/>
          <p:cNvSpPr/>
          <p:nvPr/>
        </p:nvSpPr>
        <p:spPr>
          <a:xfrm>
            <a:off x="2436940" y="3904343"/>
            <a:ext cx="595086" cy="420914"/>
          </a:xfrm>
          <a:prstGeom prst="mathNotEqua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3826" y="5087647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塑造門徒</a:t>
            </a:r>
            <a:endParaRPr lang="en-US" sz="3600" dirty="0"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1015659" y="4390124"/>
            <a:ext cx="667657" cy="738051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30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招世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890" y="2952456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64490" y="5212416"/>
            <a:ext cx="21082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7" panose="020B0700000000000000" pitchFamily="34" charset="-120"/>
                <a:ea typeface="華康黑體 Std W7" panose="020B0700000000000000" pitchFamily="34" charset="-120"/>
              </a:rPr>
              <a:t>招世超牧師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7" panose="020B0700000000000000" pitchFamily="34" charset="-120"/>
              <a:ea typeface="華康黑體 Std W7" panose="020B07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7577" y="174170"/>
            <a:ext cx="894642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</a:t>
            </a:r>
            <a:r>
              <a:rPr lang="en-US" sz="3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 genuine disciples, nice people are not enough</a:t>
            </a:r>
            <a:endParaRPr lang="en-US" sz="3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7576" y="655598"/>
            <a:ext cx="780457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</a:t>
            </a:r>
            <a:r>
              <a:rPr lang="en-US" sz="3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Building a community of loving care to people...</a:t>
            </a:r>
            <a:endParaRPr lang="en-US" sz="3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6400" y="1318927"/>
            <a:ext cx="4972836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門徒訓練、建立關係</a:t>
            </a:r>
            <a:endParaRPr lang="en-US" sz="40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5654" y="4955699"/>
            <a:ext cx="5633273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只有生命才能影響生命！</a:t>
            </a:r>
            <a:endParaRPr lang="en-US" sz="4000" dirty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3679" y="2026813"/>
            <a:ext cx="795281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關懷、探訪、教導、勸勉、代禱、見證</a:t>
            </a:r>
            <a:r>
              <a:rPr lang="en-US" altLang="zh-TW" sz="34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...</a:t>
            </a:r>
            <a:endParaRPr lang="en-US" sz="3400" dirty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235654" y="2952456"/>
            <a:ext cx="5570059" cy="1045165"/>
          </a:xfrm>
          <a:prstGeom prst="wedgeRoundRectCallout">
            <a:avLst>
              <a:gd name="adj1" fmla="val 68505"/>
              <a:gd name="adj2" fmla="val 57669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5654" y="2920403"/>
            <a:ext cx="563327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我們策劃很好的節目去吸引人</a:t>
            </a:r>
            <a:endParaRPr lang="en-US" altLang="zh-TW" sz="3200" dirty="0" smtClean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  <a:p>
            <a:r>
              <a:rPr lang="zh-TW" altLang="en-US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但信徒自己生命</a:t>
            </a:r>
            <a:r>
              <a:rPr lang="en-US" altLang="zh-TW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/</a:t>
            </a:r>
            <a:r>
              <a:rPr lang="zh-TW" altLang="en-US" sz="3200" dirty="0" smtClean="0">
                <a:latin typeface="華康龍門石碑 Std W9" panose="03000900000000000000" pitchFamily="66" charset="-120"/>
                <a:ea typeface="華康龍門石碑 Std W9" panose="03000900000000000000" pitchFamily="66" charset="-120"/>
              </a:rPr>
              <a:t>生活不吸引人</a:t>
            </a:r>
            <a:endParaRPr lang="en-US" sz="3200" dirty="0">
              <a:latin typeface="華康龍門石碑 Std W9" panose="03000900000000000000" pitchFamily="66" charset="-120"/>
              <a:ea typeface="華康龍門石碑 Std W9" panose="03000900000000000000" pitchFamily="66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7750" y="3940036"/>
            <a:ext cx="51767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b="1" i="1" dirty="0" smtClean="0"/>
              <a:t>Program might </a:t>
            </a:r>
            <a:r>
              <a:rPr lang="en-US" altLang="zh-TW" sz="3000" b="1" i="1" dirty="0" smtClean="0">
                <a:solidFill>
                  <a:srgbClr val="C00000"/>
                </a:solidFill>
              </a:rPr>
              <a:t>draw</a:t>
            </a:r>
            <a:r>
              <a:rPr lang="en-US" altLang="zh-TW" sz="3000" b="1" i="1" dirty="0" smtClean="0"/>
              <a:t> people </a:t>
            </a:r>
          </a:p>
          <a:p>
            <a:r>
              <a:rPr lang="en-US" altLang="zh-TW" sz="3000" b="1" i="1" dirty="0"/>
              <a:t> </a:t>
            </a:r>
            <a:r>
              <a:rPr lang="en-US" altLang="zh-TW" sz="3000" b="1" i="1" dirty="0" smtClean="0"/>
              <a:t>               but don’t </a:t>
            </a:r>
            <a:r>
              <a:rPr lang="en-US" altLang="zh-TW" sz="3000" b="1" i="1" dirty="0" smtClean="0">
                <a:solidFill>
                  <a:srgbClr val="C00000"/>
                </a:solidFill>
              </a:rPr>
              <a:t>keep</a:t>
            </a:r>
            <a:r>
              <a:rPr lang="en-US" altLang="zh-TW" sz="3000" b="1" i="1" dirty="0" smtClean="0"/>
              <a:t> people!</a:t>
            </a:r>
            <a:endParaRPr lang="en-US" sz="3000" b="1" i="1" dirty="0"/>
          </a:p>
        </p:txBody>
      </p:sp>
    </p:spTree>
    <p:extLst>
      <p:ext uri="{BB962C8B-B14F-4D97-AF65-F5344CB8AC3E}">
        <p14:creationId xmlns:p14="http://schemas.microsoft.com/office/powerpoint/2010/main" val="389982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8" grpId="0" animBg="1"/>
      <p:bldP spid="9" grpId="0"/>
      <p:bldP spid="7" grpId="0" animBg="1"/>
      <p:bldP spid="10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attendance aw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5314" y="2351315"/>
            <a:ext cx="7199086" cy="351245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28" name="Picture 4" descr="Image result for attendance awar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162" b="98559" l="9832" r="898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856" y="4155155"/>
            <a:ext cx="2844800" cy="2841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7394369" y="4754087"/>
            <a:ext cx="776515" cy="754743"/>
          </a:xfrm>
          <a:prstGeom prst="ellipse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331220" y="4869848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全勤</a:t>
            </a:r>
            <a:endParaRPr lang="en-US" sz="28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25599" y="2521638"/>
            <a:ext cx="10567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楊光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25599" y="3121222"/>
            <a:ext cx="14927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聶萬舉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52126" y="3736775"/>
            <a:ext cx="10567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楊宇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48563" y="2498737"/>
            <a:ext cx="14927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廖劍華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45721" y="3114290"/>
            <a:ext cx="14927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單耀基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51776" y="3708832"/>
            <a:ext cx="14927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陳旭東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22389" y="3708832"/>
            <a:ext cx="14927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張玉英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42859" y="2521637"/>
            <a:ext cx="14927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吳玉梅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2859" y="3147799"/>
            <a:ext cx="14927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薛玉</a:t>
            </a:r>
            <a:r>
              <a:rPr lang="zh-TW" altLang="en-US" sz="3400" dirty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英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22389" y="4336359"/>
            <a:ext cx="14927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藍燕玲</a:t>
            </a:r>
            <a:endParaRPr lang="en-US" sz="3400" dirty="0">
              <a:solidFill>
                <a:srgbClr val="00206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000858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24657</TotalTime>
  <Words>2272</Words>
  <Application>Microsoft Office PowerPoint</Application>
  <PresentationFormat>On-screen Show (4:3)</PresentationFormat>
  <Paragraphs>174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44" baseType="lpstr">
      <vt:lpstr>華康黑體 Std W9</vt:lpstr>
      <vt:lpstr>華康黑體 Std W7</vt:lpstr>
      <vt:lpstr>Times New Roman</vt:lpstr>
      <vt:lpstr>Arial</vt:lpstr>
      <vt:lpstr>Adobe Garamond Pro Bold</vt:lpstr>
      <vt:lpstr>新細明體</vt:lpstr>
      <vt:lpstr>華康龍門石碑 Std W9</vt:lpstr>
      <vt:lpstr>Traditional Arabic</vt:lpstr>
      <vt:lpstr>Wingdings</vt:lpstr>
      <vt:lpstr>華康雅藝體 Std W6</vt:lpstr>
      <vt:lpstr>Calibri Light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Balex</cp:lastModifiedBy>
  <cp:revision>96</cp:revision>
  <cp:lastPrinted>2017-02-24T00:26:05Z</cp:lastPrinted>
  <dcterms:created xsi:type="dcterms:W3CDTF">2017-01-26T01:38:52Z</dcterms:created>
  <dcterms:modified xsi:type="dcterms:W3CDTF">2017-02-27T05:41:41Z</dcterms:modified>
</cp:coreProperties>
</file>