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</p:sldMasterIdLst>
  <p:sldIdLst>
    <p:sldId id="256" r:id="rId4"/>
    <p:sldId id="257" r:id="rId5"/>
    <p:sldId id="258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9" r:id="rId14"/>
    <p:sldId id="259" r:id="rId15"/>
    <p:sldId id="285" r:id="rId16"/>
    <p:sldId id="271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39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7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4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7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47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0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9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0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38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06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970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459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125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488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10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922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68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51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61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60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80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720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76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510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43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34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121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78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23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623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3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27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6CFCA-7783-41EB-8A82-391B13A58EF3}" type="datetimeFigureOut">
              <a:rPr lang="en-US" smtClean="0"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D82F-4578-4BED-A34B-69D6CCF7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9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5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9BEAD-1E88-4B6E-B2BE-EDF6F5BA94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94CE6-AFD8-4A94-B71A-9040DB3535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行楷碑體" panose="02010609010101010101" pitchFamily="49" charset="-120"/>
                <a:ea typeface="文鼎行楷碑體" panose="02010609010101010101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行楷碑體" panose="02010609010101010101" pitchFamily="49" charset="-120"/>
              <a:ea typeface="文鼎行楷碑體" panose="02010609010101010101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92800" y="5095538"/>
            <a:ext cx="2278743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全書概論</a:t>
            </a:r>
            <a:endParaRPr lang="en-US" altLang="zh-TW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146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思考問題：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443" y="2997645"/>
            <a:ext cx="8447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既然「使徒行傳</a:t>
            </a:r>
            <a:r>
              <a:rPr lang="en-US" altLang="zh-TW" sz="36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6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記載了初期教會是如何建立的，它也應是現今所有教會該完全依循的標準楷模。你同意嗎？</a:t>
            </a:r>
            <a:endParaRPr lang="en-US" sz="36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497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5058" y="137014"/>
            <a:ext cx="8900886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【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使徒行傳概論</a:t>
            </a: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】</a:t>
            </a:r>
            <a:endParaRPr kumimoji="0" lang="en-US" altLang="zh-TW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一</a:t>
            </a: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在聖經中的地位：</a:t>
            </a:r>
            <a:endParaRPr kumimoji="0" lang="zh-TW" altLang="en-US" sz="34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「四福音」 </a:t>
            </a: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= 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記載主耶穌所「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言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」所「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行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」</a:t>
            </a:r>
            <a:endParaRPr kumimoji="0" lang="zh-TW" altLang="en-US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「使徒行傳」 </a:t>
            </a: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= 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繼續主耶穌所「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行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」</a:t>
            </a:r>
            <a:endParaRPr kumimoji="0" lang="zh-TW" altLang="en-US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「書信及啟示錄」 </a:t>
            </a: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= </a:t>
            </a:r>
            <a:r>
              <a:rPr lang="zh-TW" altLang="en-US" sz="34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解釋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主耶穌所「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言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」</a:t>
            </a:r>
            <a:endParaRPr kumimoji="0" lang="zh-TW" altLang="en-US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71886" y="2808516"/>
            <a:ext cx="8661909" cy="3775331"/>
            <a:chOff x="271886" y="2808516"/>
            <a:chExt cx="8661909" cy="3775331"/>
          </a:xfrm>
        </p:grpSpPr>
        <p:sp>
          <p:nvSpPr>
            <p:cNvPr id="5" name="Oval 4"/>
            <p:cNvSpPr/>
            <p:nvPr/>
          </p:nvSpPr>
          <p:spPr>
            <a:xfrm>
              <a:off x="2474684" y="3581400"/>
              <a:ext cx="2514600" cy="2438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922484" y="3581400"/>
              <a:ext cx="2438400" cy="2362200"/>
            </a:xfrm>
            <a:prstGeom prst="ellipse">
              <a:avLst/>
            </a:prstGeom>
            <a:solidFill>
              <a:srgbClr val="00B0F0">
                <a:alpha val="53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60484" y="4191000"/>
              <a:ext cx="677108" cy="897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sz="3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鼎粗圓" pitchFamily="49" charset="-120"/>
                  <a:ea typeface="華康儷楷書" pitchFamily="1" charset="-120"/>
                </a:rPr>
                <a:t>書信</a:t>
              </a:r>
              <a:endPara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華康儷楷書" pitchFamily="1" charset="-12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41684" y="4114800"/>
              <a:ext cx="677108" cy="129939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sz="32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鼎粗圓" pitchFamily="49" charset="-120"/>
                  <a:ea typeface="華康儷楷書" pitchFamily="1" charset="-120"/>
                </a:rPr>
                <a:t>福音書</a:t>
              </a:r>
              <a:endPara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華康儷楷書" pitchFamily="1" charset="-12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74884" y="3886200"/>
              <a:ext cx="677108" cy="170174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鼎粗圓" pitchFamily="49" charset="-120"/>
                  <a:ea typeface="華康儷楷書" pitchFamily="1" charset="-120"/>
                </a:rPr>
                <a:t>使徒行傳</a:t>
              </a:r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華康儷楷書" pitchFamily="1" charset="-12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2246084" y="3505200"/>
              <a:ext cx="533400" cy="457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498806" y="3016516"/>
              <a:ext cx="95410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b="1" dirty="0">
                  <a:solidFill>
                    <a:srgbClr val="7030A0"/>
                  </a:solidFill>
                  <a:ea typeface="華康儷楷書" pitchFamily="1" charset="-120"/>
                </a:rPr>
                <a:t>闡明</a:t>
              </a:r>
              <a:endParaRPr lang="en-US" sz="3000" b="1" dirty="0">
                <a:solidFill>
                  <a:srgbClr val="7030A0"/>
                </a:solidFill>
                <a:ea typeface="華康儷楷書" pitchFamily="1" charset="-12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 flipH="1" flipV="1">
              <a:off x="4189184" y="3543300"/>
              <a:ext cx="533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987800" y="2808516"/>
              <a:ext cx="16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000" b="1" dirty="0">
                  <a:solidFill>
                    <a:srgbClr val="7030A0"/>
                  </a:solidFill>
                  <a:ea typeface="華康儷楷書" pitchFamily="1" charset="-120"/>
                </a:rPr>
                <a:t>傳揚</a:t>
              </a:r>
              <a:endParaRPr lang="en-US" sz="3000" b="1" dirty="0">
                <a:solidFill>
                  <a:srgbClr val="7030A0"/>
                </a:solidFill>
                <a:ea typeface="華康儷楷書" pitchFamily="1" charset="-12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6056084" y="3581400"/>
              <a:ext cx="533400" cy="457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513284" y="3124200"/>
              <a:ext cx="95410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b="1" dirty="0">
                  <a:solidFill>
                    <a:srgbClr val="7030A0"/>
                  </a:solidFill>
                  <a:ea typeface="華康儷楷書" pitchFamily="1" charset="-120"/>
                </a:rPr>
                <a:t>基礎</a:t>
              </a:r>
              <a:endParaRPr lang="en-US" sz="3000" b="1" dirty="0">
                <a:solidFill>
                  <a:srgbClr val="7030A0"/>
                </a:solidFill>
                <a:ea typeface="華康儷楷書" pitchFamily="1" charset="-12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6132284" y="5410200"/>
              <a:ext cx="858053" cy="6196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056084" y="6019800"/>
              <a:ext cx="2877711" cy="5539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TW" altLang="en-US" sz="3000" b="1" dirty="0">
                  <a:solidFill>
                    <a:srgbClr val="7030A0"/>
                  </a:solidFill>
                  <a:ea typeface="華康儷楷書" pitchFamily="1" charset="-120"/>
                </a:rPr>
                <a:t>教會存在的期待</a:t>
              </a:r>
              <a:endParaRPr lang="en-US" sz="3000" b="1" dirty="0">
                <a:solidFill>
                  <a:srgbClr val="7030A0"/>
                </a:solidFill>
                <a:ea typeface="華康儷楷書" pitchFamily="1" charset="-12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1886" y="6029849"/>
              <a:ext cx="2877711" cy="5539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TW" altLang="en-US" sz="3000" b="1" dirty="0">
                  <a:solidFill>
                    <a:srgbClr val="7030A0"/>
                  </a:solidFill>
                  <a:ea typeface="華康儷楷書" pitchFamily="1" charset="-120"/>
                </a:rPr>
                <a:t>教會存在的確實</a:t>
              </a:r>
              <a:endParaRPr lang="en-US" sz="3000" b="1" dirty="0">
                <a:solidFill>
                  <a:srgbClr val="7030A0"/>
                </a:solidFill>
                <a:ea typeface="華康儷楷書" pitchFamily="1" charset="-12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>
              <a:off x="1975859" y="5486400"/>
              <a:ext cx="727425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94487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2318" y="149907"/>
            <a:ext cx="895168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二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作者：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路加 </a:t>
            </a:r>
            <a:r>
              <a:rPr lang="en-US" altLang="zh-TW" sz="2900" dirty="0">
                <a:solidFill>
                  <a:schemeClr val="accent5">
                    <a:lumMod val="75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lang="zh-TW" altLang="en-US" sz="2900" dirty="0">
                <a:solidFill>
                  <a:schemeClr val="accent5">
                    <a:lumMod val="75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意即「發光」、外邦人醫生 </a:t>
            </a:r>
            <a:r>
              <a:rPr lang="zh-TW" altLang="en-US" sz="26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西</a:t>
            </a:r>
            <a:r>
              <a:rPr lang="en-US" altLang="zh-TW" sz="26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4:14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)</a:t>
            </a:r>
            <a:endParaRPr lang="en-US" altLang="zh-TW" sz="3000" dirty="0">
              <a:solidFill>
                <a:schemeClr val="accent5">
                  <a:lumMod val="75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altLang="zh-TW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</a:t>
            </a:r>
            <a:r>
              <a:rPr kumimoji="0" lang="en-US" altLang="zh-TW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保羅的宣教</a:t>
            </a: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同工</a:t>
            </a: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 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門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24, 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提後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4:11)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2799" y="1910186"/>
            <a:ext cx="9100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b="1" dirty="0">
                <a:solidFill>
                  <a:srgbClr val="7030A0"/>
                </a:solidFill>
                <a:ea typeface="華康儷楷書" pitchFamily="1" charset="-120"/>
              </a:rPr>
              <a:t>最早：巴拿巴、馬可 </a:t>
            </a:r>
            <a:r>
              <a:rPr lang="en-US" altLang="zh-TW" sz="3000" b="1" dirty="0">
                <a:solidFill>
                  <a:srgbClr val="7030A0"/>
                </a:solidFill>
                <a:ea typeface="華康儷楷書" pitchFamily="1" charset="-120"/>
              </a:rPr>
              <a:t>(</a:t>
            </a:r>
            <a:r>
              <a:rPr lang="zh-TW" altLang="en-US" sz="3000" b="1" dirty="0">
                <a:solidFill>
                  <a:srgbClr val="7030A0"/>
                </a:solidFill>
                <a:ea typeface="華康儷楷書" pitchFamily="1" charset="-120"/>
              </a:rPr>
              <a:t>徒</a:t>
            </a:r>
            <a:r>
              <a:rPr lang="en-US" altLang="zh-TW" sz="3000" b="1" dirty="0">
                <a:solidFill>
                  <a:srgbClr val="7030A0"/>
                </a:solidFill>
                <a:ea typeface="華康儷楷書" pitchFamily="1" charset="-120"/>
              </a:rPr>
              <a:t>15</a:t>
            </a:r>
            <a:r>
              <a:rPr lang="zh-TW" altLang="en-US" sz="3000" b="1" dirty="0">
                <a:solidFill>
                  <a:srgbClr val="7030A0"/>
                </a:solidFill>
                <a:ea typeface="華康儷楷書" pitchFamily="1" charset="-120"/>
              </a:rPr>
              <a:t>章  因爭論分開</a:t>
            </a:r>
            <a:r>
              <a:rPr lang="en-US" altLang="zh-TW" sz="3000" b="1" dirty="0">
                <a:solidFill>
                  <a:srgbClr val="7030A0"/>
                </a:solidFill>
                <a:ea typeface="華康儷楷書" pitchFamily="1" charset="-120"/>
              </a:rPr>
              <a:t>)</a:t>
            </a:r>
          </a:p>
          <a:p>
            <a:r>
              <a:rPr lang="zh-TW" altLang="en-US" sz="3000" b="1" dirty="0">
                <a:solidFill>
                  <a:srgbClr val="7030A0"/>
                </a:solidFill>
                <a:ea typeface="華康儷楷書" pitchFamily="1" charset="-120"/>
              </a:rPr>
              <a:t>後期：西拉、提摩太、路加、提多、亞里達古、</a:t>
            </a:r>
            <a:endParaRPr lang="en-US" altLang="zh-TW" sz="3000" b="1" dirty="0">
              <a:solidFill>
                <a:srgbClr val="7030A0"/>
              </a:solidFill>
              <a:ea typeface="華康儷楷書" pitchFamily="1" charset="-120"/>
            </a:endParaRPr>
          </a:p>
          <a:p>
            <a:r>
              <a:rPr lang="zh-TW" altLang="en-US" sz="3000" b="1" dirty="0">
                <a:solidFill>
                  <a:srgbClr val="7030A0"/>
                </a:solidFill>
                <a:ea typeface="華康儷楷書" pitchFamily="1" charset="-120"/>
              </a:rPr>
              <a:t>             底馬</a:t>
            </a:r>
            <a:r>
              <a:rPr lang="en-US" altLang="zh-TW" sz="3000" b="1" dirty="0">
                <a:solidFill>
                  <a:srgbClr val="7030A0"/>
                </a:solidFill>
                <a:ea typeface="華康儷楷書" pitchFamily="1" charset="-120"/>
              </a:rPr>
              <a:t>...</a:t>
            </a:r>
            <a:endParaRPr lang="en-US" sz="3000" b="1" dirty="0">
              <a:solidFill>
                <a:srgbClr val="7030A0"/>
              </a:solidFill>
              <a:ea typeface="華康儷楷書" pitchFamily="1" charset="-12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703447" y="2344050"/>
            <a:ext cx="838200" cy="6096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12799" y="3528990"/>
            <a:ext cx="816922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內證：</a:t>
            </a:r>
            <a:endParaRPr lang="en-US" altLang="zh-TW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對照 路 </a:t>
            </a:r>
            <a:r>
              <a:rPr lang="en-US" altLang="zh-TW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1:1 </a:t>
            </a:r>
            <a:r>
              <a:rPr lang="zh-TW" altLang="en-US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及 徒 </a:t>
            </a:r>
            <a:r>
              <a:rPr lang="en-US" altLang="zh-TW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1:1 </a:t>
            </a:r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提阿非羅、前書</a:t>
            </a:r>
            <a:r>
              <a:rPr lang="en-US" altLang="zh-TW" sz="3200" dirty="0">
                <a:solidFill>
                  <a:schemeClr val="accent5">
                    <a:lumMod val="75000"/>
                  </a:scheme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...)</a:t>
            </a:r>
          </a:p>
          <a:p>
            <a:r>
              <a:rPr lang="zh-TW" altLang="en-US" sz="3600" dirty="0"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</a:rPr>
              <a:t>他們 </a:t>
            </a:r>
            <a:r>
              <a:rPr lang="zh-TW" altLang="en-US" sz="36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  <a:sym typeface="Wingdings" panose="05000000000000000000" pitchFamily="2" charset="2"/>
              </a:rPr>
              <a:t></a:t>
            </a:r>
            <a:r>
              <a:rPr lang="zh-TW" altLang="en-US" sz="36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</a:rPr>
              <a:t>「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</a:rPr>
              <a:t>我們</a:t>
            </a:r>
            <a:r>
              <a:rPr lang="zh-TW" altLang="en-US" sz="36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</a:rPr>
              <a:t>」段落的記載</a:t>
            </a:r>
            <a:r>
              <a:rPr lang="zh-TW" altLang="en-US" sz="36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  <a:sym typeface="Wingdings" pitchFamily="2" charset="2"/>
              </a:rPr>
              <a:t> </a:t>
            </a:r>
            <a:endParaRPr lang="en-US" altLang="zh-TW" sz="3600" dirty="0">
              <a:latin typeface="華康魏碑體 Std W7" panose="03000700000000000000" pitchFamily="66" charset="-120"/>
              <a:ea typeface="華康魏碑體 Std W7" panose="03000700000000000000" pitchFamily="66" charset="-120"/>
              <a:cs typeface="Times New Roman" pitchFamily="18" charset="0"/>
              <a:sym typeface="Wingdings" pitchFamily="2" charset="2"/>
            </a:endParaRPr>
          </a:p>
          <a:p>
            <a:r>
              <a:rPr lang="en-US" altLang="zh-TW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  <a:sym typeface="Wingdings" pitchFamily="2" charset="2"/>
              </a:rPr>
              <a:t>  (</a:t>
            </a:r>
            <a:r>
              <a:rPr lang="zh-TW" altLang="en-US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  <a:sym typeface="Wingdings" pitchFamily="2" charset="2"/>
              </a:rPr>
              <a:t>徒</a:t>
            </a:r>
            <a:r>
              <a:rPr lang="en-US" altLang="zh-TW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  <a:cs typeface="Times New Roman" pitchFamily="18" charset="0"/>
                <a:sym typeface="Wingdings" pitchFamily="2" charset="2"/>
              </a:rPr>
              <a:t>16:10, 20:6, 27:1)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3344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8771" y="225977"/>
            <a:ext cx="899522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三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著書時地：</a:t>
            </a: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主後</a:t>
            </a:r>
            <a:r>
              <a:rPr kumimoji="0" lang="en-US" altLang="zh-TW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62-63</a:t>
            </a: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年寫於羅馬 </a:t>
            </a:r>
            <a:r>
              <a:rPr kumimoji="0" lang="en-US" altLang="zh-TW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坐監期</a:t>
            </a:r>
            <a:r>
              <a:rPr kumimoji="0" lang="en-US" altLang="zh-TW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)</a:t>
            </a:r>
            <a:endParaRPr kumimoji="0" lang="zh-TW" altLang="en-US" sz="3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057" y="932079"/>
            <a:ext cx="87302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按傳統保羅是在暴君尼錄</a:t>
            </a:r>
            <a:r>
              <a:rPr lang="en-US" altLang="zh-TW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(Nero)</a:t>
            </a:r>
            <a:r>
              <a:rPr lang="zh-TW" altLang="en-US" sz="30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當政時被斬頭殉道</a:t>
            </a:r>
            <a:endParaRPr lang="en-US" sz="30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771" y="1607404"/>
            <a:ext cx="903805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四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目的：</a:t>
            </a:r>
            <a:endParaRPr kumimoji="0" lang="zh-TW" altLang="en-US" sz="3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記載猶太人繼續拒絕耶穌是彌賽亞，為他們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死而復活，故此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救恩轉至外邦人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  <a:sym typeface="Wingdings" pitchFamily="2" charset="2"/>
              </a:rPr>
              <a:t>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(28:28)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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記載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教會的誕生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及如何從耶路撒冷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伸展至羅馬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4172" y="3836407"/>
            <a:ext cx="223330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五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主題：</a:t>
            </a:r>
            <a:endParaRPr kumimoji="0" lang="zh-TW" altLang="en-US" sz="3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60601" y="3892753"/>
            <a:ext cx="4990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教會的使命</a:t>
            </a:r>
            <a:r>
              <a:rPr lang="en-US" altLang="zh-TW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- - </a:t>
            </a:r>
            <a:r>
              <a:rPr lang="zh-TW" altLang="en-US" sz="3200" b="1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作主見證人</a:t>
            </a:r>
            <a:endParaRPr lang="en-US" sz="3200" b="1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4172" y="4598407"/>
            <a:ext cx="223330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六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鑰節：</a:t>
            </a:r>
            <a:endParaRPr kumimoji="0" lang="zh-TW" altLang="en-US" sz="3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4172" y="5167089"/>
            <a:ext cx="89698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但聖靈降臨在你們身上，你們就必得著能力，</a:t>
            </a:r>
            <a:endParaRPr lang="en-US" altLang="zh-TW" sz="3200" dirty="0">
              <a:solidFill>
                <a:srgbClr val="7030A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>
                <a:solidFill>
                  <a:srgbClr val="7030A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並要在耶路撒冷、猶太全地，和撒瑪利亞，直到</a:t>
            </a:r>
            <a:endParaRPr lang="en-US" altLang="zh-TW" sz="3200" dirty="0">
              <a:solidFill>
                <a:srgbClr val="7030A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>
                <a:solidFill>
                  <a:srgbClr val="7030A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地極，作我的見證。</a:t>
            </a:r>
            <a:r>
              <a:rPr lang="zh-TW" altLang="en-US" sz="3200" dirty="0"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endParaRPr lang="en-US" sz="3200" dirty="0"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590973" y="6197603"/>
            <a:ext cx="1545771" cy="145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30023" y="6197603"/>
            <a:ext cx="1516743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93915" y="6722235"/>
            <a:ext cx="7891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03958" y="6197603"/>
            <a:ext cx="15440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286000" y="4644573"/>
            <a:ext cx="1641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一章</a:t>
            </a: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8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節</a:t>
            </a:r>
            <a:endParaRPr lang="zh-TW" altLang="en-US" sz="3200" dirty="0"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6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596016"/>
              </p:ext>
            </p:extLst>
          </p:nvPr>
        </p:nvGraphicFramePr>
        <p:xfrm>
          <a:off x="457200" y="1153161"/>
          <a:ext cx="8305799" cy="5117009"/>
        </p:xfrm>
        <a:graphic>
          <a:graphicData uri="http://schemas.openxmlformats.org/drawingml/2006/table">
            <a:tbl>
              <a:tblPr/>
              <a:tblGrid>
                <a:gridCol w="563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19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2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一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.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在</a:t>
                      </a:r>
                      <a:r>
                        <a:rPr lang="zh-TW" sz="2400" b="1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耶路撒冷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之見證 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(1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7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  <a:endParaRPr lang="en-US" sz="24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 a.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教會之開始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(1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2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 b.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教會之見證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(3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5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 c.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教會受逼害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(6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7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教會</a:t>
                      </a: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之</a:t>
                      </a: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建立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TW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耶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路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TW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TW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彼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81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二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.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在</a:t>
                      </a:r>
                      <a:r>
                        <a:rPr lang="zh-TW" sz="2400" b="1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猶大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和</a:t>
                      </a:r>
                      <a:r>
                        <a:rPr lang="zh-TW" sz="2400" b="1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撒瑪利亞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之見證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(8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12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  <a:endParaRPr lang="en-US" sz="24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 a.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外邦福音拓展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(8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9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 b.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外邦人被接納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(10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12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tx1"/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教會</a:t>
                      </a:r>
                      <a:endParaRPr lang="en-US" sz="2800" kern="100" dirty="0">
                        <a:solidFill>
                          <a:schemeClr val="tx1"/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tx1"/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之</a:t>
                      </a:r>
                      <a:endParaRPr lang="en-US" sz="2800" kern="100" dirty="0">
                        <a:solidFill>
                          <a:schemeClr val="tx1"/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擴展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撒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冷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得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319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三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.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在</a:t>
                      </a:r>
                      <a:r>
                        <a:rPr lang="zh-TW" sz="2400" b="1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地極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之見證 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(13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至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28</a:t>
                      </a:r>
                      <a:r>
                        <a:rPr lang="zh-TW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b="1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  <a:endParaRPr lang="en-US" sz="24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 pitchFamily="18" charset="0"/>
                        </a:rPr>
                        <a:t> </a:t>
                      </a:r>
                      <a:r>
                        <a:rPr lang="zh-TW" alt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a.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保羅第一次旅行佈道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(13-15:35)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b.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保羅第二次旅行佈道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(15:36-18:22)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c.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保羅第三次旅行佈道 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(18:23-21:16)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 d.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保羅被囚，押抵</a:t>
                      </a:r>
                      <a:r>
                        <a:rPr lang="zh-TW" sz="2400" kern="100" dirty="0">
                          <a:solidFill>
                            <a:srgbClr val="C00000"/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羅馬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 (21:17-28</a:t>
                      </a:r>
                      <a:r>
                        <a:rPr lang="zh-TW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章</a:t>
                      </a:r>
                      <a:r>
                        <a:rPr lang="en-US" sz="24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)</a:t>
                      </a: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教會</a:t>
                      </a: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之</a:t>
                      </a: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u="sng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延伸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安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提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阿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保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雅藝體 Std W6" panose="040B0600000000000000" pitchFamily="82" charset="-120"/>
                          <a:ea typeface="華康雅藝體 Std W6" panose="040B0600000000000000" pitchFamily="82" charset="-120"/>
                          <a:cs typeface="Times New Roman"/>
                        </a:rPr>
                        <a:t>羅</a:t>
                      </a:r>
                      <a:endParaRPr lang="en-US" sz="2800" kern="1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華康雅藝體 Std W6" panose="040B0600000000000000" pitchFamily="82" charset="-120"/>
                        <a:ea typeface="華康雅藝體 Std W6" panose="040B0600000000000000" pitchFamily="82" charset="-120"/>
                        <a:cs typeface="Times New Roman"/>
                      </a:endParaRPr>
                    </a:p>
                  </a:txBody>
                  <a:tcPr marL="15720" marR="1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953000" y="693003"/>
            <a:ext cx="419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               </a:t>
            </a:r>
            <a:r>
              <a:rPr kumimoji="0" lang="zh-TW" alt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歷史 </a:t>
            </a:r>
            <a:r>
              <a:rPr kumimoji="0" lang="zh-TW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</a:t>
            </a:r>
            <a:r>
              <a:rPr kumimoji="0" lang="zh-TW" alt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中心  </a:t>
            </a:r>
            <a:r>
              <a:rPr kumimoji="0" lang="zh-TW" altLang="en-US" sz="24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主角</a:t>
            </a: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2899" y="353696"/>
            <a:ext cx="316955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七</a:t>
            </a:r>
            <a:r>
              <a:rPr kumimoji="0" lang="en-US" altLang="zh-TW" sz="3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大綱分段                                    </a:t>
            </a:r>
            <a:endParaRPr kumimoji="0" lang="zh-TW" altLang="en-US" sz="34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7070" y="1701129"/>
            <a:ext cx="795647" cy="21959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137069" y="4357243"/>
            <a:ext cx="795647" cy="1824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151915" y="2323231"/>
            <a:ext cx="391886" cy="1388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51914" y="4510896"/>
            <a:ext cx="391886" cy="13884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9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475567"/>
              </p:ext>
            </p:extLst>
          </p:nvPr>
        </p:nvGraphicFramePr>
        <p:xfrm>
          <a:off x="0" y="276552"/>
          <a:ext cx="9143999" cy="4963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6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478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1229">
                <a:tc>
                  <a:txBody>
                    <a:bodyPr/>
                    <a:lstStyle/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第一部：</a:t>
                      </a:r>
                      <a:r>
                        <a:rPr lang="zh-TW" altLang="en-US" sz="3000" dirty="0">
                          <a:solidFill>
                            <a:srgbClr val="FFFF0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彼得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(1</a:t>
                      </a:r>
                      <a:r>
                        <a:rPr lang="zh-TW" altLang="en-US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至</a:t>
                      </a:r>
                      <a:r>
                        <a:rPr lang="en-US" altLang="zh-TW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12</a:t>
                      </a:r>
                      <a:r>
                        <a:rPr lang="zh-TW" altLang="en-US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章</a:t>
                      </a:r>
                      <a:r>
                        <a:rPr lang="en-US" altLang="zh-TW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endParaRPr lang="en-US" sz="28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第二部：</a:t>
                      </a:r>
                      <a:r>
                        <a:rPr lang="zh-TW" altLang="en-US" sz="3000" dirty="0">
                          <a:solidFill>
                            <a:srgbClr val="FFFF0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保羅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(13</a:t>
                      </a:r>
                      <a:r>
                        <a:rPr lang="zh-TW" altLang="en-US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至</a:t>
                      </a:r>
                      <a:r>
                        <a:rPr lang="en-US" altLang="zh-TW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28</a:t>
                      </a:r>
                      <a:r>
                        <a:rPr lang="zh-TW" altLang="en-US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章</a:t>
                      </a:r>
                      <a:r>
                        <a:rPr lang="en-US" altLang="zh-TW" sz="28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endParaRPr lang="en-US" sz="28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14465">
                <a:tc>
                  <a:txBody>
                    <a:bodyPr/>
                    <a:lstStyle/>
                    <a:p>
                      <a:endParaRPr lang="en-US" altLang="zh-TW" sz="30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第一次講道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二章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</a:p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醫好一個瘸子</a:t>
                      </a:r>
                      <a:r>
                        <a:rPr lang="zh-TW" altLang="en-US" sz="3000" baseline="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三章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美門</a:t>
                      </a:r>
                      <a:endParaRPr lang="en-US" altLang="zh-TW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對付邪術者</a:t>
                      </a:r>
                      <a:r>
                        <a:rPr lang="zh-TW" altLang="en-US" sz="3000" b="1" dirty="0">
                          <a:solidFill>
                            <a:srgbClr val="7030A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西門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八章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</a:p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用</a:t>
                      </a:r>
                      <a:r>
                        <a:rPr lang="zh-TW" altLang="en-US" sz="3000" b="1" dirty="0">
                          <a:solidFill>
                            <a:srgbClr val="7030A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影子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醫好人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五章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</a:p>
                    <a:p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按手授聖靈</a:t>
                      </a:r>
                      <a:r>
                        <a:rPr lang="zh-TW" altLang="en-US" sz="3000" baseline="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</a:t>
                      </a:r>
                      <a:r>
                        <a:rPr lang="en-US" altLang="zh-TW" sz="3000" baseline="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baseline="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八章</a:t>
                      </a:r>
                      <a:r>
                        <a:rPr lang="en-US" altLang="zh-TW" sz="3000" baseline="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baseline="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撒瑪利亞</a:t>
                      </a:r>
                      <a:endParaRPr lang="en-US" altLang="zh-TW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彼得被人敬拜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哥尼流</a:t>
                      </a:r>
                      <a:endParaRPr lang="en-US" altLang="zh-TW" sz="30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使</a:t>
                      </a:r>
                      <a:r>
                        <a:rPr lang="zh-TW" altLang="en-US" sz="3000" b="1" dirty="0">
                          <a:solidFill>
                            <a:srgbClr val="7030A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多加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復活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九章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約帕</a:t>
                      </a:r>
                      <a:endParaRPr lang="en-US" altLang="zh-TW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彼得被監禁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十二章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希律</a:t>
                      </a:r>
                      <a:endParaRPr lang="en-US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0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第一次講道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十三章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醫好一個瘸子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十四章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以哥念</a:t>
                      </a:r>
                      <a:endParaRPr lang="en-US" altLang="zh-TW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對付邪術者</a:t>
                      </a:r>
                      <a:r>
                        <a:rPr lang="zh-TW" altLang="en-US" sz="3000" b="1" dirty="0">
                          <a:solidFill>
                            <a:srgbClr val="7030A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以呂馬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十三章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用</a:t>
                      </a:r>
                      <a:r>
                        <a:rPr lang="zh-TW" altLang="en-US" sz="3000" b="1" dirty="0">
                          <a:solidFill>
                            <a:srgbClr val="7030A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手巾圍裙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醫好人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十九章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按手授聖靈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十九章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 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哥林多</a:t>
                      </a:r>
                      <a:endParaRPr lang="en-US" altLang="zh-TW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保羅被人敬拜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十四章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路司得</a:t>
                      </a:r>
                      <a:endParaRPr lang="en-US" altLang="zh-TW" sz="30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使</a:t>
                      </a:r>
                      <a:r>
                        <a:rPr lang="zh-TW" altLang="en-US" sz="3000" b="1" dirty="0">
                          <a:solidFill>
                            <a:srgbClr val="7030A0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猶推古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復活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二十章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特羅亞</a:t>
                      </a:r>
                      <a:endParaRPr lang="en-US" altLang="zh-TW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保羅被監禁 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(</a:t>
                      </a:r>
                      <a:r>
                        <a:rPr lang="zh-TW" altLang="en-US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二十八章</a:t>
                      </a:r>
                      <a:r>
                        <a:rPr lang="en-US" altLang="zh-TW" sz="3000" dirty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)</a:t>
                      </a:r>
                      <a:r>
                        <a:rPr lang="zh-TW" altLang="en-US" sz="1800" dirty="0">
                          <a:solidFill>
                            <a:srgbClr val="9900CC"/>
                          </a:solidFill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該撒</a:t>
                      </a:r>
                      <a:endParaRPr lang="en-US" sz="1800" dirty="0">
                        <a:solidFill>
                          <a:srgbClr val="9900CC"/>
                        </a:solidFill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0" y="5257800"/>
            <a:ext cx="37689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聖經研究 第</a:t>
            </a:r>
            <a:r>
              <a:rPr lang="en-US" altLang="zh-TW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冊 </a:t>
            </a:r>
            <a:r>
              <a:rPr lang="en-US" altLang="zh-TW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40</a:t>
            </a:r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頁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08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8688" y="82389"/>
            <a:ext cx="88392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八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特點：</a:t>
            </a:r>
            <a:endParaRPr kumimoji="0" lang="zh-TW" altLang="en-US" sz="3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 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重視「聖靈」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50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次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，故又稱「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聖靈行傳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」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主要記載兩個使徒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–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彼得、保羅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9900CC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=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使徒行傳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真正作工的乃是聖靈，人只是器皿 </a:t>
            </a:r>
            <a:r>
              <a:rPr kumimoji="0" lang="en-US" altLang="zh-TW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參亞</a:t>
            </a:r>
            <a:r>
              <a:rPr kumimoji="0" lang="en-US" altLang="zh-TW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4:6)</a:t>
            </a:r>
            <a:endParaRPr kumimoji="0" lang="en-US" altLang="zh-TW" sz="320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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重視「見證」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36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次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，記載信徒傳福音的熱誠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重視「救恩的喜樂」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15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次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 (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參詩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13:5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endParaRPr kumimoji="0" lang="en-US" altLang="zh-TW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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重視「禱告」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23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次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及「聚會」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例：</a:t>
            </a:r>
            <a:r>
              <a:rPr kumimoji="0" lang="en-US" altLang="zh-TW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1:14, 2:1, 3:1, 4:31, 12:12, 13:3, 20:36...)</a:t>
            </a:r>
            <a:endParaRPr kumimoji="0" lang="en-US" altLang="zh-TW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禱告與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服事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是分不開的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zh-TW" altLang="en-US" sz="3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常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用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詞句：「教會」、「使徒」、「信」、  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「聖靈充滿」、「道」、「外邦」、「耶穌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的名」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29257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8688" y="107255"/>
            <a:ext cx="88392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八</a:t>
            </a:r>
            <a:r>
              <a:rPr kumimoji="0" lang="en-US" altLang="zh-TW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 </a:t>
            </a:r>
            <a:r>
              <a:rPr kumimoji="0" lang="zh-TW" altLang="en-US" sz="3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特點：</a:t>
            </a:r>
            <a:endParaRPr kumimoji="0" lang="zh-TW" altLang="en-US" sz="3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載有最多講道記錄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至少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25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次公開講道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)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載有許多城市名稱，因它是一本「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宣道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」手冊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 載有最多「有能」的信徒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如：司提反、巴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拿巴、西拉、亞波羅等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  <a:sym typeface="Wingdings" pitchFamily="2" charset="2"/>
              </a:rPr>
              <a:t>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Arial" pitchFamily="34" charset="0"/>
                <a:sym typeface="Wingdings" pitchFamily="2" charset="2"/>
              </a:rPr>
              <a:t>...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967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0628" y="312212"/>
            <a:ext cx="915851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九</a:t>
            </a:r>
            <a:r>
              <a:rPr lang="en-US" altLang="zh-TW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.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教訓</a:t>
            </a:r>
            <a:r>
              <a:rPr lang="en-US" altLang="zh-TW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/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應用：</a:t>
            </a:r>
            <a:endParaRPr lang="zh-TW" alt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教會是什麼？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(2:44, 5:11)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教會的使命是什麼？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(1:8)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教會如何得力？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(1:8, 14)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教會應有的生活？ 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(2:42-47, 4:31-35, 11:29)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   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教會對外的見證？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(2:43, 47, 5:13-14, 16:5)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教會越受逼迫越發生長</a:t>
            </a:r>
          </a:p>
        </p:txBody>
      </p:sp>
      <p:pic>
        <p:nvPicPr>
          <p:cNvPr id="4098" name="Picture 2" descr="Image result for homework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741" y="1716890"/>
            <a:ext cx="2851784" cy="201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1" y="1291771"/>
            <a:ext cx="6042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信的人都在一處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地方性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宇宙性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1" y="227133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在各處見證主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1" y="3250889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同心合意恆切禱告，求聖靈降下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1" y="4230448"/>
            <a:ext cx="798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充滿喜樂、和睦共處、彼此相愛、互相關顧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1" y="5210007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受社會尊重、蒙不信的人悅納、不斷增長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098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772" y="241518"/>
            <a:ext cx="216597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十</a:t>
            </a:r>
            <a:r>
              <a:rPr 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結論：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6146" name="Picture 2" descr="Image result for new testament churc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6" b="18660"/>
          <a:stretch/>
        </p:blipFill>
        <p:spPr bwMode="auto">
          <a:xfrm>
            <a:off x="3933524" y="241518"/>
            <a:ext cx="4615390" cy="351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apostolic chu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2" y="3115083"/>
            <a:ext cx="5793616" cy="347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83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revolving do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99" y="1319465"/>
            <a:ext cx="2398939" cy="380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ray sted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83" y="478970"/>
            <a:ext cx="3642101" cy="20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80799" y="519245"/>
            <a:ext cx="16034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</a:t>
            </a:r>
          </a:p>
          <a:p>
            <a:r>
              <a:rPr lang="en-US" altLang="zh-TW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Stedman</a:t>
            </a:r>
            <a:endParaRPr lang="en-US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843" y="73469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舊約的猶太主義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Curved Up Arrow 3"/>
          <p:cNvSpPr/>
          <p:nvPr/>
        </p:nvSpPr>
        <p:spPr>
          <a:xfrm rot="5194175" flipH="1" flipV="1">
            <a:off x="3246401" y="1118711"/>
            <a:ext cx="1948106" cy="125145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9325" y="519553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新約的聖靈工作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Curved Up Arrow 7"/>
          <p:cNvSpPr/>
          <p:nvPr/>
        </p:nvSpPr>
        <p:spPr>
          <a:xfrm rot="15899732" flipH="1" flipV="1">
            <a:off x="-233040" y="4198385"/>
            <a:ext cx="1948106" cy="125145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6738" y="2930752"/>
            <a:ext cx="3938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</a:rPr>
              <a:t>Followed </a:t>
            </a:r>
            <a:r>
              <a:rPr lang="en-US" sz="3200" b="1" i="1" u="sng" dirty="0">
                <a:solidFill>
                  <a:srgbClr val="C00000"/>
                </a:solidFill>
              </a:rPr>
              <a:t>not</a:t>
            </a:r>
            <a:r>
              <a:rPr lang="en-US" sz="3200" b="1" i="1" dirty="0">
                <a:solidFill>
                  <a:srgbClr val="C00000"/>
                </a:solidFill>
              </a:rPr>
              <a:t> Imitated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11323" y="3628406"/>
            <a:ext cx="4187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</a:rPr>
              <a:t>Principles </a:t>
            </a:r>
            <a:r>
              <a:rPr lang="en-US" sz="3200" b="1" i="1" u="sng" dirty="0">
                <a:solidFill>
                  <a:srgbClr val="C00000"/>
                </a:solidFill>
              </a:rPr>
              <a:t>not</a:t>
            </a:r>
            <a:r>
              <a:rPr lang="en-US" sz="3200" b="1" i="1" dirty="0">
                <a:solidFill>
                  <a:srgbClr val="C00000"/>
                </a:solidFill>
              </a:rPr>
              <a:t> Doctrines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6845" y="432606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關鍵性、過渡性</a:t>
            </a:r>
            <a:endParaRPr lang="en-US" sz="36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509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403215"/>
          <a:ext cx="8686800" cy="3778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35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/>
                        <a:t>Old Covenant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/>
                        <a:t>New Covenant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60225">
                <a:tc>
                  <a:txBody>
                    <a:bodyPr/>
                    <a:lstStyle/>
                    <a:p>
                      <a:r>
                        <a:rPr lang="en-US" altLang="zh-TW" sz="2800" dirty="0">
                          <a:ea typeface="華康儷楷書" pitchFamily="1" charset="-120"/>
                        </a:rPr>
                        <a:t>A Nation</a:t>
                      </a:r>
                    </a:p>
                    <a:p>
                      <a:r>
                        <a:rPr lang="en-US" altLang="zh-TW" sz="2800" dirty="0">
                          <a:ea typeface="華康儷楷書" pitchFamily="1" charset="-120"/>
                        </a:rPr>
                        <a:t>Ethnic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 Identity</a:t>
                      </a:r>
                      <a:endParaRPr lang="en-US" altLang="zh-TW" sz="2800" dirty="0">
                        <a:ea typeface="華康儷楷書" pitchFamily="1" charset="-120"/>
                      </a:endParaRPr>
                    </a:p>
                    <a:p>
                      <a:r>
                        <a:rPr lang="en-US" altLang="zh-TW" sz="2800" dirty="0">
                          <a:ea typeface="華康儷楷書" pitchFamily="1" charset="-120"/>
                        </a:rPr>
                        <a:t>Emphasizes “Separation”</a:t>
                      </a:r>
                    </a:p>
                    <a:p>
                      <a:r>
                        <a:rPr lang="en-US" altLang="zh-TW" sz="2800" dirty="0">
                          <a:ea typeface="華康儷楷書" pitchFamily="1" charset="-120"/>
                        </a:rPr>
                        <a:t>Focus: “Obedience to God’s </a:t>
                      </a:r>
                    </a:p>
                    <a:p>
                      <a:r>
                        <a:rPr lang="zh-TW" altLang="en-US" sz="2800" dirty="0">
                          <a:ea typeface="華康儷楷書" pitchFamily="1" charset="-120"/>
                        </a:rPr>
                        <a:t>              </a:t>
                      </a:r>
                      <a:r>
                        <a:rPr lang="en-US" altLang="zh-TW" sz="2800" dirty="0">
                          <a:ea typeface="華康儷楷書" pitchFamily="1" charset="-120"/>
                        </a:rPr>
                        <a:t>Laws”</a:t>
                      </a:r>
                    </a:p>
                    <a:p>
                      <a:r>
                        <a:rPr lang="zh-TW" altLang="en-US" sz="2800" baseline="0" dirty="0">
                          <a:ea typeface="華康儷楷書" pitchFamily="1" charset="-120"/>
                        </a:rPr>
                        <a:t>            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“Personal</a:t>
                      </a: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Holiness”</a:t>
                      </a:r>
                      <a:endParaRPr lang="en-US" altLang="zh-TW" sz="2800" dirty="0">
                        <a:ea typeface="華康儷楷書" pitchFamily="1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dirty="0">
                          <a:ea typeface="華康儷楷書" pitchFamily="1" charset="-120"/>
                        </a:rPr>
                        <a:t>A Body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dirty="0">
                          <a:ea typeface="華康儷楷書" pitchFamily="1" charset="-120"/>
                        </a:rPr>
                        <a:t>Spiritual Union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dirty="0">
                          <a:ea typeface="華康儷楷書" pitchFamily="1" charset="-120"/>
                        </a:rPr>
                        <a:t>Emphasizes “Reaching Out”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dirty="0">
                          <a:ea typeface="華康儷楷書" pitchFamily="1" charset="-120"/>
                        </a:rPr>
                        <a:t>Focus:</a:t>
                      </a:r>
                      <a:r>
                        <a:rPr lang="zh-TW" altLang="en-US" sz="280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dirty="0">
                          <a:ea typeface="華康儷楷書" pitchFamily="1" charset="-120"/>
                        </a:rPr>
                        <a:t>“Depending</a:t>
                      </a:r>
                      <a:r>
                        <a:rPr lang="zh-TW" altLang="en-US" sz="280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dirty="0">
                          <a:ea typeface="華康儷楷書" pitchFamily="1" charset="-120"/>
                        </a:rPr>
                        <a:t>on</a:t>
                      </a:r>
                      <a:r>
                        <a:rPr lang="zh-TW" altLang="en-US" sz="280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dirty="0">
                          <a:ea typeface="華康儷楷書" pitchFamily="1" charset="-120"/>
                        </a:rPr>
                        <a:t>the</a:t>
                      </a: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                </a:t>
                      </a:r>
                      <a:endParaRPr lang="en-US" altLang="zh-TW" sz="2800" baseline="0" dirty="0">
                        <a:ea typeface="華康儷楷書" pitchFamily="1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            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Holy</a:t>
                      </a: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Spirit”</a:t>
                      </a:r>
                      <a:endParaRPr lang="en-US" altLang="zh-TW" sz="2800" dirty="0">
                        <a:ea typeface="華康儷楷書" pitchFamily="1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          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“Taking</a:t>
                      </a: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God’s</a:t>
                      </a: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love</a:t>
                      </a: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aseline="0" dirty="0">
                          <a:ea typeface="華康儷楷書" pitchFamily="1" charset="-120"/>
                        </a:rPr>
                        <a:t>              </a:t>
                      </a:r>
                      <a:r>
                        <a:rPr lang="en-US" altLang="zh-TW" sz="2800" baseline="0" dirty="0">
                          <a:ea typeface="華康儷楷書" pitchFamily="1" charset="-120"/>
                        </a:rPr>
                        <a:t>Others”</a:t>
                      </a:r>
                      <a:endParaRPr lang="en-US" altLang="zh-TW" sz="2800" dirty="0">
                        <a:ea typeface="華康儷楷書" pitchFamily="1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88303" y="685800"/>
            <a:ext cx="4821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The Book of Acts: </a:t>
            </a:r>
            <a:r>
              <a:rPr lang="en-US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</a:t>
            </a:r>
          </a:p>
        </p:txBody>
      </p:sp>
    </p:spTree>
    <p:extLst>
      <p:ext uri="{BB962C8B-B14F-4D97-AF65-F5344CB8AC3E}">
        <p14:creationId xmlns:p14="http://schemas.microsoft.com/office/powerpoint/2010/main" val="97009507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772" y="110892"/>
            <a:ext cx="216597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十</a:t>
            </a:r>
            <a:r>
              <a:rPr 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結論：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14227" y="726445"/>
            <a:ext cx="8520281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我們的一生是一本「使徒行傳」嗎？</a:t>
            </a: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生命見證</a:t>
            </a:r>
            <a:endParaRPr kumimoji="0" lang="en-US" altLang="zh-TW" sz="32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              是一本「聖靈行傳」嗎？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事奉能力</a:t>
            </a: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endParaRPr kumimoji="0" lang="zh-TW" altLang="en-US" sz="320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我們有這寶貝放在瓦器裡</a:t>
            </a: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，要顯明這莫大的</a:t>
            </a:r>
            <a:endParaRPr lang="en-US" altLang="zh-TW" sz="32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能力是出於神，不是出於我們</a:t>
            </a:r>
            <a:r>
              <a:rPr kumimoji="0" lang="en-US" altLang="zh-TW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(</a:t>
            </a: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林後</a:t>
            </a:r>
            <a:r>
              <a:rPr kumimoji="0" lang="en-US" altLang="zh-TW" sz="320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4:7) </a:t>
            </a:r>
            <a:endParaRPr kumimoji="0" lang="en-US" altLang="zh-TW" sz="320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9600" y="2875713"/>
            <a:ext cx="48221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為何要讀「使徒行傳」？</a:t>
            </a:r>
            <a:endParaRPr kumimoji="0" lang="zh-TW" altLang="en-US" sz="32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3400" y="3495106"/>
            <a:ext cx="8534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明白「教會」─誕生、歷史、使命、生活、  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見證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有血淚、苦害、拆毀、建立、對付、</a:t>
            </a: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zh-TW" sz="3200" dirty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栽培、造就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..)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明白「宣教」的重要與原則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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明白聖靈的工作 </a:t>
            </a:r>
            <a:r>
              <a:rPr kumimoji="0" lang="en-US" altLang="zh-TW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---&gt; 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「靈恩運動」</a:t>
            </a: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  <a:sym typeface="Wingdings" pitchFamily="2" charset="2"/>
              </a:rPr>
              <a:t>一些錯謬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715" y="6078679"/>
            <a:ext cx="8659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書</a:t>
            </a:r>
            <a:r>
              <a:rPr lang="zh-TW" altLang="en-US" sz="3400" dirty="0">
                <a:solidFill>
                  <a:schemeClr val="accent6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未完成</a:t>
            </a:r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的結語：</a:t>
            </a:r>
            <a:r>
              <a:rPr lang="en-US" altLang="zh-TW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28:31 </a:t>
            </a:r>
            <a:r>
              <a:rPr lang="zh-TW" altLang="en-US" sz="3400" dirty="0">
                <a:solidFill>
                  <a:schemeClr val="accent5">
                    <a:lumMod val="75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en-US" altLang="zh-TW" sz="3400" dirty="0">
                <a:solidFill>
                  <a:schemeClr val="accent5">
                    <a:lumMod val="75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400" dirty="0">
                <a:solidFill>
                  <a:schemeClr val="accent5">
                    <a:lumMod val="75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並沒有人禁止</a:t>
            </a:r>
            <a:r>
              <a:rPr kumimoji="0" lang="zh-TW" altLang="en-US" sz="360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itchFamily="18" charset="0"/>
              </a:rPr>
              <a:t>」</a:t>
            </a:r>
            <a:endParaRPr lang="en-US" sz="3400" dirty="0">
              <a:solidFill>
                <a:schemeClr val="accent5">
                  <a:lumMod val="75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293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2992</TotalTime>
  <Words>1639</Words>
  <Application>Microsoft Office PowerPoint</Application>
  <PresentationFormat>On-screen Show (4:3)</PresentationFormat>
  <Paragraphs>174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文鼎粗圓</vt:lpstr>
      <vt:lpstr>文鼎行楷碑體</vt:lpstr>
      <vt:lpstr>新細明體</vt:lpstr>
      <vt:lpstr>DFKai-SB</vt:lpstr>
      <vt:lpstr>華康儷楷書</vt:lpstr>
      <vt:lpstr>華康雅藝體 Std W6</vt:lpstr>
      <vt:lpstr>華康魏碑體 Std W7</vt:lpstr>
      <vt:lpstr>華康黑體 Std W7</vt:lpstr>
      <vt:lpstr>華康黑體 Std W9</vt:lpstr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64</cp:revision>
  <cp:lastPrinted>2016-12-03T00:26:18Z</cp:lastPrinted>
  <dcterms:created xsi:type="dcterms:W3CDTF">2016-10-26T23:34:30Z</dcterms:created>
  <dcterms:modified xsi:type="dcterms:W3CDTF">2016-12-05T00:48:41Z</dcterms:modified>
</cp:coreProperties>
</file>