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77" r:id="rId3"/>
    <p:sldId id="301" r:id="rId4"/>
    <p:sldId id="302" r:id="rId5"/>
    <p:sldId id="260" r:id="rId6"/>
    <p:sldId id="298" r:id="rId7"/>
    <p:sldId id="281" r:id="rId8"/>
    <p:sldId id="283" r:id="rId9"/>
    <p:sldId id="282" r:id="rId10"/>
    <p:sldId id="284" r:id="rId11"/>
    <p:sldId id="285" r:id="rId12"/>
    <p:sldId id="286" r:id="rId13"/>
    <p:sldId id="288" r:id="rId14"/>
    <p:sldId id="299" r:id="rId15"/>
    <p:sldId id="300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65" r:id="rId24"/>
    <p:sldId id="296" r:id="rId25"/>
    <p:sldId id="29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F760027-E3B4-438B-B16B-54CEB8474D11}">
          <p14:sldIdLst>
            <p14:sldId id="257"/>
            <p14:sldId id="277"/>
            <p14:sldId id="301"/>
            <p14:sldId id="302"/>
            <p14:sldId id="260"/>
            <p14:sldId id="298"/>
            <p14:sldId id="281"/>
            <p14:sldId id="283"/>
            <p14:sldId id="282"/>
            <p14:sldId id="284"/>
            <p14:sldId id="285"/>
            <p14:sldId id="286"/>
            <p14:sldId id="288"/>
            <p14:sldId id="299"/>
            <p14:sldId id="300"/>
            <p14:sldId id="289"/>
            <p14:sldId id="290"/>
            <p14:sldId id="291"/>
            <p14:sldId id="292"/>
            <p14:sldId id="293"/>
            <p14:sldId id="294"/>
            <p14:sldId id="295"/>
            <p14:sldId id="265"/>
            <p14:sldId id="296"/>
            <p14:sldId id="297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701"/>
    <a:srgbClr val="D23A10"/>
    <a:srgbClr val="FFFF66"/>
    <a:srgbClr val="EB1A1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3413" autoAdjust="0"/>
  </p:normalViewPr>
  <p:slideViewPr>
    <p:cSldViewPr snapToGrid="0">
      <p:cViewPr>
        <p:scale>
          <a:sx n="46" d="100"/>
          <a:sy n="46" d="100"/>
        </p:scale>
        <p:origin x="-1038" y="-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B6D52-6E11-4226-B06B-3906343A8725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B0F9-2A55-4D80-928D-E9B986961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38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15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32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01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01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0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56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56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56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56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56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56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56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5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2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6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9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77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9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0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5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1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3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8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74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AC99C-6BB6-45DE-A2C8-BD10ED2F5CB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2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9" y="422831"/>
            <a:ext cx="42628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54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督</a:t>
            </a:r>
            <a:r>
              <a:rPr lang="zh-TW" altLang="en-US" sz="54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徒</a:t>
            </a:r>
            <a:endParaRPr lang="en-US" altLang="zh-TW" sz="5400" dirty="0" smtClean="0">
              <a:solidFill>
                <a:srgbClr val="FFFF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54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在</a:t>
            </a:r>
            <a:endParaRPr lang="en-US" altLang="zh-TW" sz="5400" dirty="0" smtClean="0">
              <a:solidFill>
                <a:srgbClr val="FFFF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54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54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因</a:t>
            </a:r>
            <a:r>
              <a:rPr lang="zh-TW" altLang="en-US" sz="54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革命</a:t>
            </a:r>
            <a:endParaRPr lang="en-US" altLang="zh-TW" sz="5400" dirty="0" smtClean="0">
              <a:solidFill>
                <a:srgbClr val="FFFF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54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中</a:t>
            </a:r>
            <a:endParaRPr lang="en-US" altLang="zh-TW" sz="5400" dirty="0" smtClean="0">
              <a:solidFill>
                <a:srgbClr val="FFFF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54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的立場</a:t>
            </a:r>
            <a:endParaRPr lang="en-US" sz="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24614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74093" y="4825425"/>
            <a:ext cx="2659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30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152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in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8" y="344454"/>
            <a:ext cx="2007055" cy="200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718" y="2505400"/>
            <a:ext cx="45063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1. </a:t>
            </a:r>
            <a:r>
              <a:rPr lang="zh-TW" altLang="en-US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何謂「</a:t>
            </a:r>
            <a:r>
              <a:rPr lang="zh-CN" altLang="en-US" sz="3200" b="1" dirty="0">
                <a:latin typeface="華康黑體 Std W7" pitchFamily="34" charset="-120"/>
                <a:ea typeface="華康黑體 Std W7" pitchFamily="34" charset="-120"/>
              </a:rPr>
              <a:t>基因革命</a:t>
            </a:r>
            <a:r>
              <a:rPr lang="en-US" altLang="zh-TW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 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4746" y="3721992"/>
            <a:ext cx="710643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3.</a:t>
            </a:r>
            <a:r>
              <a:rPr lang="zh-TW" altLang="en-US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「</a:t>
            </a:r>
            <a:r>
              <a:rPr lang="zh-TW" altLang="en-US" sz="3200" b="1" dirty="0" smtClean="0">
                <a:latin typeface="華康黑體 Std W7" pitchFamily="34" charset="-120"/>
                <a:ea typeface="華康黑體 Std W7" pitchFamily="34" charset="-120"/>
              </a:rPr>
              <a:t>複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製人</a:t>
            </a:r>
            <a:r>
              <a:rPr lang="zh-TW" altLang="en-US" sz="3200" b="1" dirty="0" smtClean="0">
                <a:latin typeface="華康黑體 Std W7" pitchFamily="34" charset="-120"/>
                <a:ea typeface="華康黑體 Std W7" pitchFamily="34" charset="-120"/>
              </a:rPr>
              <a:t>類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胚胎</a:t>
            </a:r>
            <a:r>
              <a:rPr lang="en-US" altLang="zh-TW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以換來器官組織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去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醫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病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可以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嗎？ 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746" y="3106439"/>
            <a:ext cx="79608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2</a:t>
            </a:r>
            <a:r>
              <a:rPr lang="en-US" altLang="zh-TW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.</a:t>
            </a:r>
            <a:r>
              <a:rPr lang="zh-TW" altLang="en-US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「</a:t>
            </a:r>
            <a:r>
              <a:rPr lang="zh-CN" altLang="en-US" sz="3200" b="1" dirty="0">
                <a:latin typeface="華康黑體 Std W7" pitchFamily="34" charset="-120"/>
                <a:ea typeface="華康黑體 Std W7" pitchFamily="34" charset="-120"/>
              </a:rPr>
              <a:t>基因革命</a:t>
            </a:r>
            <a:r>
              <a:rPr lang="en-US" altLang="zh-TW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CN" altLang="en-US" sz="3200" dirty="0" smtClean="0"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CN" altLang="en-US" sz="3200" b="1" dirty="0">
                <a:latin typeface="華康黑體 Std W7" pitchFamily="34" charset="-120"/>
                <a:ea typeface="華康黑體 Std W7" pitchFamily="34" charset="-120"/>
              </a:rPr>
              <a:t>基督</a:t>
            </a:r>
            <a:r>
              <a:rPr lang="zh-CN" altLang="en-US" sz="3200" b="1" dirty="0" smtClean="0">
                <a:latin typeface="華康黑體 Std W7" pitchFamily="34" charset="-120"/>
                <a:ea typeface="華康黑體 Std W7" pitchFamily="34" charset="-120"/>
              </a:rPr>
              <a:t>徒</a:t>
            </a:r>
            <a:r>
              <a:rPr lang="zh-TW" altLang="en-US" sz="3200" dirty="0">
                <a:solidFill>
                  <a:srgbClr val="C00000"/>
                </a:solidFill>
                <a:latin typeface="華康黑體 Std W7" pitchFamily="34" charset="-120"/>
                <a:ea typeface="華康黑體 Std W7" pitchFamily="34" charset="-120"/>
              </a:rPr>
              <a:t>價值觀</a:t>
            </a:r>
            <a:r>
              <a:rPr lang="zh-TW" altLang="en-US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有衝突嗎？</a:t>
            </a:r>
            <a:endParaRPr lang="en-US" altLang="zh-TW" sz="3200" dirty="0" smtClean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68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55984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84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318655" y="1041063"/>
            <a:ext cx="87006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…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於是神造出野獸，</a:t>
            </a:r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各從其類；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牲畜，</a:t>
            </a:r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各從其類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；地上一切昆蟲，</a:t>
            </a:r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各從其類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神看著是好的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。神說：</a:t>
            </a:r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我們要照著我們的形像、按著我們的樣式造人，使他們管理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海裡的魚、空中的鳥、地上的牲畜，和全地，並地上所爬的一切昆蟲。神就照著自己的形像造人，乃是照著他的形像造男造女。神就賜福給他們，又對他們說：要生養眾多，遍滿地面，治理這地，也要管理海裡的魚、空中的鳥，和地上各樣行動的活 物 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… 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神看著一切所造的都甚好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… 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創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rPr>
              <a:t>1:25-28, 31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0951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1967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84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318655" y="1193374"/>
            <a:ext cx="87006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不要效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法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這個世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界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只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要心意更新而變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化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叫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你們</a:t>
            </a:r>
            <a:r>
              <a:rPr lang="zh-TW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察驗何為　神的善良、純全可喜悅的旨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意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我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憑著所賜我的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恩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對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你們各人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說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不</a:t>
            </a:r>
            <a:r>
              <a:rPr lang="zh-TW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要看自己過於所當看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要照著　神所分給各人信心的大小，看得合乎中道。</a:t>
            </a:r>
            <a:endParaRPr lang="en-US" altLang="zh-TW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(</a:t>
            </a:r>
            <a:r>
              <a:rPr lang="zh-TW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羅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12:2-3)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466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486" y="257907"/>
            <a:ext cx="1358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0086" y="257907"/>
            <a:ext cx="682391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基因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一詞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來自希臘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語，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意思為「生」。是指攜帶有</a:t>
            </a:r>
            <a:r>
              <a:rPr lang="zh-TW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遺傳信息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DNA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序列，是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控制性狀的基本遺傳單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位，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亦即一段具有功能性的</a:t>
            </a:r>
            <a:r>
              <a:rPr 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DNA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序列。基因通過指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導蛋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白質的合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成來表現所攜帶的遺傳信息，從而控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制生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物個體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的性狀（差異）表現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。人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類約有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兩萬至兩萬五千個基因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8" y="3713699"/>
            <a:ext cx="3927764" cy="3144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008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486" y="257907"/>
            <a:ext cx="2281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因革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命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37159" y="285333"/>
            <a:ext cx="68239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由重組基因生物科技引發， 簡單來說乃是在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生物體外，將不同生物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的基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因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以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人工重新組合，再放進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要改造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生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物體內，企圖干預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生物的遺傳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特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性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或創造新的生物類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型</a:t>
            </a:r>
            <a:r>
              <a:rPr lang="zh-TW" altLang="en-US" sz="32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344" y="2915774"/>
            <a:ext cx="3927764" cy="3144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015" y="4114842"/>
            <a:ext cx="5825229" cy="2458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85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994" y="112645"/>
            <a:ext cx="2683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好</a:t>
            </a:r>
            <a:r>
              <a:rPr lang="zh-TW" alt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處</a:t>
            </a:r>
            <a:r>
              <a:rPr lang="zh-TW" alt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和方便</a:t>
            </a:r>
            <a:r>
              <a:rPr lang="en-US" altLang="zh-TW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 </a:t>
            </a:r>
          </a:p>
        </p:txBody>
      </p:sp>
      <p:sp>
        <p:nvSpPr>
          <p:cNvPr id="6" name="Rectangle 5"/>
          <p:cNvSpPr/>
          <p:nvPr/>
        </p:nvSpPr>
        <p:spPr>
          <a:xfrm>
            <a:off x="719233" y="678398"/>
            <a:ext cx="828674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藉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著</a:t>
            </a:r>
            <a:r>
              <a:rPr lang="zh-TW" altLang="en-US" sz="3200" b="1" dirty="0">
                <a:ln>
                  <a:solidFill>
                    <a:srgbClr val="FFFF66"/>
                  </a:solidFill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重組基</a:t>
            </a:r>
            <a:r>
              <a:rPr lang="zh-TW" altLang="en-US" sz="3200" b="1" dirty="0" smtClean="0">
                <a:ln>
                  <a:solidFill>
                    <a:srgbClr val="FFFF66"/>
                  </a:solidFill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因技</a:t>
            </a:r>
            <a:r>
              <a:rPr lang="zh-TW" altLang="en-US" sz="3200" b="1" dirty="0">
                <a:ln>
                  <a:solidFill>
                    <a:srgbClr val="FFFF66"/>
                  </a:solidFill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術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，可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以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改造農作物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的質量和產量，如防旱、防害蟲、增加營養、解決糧荒，又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可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改良牲畜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品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種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32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rgbClr val="C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ln>
                  <a:solidFill>
                    <a:srgbClr val="FFFF66"/>
                  </a:solidFill>
                </a:ln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200" b="1" dirty="0">
                <a:ln>
                  <a:solidFill>
                    <a:srgbClr val="FFFF66"/>
                  </a:solidFill>
                </a:ln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類基因計劃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可大大改進病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症的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診斷，基因工程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師可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從基因的構造著手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設計有效的藥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物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不少遺傳絕症已成功地藉著基因治療，得蒙康復。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胚胎幹細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胞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可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在實驗室中培養移植到人體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代替失效的器官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。基因工程也可配合體外受精的方法，使攜帶遺傳病基因的夫婦可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生育健康的兒女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32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rgbClr val="C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在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環境保養上，</a:t>
            </a:r>
            <a:r>
              <a:rPr lang="zh-TW" altLang="en-US" sz="3200" b="1" dirty="0">
                <a:ln>
                  <a:solidFill>
                    <a:srgbClr val="FFFF66"/>
                  </a:solidFill>
                </a:ln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轉基因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的人造細菌可被用作清除污染或人工造雪等的生態實驗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rgbClr val="C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500"/>
          <a:stretch/>
        </p:blipFill>
        <p:spPr>
          <a:xfrm>
            <a:off x="3743864" y="1"/>
            <a:ext cx="4347713" cy="697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126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994" y="112645"/>
            <a:ext cx="4517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因革命帶來的問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題</a:t>
            </a:r>
            <a:r>
              <a:rPr lang="zh-TW" altLang="en-US" sz="3200" b="1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 </a:t>
            </a:r>
          </a:p>
        </p:txBody>
      </p:sp>
      <p:sp>
        <p:nvSpPr>
          <p:cNvPr id="6" name="Rectangle 5"/>
          <p:cNvSpPr/>
          <p:nvPr/>
        </p:nvSpPr>
        <p:spPr>
          <a:xfrm>
            <a:off x="719233" y="678398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一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、經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過改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造基因的食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物的漸在危險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rgbClr val="C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1633" y="1449138"/>
            <a:ext cx="8286743" cy="5310376"/>
            <a:chOff x="871633" y="1449138"/>
            <a:chExt cx="8286743" cy="53103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0341" y="4190496"/>
              <a:ext cx="5138035" cy="25690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871633" y="1449138"/>
              <a:ext cx="8286743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7" pitchFamily="34" charset="-120"/>
                  <a:ea typeface="華康黑體 Std W7" pitchFamily="34" charset="-120"/>
                </a:rPr>
                <a:t>食用安</a:t>
              </a:r>
              <a:r>
                <a:rPr lang="zh-TW" altLang="en-US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7" pitchFamily="34" charset="-120"/>
                  <a:ea typeface="華康黑體 Std W7" pitchFamily="34" charset="-120"/>
                </a:rPr>
                <a:t>全 </a:t>
              </a:r>
              <a:r>
                <a:rPr lang="en-US" altLang="zh-TW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7" pitchFamily="34" charset="-120"/>
                  <a:ea typeface="華康黑體 Std W7" pitchFamily="34" charset="-120"/>
                </a:rPr>
                <a:t>&gt;&gt;</a:t>
              </a:r>
              <a:r>
                <a:rPr lang="zh-TW" altLang="en-US" sz="3200" b="1" dirty="0"/>
                <a:t> </a:t>
              </a:r>
              <a:r>
                <a:rPr lang="zh-TW" altLang="en-US" sz="3200" b="1" dirty="0" smtClean="0"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華康黑體 Std W7" pitchFamily="34" charset="-120"/>
                  <a:ea typeface="華康黑體 Std W7" pitchFamily="34" charset="-120"/>
                </a:rPr>
                <a:t>如</a:t>
              </a:r>
              <a:r>
                <a:rPr lang="zh-TW" altLang="en-US" sz="3200" b="1" dirty="0"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華康黑體 Std W7" pitchFamily="34" charset="-120"/>
                  <a:ea typeface="華康黑體 Std W7" pitchFamily="34" charset="-120"/>
                </a:rPr>
                <a:t>帶有防止花椰菜馬賽克病</a:t>
              </a:r>
              <a:r>
                <a:rPr lang="zh-TW" altLang="en-US" sz="3200" b="1" dirty="0" smtClean="0"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華康黑體 Std W7" pitchFamily="34" charset="-120"/>
                  <a:ea typeface="華康黑體 Std W7" pitchFamily="34" charset="-120"/>
                </a:rPr>
                <a:t>毒的</a:t>
              </a:r>
              <a:r>
                <a:rPr lang="zh-TW" altLang="en-US" sz="3200" b="1" dirty="0"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華康黑體 Std W7" pitchFamily="34" charset="-120"/>
                  <a:ea typeface="華康黑體 Std W7" pitchFamily="34" charset="-120"/>
                </a:rPr>
                <a:t>馬鈴薯，可能破壞免疫系統</a:t>
              </a:r>
              <a:endPara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79" b="100000" l="752" r="96992">
                        <a14:foregroundMark x1="74812" y1="20526" x2="74812" y2="20526"/>
                        <a14:foregroundMark x1="30075" y1="32632" x2="30075" y2="32632"/>
                        <a14:foregroundMark x1="49624" y1="28421" x2="49624" y2="28421"/>
                        <a14:foregroundMark x1="56767" y1="30526" x2="56767" y2="30526"/>
                        <a14:foregroundMark x1="59398" y1="30526" x2="59398" y2="30526"/>
                        <a14:foregroundMark x1="53008" y1="32632" x2="53008" y2="32632"/>
                        <a14:foregroundMark x1="55639" y1="34211" x2="55639" y2="34211"/>
                        <a14:foregroundMark x1="57895" y1="28947" x2="57895" y2="28947"/>
                        <a14:foregroundMark x1="51128" y1="26316" x2="51128" y2="26316"/>
                        <a14:foregroundMark x1="53383" y1="27895" x2="53383" y2="27895"/>
                        <a14:foregroundMark x1="54511" y1="25789" x2="54511" y2="25789"/>
                        <a14:foregroundMark x1="46241" y1="29474" x2="46241" y2="29474"/>
                        <a14:foregroundMark x1="48872" y1="31579" x2="48872" y2="31579"/>
                        <a14:foregroundMark x1="83459" y1="32105" x2="83459" y2="32105"/>
                        <a14:foregroundMark x1="86090" y1="30000" x2="86090" y2="30000"/>
                        <a14:backgroundMark x1="83459" y1="52632" x2="83459" y2="52632"/>
                        <a14:backgroundMark x1="82707" y1="52105" x2="82707" y2="521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42" y="3896372"/>
            <a:ext cx="7072798" cy="31572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68756" y="2589296"/>
            <a:ext cx="82867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環</a:t>
            </a:r>
            <a:r>
              <a:rPr lang="zh-TW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境影</a:t>
            </a:r>
            <a:r>
              <a:rPr lang="zh-TW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響 </a:t>
            </a:r>
            <a:r>
              <a:rPr lang="en-US" altLang="zh-TW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&gt;&gt;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這些人造基因會否在大自然中傳播到其他植物，影響生態的平衡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601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994" y="112645"/>
            <a:ext cx="4517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因革命帶來的問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題</a:t>
            </a:r>
            <a:r>
              <a:rPr lang="zh-TW" altLang="en-US" sz="3200" b="1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 </a:t>
            </a:r>
          </a:p>
        </p:txBody>
      </p:sp>
      <p:sp>
        <p:nvSpPr>
          <p:cNvPr id="6" name="Rectangle 5"/>
          <p:cNvSpPr/>
          <p:nvPr/>
        </p:nvSpPr>
        <p:spPr>
          <a:xfrm>
            <a:off x="719233" y="678398"/>
            <a:ext cx="82867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二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、人類基因研究計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劃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帶來的倫理、法律和社會影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響問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題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rgbClr val="C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79" b="100000" l="752" r="96992">
                        <a14:foregroundMark x1="74812" y1="20526" x2="74812" y2="20526"/>
                        <a14:foregroundMark x1="30075" y1="32632" x2="30075" y2="32632"/>
                        <a14:foregroundMark x1="49624" y1="28421" x2="49624" y2="28421"/>
                        <a14:foregroundMark x1="56767" y1="30526" x2="56767" y2="30526"/>
                        <a14:foregroundMark x1="59398" y1="30526" x2="59398" y2="30526"/>
                        <a14:foregroundMark x1="53008" y1="32632" x2="53008" y2="32632"/>
                        <a14:foregroundMark x1="55639" y1="34211" x2="55639" y2="34211"/>
                        <a14:foregroundMark x1="57895" y1="28947" x2="57895" y2="28947"/>
                        <a14:foregroundMark x1="51128" y1="26316" x2="51128" y2="26316"/>
                        <a14:foregroundMark x1="53383" y1="27895" x2="53383" y2="27895"/>
                        <a14:foregroundMark x1="54511" y1="25789" x2="54511" y2="25789"/>
                        <a14:foregroundMark x1="46241" y1="29474" x2="46241" y2="29474"/>
                        <a14:foregroundMark x1="48872" y1="31579" x2="48872" y2="31579"/>
                        <a14:foregroundMark x1="83459" y1="32105" x2="83459" y2="32105"/>
                        <a14:foregroundMark x1="86090" y1="30000" x2="86090" y2="30000"/>
                        <a14:backgroundMark x1="83459" y1="52632" x2="83459" y2="52632"/>
                        <a14:backgroundMark x1="82707" y1="52105" x2="82707" y2="521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42" y="3847381"/>
            <a:ext cx="7072798" cy="31572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57257" y="1854656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遺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傳工程應有何規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範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?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8756" y="3518825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有沒有拒絕接受基因檢驗的權利？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1633" y="2952668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遺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傳資訊會否引發社會歧視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?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3132" y="4102550"/>
            <a:ext cx="828674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雇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主或保險公司可否隨意查閱個人的基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</a:t>
            </a:r>
            <a:endPara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資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訊，作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為聘用或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收保險費的依據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？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5489" y="2398934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用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改造基因來改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進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人類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可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以達到什麼程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度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?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045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994" y="112645"/>
            <a:ext cx="4517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因革命帶來的問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題</a:t>
            </a:r>
            <a:r>
              <a:rPr lang="zh-TW" altLang="en-US" sz="3200" b="1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 </a:t>
            </a:r>
          </a:p>
        </p:txBody>
      </p:sp>
      <p:sp>
        <p:nvSpPr>
          <p:cNvPr id="6" name="Rectangle 5"/>
          <p:cNvSpPr/>
          <p:nvPr/>
        </p:nvSpPr>
        <p:spPr>
          <a:xfrm>
            <a:off x="719233" y="678398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200" b="1" dirty="0">
                <a:solidFill>
                  <a:schemeClr val="bg1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三、基因治療：治療抑或是改進</a:t>
            </a:r>
            <a:r>
              <a:rPr lang="en-US" sz="3200" b="1" dirty="0">
                <a:solidFill>
                  <a:schemeClr val="bg1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的問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題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rgbClr val="C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79" b="100000" l="752" r="96992">
                        <a14:foregroundMark x1="74812" y1="20526" x2="74812" y2="20526"/>
                        <a14:foregroundMark x1="30075" y1="32632" x2="30075" y2="32632"/>
                        <a14:foregroundMark x1="49624" y1="28421" x2="49624" y2="28421"/>
                        <a14:foregroundMark x1="56767" y1="30526" x2="56767" y2="30526"/>
                        <a14:foregroundMark x1="59398" y1="30526" x2="59398" y2="30526"/>
                        <a14:foregroundMark x1="53008" y1="32632" x2="53008" y2="32632"/>
                        <a14:foregroundMark x1="55639" y1="34211" x2="55639" y2="34211"/>
                        <a14:foregroundMark x1="57895" y1="28947" x2="57895" y2="28947"/>
                        <a14:foregroundMark x1="51128" y1="26316" x2="51128" y2="26316"/>
                        <a14:foregroundMark x1="53383" y1="27895" x2="53383" y2="27895"/>
                        <a14:foregroundMark x1="54511" y1="25789" x2="54511" y2="25789"/>
                        <a14:foregroundMark x1="46241" y1="29474" x2="46241" y2="29474"/>
                        <a14:foregroundMark x1="48872" y1="31579" x2="48872" y2="31579"/>
                        <a14:foregroundMark x1="83459" y1="32105" x2="83459" y2="32105"/>
                        <a14:foregroundMark x1="86090" y1="30000" x2="86090" y2="30000"/>
                        <a14:backgroundMark x1="83459" y1="52632" x2="83459" y2="52632"/>
                        <a14:backgroundMark x1="82707" y1="52105" x2="82707" y2="521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42" y="3847381"/>
            <a:ext cx="7072798" cy="31572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57257" y="1293542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遺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傳絕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症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能否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藉著改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造性細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胞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治療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0095" y="3488517"/>
            <a:ext cx="828674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改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造性細胞，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不容後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代有自己選擇的權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利，</a:t>
            </a:r>
            <a:endPara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對嗎</a:t>
            </a:r>
            <a:r>
              <a:rPr lang="en-US" altLang="zh-TW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?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1633" y="1825508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基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因傳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統可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否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任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由個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人選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擇來侵犯或污染？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3132" y="2411413"/>
            <a:ext cx="828674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否可用在與健康無關的人種改良上，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如</a:t>
            </a:r>
            <a:endPara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身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高、智能等的改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進？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126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994" y="112645"/>
            <a:ext cx="4517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因革命帶來的問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題</a:t>
            </a:r>
            <a:r>
              <a:rPr lang="zh-TW" altLang="en-US" sz="3200" b="1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 </a:t>
            </a:r>
          </a:p>
        </p:txBody>
      </p:sp>
      <p:sp>
        <p:nvSpPr>
          <p:cNvPr id="6" name="Rectangle 5"/>
          <p:cNvSpPr/>
          <p:nvPr/>
        </p:nvSpPr>
        <p:spPr>
          <a:xfrm>
            <a:off x="785557" y="678397"/>
            <a:ext cx="8286743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zh-TW" altLang="en-US" sz="3200" b="1" spc="1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四</a:t>
            </a:r>
            <a:r>
              <a:rPr lang="zh-TW" altLang="en-US" sz="3200" b="1" spc="150" dirty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、複製</a:t>
            </a:r>
            <a:r>
              <a:rPr lang="zh-TW" altLang="en-US" sz="3200" b="1" spc="1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人所</a:t>
            </a:r>
            <a:r>
              <a:rPr lang="zh-TW" altLang="en-US" sz="3200" b="1" spc="150" dirty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引</a:t>
            </a:r>
            <a:r>
              <a:rPr lang="zh-TW" altLang="en-US" sz="3200" b="1" spc="1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起</a:t>
            </a:r>
            <a:r>
              <a:rPr lang="zh-TW" altLang="en-US" sz="3200" b="1" spc="1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b="1" spc="1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問題</a:t>
            </a:r>
            <a:endParaRPr lang="en-US" sz="3200" b="1" spc="1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79" b="100000" l="752" r="96992">
                        <a14:foregroundMark x1="74812" y1="20526" x2="74812" y2="20526"/>
                        <a14:foregroundMark x1="30075" y1="32632" x2="30075" y2="32632"/>
                        <a14:foregroundMark x1="49624" y1="28421" x2="49624" y2="28421"/>
                        <a14:foregroundMark x1="56767" y1="30526" x2="56767" y2="30526"/>
                        <a14:foregroundMark x1="59398" y1="30526" x2="59398" y2="30526"/>
                        <a14:foregroundMark x1="53008" y1="32632" x2="53008" y2="32632"/>
                        <a14:foregroundMark x1="55639" y1="34211" x2="55639" y2="34211"/>
                        <a14:foregroundMark x1="57895" y1="28947" x2="57895" y2="28947"/>
                        <a14:foregroundMark x1="51128" y1="26316" x2="51128" y2="26316"/>
                        <a14:foregroundMark x1="53383" y1="27895" x2="53383" y2="27895"/>
                        <a14:foregroundMark x1="54511" y1="25789" x2="54511" y2="25789"/>
                        <a14:foregroundMark x1="46241" y1="29474" x2="46241" y2="29474"/>
                        <a14:foregroundMark x1="48872" y1="31579" x2="48872" y2="31579"/>
                        <a14:foregroundMark x1="83459" y1="32105" x2="83459" y2="32105"/>
                        <a14:foregroundMark x1="86090" y1="30000" x2="86090" y2="30000"/>
                        <a14:backgroundMark x1="83459" y1="52632" x2="83459" y2="52632"/>
                        <a14:backgroundMark x1="82707" y1="52105" x2="82707" y2="521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42" y="3847381"/>
            <a:ext cx="7072798" cy="31572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57257" y="1397452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究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竟複製人是不是一個真正的人？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1633" y="1929418"/>
            <a:ext cx="828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複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製人的心理能否健康將成為一個大問題！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3132" y="2515323"/>
            <a:ext cx="828674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預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測在二十一世紀將有被基因革命分別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出</a:t>
            </a:r>
            <a:endPara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來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的族群；有資格複製自己的人，無資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格</a:t>
            </a:r>
            <a:endPara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或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不願意複製自己的族群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797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994" y="112645"/>
            <a:ext cx="4517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因革命帶來的問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題</a:t>
            </a:r>
            <a:r>
              <a:rPr lang="zh-TW" altLang="en-US" sz="3200" b="1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 </a:t>
            </a:r>
          </a:p>
        </p:txBody>
      </p:sp>
      <p:sp>
        <p:nvSpPr>
          <p:cNvPr id="6" name="Rectangle 5"/>
          <p:cNvSpPr/>
          <p:nvPr/>
        </p:nvSpPr>
        <p:spPr>
          <a:xfrm>
            <a:off x="785557" y="678397"/>
            <a:ext cx="8286743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noFill/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五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noFill/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、胚胎幹細胞的研</a:t>
            </a:r>
            <a:r>
              <a:rPr lang="zh-TW" altLang="en-US" sz="3200" b="1" dirty="0" smtClean="0">
                <a:ln>
                  <a:solidFill>
                    <a:schemeClr val="bg1"/>
                  </a:solidFill>
                </a:ln>
                <a:noFill/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究所</a:t>
            </a:r>
            <a:r>
              <a:rPr lang="zh-TW" altLang="en-US" sz="3200" b="1" dirty="0">
                <a:ln>
                  <a:solidFill>
                    <a:schemeClr val="bg1"/>
                  </a:solidFill>
                </a:ln>
                <a:noFill/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產生</a:t>
            </a:r>
            <a:r>
              <a:rPr lang="zh-TW" altLang="en-US" sz="3200" b="1" spc="150" dirty="0" smtClean="0">
                <a:ln w="11430">
                  <a:solidFill>
                    <a:schemeClr val="bg1"/>
                  </a:solidFill>
                </a:ln>
                <a:noFill/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b="1" spc="150" dirty="0" smtClean="0">
                <a:ln w="11430">
                  <a:solidFill>
                    <a:schemeClr val="bg1"/>
                  </a:solidFill>
                </a:ln>
                <a:noFill/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問題</a:t>
            </a:r>
            <a:endParaRPr lang="en-US" sz="3200" b="1" spc="150" dirty="0">
              <a:ln w="11430">
                <a:solidFill>
                  <a:schemeClr val="bg1"/>
                </a:solidFill>
              </a:ln>
              <a:noFill/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79" b="100000" l="752" r="96992">
                        <a14:foregroundMark x1="74812" y1="20526" x2="74812" y2="20526"/>
                        <a14:foregroundMark x1="30075" y1="32632" x2="30075" y2="32632"/>
                        <a14:foregroundMark x1="49624" y1="28421" x2="49624" y2="28421"/>
                        <a14:foregroundMark x1="56767" y1="30526" x2="56767" y2="30526"/>
                        <a14:foregroundMark x1="59398" y1="30526" x2="59398" y2="30526"/>
                        <a14:foregroundMark x1="53008" y1="32632" x2="53008" y2="32632"/>
                        <a14:foregroundMark x1="55639" y1="34211" x2="55639" y2="34211"/>
                        <a14:foregroundMark x1="57895" y1="28947" x2="57895" y2="28947"/>
                        <a14:foregroundMark x1="51128" y1="26316" x2="51128" y2="26316"/>
                        <a14:foregroundMark x1="53383" y1="27895" x2="53383" y2="27895"/>
                        <a14:foregroundMark x1="54511" y1="25789" x2="54511" y2="25789"/>
                        <a14:foregroundMark x1="46241" y1="29474" x2="46241" y2="29474"/>
                        <a14:foregroundMark x1="48872" y1="31579" x2="48872" y2="31579"/>
                        <a14:foregroundMark x1="83459" y1="32105" x2="83459" y2="32105"/>
                        <a14:foregroundMark x1="86090" y1="30000" x2="86090" y2="30000"/>
                        <a14:backgroundMark x1="83459" y1="52632" x2="83459" y2="52632"/>
                        <a14:backgroundMark x1="82707" y1="52105" x2="82707" y2="521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42" y="3847381"/>
            <a:ext cx="7072798" cy="315726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71633" y="1400547"/>
            <a:ext cx="828674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工受精卵之外，還有夭折或墮胎的胚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胎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600" b="1" dirty="0" smtClean="0"/>
              <a:t>  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胚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胎幹細胞的需求會否鼓勵更多的墮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胎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？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3132" y="2452977"/>
            <a:ext cx="828674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究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竟胚胎幹細胞發展過程中，什麼階段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才</a:t>
            </a:r>
            <a:endPara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可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享有人權？</a:t>
            </a:r>
            <a:endParaRPr lang="en-US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094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1967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2599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55984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84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318655" y="1041063"/>
            <a:ext cx="87006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…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於是神造出野獸，</a:t>
            </a:r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各從其類；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牲畜，</a:t>
            </a:r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各從其類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；地上一切昆蟲，</a:t>
            </a:r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各從其類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神看著是好的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。神說：</a:t>
            </a:r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我們要照著我們的形像、按著我們的樣式造人，使他們管理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海裡的魚、空中的鳥、地上的牲畜，和全地，並地上所爬的一切昆蟲。神就照著自己的形像造人，乃是照著他的形像造男造女。神就賜福給他們，又對他們說：要生養眾多，遍滿地面，治理這地，也要管理海裡的魚、空中的鳥，和地上各樣行動的活 物 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… 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神看著一切所造的都甚好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… 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創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rPr>
              <a:t>1:25-28, 31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174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1967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84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318655" y="1193374"/>
            <a:ext cx="87006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不要效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法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這個世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界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只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要心意更新而變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化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叫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你們</a:t>
            </a:r>
            <a:r>
              <a:rPr lang="zh-TW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察驗何為　神的善良、純全可喜悅的旨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意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我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憑著所賜我的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恩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對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你們各人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說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不</a:t>
            </a:r>
            <a:r>
              <a:rPr lang="zh-TW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要看自己過於所當看</a:t>
            </a:r>
            <a:r>
              <a:rPr lang="zh-TW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要照著　神所分給各人信心的大小，看得合乎中道。</a:t>
            </a:r>
            <a:endParaRPr lang="en-US" altLang="zh-TW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(</a:t>
            </a:r>
            <a:r>
              <a:rPr lang="zh-TW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羅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12:2-3)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770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1967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63238" y="5641613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50404" y="1019393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一、人是有限的</a:t>
            </a:r>
            <a:endParaRPr lang="en-US" altLang="zh-TW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84" y="1656980"/>
            <a:ext cx="845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人的死亡和疾病，與罪和敗壞所帶來的後果息息相關。人必要死，基因工程不能挽救這種局面，只可能改良生活的某種素質。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1796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55984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78962" y="982072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二、人生的目的，乃是要榮耀神</a:t>
            </a:r>
            <a:endParaRPr lang="en-US" altLang="zh-TW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362" y="1619658"/>
            <a:ext cx="8458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人是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為神的榮耀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被他創造的</a:t>
            </a:r>
            <a:r>
              <a:rPr lang="en-US" sz="3200" b="1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b="1" dirty="0" smtClean="0">
                <a:latin typeface="華康黑體 Std W7" pitchFamily="34" charset="-120"/>
                <a:ea typeface="華康黑體 Std W7" pitchFamily="34" charset="-120"/>
              </a:rPr>
              <a:t>賽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四十三</a:t>
            </a:r>
            <a:r>
              <a:rPr lang="en-US" sz="3200" b="1" dirty="0">
                <a:latin typeface="華康黑體 Std W7" pitchFamily="34" charset="-120"/>
                <a:ea typeface="華康黑體 Std W7" pitchFamily="34" charset="-120"/>
              </a:rPr>
              <a:t>7)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474" y="2182600"/>
            <a:ext cx="84580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華康黑體 Std W7" pitchFamily="34" charset="-120"/>
                <a:ea typeface="華康黑體 Std W7" pitchFamily="34" charset="-120"/>
              </a:rPr>
              <a:t>世界衛生組織</a:t>
            </a:r>
            <a:r>
              <a:rPr lang="en-US" sz="3200" b="1" dirty="0">
                <a:latin typeface="華康黑體 Std W7" pitchFamily="34" charset="-120"/>
                <a:ea typeface="華康黑體 Std W7" pitchFamily="34" charset="-120"/>
              </a:rPr>
              <a:t>(World Health Organization</a:t>
            </a:r>
            <a:r>
              <a:rPr lang="zh-CN" altLang="en-US" sz="3200" b="1" dirty="0">
                <a:latin typeface="華康黑體 Std W7" pitchFamily="34" charset="-120"/>
                <a:ea typeface="華康黑體 Std W7" pitchFamily="34" charset="-120"/>
              </a:rPr>
              <a:t>：</a:t>
            </a:r>
            <a:r>
              <a:rPr lang="en-US" sz="3200" b="1" dirty="0">
                <a:latin typeface="華康黑體 Std W7" pitchFamily="34" charset="-120"/>
                <a:ea typeface="華康黑體 Std W7" pitchFamily="34" charset="-120"/>
              </a:rPr>
              <a:t>WHO)</a:t>
            </a:r>
            <a:r>
              <a:rPr lang="zh-CN" altLang="en-US" sz="3200" b="1" dirty="0">
                <a:latin typeface="華康黑體 Std W7" pitchFamily="34" charset="-120"/>
                <a:ea typeface="華康黑體 Std W7" pitchFamily="34" charset="-120"/>
              </a:rPr>
              <a:t>對健康的定義是：“健康不單是指沒有疾病和殘障，還指在社交、心理和肉體上的一種全面的美滿狀況。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”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5813" y="4272632"/>
            <a:ext cx="8458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真正健全的人可能是擁有面對人生的力量，能藉此生榮耀神的人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1601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55984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78962" y="982072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三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、基督徒應有維持道德規律的責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任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362" y="1619658"/>
            <a:ext cx="8458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神要他的子民行公義、好憐憫、存謙卑的心，與神同行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彌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六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8)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474" y="2779752"/>
            <a:ext cx="8458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神造人的時候，給人選擇的自由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參創二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16)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9106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55984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78962" y="1034883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四、人為萬物的管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家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362" y="1619658"/>
            <a:ext cx="8458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神造完天地萬物才造人，吩咐他們作一切被造物的管家</a:t>
            </a:r>
            <a:r>
              <a:rPr lang="en-US" sz="3200" b="1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b="1" dirty="0" smtClean="0">
                <a:latin typeface="華康黑體 Std W7" pitchFamily="34" charset="-120"/>
                <a:ea typeface="華康黑體 Std W7" pitchFamily="34" charset="-120"/>
              </a:rPr>
              <a:t>創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一</a:t>
            </a:r>
            <a:r>
              <a:rPr lang="en-US" sz="3200" b="1" dirty="0">
                <a:latin typeface="華康黑體 Std W7" pitchFamily="34" charset="-120"/>
                <a:ea typeface="華康黑體 Std W7" pitchFamily="34" charset="-120"/>
              </a:rPr>
              <a:t>28)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474" y="2779752"/>
            <a:ext cx="8458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科技是人類的發明，本身是中立的，在乎科學家如何應用。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247" y="3865202"/>
            <a:ext cx="8458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基督徒不應固步自封地攔阻科學的發展，而應踴躍參加監管這些倫理原則的製訂。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9843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55984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78962" y="1034883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五、人的生命是神直接的賜予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362" y="1619658"/>
            <a:ext cx="8458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神造人時，將生氣吹入人的鼻孔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創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二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7)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474" y="2257244"/>
            <a:ext cx="8458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全人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類的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基因庫是源於亞當、夏娃的生育潛能，這也是神所賜予的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創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一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28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，二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24)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908" y="3342694"/>
            <a:ext cx="8458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兒女是耶和華所賜的產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業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詩一二七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3)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863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18290" y="-55984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78962" y="1034883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六、人代表萬物與神和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好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362" y="1619658"/>
            <a:ext cx="845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受造之物指望脫離敗壞的轄制，等候在主裡身體復活，得享神兒女自由的榮耀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羅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八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19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～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21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；林前十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5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、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22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～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24)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908" y="3342694"/>
            <a:ext cx="8458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基因革命只能改進人的物質生活；人最終的歸宿，是身、心、靈的整體救贖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9447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18290" y="0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2361" y="24557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聖</a:t>
            </a:r>
            <a:r>
              <a:rPr lang="zh-TW" altLang="en-US" sz="3600" dirty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經原則與基因革</a:t>
            </a:r>
            <a:r>
              <a:rPr lang="zh-TW" altLang="en-US" sz="3600" dirty="0" smtClean="0">
                <a:solidFill>
                  <a:srgbClr val="D23A10"/>
                </a:solidFill>
                <a:latin typeface="華康勘亭流 Std W9" pitchFamily="66" charset="-120"/>
                <a:ea typeface="華康勘亭流 Std W9" pitchFamily="66" charset="-120"/>
              </a:rPr>
              <a:t>命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78962" y="1034883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七、主耶穌基督是人類惟一的盼望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362" y="1619658"/>
            <a:ext cx="845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基督是神完美的形象，他是萬物的中保，是人與神中間的橋樑，也是掌管和托住萬有的主宰。新的創造從基督而來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林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後五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17)</a:t>
            </a:r>
            <a:endParaRPr lang="en-US" altLang="zh-TW" sz="3200" dirty="0" smtClean="0"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908" y="3270385"/>
            <a:ext cx="845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因為天地的主宰是主耶穌基督，而非地上的政權或科技。在新天新地中不再有死亡和疼痛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啟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二十一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4)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4106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So0DfCqsN9srtFv3gKNZCqgq6epDV7xhzP1hXeU9FMKqweI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0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91" y="257907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solidFill>
                  <a:srgbClr val="FFC000"/>
                </a:solidFill>
                <a:latin typeface="華康黑體 Std W7" pitchFamily="34" charset="-120"/>
                <a:ea typeface="華康黑體 Std W7" pitchFamily="34" charset="-120"/>
              </a:rPr>
              <a:t>問題思想</a:t>
            </a:r>
            <a:endParaRPr lang="en-US" sz="3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791" y="906515"/>
            <a:ext cx="8656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 </a:t>
            </a:r>
            <a:r>
              <a:rPr lang="zh-TW" altLang="en-US" sz="3600" b="1" spc="5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一</a:t>
            </a:r>
            <a:r>
              <a:rPr lang="zh-TW" altLang="en-US" sz="3600" b="1" spc="5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、基因革命不單有治病和改良生物品種的潛力，也可幫助人類增進他的本能；如好萊塢的超人</a:t>
            </a:r>
            <a:r>
              <a:rPr lang="en-US" sz="3600" b="1" spc="5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(Superman)</a:t>
            </a:r>
            <a:r>
              <a:rPr lang="zh-TW" altLang="en-US" sz="3600" b="1" spc="5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和摧毀者</a:t>
            </a:r>
            <a:r>
              <a:rPr lang="en-US" sz="3600" b="1" spc="5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(Terminator)</a:t>
            </a:r>
            <a:r>
              <a:rPr lang="zh-TW" altLang="en-US" sz="3600" b="1" spc="5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等的科學幻想人物。實在已有人組</a:t>
            </a:r>
            <a:r>
              <a:rPr lang="zh-TW" altLang="en-US" sz="3600" b="1" spc="5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織社團，鼓</a:t>
            </a:r>
            <a:r>
              <a:rPr lang="zh-TW" altLang="en-US" sz="3600" b="1" spc="5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吹用科學來改良人類的品種。基督徒應如何面對這種趨勢</a:t>
            </a:r>
            <a:r>
              <a:rPr lang="zh-TW" altLang="en-US" sz="3600" b="1" spc="5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？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4414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So0DfCqsN9srtFv3gKNZCqgq6epDV7xhzP1hXeU9FMKqweI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0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91" y="257907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solidFill>
                  <a:srgbClr val="FFC000"/>
                </a:solidFill>
                <a:latin typeface="華康黑體 Std W7" pitchFamily="34" charset="-120"/>
                <a:ea typeface="華康黑體 Std W7" pitchFamily="34" charset="-120"/>
              </a:rPr>
              <a:t>問題思想</a:t>
            </a:r>
            <a:endParaRPr lang="en-US" sz="3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791" y="906515"/>
            <a:ext cx="86564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二、人類基因資訊已成為商業產品，如冰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島已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將其人民的基因庫賣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給生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物工程集團，企圖使用這些人類基因藍圖來鑑定遺傳病的基因，和發展治療的特效藥。但同時人民的基因數據不再是個人財產，人民有因不利的基因資訊受歧視的危險。政府應如何保障人民的私有權利</a:t>
            </a:r>
            <a:r>
              <a:rPr lang="zh-TW" altLang="en-US" sz="36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？</a:t>
            </a:r>
            <a:endParaRPr lang="en-US" sz="3600" dirty="0">
              <a:solidFill>
                <a:schemeClr val="bg1"/>
              </a:solidFill>
              <a:effectLst>
                <a:glow rad="139700">
                  <a:schemeClr val="accent2">
                    <a:lumMod val="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0330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So0DfCqsN9srtFv3gKNZCqgq6epDV7xhzP1hXeU9FMKqweI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0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91" y="257907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solidFill>
                  <a:srgbClr val="FFC000"/>
                </a:solidFill>
                <a:latin typeface="華康黑體 Std W7" pitchFamily="34" charset="-120"/>
                <a:ea typeface="華康黑體 Std W7" pitchFamily="34" charset="-120"/>
              </a:rPr>
              <a:t>問題思想</a:t>
            </a:r>
            <a:endParaRPr lang="en-US" sz="3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791" y="906515"/>
            <a:ext cx="8656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b="1" dirty="0">
                <a:solidFill>
                  <a:schemeClr val="bg1"/>
                </a:solidFill>
                <a:effectLst>
                  <a:glow rad="139700">
                    <a:schemeClr val="accent2">
                      <a:lumMod val="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三、作為神的好管家，基督徒應如何以為主發光的態度，來謹慎處理基因革命帶來的挑戰，而又同時有效地為神發展他所賜的基因資源？</a:t>
            </a:r>
            <a:endParaRPr lang="en-US" sz="3600" dirty="0">
              <a:solidFill>
                <a:schemeClr val="bg1"/>
              </a:solidFill>
              <a:effectLst>
                <a:glow rad="139700">
                  <a:schemeClr val="accent2">
                    <a:lumMod val="75000"/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244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16346</TotalTime>
  <Words>2615</Words>
  <Application>Microsoft Office PowerPoint</Application>
  <PresentationFormat>On-screen Show (4:3)</PresentationFormat>
  <Paragraphs>140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Ivy</cp:lastModifiedBy>
  <cp:revision>152</cp:revision>
  <dcterms:created xsi:type="dcterms:W3CDTF">2016-07-06T02:20:06Z</dcterms:created>
  <dcterms:modified xsi:type="dcterms:W3CDTF">2016-10-31T07:20:11Z</dcterms:modified>
</cp:coreProperties>
</file>