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6055B-B9E7-4CAD-8DBF-C02FE57EF740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693B9-0A8F-41F3-98AC-6C4808489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3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8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80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31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31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86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31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7368F-998A-4E5B-80DB-1304F939261E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9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5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9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9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0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5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61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5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60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8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E3E9E9-427D-4BB6-BC60-855688AB92D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52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644BD-E48C-4E21-82D0-19734DDB6F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4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A69A-1A34-41F7-AD5A-1BE5F6F2EF9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249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16CE-A49E-4002-9A20-60C02AC9915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35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88A73-F858-4F57-AE41-05E3FC11446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12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F03DE-81A6-4883-ACE8-72B66F1BECB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95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669E-5C09-45F4-8CD0-63987CC5FFB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0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1498E-62D4-4F04-9870-24757BEC97E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75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886B5-EF94-4B75-A658-DB42533F068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90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4D64C-6DC3-4FD4-ABFD-4AB78A3BF1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3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0E54-9F11-421E-ACEE-41B50FE2D4B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89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2C9F5-77D4-4EDC-9FB6-D12C73B5D6C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8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C86CB-0CBC-4CC2-9E2F-8CD19906BF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F9488-EFC8-46E8-8A36-B29297851F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9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76AE51-9EC9-4671-8A86-482E260C1F99}" type="slidenum">
              <a:rPr lang="en-GB" altLang="en-US">
                <a:solidFill>
                  <a:srgbClr val="000000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903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cnbible.com/romans/11-26.ht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宗教比較</a:t>
            </a:r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1016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71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6" y="410029"/>
            <a:ext cx="2211614" cy="22116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3103" y="2621643"/>
            <a:ext cx="855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有人說：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宗教都是導人向善，那一宗教都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好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!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8343" y="65406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思考問題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091" y="3217080"/>
            <a:ext cx="855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說：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本貭上都是一樣的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!』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351" y="3833928"/>
            <a:ext cx="85553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說：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條條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大路通羅馬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!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 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登山，前山後山都無妨！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549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2922674"/>
            <a:ext cx="85553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教信仰應解釋人生四大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問題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我從那裏來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我要往那裏去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3)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我生存的意義？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現在應該怎么活？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信仰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8842" y="1026052"/>
            <a:ext cx="66095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體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現着人生价值的可靠落實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CN" sz="3200" dirty="0">
              <a:solidFill>
                <a:srgbClr val="FF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    賦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予短暫人生以永恒的意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義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CN" sz="3200" dirty="0">
              <a:solidFill>
                <a:srgbClr val="FF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        讓人活得更美好的力量來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源</a:t>
            </a:r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673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分類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8842" y="102605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活得更美好的力量來源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771550"/>
              </p:ext>
            </p:extLst>
          </p:nvPr>
        </p:nvGraphicFramePr>
        <p:xfrm>
          <a:off x="560294" y="2012628"/>
          <a:ext cx="8023412" cy="3688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2636"/>
                <a:gridCol w="2402541"/>
                <a:gridCol w="2252382"/>
                <a:gridCol w="2005853"/>
              </a:tblGrid>
              <a:tr h="370840">
                <a:tc>
                  <a:txBody>
                    <a:bodyPr/>
                    <a:lstStyle/>
                    <a:p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無神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多神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一神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靠自己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主義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儒家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原始佛教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道教全真派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希臘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印度教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小乘佛教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原始道教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自然神論</a:t>
                      </a:r>
                      <a:r>
                        <a:rPr lang="en-US" altLang="zh-TW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)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靠外力</a:t>
                      </a:r>
                      <a:endParaRPr lang="en-US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道教修練派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中古鍊金術士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拜物教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大乘彿教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道教天師派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猶太教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回教</a:t>
                      </a:r>
                      <a:endParaRPr lang="en-US" altLang="zh-TW" sz="2800" dirty="0" smtClean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  <a:p>
                      <a:r>
                        <a:rPr lang="zh-TW" altLang="en-US" sz="2800" dirty="0" smtClean="0">
                          <a:latin typeface="華康黑體 Std W7" pitchFamily="34" charset="-120"/>
                          <a:ea typeface="華康黑體 Std W7" pitchFamily="34" charset="-120"/>
                        </a:rPr>
                        <a:t>基督教</a:t>
                      </a:r>
                      <a:endParaRPr lang="en-US" sz="2800" dirty="0">
                        <a:latin typeface="華康黑體 Std W7" pitchFamily="34" charset="-120"/>
                        <a:ea typeface="華康黑體 Std W7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2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88343" y="80334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宗教分佈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700871"/>
              </p:ext>
            </p:extLst>
          </p:nvPr>
        </p:nvGraphicFramePr>
        <p:xfrm>
          <a:off x="448236" y="1121394"/>
          <a:ext cx="8139952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2446"/>
                <a:gridCol w="1757083"/>
                <a:gridCol w="1362635"/>
                <a:gridCol w="1577788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宗教(</a:t>
                      </a:r>
                      <a:r>
                        <a:rPr lang="en-US" altLang="zh-TW" sz="2600" dirty="0" smtClean="0"/>
                        <a:t>2014)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信徒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億</a:t>
                      </a:r>
                      <a:r>
                        <a:rPr lang="en-US" altLang="zh-TW" sz="2600" dirty="0" smtClean="0"/>
                        <a:t>)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人口</a:t>
                      </a:r>
                      <a:r>
                        <a:rPr lang="en-US" altLang="zh-TW" sz="2600" dirty="0" smtClean="0"/>
                        <a:t>%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趨勢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基督教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21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31.4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Up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回教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16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23.2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Up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印度教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10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14.5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----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無宗教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如共党</a:t>
                      </a:r>
                      <a:r>
                        <a:rPr lang="en-US" altLang="zh-TW" sz="2600" dirty="0" smtClean="0"/>
                        <a:t>)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9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13.0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Down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佛教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7.2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Down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中國民族信仰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4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5.8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Down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傳統民族信仰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如非洲</a:t>
                      </a:r>
                      <a:r>
                        <a:rPr lang="en-US" altLang="zh-TW" sz="2600" dirty="0" smtClean="0"/>
                        <a:t>)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4.3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Down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其他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1.5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----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合計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69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100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2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2"/>
          <a:stretch/>
        </p:blipFill>
        <p:spPr>
          <a:xfrm>
            <a:off x="1016000" y="417606"/>
            <a:ext cx="7112000" cy="564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2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4793" y="259624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佛教 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2768" y="1523872"/>
            <a:ext cx="85553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起源：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釋迦牟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尼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悉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達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多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)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公元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 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563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年，生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於昆羅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城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尼泊爾和印度邊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境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)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原是王子，因見生老病死四苦而出家，修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道 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7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年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而達最高境界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成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“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佛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”(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佛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陀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菩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提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覺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悟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者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).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原始佛教是無神可拜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後發展成小乘和大乘佛教卻崇拜多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信仰核心：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因緣生孽，所有苦難從慾望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來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只有消除慾望，才能擺脫苦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難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擺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脫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“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輪迴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”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才能達到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“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涅槃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”(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空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無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)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。</a:t>
            </a:r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800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4793" y="259624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佛教 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855" y="1774804"/>
            <a:ext cx="85553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生四大問題可有答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不探索生命起源，只有生命輪迥；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最終要進入空的境界，無生無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死；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3)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無數苦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難；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消除慾望擺脫輪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迴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532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88343" y="654062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印度教 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348" y="1774804"/>
            <a:ext cx="85553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起源：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最古老宗教，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典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型的泛神教， 也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說是民族社會共同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信仰，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宣稱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3,300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個神和女神， 和至尊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婆羅門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同一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性 </a:t>
            </a:r>
            <a:r>
              <a:rPr lang="en-US" altLang="zh-CN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oneness,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自我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)</a:t>
            </a:r>
          </a:p>
          <a:p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仰核心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生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命是由因緣法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則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所決定的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，生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死輪迴是必需的，修行方法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1.</a:t>
            </a:r>
            <a:r>
              <a:rPr lang="zh-CN" altLang="en-US" sz="3200" dirty="0">
                <a:solidFill>
                  <a:srgbClr val="000000"/>
                </a:solidFill>
              </a:rPr>
              <a:t> 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虔誠地崇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拜印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度神或女神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; 2. 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通過靜坐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冥想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)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來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領悟人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生境遇都是假象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自我只是個幻覺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只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婆羅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真的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; 3. 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專注地參加各項宗教的禮儀和儀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式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目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標是達到心靈完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美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可以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擺脫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“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輪迴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”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。</a:t>
            </a:r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241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88343" y="654062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印度教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855" y="1774804"/>
            <a:ext cx="85553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生四大問題可有答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沒有解釋第一個因從何而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最終要進入安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息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切東西從根本上來說都只是幻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象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</a:t>
            </a:r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修行以擺脫輪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迴。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0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9467" y="223750"/>
            <a:ext cx="50706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伊斯蘭</a:t>
            </a:r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教</a:t>
            </a:r>
            <a:r>
              <a:rPr lang="en-US" altLang="zh-TW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(Islam)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348" y="1218590"/>
            <a:ext cx="855538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起源： 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穆罕默德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</a:t>
            </a:r>
            <a:r>
              <a:rPr lang="en-US" altLang="zh-TW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571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生於麥加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少時為孤兒生活艱苦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altLang="zh-TW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40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歲時稱天使加百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列向他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顯現默示寫下可蘭經，他就開始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“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伊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斯蘭</a:t>
            </a:r>
            <a:r>
              <a:rPr lang="zh-TW" altLang="en-US" sz="3200" dirty="0">
                <a:solidFill>
                  <a:srgbClr val="000000">
                    <a:lumMod val="95000"/>
                    <a:lumOff val="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”，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要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大家棄去偶像敬拜獨一真神阿拉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。在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中國稱回教。</a:t>
            </a:r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仰核心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相信全能真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神阿拉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所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有善与惡的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源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切所發生的事情都是他的旨意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穆罕默德是真主信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徒要遵守五項宗教規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則包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括：唸阿拉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穆罕默德的信條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每日禱告五次，在齋戒月禁食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捐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獻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1/4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施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捨救濟窮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去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沙特阿拉伯麥加聖城朝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聖。</a:t>
            </a:r>
            <a:endParaRPr lang="en-US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64251" y="3244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0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88343" y="65406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伊斯蘭教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855" y="1774804"/>
            <a:ext cx="85553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生四大問題可有答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1)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人類是由真主亞拉創造的並且是無罪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守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全律法或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為聖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戰犧牲可進入極樂天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堂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r>
              <a:rPr 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3)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天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堂有美女美洒伺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候</a:t>
            </a:r>
            <a:r>
              <a:rPr 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對生命意義無特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別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    詮釋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4)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忠實地遵守五項宗教規則</a:t>
            </a:r>
            <a:r>
              <a:rPr 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或參加聖戰保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護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  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真神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627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08284" y="295260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督教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348" y="1218590"/>
            <a:ext cx="85553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起源：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耶穌於公元元年由童女馬利亞所生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30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歲傳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道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33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歲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被釘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十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架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三天後復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活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他的信徒其後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35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年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中把福音傳遍歐洲 。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仰核心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相信獨一真神，衪是宇宙萬物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創造者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，人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是按神的形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象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被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造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神慈愛的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計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劃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 耶穌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是三位一體真神中的聖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子，為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救贖犯罪的世人道成肉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身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被釘十架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三天後復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活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成就救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凡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悔改認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罪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相信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耶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穌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就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可以出死入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生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在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永恆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生命</a:t>
            </a:r>
            <a:r>
              <a:rPr lang="zh-CN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中享受與神愛的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連繫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及管理萬物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endParaRPr lang="en-US" altLang="zh-TW" sz="3200" dirty="0">
              <a:solidFill>
                <a:srgbClr val="000000">
                  <a:lumMod val="95000"/>
                  <a:lumOff val="5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302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40921" y="654062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基督教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855" y="1774804"/>
            <a:ext cx="85553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生四大問題可有答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 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1)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人是按神的形象被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造 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神慈愛的計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劃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2)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凡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悔改認罪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相信耶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穌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的 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就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以在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永恆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生命</a:t>
            </a:r>
            <a:endParaRPr lang="en-US" altLang="zh-CN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CN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CN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  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中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享受與神愛的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連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繫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3) 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人有尊貴的身</a:t>
            </a:r>
            <a:r>
              <a:rPr lang="zh-CN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份</a:t>
            </a:r>
            <a:r>
              <a:rPr lang="en-US" altLang="zh-CN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作神的兒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女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) ,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管理萬物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    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榮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耀</a:t>
            </a:r>
            <a:r>
              <a:rPr lang="zh-TW" altLang="en-US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>
              <a:solidFill>
                <a:srgbClr val="00206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4)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活出基督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樣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式 </a:t>
            </a:r>
            <a:r>
              <a:rPr lang="en-US" altLang="zh-TW" sz="3200" dirty="0">
                <a:solidFill>
                  <a:srgbClr val="00206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享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受豐盛世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命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943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</a:rPr>
              <a:t>對人生觀的影</a:t>
            </a:r>
            <a:r>
              <a:rPr lang="zh-TW" altLang="en-US" sz="5400" dirty="0">
                <a:solidFill>
                  <a:srgbClr val="000000"/>
                </a:solidFill>
              </a:rPr>
              <a:t>响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進取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積極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自我中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和緩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倚靠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顧念別人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無神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人本主義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只求今生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沒有來生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來世輪迥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功利主義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與神交易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追求永生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信心主義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人的有限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的影響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50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</a:rPr>
              <a:t>對道德觀的影响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人定標準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以社會目標來定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神定標準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以神的心意來定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無神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相對標準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現實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常變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多重標準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複雜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多變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絕對標準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理想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少變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的影響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224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</a:rPr>
              <a:t>對社會觀的影响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兩極化 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弱肉強食階級鬥爭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消極退縮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接受順服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等候盼望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無神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努力奮鬥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建立理想社會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小心忍耐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接受現在社會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彼此相愛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改善暫時社會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的影響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36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衰退的宗</a:t>
            </a:r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力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道德觀的矛盾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自力是人定標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準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一神是接受神的標準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825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衰退的宗</a:t>
            </a:r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外力無神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人生觀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矛盾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外力是依靠的人生觀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無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是人本的人生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觀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沒有任何比人更高的可依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靠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869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衰退的宗</a:t>
            </a:r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7721" y="2259304"/>
            <a:ext cx="7748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外力多神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人生觀的混亂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外力是依靠的人生觀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多神使人不知何所依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靠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最後還是依靠自己的決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定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295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衰退的宗</a:t>
            </a:r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8924" y="2259304"/>
            <a:ext cx="7748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自力多神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道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德觀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的混亂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力是自定的標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準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多神是多樣比自己更高的標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準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86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自力無神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880" y="2259304"/>
            <a:ext cx="81849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人生觀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積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極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自我中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心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只求今生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不求來生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道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德觀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領袖以社會目標來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定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相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對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現實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常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變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社會觀的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矛盾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--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弱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肉強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食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階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級鬥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爭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同時號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召別人犧牲來建立理想社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669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4954" y="133597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外力一神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880" y="2259304"/>
            <a:ext cx="81849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人生觀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 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和緩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倚靠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認識人的有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限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靠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著信心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追求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永生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道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德觀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--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神定絕對標準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理想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變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社會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觀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--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接受順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服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等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候盼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彼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此相愛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改善暫時社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會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比較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073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4683" y="1335974"/>
            <a:ext cx="8494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外力一神是合理的宗教類別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880" y="2259304"/>
            <a:ext cx="81849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猶太教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–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局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限於一民族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charset="0"/>
              <a:buChar char="•"/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伊斯蘭教 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與政治及社會的密切結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合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	    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使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對神的信靠不單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純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charset="0"/>
              <a:buChar char="•"/>
              <a:defRPr/>
            </a:pP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督教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追求真理各宗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教中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最清楚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合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</a:t>
            </a:r>
            <a:r>
              <a:rPr lang="en-US" altLang="zh-TW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	    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理的途徑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結</a:t>
            </a:r>
            <a:r>
              <a:rPr lang="zh-CN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論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879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2"/>
          <a:stretch/>
        </p:blipFill>
        <p:spPr>
          <a:xfrm>
            <a:off x="1016000" y="417606"/>
            <a:ext cx="7112000" cy="5642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6" y="1255060"/>
            <a:ext cx="7358529" cy="401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7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2" y="1073230"/>
            <a:ext cx="8122023" cy="45635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" t="14906" r="2159" b="4560"/>
          <a:stretch/>
        </p:blipFill>
        <p:spPr>
          <a:xfrm>
            <a:off x="3406588" y="1073231"/>
            <a:ext cx="5576047" cy="357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6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2644588" cy="77726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護教與宣教</a:t>
            </a:r>
            <a:endParaRPr lang="zh-TW" alt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8388" y="804074"/>
            <a:ext cx="6750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主啊，你所造的萬民都要來敬拜你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FF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他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們也要榮耀你的名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詩</a:t>
            </a:r>
            <a:r>
              <a:rPr lang="en-US" altLang="zh-TW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86:9)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671" y="1845434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神愛世人，甚至將他的獨生子賜給他們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，叫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一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切</a:t>
            </a:r>
            <a:endParaRPr lang="en-US" altLang="zh-TW" sz="3200" dirty="0">
              <a:solidFill>
                <a:srgbClr val="FF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他的不致滅亡，反得永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生。</a:t>
            </a:r>
            <a:r>
              <a:rPr lang="en-US" altLang="zh-TW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詩</a:t>
            </a:r>
            <a:r>
              <a:rPr lang="en-US" altLang="zh-TW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86:9)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672" y="2962192"/>
            <a:ext cx="839204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「</a:t>
            </a:r>
            <a:r>
              <a:rPr 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10/40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之窗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」</a:t>
            </a:r>
            <a:endParaRPr lang="en-US" altLang="zh-TW" sz="3200" b="1" dirty="0">
              <a:solidFill>
                <a:srgbClr val="0070C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正確位置是指北緯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10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度至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40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度之間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由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西非伸延至亞洲日本一帶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當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中橫跨北非、中東、印度、東南亞等地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域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覆蓋全球三大宗教的發源地及中心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包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括福音未及之民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的穆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斯林信徒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印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度教徒，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及佛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教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徒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816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2483224" cy="720316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護教與宣教</a:t>
            </a:r>
            <a:endParaRPr lang="zh-TW" alt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966" y="956352"/>
            <a:ext cx="793114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ctr">
              <a:buFontTx/>
              <a:buAutoNum type="arabicParenR"/>
            </a:pP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地理上佔世界土地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1/3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，住了近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2/3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的世界人口，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   共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62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個國家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，約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31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億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當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中橫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跨北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非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   中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東、印度、東南亞等地域。</a:t>
            </a:r>
            <a:endParaRPr lang="en-US" sz="26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3237" y="2339229"/>
            <a:ext cx="758893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2)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全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世界窮人最多的地方。全球有一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半人口被列 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 為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赤貧，其中有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24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億人就居住在這裡。</a:t>
            </a:r>
            <a:endParaRPr lang="en-US" sz="2600" dirty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824" y="3357284"/>
            <a:ext cx="762099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3)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最多福音未及群體的國家，包括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55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個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最封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閉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國家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1706" y="4267765"/>
            <a:ext cx="777167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4)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覆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蓋全球三大宗教的發源地及中心，包括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7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億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多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穆斯林信徒，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7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億多的印度教徒，及</a:t>
            </a:r>
            <a:r>
              <a:rPr 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億多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佛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教徒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9419" y="371577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</a:rPr>
              <a:t>「</a:t>
            </a:r>
            <a:r>
              <a:rPr lang="en-US" sz="3200" b="1" dirty="0">
                <a:solidFill>
                  <a:srgbClr val="0070C0"/>
                </a:solidFill>
              </a:rPr>
              <a:t>10/40</a:t>
            </a:r>
            <a:r>
              <a:rPr lang="zh-TW" altLang="en-US" sz="3200" b="1" dirty="0">
                <a:solidFill>
                  <a:srgbClr val="0070C0"/>
                </a:solidFill>
              </a:rPr>
              <a:t>之窗</a:t>
            </a:r>
            <a:r>
              <a:rPr lang="zh-TW" altLang="en-US" sz="3200" b="1" dirty="0">
                <a:solidFill>
                  <a:srgbClr val="0070C0"/>
                </a:solidFill>
              </a:rPr>
              <a:t>」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五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大特</a:t>
            </a:r>
            <a:r>
              <a:rPr lang="zh-TW" alt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色</a:t>
            </a:r>
            <a:endParaRPr lang="en-US" altLang="zh-TW" sz="3200" dirty="0">
              <a:solidFill>
                <a:srgbClr val="0070C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6532" y="5603479"/>
            <a:ext cx="81499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arabicParenR" startAt="5"/>
            </a:pP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覆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在這區域內絕大部份國家都不容許宣教士入境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     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形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成福音擴展的一大障礙</a:t>
            </a:r>
            <a:r>
              <a:rPr lang="zh-TW" altLang="en-US" sz="26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26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53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1880" y="1183540"/>
            <a:ext cx="81849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但聖靈降臨在你們身上，你們就必得著能力，並要在耶路撒冷、猶太全地和撒馬利亞，直到地極，作我的見證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。」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徒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1:8)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7814"/>
            <a:ext cx="8229600" cy="85174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普世</a:t>
            </a:r>
            <a:r>
              <a:rPr lang="zh-CN" altLang="en-US" sz="4400" b="1" dirty="0" smtClean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宣教</a:t>
            </a:r>
            <a:r>
              <a:rPr lang="zh-CN" altLang="en-US" sz="4400" b="1" dirty="0">
                <a:solidFill>
                  <a:srgbClr val="35742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使命</a:t>
            </a:r>
            <a:endParaRPr lang="zh-TW" altLang="en-US" b="1" dirty="0" smtClean="0">
              <a:solidFill>
                <a:srgbClr val="0066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879" y="2915434"/>
            <a:ext cx="8184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這天國的福音要傳遍天下，對萬民作見證，然後末期才來到。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太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24:14)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099491"/>
            <a:ext cx="81849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弟兄們，我不願意你們不知道這奧祕，恐怕你們自以為聰明，就是：以色列人有幾分是硬心的，等到外邦人的數目添滿了， 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  <a:hlinkClick r:id="rId3"/>
              </a:rPr>
              <a:t>26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於是以色列全家都要得救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因為神的恩賜和選召是沒有後悔的。 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羅</a:t>
            </a:r>
            <a:r>
              <a:rPr lang="en-US" altLang="zh-TW" sz="28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11:25-26, 29)</a:t>
            </a:r>
          </a:p>
        </p:txBody>
      </p:sp>
    </p:spTree>
    <p:extLst>
      <p:ext uri="{BB962C8B-B14F-4D97-AF65-F5344CB8AC3E}">
        <p14:creationId xmlns:p14="http://schemas.microsoft.com/office/powerpoint/2010/main" val="30424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2483224" cy="720316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護教與宣教</a:t>
            </a:r>
            <a:endParaRPr lang="zh-TW" alt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878" y="981075"/>
            <a:ext cx="8696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arenR"/>
            </a:pP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「</a:t>
            </a:r>
            <a:r>
              <a:rPr 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10/40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之窗」 的挑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戰 </a:t>
            </a:r>
            <a:r>
              <a:rPr lang="en-US" altLang="zh-TW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–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音未及之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民</a:t>
            </a:r>
            <a:endParaRPr lang="en-US" sz="3200" dirty="0">
              <a:solidFill>
                <a:srgbClr val="E2CAAA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123" y="2553485"/>
            <a:ext cx="8770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2) 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「</a:t>
            </a:r>
            <a:r>
              <a:rPr 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40/70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之窗」 的挑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戰 </a:t>
            </a:r>
            <a:r>
              <a:rPr lang="en-US" altLang="zh-TW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-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名無實的基督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徒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123" y="3781417"/>
            <a:ext cx="8770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3) 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「 </a:t>
            </a:r>
            <a:r>
              <a:rPr 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4/14 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之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窗」 的挑</a:t>
            </a:r>
            <a:r>
              <a:rPr lang="zh-TW" altLang="en-US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戰 </a:t>
            </a:r>
            <a:r>
              <a:rPr lang="en-US" altLang="zh-TW" sz="3200" b="1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– 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網絡世代的少年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9123" y="5502107"/>
            <a:ext cx="8770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要傳承福音的好</a:t>
            </a:r>
            <a:r>
              <a:rPr lang="zh-TW" altLang="en-US" sz="3200" b="1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處</a:t>
            </a:r>
            <a:r>
              <a:rPr lang="zh-TW" altLang="en-US" sz="3200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b="1" dirty="0">
              <a:solidFill>
                <a:srgbClr val="FF00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我們要先清楚得著基督救贖的</a:t>
            </a:r>
            <a:r>
              <a:rPr lang="zh-TW" altLang="en-US" sz="3200" b="1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豐盛</a:t>
            </a:r>
            <a:r>
              <a:rPr lang="zh-TW" altLang="en-US" sz="3200" b="1" dirty="0">
                <a:solidFill>
                  <a:srgbClr val="FF0000"/>
                </a:solidFill>
                <a:latin typeface="華康黑體 Std W7" pitchFamily="34" charset="-120"/>
                <a:ea typeface="華康黑體 Std W7" pitchFamily="34" charset="-120"/>
              </a:rPr>
              <a:t>生命！</a:t>
            </a:r>
            <a:endParaRPr lang="en-US" sz="32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0775" y="1474126"/>
            <a:ext cx="8696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&gt;&gt; 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何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向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穆斯林信徒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，印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度教徒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>
              <a:solidFill>
                <a:srgbClr val="E2CAAA">
                  <a:lumMod val="50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及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佛教徒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教徒傳福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音</a:t>
            </a:r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sz="3200" dirty="0">
              <a:solidFill>
                <a:srgbClr val="E2CAAA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091" y="3064465"/>
            <a:ext cx="8770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&gt;&gt; 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如何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能實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實在在的活出基督的生命！</a:t>
            </a:r>
            <a:r>
              <a:rPr 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162" y="4274468"/>
            <a:ext cx="8770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&gt;&gt; 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何幫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助我們下一代不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受</a:t>
            </a:r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ISIS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的誤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導</a:t>
            </a:r>
            <a:r>
              <a:rPr lang="en-US" altLang="zh-TW" sz="3200" dirty="0">
                <a:solidFill>
                  <a:srgbClr val="E2CAAA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altLang="zh-TW" sz="3200" dirty="0">
              <a:solidFill>
                <a:srgbClr val="E2CAAA">
                  <a:lumMod val="50000"/>
                </a:srgbClr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注意到他們的福</a:t>
            </a:r>
            <a:r>
              <a:rPr lang="zh-TW" altLang="en-US" sz="3200" dirty="0">
                <a:solidFill>
                  <a:srgbClr val="E2CAAA">
                    <a:lumMod val="50000"/>
                  </a:srgbClr>
                </a:solidFill>
                <a:latin typeface="華康黑體 Std W7" pitchFamily="34" charset="-120"/>
                <a:ea typeface="華康黑體 Std W7" pitchFamily="34" charset="-120"/>
              </a:rPr>
              <a:t>音需要！</a:t>
            </a:r>
            <a:r>
              <a:rPr lang="en-US" sz="3200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295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2" grpId="0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5000" y="2428412"/>
            <a:ext cx="787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「正因為這緣故，你們要分外殷勤；有了信心，又要加上德行，有了德行，又要加上知識。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有了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知識，又要加上節制；有了節制，又要加上忍耐；有了忍耐，又要加上虔敬；有了虔敬，又要加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上愛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弟兄的心，有了愛弟兄的心，又要加上愛眾人的心。（彼得後書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1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5-7</a:t>
            </a:r>
            <a:r>
              <a:rPr lang="zh-TW" altLang="en-US" sz="3200" dirty="0">
                <a:solidFill>
                  <a:srgbClr val="000000"/>
                </a:solidFill>
                <a:latin typeface="華康黑體 Std W7" pitchFamily="34" charset="-120"/>
                <a:ea typeface="華康黑體 Std W7" pitchFamily="34" charset="-120"/>
              </a:rPr>
              <a:t>）</a:t>
            </a:r>
            <a:endParaRPr lang="en-US" sz="3200" dirty="0">
              <a:solidFill>
                <a:srgbClr val="0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4" name="Picture 4" descr="MCj00788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706" y="292100"/>
            <a:ext cx="27463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732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2568</Words>
  <Application>Microsoft Office PowerPoint</Application>
  <PresentationFormat>On-screen Show (4:3)</PresentationFormat>
  <Paragraphs>269</Paragraphs>
  <Slides>31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1_Office Theme</vt:lpstr>
      <vt:lpstr>1_Edge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護教與宣教</vt:lpstr>
      <vt:lpstr>護教與宣教</vt:lpstr>
      <vt:lpstr>PowerPoint Presentation</vt:lpstr>
      <vt:lpstr>護教與宣教</vt:lpstr>
      <vt:lpstr>PowerPoint Presentation</vt:lpstr>
    </vt:vector>
  </TitlesOfParts>
  <Company>Adobe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Ivy</dc:creator>
  <cp:lastModifiedBy>Ivy</cp:lastModifiedBy>
  <cp:revision>2</cp:revision>
  <dcterms:created xsi:type="dcterms:W3CDTF">2016-10-18T08:29:05Z</dcterms:created>
  <dcterms:modified xsi:type="dcterms:W3CDTF">2016-10-18T08:33:26Z</dcterms:modified>
</cp:coreProperties>
</file>