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jpe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5" r:id="rId2"/>
  </p:sldMasterIdLst>
  <p:sldIdLst>
    <p:sldId id="257" r:id="rId3"/>
    <p:sldId id="272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0" r:id="rId12"/>
    <p:sldId id="271" r:id="rId13"/>
    <p:sldId id="268" r:id="rId14"/>
    <p:sldId id="266" r:id="rId15"/>
    <p:sldId id="269" r:id="rId16"/>
    <p:sldId id="273" r:id="rId17"/>
    <p:sldId id="274" r:id="rId18"/>
    <p:sldId id="275" r:id="rId19"/>
    <p:sldId id="277" r:id="rId20"/>
    <p:sldId id="276" r:id="rId21"/>
    <p:sldId id="278" r:id="rId22"/>
    <p:sldId id="279" r:id="rId23"/>
    <p:sldId id="26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53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86CB-0CBC-4CC2-9E2F-8CD19906BF20}" type="datetimeFigureOut">
              <a:rPr lang="en-US" smtClean="0"/>
              <a:t>10/1/2016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F9488-EFC8-46E8-8A36-B29297851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4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86CB-0CBC-4CC2-9E2F-8CD19906BF20}" type="datetimeFigureOut">
              <a:rPr lang="en-US" smtClean="0"/>
              <a:t>10/1/2016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F9488-EFC8-46E8-8A36-B29297851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471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86CB-0CBC-4CC2-9E2F-8CD19906BF20}" type="datetimeFigureOut">
              <a:rPr lang="en-US" smtClean="0"/>
              <a:t>10/1/2016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F9488-EFC8-46E8-8A36-B29297851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008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86CB-0CBC-4CC2-9E2F-8CD19906BF20}" type="datetimeFigureOut">
              <a:rPr lang="en-US" smtClean="0"/>
              <a:t>10/1/2016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F9488-EFC8-46E8-8A36-B29297851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184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86CB-0CBC-4CC2-9E2F-8CD19906BF20}" type="datetimeFigureOut">
              <a:rPr lang="en-US" smtClean="0"/>
              <a:t>10/1/2016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F9488-EFC8-46E8-8A36-B29297851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03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86CB-0CBC-4CC2-9E2F-8CD19906BF20}" type="datetimeFigureOut">
              <a:rPr lang="en-US" smtClean="0"/>
              <a:t>10/1/2016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F9488-EFC8-46E8-8A36-B29297851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48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86CB-0CBC-4CC2-9E2F-8CD19906BF20}" type="datetimeFigureOut">
              <a:rPr lang="en-US" smtClean="0"/>
              <a:t>10/1/2016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F9488-EFC8-46E8-8A36-B29297851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612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86CB-0CBC-4CC2-9E2F-8CD19906BF20}" type="datetimeFigureOut">
              <a:rPr lang="en-US" smtClean="0"/>
              <a:t>10/1/2016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F9488-EFC8-46E8-8A36-B29297851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013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86CB-0CBC-4CC2-9E2F-8CD19906BF20}" type="datetimeFigureOut">
              <a:rPr lang="en-US" smtClean="0"/>
              <a:t>10/1/2016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F9488-EFC8-46E8-8A36-B29297851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071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86CB-0CBC-4CC2-9E2F-8CD19906BF20}" type="datetimeFigureOut">
              <a:rPr lang="en-US" smtClean="0"/>
              <a:t>10/1/2016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F9488-EFC8-46E8-8A36-B29297851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07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86CB-0CBC-4CC2-9E2F-8CD19906BF20}" type="datetimeFigureOut">
              <a:rPr lang="en-US" smtClean="0"/>
              <a:t>10/1/2016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F9488-EFC8-46E8-8A36-B29297851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276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新細明體" panose="02020500000000000000" pitchFamily="18" charset="-12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新細明體" panose="02020500000000000000" pitchFamily="18" charset="-120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GB" altLang="en-US" noProof="0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en-GB" altLang="en-US" noProof="0" smtClean="0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8E3E9E9-427D-4BB6-BC60-855688AB92D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0493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644BD-E48C-4E21-82D0-19734DDB6FE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4039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BA69A-1A34-41F7-AD5A-1BE5F6F2EF95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241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716CE-A49E-4002-9A20-60C02AC9915E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039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88A73-F858-4F57-AE41-05E3FC114469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503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F03DE-81A6-4883-ACE8-72B66F1BECB9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8029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E669E-5C09-45F4-8CD0-63987CC5FFB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8861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1498E-62D4-4F04-9870-24757BEC97E5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3936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886B5-EF94-4B75-A658-DB42533F068B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1883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F4D64C-6DC3-4FD4-ABFD-4AB78A3BF1E2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0341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B0E54-9F11-421E-ACEE-41B50FE2D4B8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6479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2C9F5-77D4-4EDC-9FB6-D12C73B5D6C0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873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C86CB-0CBC-4CC2-9E2F-8CD19906BF20}" type="datetimeFigureOut">
              <a:rPr lang="en-US" smtClean="0"/>
              <a:t>10/1/2016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F9488-EFC8-46E8-8A36-B29297851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569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effectLst/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en-US">
              <a:solidFill>
                <a:srgbClr val="000000"/>
              </a:solidFill>
              <a:ea typeface="新細明體" panose="02020500000000000000" pitchFamily="18" charset="-120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 smtClean="0">
                <a:effectLst/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en-US">
              <a:solidFill>
                <a:srgbClr val="000000"/>
              </a:solidFill>
              <a:ea typeface="新細明體" panose="02020500000000000000" pitchFamily="18" charset="-120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effectLst/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76AE51-9EC9-4671-8A86-482E260C1F99}" type="slidenum">
              <a:rPr lang="en-GB" altLang="en-US">
                <a:solidFill>
                  <a:srgbClr val="000000"/>
                </a:solidFill>
                <a:ea typeface="新細明體" panose="02020500000000000000" pitchFamily="18" charset="-12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  <a:ea typeface="新細明體" panose="02020500000000000000" pitchFamily="18" charset="-120"/>
            </a:endParaRPr>
          </a:p>
        </p:txBody>
      </p:sp>
      <p:sp>
        <p:nvSpPr>
          <p:cNvPr id="4103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新細明體" panose="02020500000000000000" pitchFamily="18" charset="-120"/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1455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jpeg"/><Relationship Id="rId4" Type="http://schemas.openxmlformats.org/officeDocument/2006/relationships/image" Target="../media/image33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2">
                <a:lumMod val="50000"/>
              </a:schemeClr>
            </a:gs>
            <a:gs pos="99000">
              <a:schemeClr val="accent4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4400" cy="6869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90999" y="628650"/>
            <a:ext cx="467307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「異教與邪教」</a:t>
            </a:r>
            <a:endParaRPr lang="en-US" sz="5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0662" y="541020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【</a:t>
            </a:r>
            <a:r>
              <a:rPr lang="zh-TW" alt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護教與宣教</a:t>
            </a:r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】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05418" y="4825425"/>
            <a:ext cx="24096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102</a:t>
            </a:r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2016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0250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86" y="410029"/>
            <a:ext cx="2211614" cy="22116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9986" y="4766274"/>
            <a:ext cx="855849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世上有不同信仰，不同教派，如何定義那些是「邪教</a:t>
            </a:r>
            <a:r>
              <a:rPr lang="en-US" altLang="zh-TW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？他們有什麼特徵嗎？</a:t>
            </a:r>
            <a:endParaRPr lang="en-US" sz="38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3103" y="2621643"/>
            <a:ext cx="855538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有人說：</a:t>
            </a:r>
            <a:r>
              <a:rPr lang="en-US" altLang="zh-TW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『</a:t>
            </a:r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基督教是</a:t>
            </a:r>
            <a:r>
              <a:rPr lang="zh-TW" altLang="en-US" sz="38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洋教</a:t>
            </a:r>
            <a:r>
              <a:rPr lang="en-US" altLang="zh-TW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，而我們</a:t>
            </a:r>
            <a:endParaRPr lang="en-US" altLang="zh-TW" sz="38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中國人應該信奉自己民族的教。</a:t>
            </a:r>
            <a:r>
              <a:rPr lang="en-US" altLang="zh-TW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』</a:t>
            </a:r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請問</a:t>
            </a:r>
            <a:endParaRPr lang="en-US" altLang="zh-TW" sz="38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我們應該如何回答？</a:t>
            </a:r>
            <a:endParaRPr lang="en-US" sz="38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88343" y="654062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思考問題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6273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異教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9854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有別於泛基督教的信仰群體，包括新興宗教</a:t>
            </a:r>
          </a:p>
          <a:p>
            <a:pPr eaLnBrk="1" hangingPunct="1">
              <a:defRPr/>
            </a:pPr>
            <a:r>
              <a:rPr lang="zh-TW" alt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例子：佛教、道教、神道教、法輪功</a:t>
            </a:r>
            <a:r>
              <a:rPr lang="en-US" altLang="zh-TW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…</a:t>
            </a:r>
          </a:p>
        </p:txBody>
      </p:sp>
      <p:grpSp>
        <p:nvGrpSpPr>
          <p:cNvPr id="56329" name="Group 9"/>
          <p:cNvGrpSpPr>
            <a:grpSpLocks/>
          </p:cNvGrpSpPr>
          <p:nvPr/>
        </p:nvGrpSpPr>
        <p:grpSpPr bwMode="auto">
          <a:xfrm>
            <a:off x="457200" y="3792535"/>
            <a:ext cx="7488237" cy="2305050"/>
            <a:chOff x="249" y="2069"/>
            <a:chExt cx="4717" cy="1452"/>
          </a:xfrm>
        </p:grpSpPr>
        <p:sp>
          <p:nvSpPr>
            <p:cNvPr id="22533" name="WordArt 4"/>
            <p:cNvSpPr>
              <a:spLocks noChangeArrowheads="1" noChangeShapeType="1" noTextEdit="1"/>
            </p:cNvSpPr>
            <p:nvPr/>
          </p:nvSpPr>
          <p:spPr bwMode="auto">
            <a:xfrm>
              <a:off x="1519" y="2069"/>
              <a:ext cx="3447" cy="83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3600" b="1" kern="10" dirty="0">
                  <a:solidFill>
                    <a:srgbClr val="80000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rPr>
                <a:t>數之不盡！</a:t>
              </a:r>
              <a:endParaRPr lang="en-US" sz="3600" b="1" kern="10" dirty="0">
                <a:solidFill>
                  <a:srgbClr val="80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endParaRPr>
            </a:p>
          </p:txBody>
        </p:sp>
        <p:pic>
          <p:nvPicPr>
            <p:cNvPr id="22534" name="Picture 7" descr="MCj02392050000[1]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" y="2432"/>
              <a:ext cx="952" cy="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/>
          <p:cNvSpPr txBox="1"/>
          <p:nvPr/>
        </p:nvSpPr>
        <p:spPr>
          <a:xfrm>
            <a:off x="1808843" y="429306"/>
            <a:ext cx="71609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不同經典、不同教義、不同的信奉對象</a:t>
            </a:r>
            <a:endParaRPr 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08843" y="941256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latin typeface="文鼎古印體" panose="020B0609010101010101" pitchFamily="49" charset="-120"/>
                <a:ea typeface="文鼎古印體" panose="020B0609010101010101" pitchFamily="49" charset="-120"/>
              </a:rPr>
              <a:t>非基督教</a:t>
            </a:r>
            <a:endParaRPr lang="en-US" sz="4000" dirty="0">
              <a:latin typeface="文鼎古印體" panose="020B0609010101010101" pitchFamily="49" charset="-120"/>
              <a:ea typeface="文鼎古印體" panose="020B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0882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5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例子：法輪功</a:t>
            </a:r>
          </a:p>
        </p:txBody>
      </p:sp>
      <p:pic>
        <p:nvPicPr>
          <p:cNvPr id="59399" name="Picture 7" descr="2003-6-2-philly-charles-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116" y="1214438"/>
            <a:ext cx="4573261" cy="3041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9402" name="Picture 10" descr="2004-4-8-040408parad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30461" y="2944813"/>
            <a:ext cx="4038600" cy="3028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322174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例子：神道教</a:t>
            </a:r>
          </a:p>
        </p:txBody>
      </p:sp>
      <p:grpSp>
        <p:nvGrpSpPr>
          <p:cNvPr id="63520" name="Group 32"/>
          <p:cNvGrpSpPr>
            <a:grpSpLocks/>
          </p:cNvGrpSpPr>
          <p:nvPr/>
        </p:nvGrpSpPr>
        <p:grpSpPr bwMode="auto">
          <a:xfrm>
            <a:off x="215900" y="692150"/>
            <a:ext cx="8748713" cy="5270500"/>
            <a:chOff x="249" y="300"/>
            <a:chExt cx="5511" cy="3320"/>
          </a:xfrm>
        </p:grpSpPr>
        <p:sp>
          <p:nvSpPr>
            <p:cNvPr id="63515" name="Text Box 27"/>
            <p:cNvSpPr txBox="1">
              <a:spLocks noChangeArrowheads="1"/>
            </p:cNvSpPr>
            <p:nvPr/>
          </p:nvSpPr>
          <p:spPr bwMode="auto">
            <a:xfrm>
              <a:off x="3198" y="2750"/>
              <a:ext cx="1855" cy="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TW" altLang="en-US" sz="30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華康黑體 Std W7" panose="020B0700000000000000" pitchFamily="34" charset="-120"/>
                  <a:ea typeface="華康黑體 Std W7" panose="020B0700000000000000" pitchFamily="34" charset="-120"/>
                </a:rPr>
                <a:t>靖國神社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TW" altLang="en-US" sz="30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華康黑體 Std W7" panose="020B0700000000000000" pitchFamily="34" charset="-120"/>
                  <a:ea typeface="華康黑體 Std W7" panose="020B0700000000000000" pitchFamily="34" charset="-120"/>
                </a:rPr>
                <a:t>靖國：平安之國</a:t>
              </a:r>
            </a:p>
          </p:txBody>
        </p:sp>
        <p:grpSp>
          <p:nvGrpSpPr>
            <p:cNvPr id="24581" name="Group 31"/>
            <p:cNvGrpSpPr>
              <a:grpSpLocks/>
            </p:cNvGrpSpPr>
            <p:nvPr/>
          </p:nvGrpSpPr>
          <p:grpSpPr bwMode="auto">
            <a:xfrm>
              <a:off x="249" y="300"/>
              <a:ext cx="5511" cy="3320"/>
              <a:chOff x="249" y="300"/>
              <a:chExt cx="5511" cy="3320"/>
            </a:xfrm>
          </p:grpSpPr>
          <p:pic>
            <p:nvPicPr>
              <p:cNvPr id="24582" name="Picture 29" descr="?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93" y="300"/>
                <a:ext cx="2767" cy="20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4583" name="Picture 25" descr="?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9" y="1616"/>
                <a:ext cx="2677" cy="20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2" name="TextBox 1"/>
          <p:cNvSpPr txBox="1"/>
          <p:nvPr/>
        </p:nvSpPr>
        <p:spPr>
          <a:xfrm>
            <a:off x="457200" y="1221422"/>
            <a:ext cx="287771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日本原始宗教，</a:t>
            </a:r>
            <a:endParaRPr lang="en-US" altLang="zh-TW" sz="30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崇拜天神地祇</a:t>
            </a:r>
            <a:endParaRPr lang="en-US" altLang="zh-TW" sz="30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2903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3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佛教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60" y="348343"/>
            <a:ext cx="4793632" cy="3155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15" y="440248"/>
            <a:ext cx="2833721" cy="29496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25032" y="463516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佛教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57949" y="348343"/>
            <a:ext cx="7214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道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2056" name="Picture 8" descr="Image result for 西藏喇麻教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60" y="3605374"/>
            <a:ext cx="3856600" cy="289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27460" y="6061035"/>
            <a:ext cx="1442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喇麻教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2058" name="Picture 10" descr="Image result for 印度教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972" y="3559863"/>
            <a:ext cx="4383314" cy="250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760684" y="6061034"/>
            <a:ext cx="1442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印度教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 rot="20388761">
            <a:off x="1885835" y="2301864"/>
            <a:ext cx="531427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0" dirty="0" smtClean="0">
                <a:solidFill>
                  <a:schemeClr val="bg1"/>
                </a:solidFill>
                <a:effectLst>
                  <a:glow rad="228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古印體" panose="020B0609010101010101" pitchFamily="49" charset="-120"/>
                <a:ea typeface="文鼎古印體" panose="020B0609010101010101" pitchFamily="49" charset="-120"/>
              </a:rPr>
              <a:t>無神或多神</a:t>
            </a:r>
            <a:endParaRPr lang="en-US" sz="8000" dirty="0">
              <a:solidFill>
                <a:schemeClr val="bg1"/>
              </a:solidFill>
              <a:effectLst>
                <a:glow rad="228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古印體" panose="020B0609010101010101" pitchFamily="49" charset="-120"/>
              <a:ea typeface="文鼎古印體" panose="020B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3649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回教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60"/>
          <a:stretch/>
        </p:blipFill>
        <p:spPr bwMode="auto">
          <a:xfrm>
            <a:off x="547461" y="442913"/>
            <a:ext cx="4400226" cy="2996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猶太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629" y="3504821"/>
            <a:ext cx="4220933" cy="316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47461" y="3504821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回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7323" y="5931450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猶太教</a:t>
            </a:r>
            <a:endParaRPr lang="en-US" sz="3200" dirty="0">
              <a:solidFill>
                <a:srgbClr val="FFFF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2" name="Picture 2" descr="Image result for catholi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20" y="4154530"/>
            <a:ext cx="4098795" cy="1954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47461" y="610947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天主教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4" name="Picture 4" descr="Image result for christian pastor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0" t="21108" r="14014"/>
          <a:stretch/>
        </p:blipFill>
        <p:spPr bwMode="auto">
          <a:xfrm>
            <a:off x="5465989" y="219546"/>
            <a:ext cx="3286498" cy="3117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519852" y="266552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基督教</a:t>
            </a:r>
            <a:endParaRPr lang="en-US" sz="3200" dirty="0">
              <a:solidFill>
                <a:schemeClr val="bg1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 rot="20388761">
            <a:off x="2837159" y="2675113"/>
            <a:ext cx="32624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0" dirty="0" smtClean="0">
                <a:solidFill>
                  <a:schemeClr val="bg1"/>
                </a:solidFill>
                <a:effectLst>
                  <a:glow rad="228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古印體" panose="020B0609010101010101" pitchFamily="49" charset="-120"/>
                <a:ea typeface="文鼎古印體" panose="020B0609010101010101" pitchFamily="49" charset="-120"/>
              </a:rPr>
              <a:t>一神教</a:t>
            </a:r>
            <a:endParaRPr lang="en-US" sz="8000" dirty="0">
              <a:solidFill>
                <a:schemeClr val="bg1"/>
              </a:solidFill>
              <a:effectLst>
                <a:glow rad="228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古印體" panose="020B0609010101010101" pitchFamily="49" charset="-120"/>
              <a:ea typeface="文鼎古印體" panose="020B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53103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TW" alt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異教亦有宗派 </a:t>
            </a:r>
            <a:r>
              <a:rPr lang="en-US" altLang="zh-TW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派別</a:t>
            </a:r>
            <a:r>
              <a:rPr lang="en-US" altLang="zh-TW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zh-TW" alt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140639"/>
            <a:ext cx="136768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例子：</a:t>
            </a:r>
            <a:endParaRPr lang="en-US" sz="3000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694637"/>
            <a:ext cx="76883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佛教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–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密宗、華嚴宗、淨土宗、真言宗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2935605"/>
            <a:ext cx="590899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回教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– 85%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遜尼派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(Sunni)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  15%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什葉派 </a:t>
            </a:r>
            <a:r>
              <a:rPr lang="en-US" altLang="zh-TW" sz="3200" dirty="0" smtClean="0">
                <a:solidFill>
                  <a:srgbClr val="002060"/>
                </a:solidFill>
                <a:ea typeface="華康黑體 Std W7" panose="020B0700000000000000" pitchFamily="34" charset="-120"/>
              </a:rPr>
              <a:t>(Shi’ite)...</a:t>
            </a:r>
            <a:endParaRPr lang="en-US" sz="3200" dirty="0">
              <a:solidFill>
                <a:srgbClr val="002060"/>
              </a:solidFill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2279412"/>
            <a:ext cx="72779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印度教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–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顯婆派、師摩多派、吠陀派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3960493"/>
            <a:ext cx="875111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猶太教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–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法利賽、撒都該、奮銳黨、愛尼色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</a:p>
          <a:p>
            <a:r>
              <a:rPr lang="en-US" altLang="zh-TW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 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Orthodox, Conservative, Reform, Hasidic</a:t>
            </a:r>
          </a:p>
        </p:txBody>
      </p:sp>
    </p:spTree>
    <p:extLst>
      <p:ext uri="{BB962C8B-B14F-4D97-AF65-F5344CB8AC3E}">
        <p14:creationId xmlns:p14="http://schemas.microsoft.com/office/powerpoint/2010/main" val="273431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457200" y="277813"/>
            <a:ext cx="8498114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TW" alt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邪教 </a:t>
            </a:r>
            <a:r>
              <a:rPr lang="en-US" altLang="zh-TW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– </a:t>
            </a:r>
            <a:r>
              <a:rPr lang="zh-TW" altLang="en-US" sz="3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導人於邪，脫離人生正軌的乖謬</a:t>
            </a:r>
            <a:endParaRPr lang="en-US" altLang="zh-TW" sz="34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eaLnBrk="1" hangingPunct="1">
              <a:defRPr/>
            </a:pPr>
            <a:r>
              <a:rPr lang="zh-TW" altLang="en-US" sz="3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     組織，高舉暴力，或崇向性愛，</a:t>
            </a:r>
            <a:endParaRPr lang="en-US" altLang="zh-TW" sz="34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eaLnBrk="1" hangingPunct="1">
              <a:defRPr/>
            </a:pPr>
            <a:r>
              <a:rPr lang="en-US" altLang="zh-TW" sz="3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    </a:t>
            </a:r>
            <a:r>
              <a:rPr lang="zh-TW" altLang="en-US" sz="3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摧毀家庭，破壞社會</a:t>
            </a:r>
            <a:r>
              <a:rPr lang="en-US" altLang="zh-TW" sz="3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endParaRPr lang="zh-TW" altLang="en-US" sz="34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2229210"/>
            <a:ext cx="136768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例子：</a:t>
            </a:r>
            <a:endParaRPr lang="en-US" sz="30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946261"/>
            <a:ext cx="11608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(Cult)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9" name="Picture 8" descr="Image result for 奥姆真理教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882" y="2316807"/>
            <a:ext cx="2148114" cy="319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41512" y="5513201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日本奧姆真理教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1" name="Picture 10" descr="Image result for 奥姆真理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434" y="2457224"/>
            <a:ext cx="2472585" cy="360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06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satanis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9" r="24219"/>
          <a:stretch/>
        </p:blipFill>
        <p:spPr bwMode="auto">
          <a:xfrm>
            <a:off x="333093" y="3431322"/>
            <a:ext cx="2743199" cy="336490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35278" y="5883093"/>
            <a:ext cx="13388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撒旦教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4" name="Picture 4" descr="Image result for the order of the solar tem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958" y="423989"/>
            <a:ext cx="2449286" cy="3894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21428" y="423989"/>
            <a:ext cx="58528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牽涉邪惡之靈界的接觸及拜祭</a:t>
            </a:r>
            <a:endParaRPr lang="en-US" sz="34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2050" name="Picture 2" descr="Image result for satanis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94" y="1168084"/>
            <a:ext cx="4723799" cy="2312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the order of the solar templ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692" y="3800256"/>
            <a:ext cx="3702821" cy="208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187103" y="6160092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法國太陽神殿教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4568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1428" y="423989"/>
            <a:ext cx="803296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冒基督教名義卻傳授離經叛道的極端派別</a:t>
            </a:r>
            <a:endParaRPr lang="en-US" sz="34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026" name="Picture 2" descr="Image result for 韓國攝理教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58" y="1117602"/>
            <a:ext cx="8697449" cy="4515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97600" y="5633586"/>
            <a:ext cx="14927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b="1" dirty="0" smtClean="0">
                <a:solidFill>
                  <a:srgbClr val="C00000"/>
                </a:solidFill>
              </a:rPr>
              <a:t>鄭明析</a:t>
            </a:r>
            <a:endParaRPr lang="en-US" sz="34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743" y="5633585"/>
            <a:ext cx="408637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b="1" dirty="0" smtClean="0">
                <a:solidFill>
                  <a:srgbClr val="002060"/>
                </a:solidFill>
              </a:rPr>
              <a:t>攝理教 </a:t>
            </a:r>
            <a:r>
              <a:rPr lang="en-US" altLang="zh-TW" sz="3400" b="1" dirty="0" smtClean="0">
                <a:solidFill>
                  <a:srgbClr val="002060"/>
                </a:solidFill>
              </a:rPr>
              <a:t>(</a:t>
            </a:r>
            <a:r>
              <a:rPr lang="zh-TW" altLang="en-US" sz="3400" b="1" dirty="0" smtClean="0">
                <a:solidFill>
                  <a:srgbClr val="002060"/>
                </a:solidFill>
              </a:rPr>
              <a:t>耶穌晨星教</a:t>
            </a:r>
            <a:r>
              <a:rPr lang="en-US" altLang="zh-TW" sz="3400" b="1" dirty="0" smtClean="0">
                <a:solidFill>
                  <a:srgbClr val="002060"/>
                </a:solidFill>
              </a:rPr>
              <a:t>)</a:t>
            </a:r>
            <a:endParaRPr lang="en-US" sz="3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14053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eoples tem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59" y="507999"/>
            <a:ext cx="2583543" cy="293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ruralpeople.atspace.org/cde_jones_lr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388" y="2720242"/>
            <a:ext cx="2355396" cy="3340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peoples templ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64" r="2818" b="15398"/>
          <a:stretch/>
        </p:blipFill>
        <p:spPr bwMode="auto">
          <a:xfrm>
            <a:off x="4238172" y="391885"/>
            <a:ext cx="4223657" cy="20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peoples temp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59" y="391884"/>
            <a:ext cx="8240632" cy="5668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836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Image result for branch davidi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983" y="740228"/>
            <a:ext cx="3324524" cy="256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4" name="Picture 4" descr="Image result for branch davidi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18" y="256266"/>
            <a:ext cx="238125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51141" y="18623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美國大衛支派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2050" name="Picture 2" descr="Image result for wac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973" y="3439432"/>
            <a:ext cx="4038827" cy="257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wac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9" y="3304267"/>
            <a:ext cx="3267075" cy="289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649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heaven's gate cu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46" y="381681"/>
            <a:ext cx="5113111" cy="1804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heaven's gate cul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528" y="381681"/>
            <a:ext cx="2599903" cy="354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heaven's gate cult crime scene phot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46" y="2444730"/>
            <a:ext cx="222885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heaven's gate cult crime scene phot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172" y="2444730"/>
            <a:ext cx="3327980" cy="2188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38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6364" y="254392"/>
            <a:ext cx="2621230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邪</a:t>
            </a:r>
            <a:r>
              <a:rPr lang="zh-TW" altLang="en-US" sz="38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教的特徵</a:t>
            </a:r>
            <a:endParaRPr lang="en-US" sz="38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6364" y="1018588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神</a:t>
            </a:r>
            <a:r>
              <a:rPr lang="zh-TW" altLang="en-US" sz="34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化首要份子</a:t>
            </a:r>
            <a:endParaRPr lang="en-US" sz="3400" dirty="0"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  <a:p>
            <a:r>
              <a:rPr lang="en-US" sz="34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 </a:t>
            </a:r>
          </a:p>
          <a:p>
            <a:r>
              <a:rPr lang="zh-TW" altLang="en-US" sz="34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散</a:t>
            </a:r>
            <a:r>
              <a:rPr lang="zh-TW" altLang="en-US" sz="34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佈迷信邪說</a:t>
            </a:r>
            <a:endParaRPr lang="en-US" sz="3400" dirty="0"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  <a:p>
            <a:endParaRPr lang="en-US" altLang="zh-TW" sz="3400" dirty="0" smtClean="0"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  <a:p>
            <a:r>
              <a:rPr lang="zh-TW" altLang="en-US" sz="34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迷</a:t>
            </a:r>
            <a:r>
              <a:rPr lang="zh-TW" altLang="en-US" sz="34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惑蒙騙他人</a:t>
            </a:r>
            <a:endParaRPr lang="en-US" sz="3400" dirty="0"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  <a:p>
            <a:r>
              <a:rPr lang="en-US" sz="34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 </a:t>
            </a:r>
          </a:p>
          <a:p>
            <a:r>
              <a:rPr lang="zh-TW" altLang="en-US" sz="34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極</a:t>
            </a:r>
            <a:r>
              <a:rPr lang="zh-TW" altLang="en-US" sz="34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度控制教友</a:t>
            </a:r>
            <a:endParaRPr lang="en-US" sz="3400" dirty="0"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  <a:p>
            <a:r>
              <a:rPr lang="en-US" sz="34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 </a:t>
            </a:r>
          </a:p>
          <a:p>
            <a:r>
              <a:rPr lang="zh-TW" altLang="en-US" sz="34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觸</a:t>
            </a:r>
            <a:r>
              <a:rPr lang="zh-TW" altLang="en-US" sz="34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犯國家法律</a:t>
            </a:r>
            <a:endParaRPr lang="en-US" sz="3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10743" y="992147"/>
            <a:ext cx="4605748" cy="3672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～蘇穎智 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牧師</a:t>
            </a:r>
            <a:endParaRPr lang="en-US" altLang="zh-TW" sz="30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>
              <a:lnSpc>
                <a:spcPts val="2000"/>
              </a:lnSpc>
            </a:pPr>
            <a:endParaRPr lang="en-US" altLang="zh-TW" sz="36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反政府</a:t>
            </a:r>
            <a:endParaRPr lang="en-US" altLang="zh-TW" sz="36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反教會</a:t>
            </a:r>
            <a:endParaRPr lang="en-US" altLang="zh-TW" sz="36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憤世嫉俗、嚴格控制</a:t>
            </a:r>
            <a:endParaRPr lang="en-US" altLang="zh-TW" sz="36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對末世存悲觀心態</a:t>
            </a:r>
            <a:endParaRPr lang="en-US" altLang="zh-TW" sz="36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煽動人自我毀滅</a:t>
            </a:r>
            <a:endParaRPr lang="en-US" sz="3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7094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6364" y="254392"/>
            <a:ext cx="67874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新紀元運動 </a:t>
            </a:r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(New Age Movement)</a:t>
            </a:r>
            <a:endParaRPr lang="en-US" sz="36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6364" y="931500"/>
            <a:ext cx="839204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不是宗教而是一種集合不同思想的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運動</a:t>
            </a:r>
            <a:endParaRPr lang="en-US" altLang="zh-TW" sz="32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  <a:p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(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東方哲學、超覺靜坐、通靈學、心理學、太空科學、環境生態學等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...)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6363" y="2439605"/>
            <a:ext cx="55146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源起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70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至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80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年代西方國家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6363" y="3024380"/>
            <a:ext cx="857959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目標：為人類開拓一個新的、和諧的，與天體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  <a:p>
            <a:r>
              <a:rPr 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 </a:t>
            </a:r>
            <a:r>
              <a:rPr 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        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共融的新時期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6363" y="4147764"/>
            <a:ext cx="932529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術語：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覺醒 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(awakening)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、啟蒙 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(enlightenment)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、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  <a:p>
            <a:r>
              <a:rPr lang="en-US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 </a:t>
            </a:r>
            <a:r>
              <a:rPr 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         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整全 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(holistic)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、全球性 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(global)</a:t>
            </a:r>
          </a:p>
          <a:p>
            <a:r>
              <a:rPr lang="en-US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 </a:t>
            </a:r>
            <a:r>
              <a:rPr 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         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超越 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(transcendental)...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0879" y="5655869"/>
            <a:ext cx="79754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著重：自我發展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(self-development)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、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         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實現自我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(self-actualization)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9368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6364" y="254392"/>
            <a:ext cx="66479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新紀元的錯誤思想 </a:t>
            </a:r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(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來自印度教</a:t>
            </a:r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)</a:t>
            </a:r>
            <a:endParaRPr lang="en-US" sz="36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6364" y="900723"/>
            <a:ext cx="66095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萬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物歸一（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All is one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）「單一論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」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6364" y="1485498"/>
            <a:ext cx="74639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萬物皆有神性（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All is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God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）「泛神論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」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6364" y="2131829"/>
            <a:ext cx="80922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人性即是神（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Humanity 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is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God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）「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成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神論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」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6364" y="2778160"/>
            <a:ext cx="83824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宗教歸一（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All religions are one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）「統一論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」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  <p:pic>
        <p:nvPicPr>
          <p:cNvPr id="5122" name="Picture 2" descr="Image result for new age produ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231" y="3424492"/>
            <a:ext cx="5725693" cy="261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035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new age move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03" y="271009"/>
            <a:ext cx="4990952" cy="38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new age move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600" y="145143"/>
            <a:ext cx="3252609" cy="3268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new age moveme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877" y="3627852"/>
            <a:ext cx="3161332" cy="306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New Age Spiritualit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9" y="4291041"/>
            <a:ext cx="5475007" cy="184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02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6364" y="254392"/>
            <a:ext cx="2954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新紀元的危險</a:t>
            </a:r>
            <a:endParaRPr lang="en-US" sz="36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6364" y="900723"/>
            <a:ext cx="61173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將神貶降，把人放在神的地位上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6364" y="1485498"/>
            <a:ext cx="60660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撇棄道德標準，推行「自我觀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」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6364" y="2050489"/>
            <a:ext cx="28344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沒有罪的觀念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  <p:pic>
        <p:nvPicPr>
          <p:cNvPr id="4098" name="Picture 2" descr="Image result for pro abor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79" y="2655048"/>
            <a:ext cx="2286000" cy="328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pro homosexual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794" y="2655048"/>
            <a:ext cx="2710206" cy="328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50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6364" y="254392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新紀元的影響：</a:t>
            </a:r>
            <a:endParaRPr lang="en-US" sz="36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6364" y="900723"/>
            <a:ext cx="32447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政治方向與策略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6363" y="1485498"/>
            <a:ext cx="67826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經濟：商品、廣告、書籍、手工藝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...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6363" y="2131829"/>
            <a:ext cx="59618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娛樂：電影、電視節目、音樂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...</a:t>
            </a:r>
          </a:p>
        </p:txBody>
      </p:sp>
      <p:sp>
        <p:nvSpPr>
          <p:cNvPr id="6" name="Rectangle 5"/>
          <p:cNvSpPr/>
          <p:nvPr/>
        </p:nvSpPr>
        <p:spPr>
          <a:xfrm>
            <a:off x="486363" y="2778160"/>
            <a:ext cx="860043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健康保養：瑜伽、冥想、替代療代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(alternative</a:t>
            </a:r>
          </a:p>
          <a:p>
            <a:r>
              <a:rPr 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 </a:t>
            </a:r>
            <a:r>
              <a:rPr 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                medicines)...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4906" y="3855378"/>
            <a:ext cx="63722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環境保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護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：綠色運動、衛護動物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...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6363" y="4501709"/>
            <a:ext cx="775885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基督教：「積極思想」、「成功神學」、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  <a:p>
            <a:r>
              <a:rPr 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 </a:t>
            </a:r>
            <a:r>
              <a:rPr 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            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「全人醫治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」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...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  <p:pic>
        <p:nvPicPr>
          <p:cNvPr id="6146" name="Picture 2" descr="Image result for star wa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5086484"/>
            <a:ext cx="3788229" cy="172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36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norman pea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89" y="301171"/>
            <a:ext cx="4977882" cy="316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joyce mey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154" y="301172"/>
            <a:ext cx="3457705" cy="5214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Image result for joel oste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02" y="3937001"/>
            <a:ext cx="524827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66359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7486" y="2320835"/>
            <a:ext cx="78740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因為時候要到，人必厭煩純正的道理，耳朵發癢，就隨從自己的情慾，增添好些師傅，並且掩耳不聽真道，偏向荒渺的言語。 </a:t>
            </a:r>
            <a:r>
              <a:rPr lang="en-US" altLang="zh-TW" sz="3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提摩太後書 </a:t>
            </a:r>
            <a:r>
              <a:rPr lang="en-US" altLang="zh-TW" sz="3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4:3)</a:t>
            </a:r>
            <a:endParaRPr lang="en-US" sz="3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4" name="Picture 4" descr="MCj007886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706" y="292100"/>
            <a:ext cx="2746375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514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zh-TW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新細明體" panose="02020500000000000000" pitchFamily="18" charset="-12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zh-TW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新細明體" panose="02020500000000000000" pitchFamily="18" charset="-120"/>
            <a:cs typeface="Arial" panose="020B0604020202020204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19977</TotalTime>
  <Words>937</Words>
  <Application>Microsoft Office PowerPoint</Application>
  <PresentationFormat>On-screen Show (4:3)</PresentationFormat>
  <Paragraphs>99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文鼎古印體</vt:lpstr>
      <vt:lpstr>新細明體</vt:lpstr>
      <vt:lpstr>華康黑體 Std W7</vt:lpstr>
      <vt:lpstr>華康黑體 Std W9</vt:lpstr>
      <vt:lpstr>Arial</vt:lpstr>
      <vt:lpstr>Calibri</vt:lpstr>
      <vt:lpstr>Calibri Light</vt:lpstr>
      <vt:lpstr>Garamond</vt:lpstr>
      <vt:lpstr>Mangal</vt:lpstr>
      <vt:lpstr>Wingdings</vt:lpstr>
      <vt:lpstr>Office Theme</vt:lpstr>
      <vt:lpstr>1_Edge</vt:lpstr>
      <vt:lpstr>PowerPoint Presentation</vt:lpstr>
      <vt:lpstr>PowerPoint Presentation</vt:lpstr>
      <vt:lpstr>異教</vt:lpstr>
      <vt:lpstr>例子：法輪功</vt:lpstr>
      <vt:lpstr>例子：神道教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46</cp:revision>
  <dcterms:created xsi:type="dcterms:W3CDTF">2016-08-26T02:12:11Z</dcterms:created>
  <dcterms:modified xsi:type="dcterms:W3CDTF">2016-10-02T01:53:30Z</dcterms:modified>
</cp:coreProperties>
</file>