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5" r:id="rId3"/>
  </p:sldMasterIdLst>
  <p:sldIdLst>
    <p:sldId id="257" r:id="rId4"/>
    <p:sldId id="289" r:id="rId5"/>
    <p:sldId id="256" r:id="rId6"/>
    <p:sldId id="269" r:id="rId7"/>
    <p:sldId id="259" r:id="rId8"/>
    <p:sldId id="295" r:id="rId9"/>
    <p:sldId id="296" r:id="rId10"/>
    <p:sldId id="260" r:id="rId11"/>
    <p:sldId id="261" r:id="rId12"/>
    <p:sldId id="290" r:id="rId13"/>
    <p:sldId id="262" r:id="rId14"/>
    <p:sldId id="264" r:id="rId15"/>
    <p:sldId id="291" r:id="rId16"/>
    <p:sldId id="292" r:id="rId17"/>
    <p:sldId id="263" r:id="rId18"/>
    <p:sldId id="258" r:id="rId19"/>
    <p:sldId id="276" r:id="rId20"/>
    <p:sldId id="293" r:id="rId21"/>
    <p:sldId id="270" r:id="rId22"/>
    <p:sldId id="268" r:id="rId23"/>
    <p:sldId id="271" r:id="rId24"/>
    <p:sldId id="272" r:id="rId25"/>
    <p:sldId id="273" r:id="rId26"/>
    <p:sldId id="279" r:id="rId27"/>
    <p:sldId id="278" r:id="rId28"/>
    <p:sldId id="280" r:id="rId29"/>
    <p:sldId id="281" r:id="rId30"/>
    <p:sldId id="282" r:id="rId31"/>
    <p:sldId id="283" r:id="rId32"/>
    <p:sldId id="294" r:id="rId33"/>
    <p:sldId id="284" r:id="rId34"/>
    <p:sldId id="274" r:id="rId35"/>
    <p:sldId id="275" r:id="rId36"/>
    <p:sldId id="277" r:id="rId37"/>
    <p:sldId id="285" r:id="rId38"/>
    <p:sldId id="265" r:id="rId39"/>
    <p:sldId id="266" r:id="rId40"/>
    <p:sldId id="267" r:id="rId41"/>
    <p:sldId id="286" r:id="rId42"/>
    <p:sldId id="287" r:id="rId43"/>
    <p:sldId id="288" r:id="rId44"/>
  </p:sldIdLst>
  <p:sldSz cx="9144000" cy="6858000" type="screen4x3"/>
  <p:notesSz cx="6858000" cy="9144000"/>
  <p:embeddedFontLst>
    <p:embeddedFont>
      <p:font typeface="Garamond" panose="02020404030301010803" pitchFamily="18" charset="0"/>
      <p:regular r:id="rId45"/>
      <p:bold r:id="rId46"/>
      <p:italic r:id="rId47"/>
    </p:embeddedFont>
    <p:embeddedFont>
      <p:font typeface="Calibri Light" panose="020F0302020204030204" pitchFamily="34" charset="0"/>
      <p:regular r:id="rId48"/>
      <p:italic r:id="rId49"/>
    </p:embeddedFont>
    <p:embeddedFont>
      <p:font typeface="Goudita Sans SF" panose="020B7200000000000000" pitchFamily="34" charset="0"/>
      <p:italic r:id="rId50"/>
      <p:boldItalic r:id="rId51"/>
    </p:embeddedFont>
    <p:embeddedFont>
      <p:font typeface="Calibri" panose="020F0502020204030204" pitchFamily="34" charset="0"/>
      <p:regular r:id="rId52"/>
      <p:bold r:id="rId53"/>
      <p:italic r:id="rId54"/>
      <p:boldItalic r:id="rId55"/>
    </p:embeddedFont>
    <p:embeddedFont>
      <p:font typeface="標楷體" panose="03000509000000000000" pitchFamily="65" charset="-120"/>
      <p:regular r:id="rId5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90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font" Target="fonts/font3.fntdata"/><Relationship Id="rId50" Type="http://schemas.openxmlformats.org/officeDocument/2006/relationships/font" Target="fonts/font6.fntdata"/><Relationship Id="rId55" Type="http://schemas.openxmlformats.org/officeDocument/2006/relationships/font" Target="fonts/font11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font" Target="fonts/font2.fntdata"/><Relationship Id="rId59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font" Target="fonts/font1.fntdata"/><Relationship Id="rId53" Type="http://schemas.openxmlformats.org/officeDocument/2006/relationships/font" Target="fonts/font9.fntdata"/><Relationship Id="rId58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font" Target="fonts/font5.fntdata"/><Relationship Id="rId57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font" Target="fonts/font8.fntdata"/><Relationship Id="rId6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font" Target="fonts/font4.fntdata"/><Relationship Id="rId56" Type="http://schemas.openxmlformats.org/officeDocument/2006/relationships/font" Target="fonts/font12.fntdata"/><Relationship Id="rId8" Type="http://schemas.openxmlformats.org/officeDocument/2006/relationships/slide" Target="slides/slide5.xml"/><Relationship Id="rId51" Type="http://schemas.openxmlformats.org/officeDocument/2006/relationships/font" Target="fonts/font7.fntdata"/><Relationship Id="rId3" Type="http://schemas.openxmlformats.org/officeDocument/2006/relationships/slideMaster" Target="slideMasters/slideMaster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687D4-7A29-40B1-9C01-27C765CD519D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F3E9-D0D1-4F77-BF37-75FAF5EA1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3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687D4-7A29-40B1-9C01-27C765CD519D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F3E9-D0D1-4F77-BF37-75FAF5EA1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607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687D4-7A29-40B1-9C01-27C765CD519D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F3E9-D0D1-4F77-BF37-75FAF5EA1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288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687D4-7A29-40B1-9C01-27C765CD519D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F3E9-D0D1-4F77-BF37-75FAF5EA1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61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687D4-7A29-40B1-9C01-27C765CD519D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F3E9-D0D1-4F77-BF37-75FAF5EA1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771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687D4-7A29-40B1-9C01-27C765CD519D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F3E9-D0D1-4F77-BF37-75FAF5EA1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368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687D4-7A29-40B1-9C01-27C765CD519D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F3E9-D0D1-4F77-BF37-75FAF5EA1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547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687D4-7A29-40B1-9C01-27C765CD519D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F3E9-D0D1-4F77-BF37-75FAF5EA1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297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687D4-7A29-40B1-9C01-27C765CD519D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F3E9-D0D1-4F77-BF37-75FAF5EA1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137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687D4-7A29-40B1-9C01-27C765CD519D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F3E9-D0D1-4F77-BF37-75FAF5EA1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108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687D4-7A29-40B1-9C01-27C765CD519D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F3E9-D0D1-4F77-BF37-75FAF5EA1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6155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b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新細明體" panose="02020500000000000000" pitchFamily="18" charset="-12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b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新細明體" panose="02020500000000000000" pitchFamily="18" charset="-120"/>
            </a:endParaRP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en-GB" altLang="en-US" noProof="0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800"/>
            </a:lvl1pPr>
          </a:lstStyle>
          <a:p>
            <a:pPr lvl="0"/>
            <a:r>
              <a:rPr lang="en-GB" altLang="en-US" noProof="0" smtClean="0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A369456-50FE-4395-8898-F82A5A25A3F4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256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8AEB42-B905-4073-BCEA-1A452449BAFE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7782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35CE36-7AAF-405A-ABA1-93A797F88CD9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100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D53456-4B68-4689-B31B-EFF4FEDA0522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6340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F40A7C-008F-43DF-A39A-4FE1755ADE90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9293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6243B9-678A-478C-9FE8-DF38E1E4F4D2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9460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B9AE3F-D6EE-4CC1-91F8-DB9A8CF4C6C2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9523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175CD4-5A2E-4A2D-A686-E2C21B86E7BF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2694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AAC2BA-C51A-467A-B9F8-1262FDD7DD9B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8965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992548-88E8-4B58-A7F7-92B91984B9C1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5286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FB1A52-0FC1-4708-9324-4EF93F663199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6100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FB64EE-AACC-4F74-B7B5-BCBBE7928F5F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5302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b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新細明體" panose="02020500000000000000" pitchFamily="18" charset="-12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b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新細明體" panose="02020500000000000000" pitchFamily="18" charset="-120"/>
            </a:endParaRP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en-GB" altLang="en-US" noProof="0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800"/>
            </a:lvl1pPr>
          </a:lstStyle>
          <a:p>
            <a:pPr lvl="0"/>
            <a:r>
              <a:rPr lang="en-GB" altLang="en-US" noProof="0" smtClean="0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A369456-50FE-4395-8898-F82A5A25A3F4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4522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8AEB42-B905-4073-BCEA-1A452449BAFE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1424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35CE36-7AAF-405A-ABA1-93A797F88CD9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5000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D53456-4B68-4689-B31B-EFF4FEDA0522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3672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F40A7C-008F-43DF-A39A-4FE1755ADE90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2257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6243B9-678A-478C-9FE8-DF38E1E4F4D2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0182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B9AE3F-D6EE-4CC1-91F8-DB9A8CF4C6C2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0985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175CD4-5A2E-4A2D-A686-E2C21B86E7BF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9872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AAC2BA-C51A-467A-B9F8-1262FDD7DD9B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3791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992548-88E8-4B58-A7F7-92B91984B9C1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0286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FB1A52-0FC1-4708-9324-4EF93F663199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62552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FB64EE-AACC-4F74-B7B5-BCBBE7928F5F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95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D687D4-7A29-40B1-9C01-27C765CD519D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3F3E9-D0D1-4F77-BF37-75FAF5EA1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712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 smtClean="0">
                <a:effectLst/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altLang="en-US">
              <a:solidFill>
                <a:srgbClr val="000000"/>
              </a:solidFill>
              <a:ea typeface="新細明體" panose="02020500000000000000" pitchFamily="18" charset="-120"/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 smtClean="0">
                <a:effectLst/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altLang="en-US">
              <a:solidFill>
                <a:srgbClr val="000000"/>
              </a:solidFill>
              <a:ea typeface="新細明體" panose="02020500000000000000" pitchFamily="18" charset="-120"/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effectLst/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9D971C7-527D-485A-9789-3C8250FACD74}" type="slidenum">
              <a:rPr lang="en-GB" altLang="en-US">
                <a:solidFill>
                  <a:srgbClr val="000000"/>
                </a:solidFill>
                <a:ea typeface="新細明體" panose="02020500000000000000" pitchFamily="18" charset="-12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altLang="en-US">
              <a:solidFill>
                <a:srgbClr val="000000"/>
              </a:solidFill>
              <a:ea typeface="新細明體" panose="02020500000000000000" pitchFamily="18" charset="-120"/>
            </a:endParaRPr>
          </a:p>
        </p:txBody>
      </p:sp>
      <p:sp>
        <p:nvSpPr>
          <p:cNvPr id="4103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b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新細明體" panose="02020500000000000000" pitchFamily="18" charset="-120"/>
            </a:endParaRP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b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07430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 smtClean="0">
                <a:effectLst/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altLang="en-US">
              <a:solidFill>
                <a:srgbClr val="000000"/>
              </a:solidFill>
              <a:ea typeface="新細明體" panose="02020500000000000000" pitchFamily="18" charset="-120"/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 smtClean="0">
                <a:effectLst/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altLang="en-US">
              <a:solidFill>
                <a:srgbClr val="000000"/>
              </a:solidFill>
              <a:ea typeface="新細明體" panose="02020500000000000000" pitchFamily="18" charset="-120"/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effectLst/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9D971C7-527D-485A-9789-3C8250FACD74}" type="slidenum">
              <a:rPr lang="en-GB" altLang="en-US">
                <a:solidFill>
                  <a:srgbClr val="000000"/>
                </a:solidFill>
                <a:ea typeface="新細明體" panose="02020500000000000000" pitchFamily="18" charset="-12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altLang="en-US">
              <a:solidFill>
                <a:srgbClr val="000000"/>
              </a:solidFill>
              <a:ea typeface="新細明體" panose="02020500000000000000" pitchFamily="18" charset="-120"/>
            </a:endParaRPr>
          </a:p>
        </p:txBody>
      </p:sp>
      <p:sp>
        <p:nvSpPr>
          <p:cNvPr id="4103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b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新細明體" panose="02020500000000000000" pitchFamily="18" charset="-120"/>
            </a:endParaRP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b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44459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41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Relationship Id="rId9" Type="http://schemas.openxmlformats.org/officeDocument/2006/relationships/image" Target="../media/image6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0">
              <a:schemeClr val="accent2">
                <a:lumMod val="50000"/>
              </a:schemeClr>
            </a:gs>
            <a:gs pos="99000">
              <a:schemeClr val="accent4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24400" cy="68697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90999" y="628650"/>
            <a:ext cx="467307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</a:t>
            </a:r>
            <a:r>
              <a:rPr lang="zh-TW" altLang="en-US" sz="5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異端與極</a:t>
            </a:r>
            <a:r>
              <a:rPr lang="zh-TW" altLang="en-US" sz="5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端</a:t>
            </a:r>
            <a:r>
              <a:rPr lang="zh-TW" altLang="en-US" sz="5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endParaRPr lang="en-US" sz="5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00662" y="5410200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【</a:t>
            </a:r>
            <a:r>
              <a:rPr lang="zh-TW" alt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護教與宣教</a:t>
            </a:r>
            <a:r>
              <a:rPr lang="en-US" altLang="zh-TW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】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05418" y="4825425"/>
            <a:ext cx="24096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10</a:t>
            </a:r>
            <a:r>
              <a:rPr lang="en-US" altLang="zh-TW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9</a:t>
            </a:r>
            <a:r>
              <a:rPr lang="en-US" altLang="zh-TW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2016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4001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86" y="410029"/>
            <a:ext cx="2211614" cy="22116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88343" y="654062"/>
            <a:ext cx="274947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思考問題</a:t>
            </a:r>
            <a:endParaRPr lang="en-US" sz="5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3103" y="2621643"/>
            <a:ext cx="855538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基督教有很多不同教派 </a:t>
            </a:r>
            <a:r>
              <a:rPr lang="en-US" altLang="zh-TW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福音派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基要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派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</a:t>
            </a:r>
            <a:endParaRPr lang="en-US" altLang="zh-TW" sz="34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靈恩派</a:t>
            </a:r>
            <a:r>
              <a:rPr lang="en-US" altLang="zh-TW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...) 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似乎有點「</a:t>
            </a:r>
            <a:r>
              <a:rPr lang="zh-TW" altLang="en-US" sz="3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內亂</a:t>
            </a:r>
            <a:r>
              <a:rPr lang="en-US" altLang="zh-TW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，豈不是彼此</a:t>
            </a:r>
            <a:endParaRPr lang="en-US" altLang="zh-TW" sz="34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不和，分門別類嗎？</a:t>
            </a:r>
            <a:endParaRPr lang="en-US" sz="34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9986" y="4558446"/>
            <a:ext cx="855538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基督教有很多不同教會 </a:t>
            </a:r>
            <a:r>
              <a:rPr lang="en-US" altLang="zh-TW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長老會、浸信會、</a:t>
            </a:r>
            <a:endParaRPr lang="en-US" altLang="zh-TW" sz="34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行道會、衛理公會、聖公會</a:t>
            </a:r>
            <a:r>
              <a:rPr lang="en-US" altLang="zh-TW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...) 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怎知那間教會</a:t>
            </a:r>
            <a:endParaRPr lang="en-US" altLang="zh-TW" sz="34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是信仰</a:t>
            </a:r>
            <a:r>
              <a:rPr lang="zh-TW" altLang="en-US" sz="3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純正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的呢？</a:t>
            </a:r>
            <a:endParaRPr lang="en-US" sz="34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93744729"/>
      </p:ext>
    </p:extLst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275771" y="772359"/>
            <a:ext cx="9013371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4325" marR="0" algn="just">
              <a:spcBef>
                <a:spcPts val="0"/>
              </a:spcBef>
              <a:spcAft>
                <a:spcPts val="0"/>
              </a:spcAft>
            </a:pPr>
            <a:r>
              <a:rPr lang="zh-TW" sz="34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</a:t>
            </a:r>
            <a:r>
              <a:rPr lang="zh-TW" sz="3400" dirty="0" smtClean="0">
                <a:solidFill>
                  <a:srgbClr val="00206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從前在百姓中有假先知起來、將來在你們</a:t>
            </a:r>
            <a:endParaRPr lang="en-US" altLang="zh-TW" sz="3400" dirty="0" smtClean="0">
              <a:solidFill>
                <a:srgbClr val="002060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314325" marR="0" algn="just">
              <a:spcBef>
                <a:spcPts val="0"/>
              </a:spcBef>
              <a:spcAft>
                <a:spcPts val="0"/>
              </a:spcAft>
            </a:pPr>
            <a:r>
              <a:rPr lang="en-US" altLang="zh-TW" sz="34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sz="3400" dirty="0" smtClean="0">
                <a:solidFill>
                  <a:srgbClr val="00206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中間也必有</a:t>
            </a:r>
            <a:r>
              <a:rPr lang="zh-TW" sz="3400" dirty="0" smtClean="0"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假師傅</a:t>
            </a:r>
            <a:r>
              <a:rPr lang="zh-TW" sz="3400" dirty="0" smtClean="0">
                <a:solidFill>
                  <a:srgbClr val="00206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、私自引進陷害人的</a:t>
            </a:r>
            <a:r>
              <a:rPr lang="zh-TW" sz="3400" dirty="0" smtClean="0"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異</a:t>
            </a:r>
            <a:r>
              <a:rPr lang="en-US" altLang="zh-TW" sz="3400" dirty="0" smtClean="0"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</a:p>
          <a:p>
            <a:pPr marL="314325" marR="0" algn="just">
              <a:spcBef>
                <a:spcPts val="0"/>
              </a:spcBef>
              <a:spcAft>
                <a:spcPts val="0"/>
              </a:spcAft>
            </a:pPr>
            <a:r>
              <a:rPr lang="en-US" altLang="zh-TW" sz="34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sz="3400" dirty="0" smtClean="0"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端</a:t>
            </a:r>
            <a:r>
              <a:rPr lang="en-US" sz="3400" dirty="0" smtClean="0">
                <a:solidFill>
                  <a:srgbClr val="00206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…</a:t>
            </a:r>
            <a:r>
              <a:rPr lang="zh-TW" sz="34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en-US" altLang="zh-TW" sz="3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sz="34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彼後</a:t>
            </a:r>
            <a:r>
              <a:rPr lang="en-US" altLang="zh-TW" sz="34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sz="34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2:1</a:t>
            </a:r>
            <a:r>
              <a:rPr lang="en-US" altLang="zh-TW" sz="34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400" dirty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275771" y="2550359"/>
            <a:ext cx="9303657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4325" marR="0" algn="just">
              <a:spcBef>
                <a:spcPts val="0"/>
              </a:spcBef>
              <a:spcAft>
                <a:spcPts val="0"/>
              </a:spcAft>
            </a:pPr>
            <a:r>
              <a:rPr lang="zh-TW" altLang="en-US" sz="34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</a:t>
            </a:r>
            <a:r>
              <a:rPr lang="zh-TW" altLang="en-US" sz="3400" dirty="0" smtClean="0">
                <a:solidFill>
                  <a:srgbClr val="00206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聖靈明說、在後來的時候、必有人</a:t>
            </a:r>
            <a:r>
              <a:rPr lang="zh-TW" altLang="en-US" sz="3400" dirty="0" smtClean="0"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離棄真道</a:t>
            </a:r>
            <a:endParaRPr lang="en-US" altLang="zh-TW" sz="3400" dirty="0" smtClean="0">
              <a:solidFill>
                <a:srgbClr val="C00000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314325" marR="0" algn="just">
              <a:spcBef>
                <a:spcPts val="0"/>
              </a:spcBef>
              <a:spcAft>
                <a:spcPts val="0"/>
              </a:spcAft>
            </a:pPr>
            <a:r>
              <a:rPr lang="zh-TW" altLang="en-US" sz="3400" dirty="0" smtClean="0">
                <a:solidFill>
                  <a:srgbClr val="00206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、聽從那</a:t>
            </a:r>
            <a:r>
              <a:rPr lang="zh-TW" altLang="en-US" sz="3400" dirty="0" smtClean="0"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引誘</a:t>
            </a:r>
            <a:r>
              <a:rPr lang="zh-TW" altLang="en-US" sz="3400" dirty="0" smtClean="0">
                <a:solidFill>
                  <a:srgbClr val="00206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人的邪靈、和</a:t>
            </a:r>
            <a:r>
              <a:rPr lang="zh-TW" altLang="en-US" sz="3400" dirty="0" smtClean="0"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鬼魔</a:t>
            </a:r>
            <a:r>
              <a:rPr lang="zh-TW" altLang="en-US" sz="3400" dirty="0" smtClean="0">
                <a:solidFill>
                  <a:srgbClr val="00206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的道理。</a:t>
            </a:r>
            <a:r>
              <a:rPr lang="zh-TW" altLang="en-US" sz="34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     </a:t>
            </a:r>
            <a:endParaRPr lang="en-US" altLang="zh-TW" sz="34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314325" marR="0" algn="just">
              <a:spcBef>
                <a:spcPts val="0"/>
              </a:spcBef>
              <a:spcAft>
                <a:spcPts val="0"/>
              </a:spcAft>
            </a:pPr>
            <a:r>
              <a:rPr lang="en-US" altLang="zh-TW" sz="34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(</a:t>
            </a:r>
            <a:r>
              <a:rPr lang="zh-TW" altLang="en-US" sz="34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提前 </a:t>
            </a:r>
            <a:r>
              <a:rPr lang="en-US" altLang="zh-TW" sz="34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4:1)</a:t>
            </a:r>
          </a:p>
        </p:txBody>
      </p:sp>
      <p:sp>
        <p:nvSpPr>
          <p:cNvPr id="6" name="Rectangle 5"/>
          <p:cNvSpPr/>
          <p:nvPr/>
        </p:nvSpPr>
        <p:spPr>
          <a:xfrm>
            <a:off x="-261255" y="4473501"/>
            <a:ext cx="9303657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4325" marR="0" algn="just">
              <a:spcBef>
                <a:spcPts val="0"/>
              </a:spcBef>
              <a:spcAft>
                <a:spcPts val="0"/>
              </a:spcAft>
            </a:pPr>
            <a:r>
              <a:rPr lang="zh-TW" altLang="en-US" sz="34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</a:t>
            </a:r>
            <a:r>
              <a:rPr lang="zh-TW" altLang="en-US" sz="3400" dirty="0" smtClean="0">
                <a:solidFill>
                  <a:srgbClr val="00206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因為時候要到、人必厭煩純正的道理．耳朵</a:t>
            </a:r>
            <a:endParaRPr lang="en-US" altLang="zh-TW" sz="3400" dirty="0" smtClean="0">
              <a:solidFill>
                <a:srgbClr val="002060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314325" marR="0" algn="just">
              <a:spcBef>
                <a:spcPts val="0"/>
              </a:spcBef>
              <a:spcAft>
                <a:spcPts val="0"/>
              </a:spcAft>
            </a:pPr>
            <a:r>
              <a:rPr lang="en-US" altLang="zh-TW" sz="34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altLang="en-US" sz="3400" dirty="0" smtClean="0">
                <a:solidFill>
                  <a:srgbClr val="00206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發癢、就</a:t>
            </a:r>
            <a:r>
              <a:rPr lang="zh-TW" altLang="en-US" sz="3400" dirty="0" smtClean="0"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隨從</a:t>
            </a:r>
            <a:r>
              <a:rPr lang="zh-TW" altLang="en-US" sz="3400" dirty="0" smtClean="0">
                <a:solidFill>
                  <a:srgbClr val="00206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自己的</a:t>
            </a:r>
            <a:r>
              <a:rPr lang="zh-TW" altLang="en-US" sz="3400" dirty="0" smtClean="0"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情慾</a:t>
            </a:r>
            <a:r>
              <a:rPr lang="zh-TW" altLang="en-US" sz="3400" dirty="0" smtClean="0">
                <a:solidFill>
                  <a:srgbClr val="00206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、增添好些師傅． </a:t>
            </a:r>
            <a:endParaRPr lang="en-US" altLang="zh-TW" sz="3400" dirty="0" smtClean="0">
              <a:solidFill>
                <a:srgbClr val="002060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314325" marR="0" algn="just">
              <a:spcBef>
                <a:spcPts val="0"/>
              </a:spcBef>
              <a:spcAft>
                <a:spcPts val="0"/>
              </a:spcAft>
            </a:pPr>
            <a:r>
              <a:rPr lang="en-US" altLang="zh-TW" sz="34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altLang="en-US" sz="3400" dirty="0" smtClean="0">
                <a:solidFill>
                  <a:srgbClr val="00206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並且掩耳</a:t>
            </a:r>
            <a:r>
              <a:rPr lang="zh-TW" altLang="en-US" sz="3400" dirty="0" smtClean="0"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不聽真道</a:t>
            </a:r>
            <a:r>
              <a:rPr lang="zh-TW" altLang="en-US" sz="3400" dirty="0" smtClean="0">
                <a:solidFill>
                  <a:srgbClr val="00206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、偏向</a:t>
            </a:r>
            <a:r>
              <a:rPr lang="zh-TW" altLang="en-US" sz="3400" dirty="0" smtClean="0"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荒渺</a:t>
            </a:r>
            <a:r>
              <a:rPr lang="zh-TW" altLang="en-US" sz="3400" dirty="0" smtClean="0">
                <a:solidFill>
                  <a:srgbClr val="00206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的言語。」</a:t>
            </a:r>
            <a:endParaRPr lang="en-US" altLang="zh-TW" sz="3400" dirty="0" smtClean="0">
              <a:solidFill>
                <a:srgbClr val="002060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314325" marR="0" algn="just">
              <a:spcBef>
                <a:spcPts val="0"/>
              </a:spcBef>
              <a:spcAft>
                <a:spcPts val="0"/>
              </a:spcAft>
            </a:pPr>
            <a:r>
              <a:rPr lang="en-US" altLang="zh-TW" sz="3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en-US" altLang="zh-TW" sz="34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4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提後 </a:t>
            </a:r>
            <a:r>
              <a:rPr lang="en-US" altLang="zh-TW" sz="34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4:3-4)</a:t>
            </a:r>
          </a:p>
        </p:txBody>
      </p:sp>
      <p:sp>
        <p:nvSpPr>
          <p:cNvPr id="7" name="Rectangle 6"/>
          <p:cNvSpPr/>
          <p:nvPr/>
        </p:nvSpPr>
        <p:spPr>
          <a:xfrm>
            <a:off x="265508" y="239876"/>
            <a:ext cx="3586238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一</a:t>
            </a:r>
            <a:r>
              <a:rPr lang="en-US" altLang="zh-TW" sz="3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3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聖經的警告：</a:t>
            </a:r>
            <a:endParaRPr lang="en-US" sz="3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90881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81428" y="855429"/>
            <a:ext cx="93254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91490" marR="0" algn="just">
              <a:spcBef>
                <a:spcPts val="0"/>
              </a:spcBef>
              <a:spcAft>
                <a:spcPts val="0"/>
              </a:spcAft>
            </a:pPr>
            <a:r>
              <a:rPr lang="en-US" alt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- </a:t>
            </a:r>
            <a:r>
              <a:rPr 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非指</a:t>
            </a:r>
            <a:r>
              <a:rPr lang="zh-TW" sz="3200" dirty="0" smtClean="0"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基督教以外</a:t>
            </a:r>
            <a:r>
              <a:rPr 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不同的宗教如佛教、印度教、</a:t>
            </a:r>
            <a:r>
              <a:rPr lang="en-US" alt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</a:p>
          <a:p>
            <a:pPr marL="491490" marR="0" algn="just">
              <a:spcBef>
                <a:spcPts val="0"/>
              </a:spcBef>
              <a:spcAft>
                <a:spcPts val="0"/>
              </a:spcAft>
            </a:pPr>
            <a:r>
              <a:rPr lang="en-US" altLang="zh-TW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道教等</a:t>
            </a:r>
            <a:endParaRPr lang="en-US" sz="3200" dirty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5508" y="239876"/>
            <a:ext cx="3139001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二</a:t>
            </a:r>
            <a:r>
              <a:rPr lang="en-US" altLang="zh-TW" sz="3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3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異端定義：</a:t>
            </a:r>
            <a:endParaRPr lang="en-US" sz="3400" dirty="0">
              <a:solidFill>
                <a:srgbClr val="7030A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181428" y="3431716"/>
            <a:ext cx="932542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91490" marR="0" algn="just">
              <a:spcBef>
                <a:spcPts val="0"/>
              </a:spcBef>
              <a:spcAft>
                <a:spcPts val="0"/>
              </a:spcAft>
            </a:pPr>
            <a:r>
              <a:rPr lang="en-US" alt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- </a:t>
            </a:r>
            <a:r>
              <a:rPr lang="zh-TW" altLang="en-US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亦非指同屬基督教，卻在</a:t>
            </a:r>
            <a:r>
              <a:rPr lang="zh-TW" altLang="en-US" sz="3200" dirty="0" smtClean="0"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敬拜禮儀</a:t>
            </a:r>
            <a:r>
              <a:rPr lang="zh-TW" altLang="en-US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或</a:t>
            </a:r>
            <a:r>
              <a:rPr lang="zh-TW" altLang="en-US" sz="3200" dirty="0" smtClean="0"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行政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形式</a:t>
            </a:r>
            <a:endParaRPr lang="en-US" altLang="zh-TW" sz="3200" dirty="0" smtClean="0">
              <a:solidFill>
                <a:srgbClr val="C00000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491490" marR="0" algn="just">
              <a:spcBef>
                <a:spcPts val="0"/>
              </a:spcBef>
              <a:spcAft>
                <a:spcPts val="0"/>
              </a:spcAft>
            </a:pPr>
            <a:r>
              <a:rPr lang="zh-TW" altLang="en-US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上略有分別的不同宗派，如浸信會、衛理會</a:t>
            </a:r>
            <a:endParaRPr lang="en-US" altLang="zh-TW" sz="32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491490" marR="0" algn="just">
              <a:spcBef>
                <a:spcPts val="0"/>
              </a:spcBef>
              <a:spcAft>
                <a:spcPts val="0"/>
              </a:spcAft>
            </a:pPr>
            <a:r>
              <a:rPr lang="en-US" altLang="zh-TW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、長老會、宣道會等</a:t>
            </a:r>
          </a:p>
          <a:p>
            <a:pPr marL="491490" marR="0">
              <a:spcBef>
                <a:spcPts val="0"/>
              </a:spcBef>
              <a:spcAft>
                <a:spcPts val="0"/>
              </a:spcAft>
            </a:pPr>
            <a:endParaRPr lang="en-US" sz="3200" dirty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181430" y="2086535"/>
            <a:ext cx="93254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91490" marR="0">
              <a:spcBef>
                <a:spcPts val="0"/>
              </a:spcBef>
              <a:spcAft>
                <a:spcPts val="0"/>
              </a:spcAft>
            </a:pP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- 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亦非與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基督教淵源相同，卻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門戶分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明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的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信仰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宗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491490" marR="0">
              <a:spcBef>
                <a:spcPts val="0"/>
              </a:spcBef>
              <a:spcAft>
                <a:spcPts val="0"/>
              </a:spcAft>
            </a:pP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教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如天主教、猶太教、伊斯蘭教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等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524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廣東飲茶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47" y="275771"/>
            <a:ext cx="3867839" cy="3077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川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47" y="3570514"/>
            <a:ext cx="5718864" cy="2994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上海菜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5985" y="149902"/>
            <a:ext cx="4818748" cy="320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北方菜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5029" y="3493986"/>
            <a:ext cx="2802751" cy="3364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xplosion 1 1"/>
          <p:cNvSpPr/>
          <p:nvPr/>
        </p:nvSpPr>
        <p:spPr>
          <a:xfrm>
            <a:off x="2653624" y="1291771"/>
            <a:ext cx="3313104" cy="3164791"/>
          </a:xfrm>
          <a:prstGeom prst="irregularSeal1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5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宗派</a:t>
            </a:r>
            <a:endParaRPr lang="en-US" sz="50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88503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americanized chinese foo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151" y="219456"/>
            <a:ext cx="4251833" cy="2514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americanized chinese f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494" y="3017520"/>
            <a:ext cx="5019506" cy="376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Image result for americanized chinese foo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3" y="3017520"/>
            <a:ext cx="3877056" cy="3180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88275" y="272718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道地正統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的中國菜嗎？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Explosion 1 5"/>
          <p:cNvSpPr/>
          <p:nvPr/>
        </p:nvSpPr>
        <p:spPr>
          <a:xfrm>
            <a:off x="4977695" y="857493"/>
            <a:ext cx="3313104" cy="3164791"/>
          </a:xfrm>
          <a:prstGeom prst="irregularSeal1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5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異端</a:t>
            </a:r>
            <a:r>
              <a:rPr lang="en-US" altLang="zh-TW" sz="5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?</a:t>
            </a:r>
            <a:endParaRPr lang="en-US" sz="50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33299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1935" y="224310"/>
            <a:ext cx="5275803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新潮流 </a:t>
            </a:r>
            <a:r>
              <a:rPr lang="en-US" altLang="zh-TW" sz="3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-“</a:t>
            </a:r>
            <a:r>
              <a:rPr lang="en-US" altLang="zh-TW" sz="3800" dirty="0" err="1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Fusion</a:t>
            </a:r>
            <a:r>
              <a:rPr lang="en-US" altLang="zh-TW" sz="3800" dirty="0" err="1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”Food</a:t>
            </a:r>
            <a:endParaRPr lang="en-US" sz="38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6146" name="Picture 2" descr="Image result for fusion foo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35" y="1285874"/>
            <a:ext cx="4152900" cy="27686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Image result for fusion f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244974"/>
            <a:ext cx="4299260" cy="253785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Image result for fusion foo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835" y="3978274"/>
            <a:ext cx="4721225" cy="265676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Image result for fusion foo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219198"/>
            <a:ext cx="4953000" cy="19050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020622" y="3360161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道地正統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嗎？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Explosion 1 7"/>
          <p:cNvSpPr/>
          <p:nvPr/>
        </p:nvSpPr>
        <p:spPr>
          <a:xfrm>
            <a:off x="3469686" y="2379210"/>
            <a:ext cx="3313104" cy="3164791"/>
          </a:xfrm>
          <a:prstGeom prst="irregularSeal1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5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異端</a:t>
            </a:r>
            <a:r>
              <a:rPr lang="en-US" altLang="zh-TW" sz="5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?</a:t>
            </a:r>
            <a:endParaRPr lang="en-US" sz="50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08942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5508" y="239876"/>
            <a:ext cx="6312947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基督教不同的宗派：</a:t>
            </a:r>
            <a:r>
              <a:rPr lang="en-US" altLang="zh-TW" sz="3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儀式之別</a:t>
            </a:r>
            <a:r>
              <a:rPr lang="en-US" altLang="zh-TW" sz="3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  <a:endParaRPr lang="en-US" sz="3400" dirty="0"/>
          </a:p>
        </p:txBody>
      </p:sp>
      <p:pic>
        <p:nvPicPr>
          <p:cNvPr id="2050" name="Picture 2" descr="Image result for 信義會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0" r="3420" b="20170"/>
          <a:stretch/>
        </p:blipFill>
        <p:spPr bwMode="auto">
          <a:xfrm>
            <a:off x="40335" y="914402"/>
            <a:ext cx="4882217" cy="354148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路得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006" y="1137176"/>
            <a:ext cx="3586324" cy="964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衛理公會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40" y="4455887"/>
            <a:ext cx="6155571" cy="240211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mage result for 循道會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657"/>
          <a:stretch/>
        </p:blipFill>
        <p:spPr bwMode="auto">
          <a:xfrm>
            <a:off x="4922552" y="5722256"/>
            <a:ext cx="3840465" cy="8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Image result for 聖公會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63" r="32863"/>
          <a:stretch/>
        </p:blipFill>
        <p:spPr bwMode="auto">
          <a:xfrm>
            <a:off x="6727955" y="2213112"/>
            <a:ext cx="2035062" cy="333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785169" y="3428202"/>
            <a:ext cx="201208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C00000"/>
                </a:solidFill>
                <a:latin typeface="Goudita Sans SF" panose="020B7200000000000000" pitchFamily="34" charset="0"/>
              </a:rPr>
              <a:t>Anglican / </a:t>
            </a:r>
          </a:p>
          <a:p>
            <a:r>
              <a:rPr lang="en-US" altLang="zh-TW" sz="3400" dirty="0" smtClean="0">
                <a:solidFill>
                  <a:srgbClr val="C00000"/>
                </a:solidFill>
                <a:latin typeface="Goudita Sans SF" panose="020B7200000000000000" pitchFamily="34" charset="0"/>
              </a:rPr>
              <a:t>Episcopal</a:t>
            </a:r>
            <a:endParaRPr lang="en-US" sz="3400" dirty="0">
              <a:solidFill>
                <a:srgbClr val="C00000"/>
              </a:solidFill>
              <a:latin typeface="Goudita Sans SF" panose="020B7200000000000000" pitchFamily="34" charset="0"/>
            </a:endParaRPr>
          </a:p>
        </p:txBody>
      </p:sp>
      <p:sp>
        <p:nvSpPr>
          <p:cNvPr id="5" name="Wave 4"/>
          <p:cNvSpPr/>
          <p:nvPr/>
        </p:nvSpPr>
        <p:spPr>
          <a:xfrm>
            <a:off x="6727954" y="145505"/>
            <a:ext cx="2299931" cy="1287881"/>
          </a:xfrm>
          <a:prstGeom prst="wav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多禮數</a:t>
            </a:r>
            <a:endParaRPr lang="en-US" sz="40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12533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聖公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158" y="246742"/>
            <a:ext cx="3629025" cy="2591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聖公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8183" y="2960912"/>
            <a:ext cx="5009073" cy="3775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Image result for 聖公會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52" r="16998"/>
          <a:stretch/>
        </p:blipFill>
        <p:spPr bwMode="auto">
          <a:xfrm>
            <a:off x="672946" y="3322258"/>
            <a:ext cx="2801447" cy="305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Image result for 信義會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0" t="12641" r="4685" b="13845"/>
          <a:stretch/>
        </p:blipFill>
        <p:spPr bwMode="auto">
          <a:xfrm>
            <a:off x="4282135" y="127200"/>
            <a:ext cx="4440949" cy="277222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3561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禮儀日曆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89" y="216402"/>
            <a:ext cx="3106056" cy="4653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禮儀日曆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743" y="91438"/>
            <a:ext cx="5844905" cy="5844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禮儀日曆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813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5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Image result for 長老會教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72" y="2464353"/>
            <a:ext cx="3797754" cy="2566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Image result for 長老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04" y="258762"/>
            <a:ext cx="2311853" cy="25105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Image result for 浸信會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958" y="151349"/>
            <a:ext cx="4795262" cy="3596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Image result for 行道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708" y="3870960"/>
            <a:ext cx="5666892" cy="288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Wave 5"/>
          <p:cNvSpPr/>
          <p:nvPr/>
        </p:nvSpPr>
        <p:spPr>
          <a:xfrm>
            <a:off x="479554" y="5247339"/>
            <a:ext cx="2299931" cy="1287881"/>
          </a:xfrm>
          <a:prstGeom prst="wav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少禮數</a:t>
            </a:r>
            <a:endParaRPr lang="en-US" sz="40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085836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ave 1"/>
          <p:cNvSpPr/>
          <p:nvPr/>
        </p:nvSpPr>
        <p:spPr>
          <a:xfrm>
            <a:off x="3367897" y="283453"/>
            <a:ext cx="2299931" cy="1287881"/>
          </a:xfrm>
          <a:prstGeom prst="wav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其他宗派</a:t>
            </a:r>
            <a:endParaRPr lang="en-US" sz="40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5122" name="Picture 2" descr="Image result for nazaren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72" y="3123688"/>
            <a:ext cx="6802120" cy="953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宣聖會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08"/>
          <a:stretch/>
        </p:blipFill>
        <p:spPr bwMode="auto">
          <a:xfrm>
            <a:off x="326572" y="1735693"/>
            <a:ext cx="5653314" cy="1277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Image result for 宣道會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72" y="4241807"/>
            <a:ext cx="6802120" cy="2022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799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0285" y="130632"/>
            <a:ext cx="75713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不同宗派的「</a:t>
            </a:r>
            <a:r>
              <a:rPr lang="zh-TW" altLang="en-US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體制</a:t>
            </a:r>
            <a:r>
              <a:rPr lang="zh-TW" altLang="en-US" sz="36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600" dirty="0" smtClean="0">
                <a:solidFill>
                  <a:srgbClr val="FF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行政管理之別</a:t>
            </a:r>
            <a:r>
              <a:rPr lang="en-US" altLang="zh-TW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6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0114" y="892632"/>
            <a:ext cx="84721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A.</a:t>
            </a:r>
            <a:r>
              <a:rPr lang="zh-TW" altLang="en-US" sz="32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主教制</a:t>
            </a:r>
            <a:r>
              <a:rPr lang="zh-TW" altLang="en-US" sz="32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- 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聖職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又稱「聖品」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 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階級制度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7483" y="1477407"/>
            <a:ext cx="80970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教皇、大主教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主教、會督 、司鐸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神父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)...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7483" y="2062182"/>
            <a:ext cx="755206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按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「教區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管理、最古老的制度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例：天主教、東正教、路德會、聖公會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0113" y="3309260"/>
            <a:ext cx="898355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B.</a:t>
            </a:r>
            <a:r>
              <a:rPr lang="zh-TW" altLang="en-US" sz="32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議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會制</a:t>
            </a:r>
            <a:r>
              <a:rPr lang="zh-TW" altLang="en-US" sz="32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en-US" altLang="zh-TW" sz="32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長老</a:t>
            </a:r>
            <a:r>
              <a:rPr lang="zh-TW" altLang="en-US" sz="32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制</a:t>
            </a:r>
            <a:r>
              <a:rPr lang="en-US" altLang="zh-TW" sz="32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–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信徒組成「地區性議會」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並按立職銜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長老們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管理眾教會，在各堂中再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設立牧師、執事、教師等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0323" y="4850620"/>
            <a:ext cx="849142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由加爾文提倡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例：歸正派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(Reformed)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、長老會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(Presbyterian)</a:t>
            </a:r>
          </a:p>
          <a:p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  </a:t>
            </a:r>
          </a:p>
        </p:txBody>
      </p:sp>
    </p:spTree>
    <p:extLst>
      <p:ext uri="{BB962C8B-B14F-4D97-AF65-F5344CB8AC3E}">
        <p14:creationId xmlns:p14="http://schemas.microsoft.com/office/powerpoint/2010/main" val="127584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0285" y="130632"/>
            <a:ext cx="75713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不同宗派的「體制」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行政管理之別</a:t>
            </a:r>
            <a:r>
              <a:rPr lang="en-US" altLang="zh-TW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6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0114" y="892632"/>
            <a:ext cx="59811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C</a:t>
            </a:r>
            <a:r>
              <a:rPr lang="en-US" altLang="zh-TW" sz="32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</a:t>
            </a:r>
            <a:r>
              <a:rPr lang="zh-TW" altLang="en-US" sz="32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會眾制</a:t>
            </a:r>
            <a:r>
              <a:rPr lang="zh-TW" altLang="en-US" sz="32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又稱「公理制」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7483" y="1477407"/>
            <a:ext cx="79624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會眾以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民主式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投票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選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聘牧師、執事、規章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7483" y="2062182"/>
            <a:ext cx="673133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由慈運理提倡，各堂會有獨立主權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例：浸信會、神召會、行道會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797" y="3724175"/>
            <a:ext cx="691567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6000" dirty="0" smtClean="0">
                <a:solidFill>
                  <a:schemeClr val="accent6">
                    <a:lumMod val="50000"/>
                  </a:schemeClr>
                </a:solidFill>
                <a:latin typeface="華康圓體 Std W8" panose="02000800000000000000" pitchFamily="50" charset="-120"/>
                <a:ea typeface="華康圓體 Std W8" panose="02000800000000000000" pitchFamily="50" charset="-120"/>
              </a:rPr>
              <a:t>CCIC </a:t>
            </a:r>
            <a:r>
              <a:rPr lang="zh-TW" altLang="en-US" sz="6000" dirty="0" smtClean="0">
                <a:solidFill>
                  <a:schemeClr val="accent6">
                    <a:lumMod val="50000"/>
                  </a:schemeClr>
                </a:solidFill>
                <a:latin typeface="華康圓體 Std W8" panose="02000800000000000000" pitchFamily="50" charset="-120"/>
                <a:ea typeface="華康圓體 Std W8" panose="02000800000000000000" pitchFamily="50" charset="-120"/>
              </a:rPr>
              <a:t>基督徒會堂？</a:t>
            </a:r>
            <a:endParaRPr lang="en-US" sz="6000" dirty="0">
              <a:solidFill>
                <a:schemeClr val="accent6">
                  <a:lumMod val="50000"/>
                </a:schemeClr>
              </a:solidFill>
              <a:latin typeface="華康圓體 Std W8" panose="02000800000000000000" pitchFamily="50" charset="-120"/>
              <a:ea typeface="華康圓體 Std W8" panose="02000800000000000000" pitchFamily="5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4453629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ave 1"/>
          <p:cNvSpPr/>
          <p:nvPr/>
        </p:nvSpPr>
        <p:spPr>
          <a:xfrm>
            <a:off x="421497" y="283453"/>
            <a:ext cx="2299931" cy="1287881"/>
          </a:xfrm>
          <a:prstGeom prst="wav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非宗派</a:t>
            </a:r>
            <a:endParaRPr lang="en-US" sz="40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62743" y="1814287"/>
            <a:ext cx="6227987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獨立教會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(Independent churches)</a:t>
            </a: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地方教會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(Local churches)</a:t>
            </a: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聖經教會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(Bible churches)</a:t>
            </a: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社區教會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(Community churches)</a:t>
            </a:r>
            <a:endParaRPr lang="en-US" sz="32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10115" y="635005"/>
            <a:ext cx="37160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(Non-Denomination)</a:t>
            </a:r>
            <a:endParaRPr lang="en-US" sz="32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6145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890" y="3948960"/>
            <a:ext cx="2651125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5032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5508" y="239876"/>
            <a:ext cx="2420856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異端定義：</a:t>
            </a:r>
            <a:endParaRPr lang="en-US" sz="3400" dirty="0">
              <a:solidFill>
                <a:srgbClr val="7030A0"/>
              </a:solidFill>
            </a:endParaRPr>
          </a:p>
        </p:txBody>
      </p:sp>
      <p:sp>
        <p:nvSpPr>
          <p:cNvPr id="3" name="Text Box 14"/>
          <p:cNvSpPr txBox="1">
            <a:spLocks noChangeArrowheads="1"/>
          </p:cNvSpPr>
          <p:nvPr/>
        </p:nvSpPr>
        <p:spPr bwMode="auto">
          <a:xfrm>
            <a:off x="116340" y="855429"/>
            <a:ext cx="8708346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SzPct val="50000"/>
              <a:buFontTx/>
              <a:buBlip>
                <a:blip r:embed="rId2"/>
              </a:buBlip>
              <a:defRPr/>
            </a:pPr>
            <a:r>
              <a:rPr lang="zh-TW" alt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新細明體" panose="02020500000000000000" pitchFamily="18" charset="-120"/>
              </a:rPr>
              <a:t> </a:t>
            </a:r>
            <a:r>
              <a:rPr lang="zh-TW" altLang="en-GB" sz="320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異端是一些</a:t>
            </a:r>
            <a:r>
              <a:rPr lang="zh-TW" altLang="en-GB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自稱基督教</a:t>
            </a:r>
            <a:r>
              <a:rPr lang="zh-TW" altLang="en-GB" sz="320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</a:t>
            </a:r>
            <a:r>
              <a:rPr lang="zh-TW" altLang="en-GB" sz="32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或類</a:t>
            </a:r>
            <a:r>
              <a:rPr lang="zh-TW" altLang="en-GB" sz="320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似基督教的信仰</a:t>
            </a:r>
            <a:r>
              <a:rPr lang="zh-TW" altLang="en-GB" sz="32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  </a:t>
            </a:r>
            <a:endParaRPr lang="en-US" altLang="zh-TW" sz="3200" dirty="0" smtClean="0">
              <a:solidFill>
                <a:srgbClr val="0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SzPct val="50000"/>
              <a:defRPr/>
            </a:pPr>
            <a:r>
              <a:rPr lang="en-US" altLang="zh-TW" sz="320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GB" sz="32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但</a:t>
            </a:r>
            <a:r>
              <a:rPr lang="zh-TW" altLang="en-GB" sz="320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與正統教會所解釋的聖經</a:t>
            </a:r>
            <a:r>
              <a:rPr lang="zh-TW" altLang="en-GB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真</a:t>
            </a:r>
            <a:r>
              <a:rPr lang="zh-TW" altLang="en-GB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理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不乎合</a:t>
            </a:r>
            <a:r>
              <a:rPr lang="zh-TW" altLang="en-US" sz="320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或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違反</a:t>
            </a:r>
            <a:r>
              <a:rPr lang="zh-TW" altLang="en-GB" sz="32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</a:t>
            </a:r>
            <a:endParaRPr lang="zh-TW" altLang="en-GB" sz="3200" dirty="0">
              <a:solidFill>
                <a:srgbClr val="0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2050" name="Picture 2" descr="Image result for christian heres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0147" y="2319375"/>
            <a:ext cx="4721226" cy="2873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81943" y="5149008"/>
            <a:ext cx="467307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srgbClr val="C00000"/>
                </a:solidFill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披著羊皮的</a:t>
            </a:r>
            <a:r>
              <a:rPr lang="zh-TW" altLang="en-US" sz="5000" dirty="0" smtClean="0">
                <a:solidFill>
                  <a:srgbClr val="002060"/>
                </a:solidFill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狼</a:t>
            </a:r>
            <a:r>
              <a:rPr lang="zh-TW" altLang="en-US" sz="5000" dirty="0" smtClean="0">
                <a:solidFill>
                  <a:srgbClr val="C00000"/>
                </a:solidFill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！</a:t>
            </a:r>
            <a:endParaRPr lang="en-US" sz="5000" dirty="0">
              <a:solidFill>
                <a:srgbClr val="C00000"/>
              </a:solidFill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6436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00163"/>
            <a:ext cx="9144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>
              <a:spcBef>
                <a:spcPts val="0"/>
              </a:spcBef>
              <a:spcAft>
                <a:spcPts val="0"/>
              </a:spcAft>
              <a:tabLst>
                <a:tab pos="314325" algn="l"/>
              </a:tabLst>
            </a:pPr>
            <a:r>
              <a:rPr lang="zh-TW" sz="3200" b="1" u="sng" dirty="0" smtClean="0">
                <a:solidFill>
                  <a:srgbClr val="0070C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異端的幾個特徵</a:t>
            </a:r>
            <a:r>
              <a:rPr lang="en-US" sz="3200" dirty="0" smtClean="0">
                <a:solidFill>
                  <a:srgbClr val="0070C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sz="28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sz="28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取自「面對異端」</a:t>
            </a:r>
            <a:r>
              <a:rPr lang="en-US" sz="28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, </a:t>
            </a:r>
            <a:r>
              <a:rPr lang="zh-TW" sz="28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賴瑞仁著</a:t>
            </a:r>
            <a:r>
              <a:rPr lang="en-US" sz="28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</a:p>
          <a:p>
            <a:pPr marL="342900" marR="0" lvl="0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tabLst>
                <a:tab pos="542925" algn="l"/>
              </a:tabLst>
            </a:pPr>
            <a:r>
              <a:rPr 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有活動力強的領袖，並獨裁、權威的教會組織</a:t>
            </a:r>
            <a:endParaRPr lang="en-US" sz="32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342900" marR="0" lvl="0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tabLst>
                <a:tab pos="542925" algn="l"/>
              </a:tabLst>
            </a:pPr>
            <a:r>
              <a:rPr 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宣稱擁有新啟示，否認聖經為唯一的權威</a:t>
            </a:r>
            <a:r>
              <a:rPr lang="en-US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(</a:t>
            </a:r>
            <a:r>
              <a:rPr 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參</a:t>
            </a:r>
            <a:endParaRPr lang="en-US" altLang="zh-TW" sz="32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342900" marR="0" lvl="0">
              <a:spcBef>
                <a:spcPts val="0"/>
              </a:spcBef>
              <a:spcAft>
                <a:spcPts val="0"/>
              </a:spcAft>
              <a:tabLst>
                <a:tab pos="542925" algn="l"/>
              </a:tabLst>
            </a:pPr>
            <a:r>
              <a:rPr lang="en-US" altLang="zh-TW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啟</a:t>
            </a:r>
            <a:r>
              <a:rPr lang="en-US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22:18-19)</a:t>
            </a:r>
          </a:p>
          <a:p>
            <a:pPr marL="342900" marR="0" lvl="0">
              <a:spcBef>
                <a:spcPts val="0"/>
              </a:spcBef>
              <a:spcAft>
                <a:spcPts val="0"/>
              </a:spcAft>
              <a:tabLst>
                <a:tab pos="542925" algn="l"/>
              </a:tabLst>
            </a:pP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c.</a:t>
            </a:r>
            <a:r>
              <a:rPr 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信自己是唯一能得救的真教會，強烈排除異己</a:t>
            </a:r>
            <a:endParaRPr lang="en-US" altLang="zh-TW" sz="32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342900" marR="0" lvl="0">
              <a:spcBef>
                <a:spcPts val="0"/>
              </a:spcBef>
              <a:spcAft>
                <a:spcPts val="0"/>
              </a:spcAft>
              <a:tabLst>
                <a:tab pos="542925" algn="l"/>
              </a:tabLst>
            </a:pPr>
            <a:r>
              <a:rPr lang="en-US" altLang="zh-TW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的態度</a:t>
            </a:r>
            <a:endParaRPr lang="en-US" sz="32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342900" marR="0" lvl="0">
              <a:spcBef>
                <a:spcPts val="0"/>
              </a:spcBef>
              <a:spcAft>
                <a:spcPts val="0"/>
              </a:spcAft>
              <a:tabLst>
                <a:tab pos="542925" algn="l"/>
              </a:tabLst>
            </a:pPr>
            <a:r>
              <a:rPr lang="en-US" alt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d.</a:t>
            </a:r>
            <a:r>
              <a:rPr 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強調「末世」觀念，密集教義灌輸</a:t>
            </a:r>
            <a:endParaRPr lang="en-US" sz="32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342900" marR="0" lvl="0">
              <a:spcBef>
                <a:spcPts val="0"/>
              </a:spcBef>
              <a:spcAft>
                <a:spcPts val="0"/>
              </a:spcAft>
              <a:tabLst>
                <a:tab pos="542925" algn="l"/>
              </a:tabLst>
            </a:pPr>
            <a:r>
              <a:rPr lang="en-US" alt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e.</a:t>
            </a:r>
            <a:r>
              <a:rPr 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靠行為稱義，熱心宣教，否認耶穌的救恩是完</a:t>
            </a:r>
            <a:endParaRPr lang="en-US" altLang="zh-TW" sz="32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342900" marR="0" lvl="0">
              <a:spcBef>
                <a:spcPts val="0"/>
              </a:spcBef>
              <a:spcAft>
                <a:spcPts val="0"/>
              </a:spcAft>
              <a:tabLst>
                <a:tab pos="542925" algn="l"/>
              </a:tabLst>
            </a:pPr>
            <a:r>
              <a:rPr lang="en-US" altLang="zh-TW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全的</a:t>
            </a:r>
            <a:r>
              <a:rPr lang="en-US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參弗</a:t>
            </a:r>
            <a:r>
              <a:rPr lang="en-US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2:8-9, </a:t>
            </a:r>
            <a:r>
              <a:rPr 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加</a:t>
            </a:r>
            <a:r>
              <a:rPr lang="en-US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3</a:t>
            </a:r>
            <a:r>
              <a:rPr 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章</a:t>
            </a:r>
            <a:r>
              <a:rPr lang="en-US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</a:p>
          <a:p>
            <a:pPr marL="342900" marR="0" lvl="0">
              <a:spcBef>
                <a:spcPts val="0"/>
              </a:spcBef>
              <a:spcAft>
                <a:spcPts val="0"/>
              </a:spcAft>
              <a:tabLst>
                <a:tab pos="542925" algn="l"/>
              </a:tabLst>
            </a:pPr>
            <a:r>
              <a:rPr lang="en-US" alt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f.</a:t>
            </a:r>
            <a:r>
              <a:rPr 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降低耶穌基督的地位，否認祂為救主，為神的</a:t>
            </a:r>
            <a:r>
              <a:rPr lang="en-US" alt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</a:p>
          <a:p>
            <a:pPr marL="342900" marR="0" lvl="0">
              <a:spcBef>
                <a:spcPts val="0"/>
              </a:spcBef>
              <a:spcAft>
                <a:spcPts val="0"/>
              </a:spcAft>
              <a:tabLst>
                <a:tab pos="542925" algn="l"/>
              </a:tabLst>
            </a:pPr>
            <a:r>
              <a:rPr lang="en-US" altLang="zh-TW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兒子，為復活的主等</a:t>
            </a:r>
            <a:r>
              <a:rPr lang="en-US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(</a:t>
            </a:r>
            <a:r>
              <a:rPr 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參彼後</a:t>
            </a:r>
            <a:r>
              <a:rPr lang="en-US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2:1, </a:t>
            </a:r>
            <a:r>
              <a:rPr 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約壹</a:t>
            </a:r>
            <a:r>
              <a:rPr lang="en-US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4:3)</a:t>
            </a:r>
          </a:p>
          <a:p>
            <a:pPr marL="342900" marR="0" lvl="0">
              <a:spcBef>
                <a:spcPts val="0"/>
              </a:spcBef>
              <a:spcAft>
                <a:spcPts val="0"/>
              </a:spcAft>
              <a:tabLst>
                <a:tab pos="542925" algn="l"/>
              </a:tabLst>
            </a:pPr>
            <a:r>
              <a:rPr lang="en-US" alt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g.</a:t>
            </a:r>
            <a:r>
              <a:rPr 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否認三為一體真神</a:t>
            </a:r>
            <a:endParaRPr lang="en-US" sz="3200" dirty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56648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l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5508" y="239876"/>
            <a:ext cx="4209807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教會早期已有異端：</a:t>
            </a:r>
            <a:endParaRPr lang="en-US" sz="3400" dirty="0">
              <a:solidFill>
                <a:srgbClr val="7030A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5508" y="958333"/>
            <a:ext cx="5973110" cy="21852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例：諾</a:t>
            </a:r>
            <a:r>
              <a:rPr lang="zh-TW" altLang="en-US" sz="34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斯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底主義 </a:t>
            </a:r>
            <a:r>
              <a:rPr lang="en-US" altLang="zh-TW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(Gnosticism)</a:t>
            </a:r>
          </a:p>
          <a:p>
            <a:r>
              <a:rPr lang="en-US" sz="34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亞流主義 </a:t>
            </a:r>
            <a:r>
              <a:rPr lang="en-US" altLang="zh-TW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(Arianism)</a:t>
            </a:r>
          </a:p>
          <a:p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 幻</a:t>
            </a:r>
            <a:r>
              <a:rPr lang="zh-TW" altLang="en-US" sz="34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影說（</a:t>
            </a:r>
            <a:r>
              <a:rPr lang="en-US" sz="34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Docetism</a:t>
            </a:r>
            <a:r>
              <a:rPr 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）</a:t>
            </a:r>
          </a:p>
          <a:p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 嗣</a:t>
            </a:r>
            <a:r>
              <a:rPr lang="zh-TW" altLang="en-US" sz="34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子說（</a:t>
            </a:r>
            <a:r>
              <a:rPr lang="en-US" sz="3400" dirty="0" err="1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Adoptionism</a:t>
            </a:r>
            <a:r>
              <a:rPr 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）</a:t>
            </a:r>
            <a:r>
              <a:rPr lang="en-US" altLang="zh-TW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</a:t>
            </a:r>
            <a:endParaRPr lang="en-US" sz="34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1700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2987675" y="620713"/>
            <a:ext cx="54371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SzPct val="50000"/>
              <a:defRPr/>
            </a:pPr>
            <a:r>
              <a:rPr lang="zh-TW" altLang="en-US" sz="28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新細明體" panose="02020500000000000000" pitchFamily="18" charset="-120"/>
              </a:rPr>
              <a:t>耶和華見證人會（守望台）</a:t>
            </a:r>
            <a:endParaRPr lang="zh-TW" altLang="en-GB" sz="2800">
              <a:solidFill>
                <a:srgbClr val="00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50182" name="Picture 6" descr="Cover of boo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628775"/>
            <a:ext cx="2728912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3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TW" altLang="en-US" b="1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anose="02020500000000000000" pitchFamily="18" charset="-120"/>
              </a:rPr>
              <a:t>例子</a:t>
            </a:r>
          </a:p>
        </p:txBody>
      </p:sp>
      <p:pic>
        <p:nvPicPr>
          <p:cNvPr id="50188" name="Picture 12" descr="Cover of brochure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0563" y="2276475"/>
            <a:ext cx="2997200" cy="38163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0192" name="Picture 16" descr="Cover of brochure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59513" y="1700213"/>
            <a:ext cx="2884487" cy="36734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5720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50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50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0" grpId="0"/>
      <p:bldP spid="5018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420913" y="129688"/>
            <a:ext cx="9289142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1835" marR="0" algn="just">
              <a:spcBef>
                <a:spcPts val="0"/>
              </a:spcBef>
              <a:spcAft>
                <a:spcPts val="0"/>
              </a:spcAft>
            </a:pPr>
            <a:r>
              <a:rPr lang="en-US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1884</a:t>
            </a:r>
            <a:r>
              <a:rPr lang="zh-TW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年由</a:t>
            </a:r>
            <a:r>
              <a:rPr lang="en-US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Charles </a:t>
            </a:r>
            <a:r>
              <a:rPr lang="en-US" sz="3000" dirty="0" err="1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Taze</a:t>
            </a:r>
            <a:r>
              <a:rPr lang="en-US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Russell(</a:t>
            </a:r>
            <a:r>
              <a:rPr lang="zh-TW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羅素</a:t>
            </a:r>
            <a:r>
              <a:rPr lang="en-US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r>
              <a:rPr lang="zh-TW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在美國賓州創立，初名「錫安守望台」。</a:t>
            </a:r>
            <a:r>
              <a:rPr lang="en-US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1931</a:t>
            </a:r>
            <a:r>
              <a:rPr lang="zh-TW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年由</a:t>
            </a:r>
            <a:r>
              <a:rPr lang="en-US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J. F. Rutherford</a:t>
            </a:r>
            <a:r>
              <a:rPr lang="zh-TW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律師繼任，他修改了羅素一些錯誤的宣言，並按聖經以賽亞書</a:t>
            </a:r>
            <a:r>
              <a:rPr lang="en-US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43:10</a:t>
            </a:r>
            <a:r>
              <a:rPr lang="zh-TW" altLang="en-US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</a:t>
            </a:r>
            <a:r>
              <a:rPr lang="en-US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12</a:t>
            </a:r>
            <a:r>
              <a:rPr lang="zh-TW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改名「</a:t>
            </a:r>
            <a:r>
              <a:rPr lang="zh-TW" sz="3000" b="1" dirty="0" smtClean="0"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耶和華見證人會</a:t>
            </a:r>
            <a:r>
              <a:rPr lang="zh-TW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」，聲稱是啟示錄</a:t>
            </a:r>
            <a:r>
              <a:rPr lang="en-US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7</a:t>
            </a:r>
            <a:r>
              <a:rPr lang="zh-TW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</a:t>
            </a:r>
            <a:r>
              <a:rPr lang="en-US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14</a:t>
            </a:r>
            <a:r>
              <a:rPr lang="zh-TW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章中所說的十四萬四千唯一得救的人，後來信徒遠超過這數字時，又改口說尚有「哈米吉多頓劫餘的人」。自譯聖經，稱為</a:t>
            </a:r>
            <a:r>
              <a:rPr lang="en-US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New World Translation</a:t>
            </a:r>
            <a:r>
              <a:rPr lang="zh-TW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。總部在紐約的布魯克林市。</a:t>
            </a:r>
            <a:endParaRPr lang="en-US" sz="30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711835" marR="0" algn="just">
              <a:spcBef>
                <a:spcPts val="0"/>
              </a:spcBef>
              <a:spcAft>
                <a:spcPts val="0"/>
              </a:spcAft>
            </a:pPr>
            <a:r>
              <a:rPr lang="zh-TW" sz="3000" i="1" dirty="0" smtClean="0">
                <a:solidFill>
                  <a:srgbClr val="00206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註：羅素喜歡吹牛，聲稱是希臘文專家，結果在法庭上當眾被拆穿。他預言主耶穌將於</a:t>
            </a:r>
            <a:r>
              <a:rPr lang="en-US" sz="3000" i="1" dirty="0" smtClean="0">
                <a:solidFill>
                  <a:srgbClr val="00206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1914</a:t>
            </a:r>
            <a:r>
              <a:rPr lang="zh-TW" sz="3000" i="1" dirty="0" smtClean="0">
                <a:solidFill>
                  <a:srgbClr val="00206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再來，後來沒有發生，便硬說主耶穌「隱形性」地降臨了。羅素的太太於</a:t>
            </a:r>
            <a:r>
              <a:rPr lang="en-US" sz="3000" i="1" dirty="0" smtClean="0">
                <a:solidFill>
                  <a:srgbClr val="00206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1913</a:t>
            </a:r>
            <a:r>
              <a:rPr lang="zh-TW" sz="3000" i="1" dirty="0" smtClean="0">
                <a:solidFill>
                  <a:srgbClr val="00206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年與他離婚，理由是丈夫「自大、自私、尊制，且與其他女人有不道德行為」。</a:t>
            </a:r>
            <a:endParaRPr lang="en-US" sz="3000" dirty="0">
              <a:solidFill>
                <a:srgbClr val="002060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317206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258" y="270639"/>
            <a:ext cx="8991601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/>
            <a:r>
              <a:rPr lang="zh-TW" sz="3200" dirty="0" smtClean="0">
                <a:solidFill>
                  <a:srgbClr val="0070C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特色：</a:t>
            </a:r>
            <a:endParaRPr lang="en-US" altLang="zh-TW" sz="3200" dirty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indent="355600" algn="just"/>
            <a:r>
              <a:rPr lang="zh-TW" altLang="en-US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  </a:t>
            </a:r>
            <a:r>
              <a:rPr 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寵大文字工作：大量印刷並到處分派刊物</a:t>
            </a:r>
            <a:endParaRPr lang="en-US" altLang="zh-TW" sz="32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indent="355600" algn="just"/>
            <a:r>
              <a:rPr lang="en-US" altLang="zh-TW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</a:t>
            </a:r>
            <a:r>
              <a:rPr lang="zh-TW" sz="3200" u="sng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守望台</a:t>
            </a:r>
            <a:r>
              <a:rPr lang="en-US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(Watch Tower)</a:t>
            </a:r>
            <a:r>
              <a:rPr 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及</a:t>
            </a:r>
            <a:r>
              <a:rPr lang="zh-TW" sz="3200" u="sng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覺醒</a:t>
            </a:r>
            <a:r>
              <a:rPr lang="en-US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(Awake)</a:t>
            </a:r>
            <a:r>
              <a:rPr 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，著重</a:t>
            </a:r>
            <a:endParaRPr lang="en-US" altLang="zh-TW" sz="32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indent="355600" algn="just"/>
            <a:r>
              <a:rPr lang="en-US" altLang="zh-TW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</a:t>
            </a:r>
            <a:r>
              <a:rPr 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末世信息。</a:t>
            </a:r>
            <a:endParaRPr lang="en-US" altLang="zh-TW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indent="355600" algn="just"/>
            <a:r>
              <a:rPr lang="zh-TW" altLang="en-US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  </a:t>
            </a:r>
            <a:r>
              <a:rPr 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喜歡逐家登門拜訪</a:t>
            </a:r>
            <a:endParaRPr lang="en-US" altLang="zh-TW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indent="355600" algn="just"/>
            <a:r>
              <a:rPr lang="zh-TW" altLang="en-US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  </a:t>
            </a:r>
            <a:r>
              <a:rPr 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反對一切戰爭和服兵役</a:t>
            </a:r>
            <a:endParaRPr lang="en-US" altLang="zh-TW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indent="355600" algn="just"/>
            <a:r>
              <a:rPr lang="zh-TW" altLang="en-US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  </a:t>
            </a:r>
            <a:r>
              <a:rPr 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不捐血或捐器官，不接受器官移植手術、</a:t>
            </a:r>
            <a:r>
              <a:rPr lang="en-US" alt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</a:p>
          <a:p>
            <a:pPr indent="355600" algn="just"/>
            <a:r>
              <a:rPr lang="en-US" altLang="zh-TW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</a:t>
            </a:r>
            <a:r>
              <a:rPr 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輸血、或任何流血性的預防注射，如種牛豆</a:t>
            </a:r>
            <a:endParaRPr lang="en-US" altLang="zh-TW" sz="32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indent="355600" algn="just"/>
            <a:r>
              <a:rPr lang="en-US" altLang="zh-TW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，天花等。</a:t>
            </a:r>
            <a:endParaRPr lang="en-US" altLang="zh-TW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indent="355600" algn="just"/>
            <a:r>
              <a:rPr lang="zh-TW" altLang="en-US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 </a:t>
            </a:r>
            <a:r>
              <a:rPr 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不慶祝任何節期，包括聖誕節</a:t>
            </a:r>
            <a:r>
              <a:rPr lang="zh-TW" altLang="en-US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</a:t>
            </a:r>
            <a:r>
              <a:rPr 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復活節</a:t>
            </a:r>
            <a:r>
              <a:rPr lang="zh-TW" altLang="en-US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</a:t>
            </a:r>
            <a:r>
              <a:rPr 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國慶</a:t>
            </a:r>
            <a:endParaRPr lang="en-US" altLang="zh-TW" sz="32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indent="355600" algn="just"/>
            <a:r>
              <a:rPr lang="en-US" alt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，甚至任何人或自己的生辰</a:t>
            </a:r>
            <a:endParaRPr lang="en-US" sz="3200" dirty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2652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0629" y="382012"/>
            <a:ext cx="9173027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584200" algn="l"/>
              </a:tabLst>
            </a:pPr>
            <a:r>
              <a:rPr lang="zh-TW" sz="3000" dirty="0" smtClean="0">
                <a:solidFill>
                  <a:srgbClr val="0070C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錯謬：</a:t>
            </a:r>
            <a:endParaRPr lang="en-US" altLang="zh-TW" sz="3000" dirty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584200" algn="l"/>
              </a:tabLst>
            </a:pPr>
            <a:r>
              <a:rPr lang="zh-TW" altLang="en-US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否定三位一體。</a:t>
            </a:r>
            <a:r>
              <a:rPr lang="en-US" sz="3000" i="1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sz="3000" i="1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認為「</a:t>
            </a:r>
            <a:r>
              <a:rPr lang="en-US" sz="3000" i="1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</a:t>
            </a:r>
            <a:r>
              <a:rPr lang="zh-TW" sz="3000" i="1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父</a:t>
            </a:r>
            <a:r>
              <a:rPr lang="en-US" sz="3000" i="1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+ 1</a:t>
            </a:r>
            <a:r>
              <a:rPr lang="zh-TW" sz="3000" i="1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子</a:t>
            </a:r>
            <a:r>
              <a:rPr lang="en-US" sz="3000" i="1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+ 1</a:t>
            </a:r>
            <a:r>
              <a:rPr lang="zh-TW" sz="3000" i="1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靈」不可能等</a:t>
            </a:r>
            <a:endParaRPr lang="en-US" altLang="zh-TW" sz="3000" i="1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584200" algn="l"/>
              </a:tabLst>
            </a:pPr>
            <a:r>
              <a:rPr lang="en-US" altLang="zh-TW" sz="3000" i="1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sz="3000" i="1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於</a:t>
            </a:r>
            <a:r>
              <a:rPr lang="en-US" sz="3000" i="1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</a:t>
            </a:r>
            <a:r>
              <a:rPr lang="zh-TW" sz="3000" i="1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神</a:t>
            </a:r>
            <a:r>
              <a:rPr lang="en-US" sz="3000" i="1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0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584200" algn="l"/>
              </a:tabLst>
            </a:pPr>
            <a:r>
              <a:rPr lang="zh-TW" altLang="en-US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否認耶穌的神性，說祂是「被造的米迦勒」，不與</a:t>
            </a:r>
            <a:endParaRPr lang="en-US" altLang="zh-TW" sz="30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584200" algn="l"/>
              </a:tabLst>
            </a:pPr>
            <a:r>
              <a:rPr lang="en-US" altLang="zh-TW" sz="30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上帝同等。耶穌其人在十字架上永遠死了，從未復</a:t>
            </a:r>
            <a:endParaRPr lang="en-US" altLang="zh-TW" sz="30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584200" algn="l"/>
              </a:tabLst>
            </a:pPr>
            <a:r>
              <a:rPr lang="en-US" altLang="zh-TW" sz="30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活；為了賞賜祂的順服，神賜祂一個靈。</a:t>
            </a:r>
            <a:endParaRPr lang="en-US" altLang="zh-TW" sz="30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584200" algn="l"/>
              </a:tabLst>
            </a:pPr>
            <a:r>
              <a:rPr lang="zh-TW" altLang="en-US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否認有天堂、地獄</a:t>
            </a:r>
            <a:r>
              <a:rPr lang="en-US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, </a:t>
            </a:r>
            <a:r>
              <a:rPr lang="zh-TW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人死後靈魂</a:t>
            </a:r>
            <a:r>
              <a:rPr lang="en-US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生命力</a:t>
            </a:r>
            <a:r>
              <a:rPr lang="en-US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r>
              <a:rPr lang="zh-TW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即消滅。</a:t>
            </a:r>
            <a:r>
              <a:rPr lang="en-US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認</a:t>
            </a:r>
            <a:endParaRPr lang="en-US" altLang="zh-TW" sz="30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584200" algn="l"/>
              </a:tabLst>
            </a:pPr>
            <a:r>
              <a:rPr lang="en-US" altLang="zh-TW" sz="30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為上帝既是慈愛的，怎能容許人下地獄？</a:t>
            </a:r>
            <a:r>
              <a:rPr lang="en-US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 </a:t>
            </a:r>
            <a:r>
              <a:rPr lang="zh-TW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相信世界</a:t>
            </a:r>
            <a:endParaRPr lang="en-US" altLang="zh-TW" sz="30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584200" algn="l"/>
              </a:tabLst>
            </a:pPr>
            <a:r>
              <a:rPr lang="en-US" altLang="zh-TW" sz="30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末日時，地球將恢復成為物質性、政治性的樂園。</a:t>
            </a:r>
            <a:endParaRPr lang="en-US" sz="30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889000" marR="0" indent="-889000">
              <a:spcBef>
                <a:spcPts val="0"/>
              </a:spcBef>
              <a:spcAft>
                <a:spcPts val="0"/>
              </a:spcAft>
            </a:pPr>
            <a:r>
              <a:rPr lang="zh-TW" altLang="en-US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耶穌基督的救贖不能使人得到永生，得救乃要靠自</a:t>
            </a:r>
            <a:endParaRPr lang="en-US" altLang="zh-TW" sz="30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889000" marR="0" indent="-889000">
              <a:spcBef>
                <a:spcPts val="0"/>
              </a:spcBef>
              <a:spcAft>
                <a:spcPts val="0"/>
              </a:spcAft>
            </a:pPr>
            <a:r>
              <a:rPr lang="en-US" altLang="zh-TW" sz="30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己</a:t>
            </a:r>
            <a:r>
              <a:rPr lang="zh-TW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過有紀律的生活，並要將耶和華的名及旨意告訴</a:t>
            </a:r>
            <a:endParaRPr lang="en-US" altLang="zh-TW" sz="30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889000" marR="0" indent="-889000">
              <a:spcBef>
                <a:spcPts val="0"/>
              </a:spcBef>
              <a:spcAft>
                <a:spcPts val="0"/>
              </a:spcAft>
            </a:pPr>
            <a:r>
              <a:rPr lang="en-US" altLang="zh-TW" sz="30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別人。</a:t>
            </a:r>
            <a:endParaRPr lang="en-US" sz="30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889000" marR="0" indent="-889000">
              <a:spcBef>
                <a:spcPts val="0"/>
              </a:spcBef>
              <a:spcAft>
                <a:spcPts val="0"/>
              </a:spcAft>
            </a:pPr>
            <a:r>
              <a:rPr lang="en-US" sz="30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   </a:t>
            </a:r>
            <a:endParaRPr lang="en-US" sz="3000" dirty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96859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2684" y="357026"/>
            <a:ext cx="8599715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89000" marR="0" indent="-889000">
              <a:spcBef>
                <a:spcPts val="0"/>
              </a:spcBef>
              <a:spcAft>
                <a:spcPts val="0"/>
              </a:spcAft>
            </a:pPr>
            <a:r>
              <a:rPr lang="zh-TW" altLang="en-US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擅自歪曲聖經的翻譯，採用</a:t>
            </a:r>
            <a:r>
              <a:rPr lang="zh-TW" sz="3200" u="sng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新世界譯本</a:t>
            </a:r>
            <a:r>
              <a:rPr lang="en-US" altLang="zh-TW" sz="3200" u="sng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        </a:t>
            </a:r>
          </a:p>
          <a:p>
            <a:pPr marL="889000" marR="0" indent="-889000">
              <a:spcBef>
                <a:spcPts val="0"/>
              </a:spcBef>
              <a:spcAft>
                <a:spcPts val="0"/>
              </a:spcAft>
            </a:pPr>
            <a:r>
              <a:rPr lang="en-US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en-US" sz="3200" dirty="0" err="1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NewWorld</a:t>
            </a:r>
            <a:r>
              <a:rPr lang="en-US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Translation)</a:t>
            </a:r>
          </a:p>
          <a:p>
            <a:pPr marL="889000" marR="0" indent="-889000">
              <a:spcBef>
                <a:spcPts val="0"/>
              </a:spcBef>
              <a:spcAft>
                <a:spcPts val="0"/>
              </a:spcAft>
            </a:pPr>
            <a:r>
              <a:rPr lang="en-US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  </a:t>
            </a:r>
          </a:p>
          <a:p>
            <a:pPr marL="889000" marR="0" indent="-889000">
              <a:spcBef>
                <a:spcPts val="0"/>
              </a:spcBef>
              <a:spcAft>
                <a:spcPts val="0"/>
              </a:spcAft>
            </a:pPr>
            <a:r>
              <a:rPr 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例：</a:t>
            </a:r>
            <a:r>
              <a:rPr lang="en-US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(</a:t>
            </a:r>
            <a:r>
              <a:rPr 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約翰福音</a:t>
            </a:r>
            <a:r>
              <a:rPr lang="en-US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1:1)</a:t>
            </a:r>
            <a:r>
              <a:rPr 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</a:t>
            </a:r>
            <a:r>
              <a:rPr lang="en-US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…</a:t>
            </a:r>
            <a:r>
              <a:rPr 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道是一位神」</a:t>
            </a:r>
            <a:endParaRPr lang="en-US" sz="32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2667000" marR="0" indent="-2667000">
              <a:spcBef>
                <a:spcPts val="0"/>
              </a:spcBef>
              <a:spcAft>
                <a:spcPts val="0"/>
              </a:spcAft>
            </a:pPr>
            <a:r>
              <a:rPr lang="en-US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  (</a:t>
            </a:r>
            <a:r>
              <a:rPr 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約翰福音</a:t>
            </a:r>
            <a:r>
              <a:rPr lang="en-US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10:30)</a:t>
            </a:r>
            <a:r>
              <a:rPr 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「我與父原為一」加上註</a:t>
            </a:r>
            <a:r>
              <a:rPr lang="en-US" alt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</a:p>
          <a:p>
            <a:pPr marL="2667000" marR="0" indent="-2667000">
              <a:spcBef>
                <a:spcPts val="0"/>
              </a:spcBef>
              <a:spcAft>
                <a:spcPts val="0"/>
              </a:spcAft>
            </a:pPr>
            <a:r>
              <a:rPr lang="en-US" altLang="zh-TW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                        </a:t>
            </a:r>
            <a:r>
              <a:rPr 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解「我與父意念相同」</a:t>
            </a:r>
            <a:endParaRPr lang="en-US" sz="32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2844800" marR="0" indent="-2844800">
              <a:spcBef>
                <a:spcPts val="0"/>
              </a:spcBef>
              <a:spcAft>
                <a:spcPts val="0"/>
              </a:spcAft>
            </a:pPr>
            <a:r>
              <a:rPr lang="en-US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  (</a:t>
            </a:r>
            <a:r>
              <a:rPr 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歌羅西書</a:t>
            </a:r>
            <a:r>
              <a:rPr lang="en-US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1:15-17) </a:t>
            </a:r>
            <a:r>
              <a:rPr 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加上了「其它」一詞，</a:t>
            </a:r>
            <a:r>
              <a:rPr lang="en-US" alt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</a:p>
          <a:p>
            <a:pPr marL="2844800" marR="0" indent="-2844800">
              <a:spcBef>
                <a:spcPts val="0"/>
              </a:spcBef>
              <a:spcAft>
                <a:spcPts val="0"/>
              </a:spcAft>
            </a:pPr>
            <a:r>
              <a:rPr lang="en-US" altLang="zh-TW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  </a:t>
            </a:r>
            <a:r>
              <a:rPr 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為了要證實耶穌與其他受造之物無異</a:t>
            </a:r>
            <a:endParaRPr lang="en-US" sz="3200" dirty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5074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1575023" y="376473"/>
            <a:ext cx="666115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SzPct val="50000"/>
              <a:defRPr/>
            </a:pPr>
            <a:r>
              <a:rPr lang="zh-TW" altLang="en-US" sz="3200" dirty="0">
                <a:solidFill>
                  <a:srgbClr val="0070C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耶穌基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督末世聖</a:t>
            </a:r>
            <a:r>
              <a:rPr lang="zh-TW" altLang="en-US" sz="3200" dirty="0">
                <a:solidFill>
                  <a:srgbClr val="0070C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徒教會（摩門教）</a:t>
            </a:r>
            <a:endParaRPr lang="zh-TW" altLang="en-GB" sz="3200" dirty="0">
              <a:solidFill>
                <a:srgbClr val="0070C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grpSp>
        <p:nvGrpSpPr>
          <p:cNvPr id="54280" name="Group 8"/>
          <p:cNvGrpSpPr>
            <a:grpSpLocks/>
          </p:cNvGrpSpPr>
          <p:nvPr/>
        </p:nvGrpSpPr>
        <p:grpSpPr bwMode="auto">
          <a:xfrm>
            <a:off x="323850" y="1484313"/>
            <a:ext cx="2627313" cy="3979863"/>
            <a:chOff x="748" y="1207"/>
            <a:chExt cx="1655" cy="2507"/>
          </a:xfrm>
        </p:grpSpPr>
        <p:pic>
          <p:nvPicPr>
            <p:cNvPr id="19466" name="Picture 6" descr="Joseph Smith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" y="1207"/>
              <a:ext cx="1655" cy="18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7" name="Text Box 7"/>
            <p:cNvSpPr txBox="1">
              <a:spLocks noChangeArrowheads="1"/>
            </p:cNvSpPr>
            <p:nvPr/>
          </p:nvSpPr>
          <p:spPr bwMode="auto">
            <a:xfrm>
              <a:off x="870" y="3113"/>
              <a:ext cx="1382" cy="6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TW" b="0" dirty="0">
                  <a:solidFill>
                    <a:srgbClr val="000000"/>
                  </a:solidFill>
                  <a:latin typeface="華康黑體 Std W7" panose="020B0700000000000000" pitchFamily="34" charset="-120"/>
                  <a:ea typeface="華康黑體 Std W7" panose="020B0700000000000000" pitchFamily="34" charset="-120"/>
                </a:rPr>
                <a:t>Joseph Smith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b="0" dirty="0">
                  <a:solidFill>
                    <a:srgbClr val="000000"/>
                  </a:solidFill>
                  <a:latin typeface="華康黑體 Std W7" panose="020B0700000000000000" pitchFamily="34" charset="-120"/>
                  <a:ea typeface="華康黑體 Std W7" panose="020B0700000000000000" pitchFamily="34" charset="-120"/>
                </a:rPr>
                <a:t>施</a:t>
              </a:r>
              <a:r>
                <a:rPr lang="zh-TW" altLang="en-US" b="0" dirty="0" smtClean="0">
                  <a:solidFill>
                    <a:srgbClr val="000000"/>
                  </a:solidFill>
                  <a:latin typeface="華康黑體 Std W7" panose="020B0700000000000000" pitchFamily="34" charset="-120"/>
                  <a:ea typeface="華康黑體 Std W7" panose="020B0700000000000000" pitchFamily="34" charset="-120"/>
                </a:rPr>
                <a:t>約</a:t>
              </a:r>
              <a:r>
                <a:rPr lang="zh-TW" altLang="en-US" b="0" dirty="0">
                  <a:solidFill>
                    <a:srgbClr val="000000"/>
                  </a:solidFill>
                  <a:latin typeface="華康黑體 Std W7" panose="020B0700000000000000" pitchFamily="34" charset="-120"/>
                  <a:ea typeface="華康黑體 Std W7" panose="020B0700000000000000" pitchFamily="34" charset="-120"/>
                </a:rPr>
                <a:t>瑟</a:t>
              </a:r>
            </a:p>
          </p:txBody>
        </p:sp>
      </p:grpSp>
      <p:grpSp>
        <p:nvGrpSpPr>
          <p:cNvPr id="54288" name="Group 16"/>
          <p:cNvGrpSpPr>
            <a:grpSpLocks/>
          </p:cNvGrpSpPr>
          <p:nvPr/>
        </p:nvGrpSpPr>
        <p:grpSpPr bwMode="auto">
          <a:xfrm>
            <a:off x="3059113" y="3357563"/>
            <a:ext cx="3095625" cy="2854482"/>
            <a:chOff x="2109" y="1842"/>
            <a:chExt cx="2222" cy="2041"/>
          </a:xfrm>
        </p:grpSpPr>
        <p:pic>
          <p:nvPicPr>
            <p:cNvPr id="19464" name="Picture 14" descr="Salt Lake Templ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09" y="1842"/>
              <a:ext cx="2222" cy="16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5" name="Text Box 15"/>
            <p:cNvSpPr txBox="1">
              <a:spLocks noChangeArrowheads="1"/>
            </p:cNvSpPr>
            <p:nvPr/>
          </p:nvSpPr>
          <p:spPr bwMode="auto">
            <a:xfrm>
              <a:off x="2166" y="3509"/>
              <a:ext cx="2108" cy="3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TW" b="0" dirty="0">
                  <a:solidFill>
                    <a:srgbClr val="000000"/>
                  </a:solidFill>
                </a:rPr>
                <a:t>Salt Lake Temple</a:t>
              </a:r>
            </a:p>
          </p:txBody>
        </p:sp>
      </p:grpSp>
      <p:grpSp>
        <p:nvGrpSpPr>
          <p:cNvPr id="54293" name="Group 21"/>
          <p:cNvGrpSpPr>
            <a:grpSpLocks/>
          </p:cNvGrpSpPr>
          <p:nvPr/>
        </p:nvGrpSpPr>
        <p:grpSpPr bwMode="auto">
          <a:xfrm>
            <a:off x="6372225" y="1412875"/>
            <a:ext cx="2351088" cy="3835401"/>
            <a:chOff x="4014" y="890"/>
            <a:chExt cx="1481" cy="2416"/>
          </a:xfrm>
        </p:grpSpPr>
        <p:pic>
          <p:nvPicPr>
            <p:cNvPr id="19462" name="Picture 19" descr="HK_Temple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4" y="890"/>
              <a:ext cx="1481" cy="19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3" name="Text Box 20"/>
            <p:cNvSpPr txBox="1">
              <a:spLocks noChangeArrowheads="1"/>
            </p:cNvSpPr>
            <p:nvPr/>
          </p:nvSpPr>
          <p:spPr bwMode="auto">
            <a:xfrm>
              <a:off x="4244" y="2976"/>
              <a:ext cx="1021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b="0" dirty="0">
                  <a:solidFill>
                    <a:srgbClr val="000000"/>
                  </a:solidFill>
                  <a:latin typeface="華康黑體 Std W7" panose="020B0700000000000000" pitchFamily="34" charset="-120"/>
                  <a:ea typeface="華康黑體 Std W7" panose="020B0700000000000000" pitchFamily="34" charset="-120"/>
                </a:rPr>
                <a:t>香港聖殿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1582737" y="899615"/>
            <a:ext cx="64001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kern="100" dirty="0" smtClean="0">
                <a:effectLst/>
                <a:cs typeface="Times New Roman" panose="02020603050405020304" pitchFamily="18" charset="0"/>
              </a:rPr>
              <a:t>Church of Jesus Christ of Latter Day Saints </a:t>
            </a:r>
            <a:r>
              <a:rPr lang="en-US" altLang="zh-TW" sz="2000" kern="100" dirty="0" smtClean="0">
                <a:effectLst/>
                <a:cs typeface="Times New Roman" panose="02020603050405020304" pitchFamily="18" charset="0"/>
              </a:rPr>
              <a:t>(Mormon)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76427815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4171" y="336568"/>
            <a:ext cx="869405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sz="3200" u="sng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歷史背景</a:t>
            </a:r>
            <a:r>
              <a:rPr lang="zh-TW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：</a:t>
            </a:r>
            <a:endParaRPr lang="en-US" altLang="zh-TW" sz="3200" kern="1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algn="just"/>
            <a:endParaRPr lang="en-US" sz="3200" kern="1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152400" marR="0" indent="-152400" algn="just">
              <a:spcBef>
                <a:spcPts val="0"/>
              </a:spcBef>
              <a:spcAft>
                <a:spcPts val="0"/>
              </a:spcAft>
            </a:pPr>
            <a:r>
              <a:rPr lang="zh-TW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＊創辦人施約瑟</a:t>
            </a:r>
            <a:r>
              <a:rPr lang="en-US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Joseph Smith(1805-1844)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</a:t>
            </a:r>
            <a:r>
              <a:rPr lang="zh-TW" altLang="en-US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生 </a:t>
            </a:r>
            <a:endParaRPr lang="en-US" altLang="zh-TW" sz="3200" kern="1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152400" marR="0" indent="-152400" algn="just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altLang="en-US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於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美國</a:t>
            </a:r>
            <a:r>
              <a:rPr lang="en-US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Vermont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州，家境清貧，常與父親用</a:t>
            </a:r>
            <a:r>
              <a:rPr lang="zh-TW" altLang="en-US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占</a:t>
            </a:r>
            <a:endParaRPr lang="en-US" altLang="zh-TW" sz="3200" kern="1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152400" marR="0" indent="-152400" algn="just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altLang="en-US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卜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術到處掘地尋寶，又曾招惹錢債官司</a:t>
            </a:r>
            <a:r>
              <a:rPr lang="zh-TW" altLang="en-US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</a:t>
            </a:r>
            <a:endParaRPr lang="en-US" altLang="zh-TW" sz="3200" kern="1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152400" marR="0" indent="-152400" algn="just">
              <a:spcBef>
                <a:spcPts val="0"/>
              </a:spcBef>
              <a:spcAft>
                <a:spcPts val="0"/>
              </a:spcAft>
            </a:pPr>
            <a:endParaRPr lang="en-US" sz="3200" kern="1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152400" marR="0" indent="-152400" algn="just">
              <a:spcBef>
                <a:spcPts val="0"/>
              </a:spcBef>
              <a:spcAft>
                <a:spcPts val="0"/>
              </a:spcAft>
            </a:pPr>
            <a:r>
              <a:rPr lang="zh-TW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＊十五歲時全家加入長老會，適逢當時基督教</a:t>
            </a:r>
            <a:r>
              <a:rPr lang="en-US" altLang="zh-TW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</a:p>
          <a:p>
            <a:pPr marL="152400" marR="0" indent="-152400" algn="just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各派別起爭論，對於末世有不同看法，施約</a:t>
            </a:r>
            <a:endParaRPr lang="en-US" altLang="zh-TW" sz="3200" kern="1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152400" marR="0" indent="-152400" algn="just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瑟為此感到煩惱，常獨自到紐約市的曼徹斯</a:t>
            </a:r>
            <a:endParaRPr lang="en-US" altLang="zh-TW" sz="3200" kern="1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152400" marR="0" indent="-152400" algn="just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特區叢林中禱告。</a:t>
            </a:r>
            <a:endParaRPr lang="en-US" sz="3200" kern="100" dirty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74575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5143" y="268184"/>
            <a:ext cx="8766627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＊</a:t>
            </a:r>
            <a:r>
              <a:rPr lang="en-US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1823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年，施約瑟聲</a:t>
            </a:r>
            <a:r>
              <a:rPr lang="zh-TW" altLang="en-US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稱看到異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象：</a:t>
            </a:r>
            <a:endParaRPr lang="en-US" sz="3200" kern="1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152400" marR="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天使摩龍尼</a:t>
            </a:r>
            <a:r>
              <a:rPr lang="en-US" altLang="zh-TW" sz="3200" i="1" kern="100" dirty="0" smtClean="0">
                <a:solidFill>
                  <a:srgbClr val="0070C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sz="3200" i="1" kern="100" dirty="0" err="1" smtClean="0">
                <a:solidFill>
                  <a:srgbClr val="0070C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Moroni</a:t>
            </a:r>
            <a:r>
              <a:rPr lang="en-US" sz="3200" i="1" kern="100" dirty="0" smtClean="0">
                <a:solidFill>
                  <a:srgbClr val="0070C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向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他顯現，呼召他離開</a:t>
            </a:r>
            <a:r>
              <a:rPr lang="zh-TW" altLang="en-US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那 </a:t>
            </a:r>
            <a:endParaRPr lang="en-US" altLang="zh-TW" sz="3200" kern="1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152400" marR="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些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已走入歧途的宗派，去恢復建立真正的</a:t>
            </a:r>
            <a:r>
              <a:rPr lang="zh-TW" altLang="en-US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末</a:t>
            </a:r>
            <a:endParaRPr lang="en-US" altLang="zh-TW" sz="3200" kern="1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152400" marR="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世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聖徒教會，亦吩咐他將一些金片上的</a:t>
            </a:r>
            <a:r>
              <a:rPr lang="zh-TW" altLang="en-US" sz="3200" u="sng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古</a:t>
            </a:r>
            <a:r>
              <a:rPr lang="zh-TW" altLang="en-US" sz="3200" u="sng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埃</a:t>
            </a:r>
            <a:endParaRPr lang="en-US" altLang="zh-TW" sz="3200" u="sng" kern="1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152400" marR="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u="sng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及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文翻譯成書，即「摩門經</a:t>
            </a:r>
            <a:r>
              <a:rPr lang="zh-TW" altLang="en-US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」。</a:t>
            </a:r>
            <a:endParaRPr lang="en-US" altLang="zh-TW" sz="3200" kern="1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152400" marR="0">
              <a:spcBef>
                <a:spcPts val="0"/>
              </a:spcBef>
              <a:spcAft>
                <a:spcPts val="0"/>
              </a:spcAft>
            </a:pPr>
            <a:endParaRPr lang="en-US" altLang="zh-TW" sz="3200" kern="1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152400" marR="0">
              <a:spcBef>
                <a:spcPts val="0"/>
              </a:spcBef>
              <a:spcAft>
                <a:spcPts val="0"/>
              </a:spcAft>
            </a:pPr>
            <a:r>
              <a:rPr lang="zh-TW" altLang="en-US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＊</a:t>
            </a:r>
            <a:r>
              <a:rPr lang="en-US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1830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年，施約瑟帶領群眾到了</a:t>
            </a:r>
            <a:r>
              <a:rPr lang="en-US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Ohio</a:t>
            </a:r>
            <a:r>
              <a:rPr lang="zh-TW" altLang="en-US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州的 </a:t>
            </a:r>
            <a:endParaRPr lang="en-US" altLang="zh-TW" sz="3200" kern="1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152400" marR="0">
              <a:spcBef>
                <a:spcPts val="0"/>
              </a:spcBef>
              <a:spcAft>
                <a:spcPts val="0"/>
              </a:spcAft>
            </a:pPr>
            <a:r>
              <a:rPr lang="en-US" sz="3200" kern="100" dirty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Kirtland</a:t>
            </a:r>
            <a:r>
              <a:rPr lang="zh-TW" altLang="en-US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市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創立新社區，但因經濟失敗，</a:t>
            </a:r>
            <a:r>
              <a:rPr lang="zh-TW" altLang="en-US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在</a:t>
            </a:r>
            <a:endParaRPr lang="en-US" altLang="zh-TW" sz="3200" kern="1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152400" marR="0">
              <a:spcBef>
                <a:spcPts val="0"/>
              </a:spcBef>
              <a:spcAft>
                <a:spcPts val="0"/>
              </a:spcAft>
            </a:pPr>
            <a:r>
              <a:rPr lang="en-US" sz="3200" kern="100" dirty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1838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年</a:t>
            </a:r>
            <a:r>
              <a:rPr lang="zh-TW" altLang="en-US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搬至</a:t>
            </a:r>
            <a:r>
              <a:rPr lang="en-US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Illinois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州的</a:t>
            </a:r>
            <a:r>
              <a:rPr lang="en-US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Commerce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市。</a:t>
            </a:r>
            <a:r>
              <a:rPr lang="en-US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1844</a:t>
            </a:r>
            <a:r>
              <a:rPr lang="zh-TW" altLang="en-US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年</a:t>
            </a:r>
            <a:endParaRPr lang="en-US" altLang="zh-TW" sz="3200" kern="1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152400" marR="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altLang="en-US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因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報社</a:t>
            </a:r>
            <a:r>
              <a:rPr lang="zh-TW" altLang="en-US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揭發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他們違法的多妻行為，施約瑟</a:t>
            </a:r>
            <a:r>
              <a:rPr lang="zh-TW" altLang="en-US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率</a:t>
            </a:r>
            <a:endParaRPr lang="en-US" altLang="zh-TW" sz="3200" kern="1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152400" marR="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altLang="en-US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領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眾人</a:t>
            </a:r>
            <a:r>
              <a:rPr lang="zh-TW" altLang="en-US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衝進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報館搗亂，最後在動亂中被殺。</a:t>
            </a:r>
            <a:endParaRPr lang="en-US" sz="3200" kern="100" dirty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561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9488" y="240383"/>
            <a:ext cx="877388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sz="3200" u="sng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錯謬的教義</a:t>
            </a:r>
            <a:r>
              <a:rPr lang="zh-TW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：</a:t>
            </a:r>
            <a:endParaRPr lang="en-US" sz="3200" kern="1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＊不相信三為一體，認為聖父、聖子、聖靈為</a:t>
            </a:r>
            <a:endParaRPr lang="en-US" altLang="zh-TW" sz="3200" kern="1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三位個別的神。</a:t>
            </a:r>
            <a:endParaRPr lang="en-US" sz="3200" kern="1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＊相信上帝本來是人，有血肉之軀，並有很多</a:t>
            </a:r>
            <a:endParaRPr lang="en-US" altLang="zh-TW" sz="3200" kern="1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妻子兒女，後來因為行得好，就變為了神。</a:t>
            </a:r>
            <a:endParaRPr lang="en-US" sz="3200" kern="1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＊相信耶穌是由上帝與馬利亞結合而生。耶穌</a:t>
            </a:r>
            <a:endParaRPr lang="en-US" altLang="zh-TW" sz="3200" kern="1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在地上也結過婚，且不只一個妻子。</a:t>
            </a:r>
            <a:endParaRPr lang="en-US" sz="3200" kern="1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152400" marR="0" indent="-152400">
              <a:spcBef>
                <a:spcPts val="0"/>
              </a:spcBef>
              <a:spcAft>
                <a:spcPts val="0"/>
              </a:spcAft>
            </a:pPr>
            <a:r>
              <a:rPr lang="zh-TW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＊不相信人有「原罪」。人得救除了要接受耶穌</a:t>
            </a:r>
            <a:endParaRPr lang="en-US" altLang="zh-TW" sz="3200" kern="1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152400" marR="0" indent="-15240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的救贖以外，還要相信施約瑟是先知，受洗加</a:t>
            </a:r>
            <a:endParaRPr lang="en-US" altLang="zh-TW" sz="3200" kern="1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152400" marR="0" indent="-15240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入摩門教，並靠一些善行功德。</a:t>
            </a:r>
            <a:endParaRPr lang="en-US" sz="3200" kern="1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anose="02020603050405020304" pitchFamily="18" charset="0"/>
              </a:rPr>
              <a:t>＊相信活著的人可以代已死的親友受洗，使他們</a:t>
            </a:r>
            <a:endParaRPr lang="en-US" altLang="zh-TW" sz="3200" kern="1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anose="02020603050405020304" pitchFamily="18" charset="0"/>
            </a:endParaRPr>
          </a:p>
          <a:p>
            <a:r>
              <a:rPr lang="en-US" altLang="zh-TW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anose="02020603050405020304" pitchFamily="18" charset="0"/>
              </a:rPr>
              <a:t> </a:t>
            </a:r>
            <a:r>
              <a:rPr lang="en-US" altLang="zh-TW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anose="02020603050405020304" pitchFamily="18" charset="0"/>
              </a:rPr>
              <a:t>  </a:t>
            </a:r>
            <a:r>
              <a:rPr lang="zh-TW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anose="02020603050405020304" pitchFamily="18" charset="0"/>
              </a:rPr>
              <a:t>得救。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52304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3027" y="265729"/>
            <a:ext cx="859971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＊不相信地獄的存在，卻認為天堂分三個等級，</a:t>
            </a:r>
            <a:endParaRPr lang="en-US" altLang="zh-TW" sz="3200" kern="1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人將會按信心的程度被分派到不同的級別。</a:t>
            </a:r>
            <a:endParaRPr lang="en-US" sz="3200" kern="1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＊宣稱摩門教是唯一能領人得救恩的真基督教。</a:t>
            </a:r>
            <a:endParaRPr lang="en-US" sz="3200" kern="1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152400" marR="0" indent="-152400">
              <a:spcBef>
                <a:spcPts val="0"/>
              </a:spcBef>
              <a:spcAft>
                <a:spcPts val="0"/>
              </a:spcAft>
            </a:pPr>
            <a:r>
              <a:rPr lang="zh-TW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＊提倡「一夫多妻」制，完成「生養眾多」的</a:t>
            </a:r>
            <a:endParaRPr lang="en-US" altLang="zh-TW" sz="3200" kern="1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152400" marR="0" indent="-15240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使命，後因政府不斷施壓，終於</a:t>
            </a:r>
            <a:r>
              <a:rPr lang="en-US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1890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年廢</a:t>
            </a:r>
            <a:r>
              <a:rPr lang="zh-TW" altLang="en-US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除</a:t>
            </a:r>
            <a:endParaRPr lang="en-US" altLang="zh-TW" sz="3200" kern="1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152400" marR="0" indent="-15240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altLang="en-US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此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制度，但現今仍有數萬人私下實行多妻制</a:t>
            </a:r>
            <a:r>
              <a:rPr lang="zh-TW" altLang="en-US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</a:t>
            </a:r>
            <a:endParaRPr lang="en-US" altLang="zh-TW" sz="3200" kern="1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152400" marR="0" indent="-152400">
              <a:spcBef>
                <a:spcPts val="0"/>
              </a:spcBef>
              <a:spcAft>
                <a:spcPts val="0"/>
              </a:spcAft>
            </a:pPr>
            <a:r>
              <a:rPr lang="en-US" sz="3200" i="1" kern="100" dirty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sz="3200" i="1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(</a:t>
            </a:r>
            <a:r>
              <a:rPr lang="zh-TW" altLang="en-US" sz="3200" i="1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傳說施約瑟本人就有</a:t>
            </a:r>
            <a:r>
              <a:rPr lang="en-US" sz="3200" i="1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48</a:t>
            </a:r>
            <a:r>
              <a:rPr lang="zh-TW" altLang="en-US" sz="3200" i="1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個妻子</a:t>
            </a:r>
            <a:r>
              <a:rPr lang="en-US" sz="3200" i="1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200" kern="1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＊除聖經以外，還有三本經典：</a:t>
            </a:r>
            <a:endParaRPr lang="en-US" sz="3200" kern="1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304800" marR="0" indent="-152400">
              <a:spcBef>
                <a:spcPts val="0"/>
              </a:spcBef>
              <a:spcAft>
                <a:spcPts val="0"/>
              </a:spcAft>
            </a:pPr>
            <a:r>
              <a:rPr lang="en-US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1.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「摩門經</a:t>
            </a:r>
            <a:r>
              <a:rPr lang="zh-TW" altLang="en-US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endParaRPr lang="en-US" altLang="zh-TW" sz="3200" kern="1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304800" marR="0" indent="-152400">
              <a:spcBef>
                <a:spcPts val="0"/>
              </a:spcBef>
              <a:spcAft>
                <a:spcPts val="0"/>
              </a:spcAft>
            </a:pPr>
            <a:r>
              <a:rPr lang="en-US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2.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「教義和聖約</a:t>
            </a:r>
            <a:r>
              <a:rPr lang="zh-TW" altLang="en-US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endParaRPr lang="en-US" altLang="zh-TW" sz="3200" kern="1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304800" indent="-152400"/>
            <a:r>
              <a:rPr lang="en-US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3.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「無價的珍</a:t>
            </a:r>
            <a:r>
              <a:rPr lang="zh-TW" altLang="en-US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珠」</a:t>
            </a:r>
            <a:endParaRPr lang="en-US" altLang="zh-TW" sz="3200" kern="1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304800" marR="0" indent="-152400">
              <a:spcBef>
                <a:spcPts val="0"/>
              </a:spcBef>
              <a:spcAft>
                <a:spcPts val="0"/>
              </a:spcAft>
            </a:pPr>
            <a:endParaRPr lang="en-US" sz="3200" kern="100" dirty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21992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6571" y="158714"/>
            <a:ext cx="8672285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sz="3200" u="sng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組織</a:t>
            </a:r>
            <a:r>
              <a:rPr lang="zh-TW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：</a:t>
            </a:r>
            <a:endParaRPr lang="en-US" sz="3200" kern="1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152400" marR="0" indent="-152400">
              <a:spcBef>
                <a:spcPts val="0"/>
              </a:spcBef>
              <a:spcAft>
                <a:spcPts val="0"/>
              </a:spcAft>
            </a:pPr>
            <a:r>
              <a:rPr lang="zh-TW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＊</a:t>
            </a:r>
            <a:r>
              <a:rPr lang="en-US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1846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年由楊百翰</a:t>
            </a:r>
            <a:r>
              <a:rPr lang="en-US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Brigham Young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接任，帶領</a:t>
            </a:r>
            <a:r>
              <a:rPr lang="zh-TW" altLang="en-US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群</a:t>
            </a:r>
            <a:endParaRPr lang="en-US" altLang="zh-TW" sz="3200" kern="1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152400" marR="0" indent="-15240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altLang="en-US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眾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遷入猶他州的鹽湖城建立總部</a:t>
            </a:r>
            <a:r>
              <a:rPr lang="zh-TW" altLang="en-US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</a:t>
            </a:r>
            <a:endParaRPr lang="en-US" sz="3200" kern="1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152400" marR="0" indent="-152400">
              <a:spcBef>
                <a:spcPts val="0"/>
              </a:spcBef>
              <a:spcAft>
                <a:spcPts val="0"/>
              </a:spcAft>
            </a:pPr>
            <a:r>
              <a:rPr lang="zh-TW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＊擁有龐大地產及工場、農場，一切買賣投資</a:t>
            </a:r>
            <a:endParaRPr lang="en-US" altLang="zh-TW" sz="3200" kern="1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152400" marR="0" indent="-15240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運作皆由教會統管，每年收入高達六十億美</a:t>
            </a:r>
            <a:endParaRPr lang="en-US" altLang="zh-TW" sz="3200" kern="1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152400" marR="0" indent="-15240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元，所有盈利用作宣教及建築龐大華麗教堂。</a:t>
            </a:r>
            <a:endParaRPr lang="en-US" sz="3200" kern="1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＊每位信徒均實行十一奉獻。</a:t>
            </a:r>
            <a:endParaRPr lang="en-US" sz="3200" kern="1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＊積極推廣宣教及教育工作，喜歡登門拜訪，</a:t>
            </a:r>
            <a:endParaRPr lang="en-US" altLang="zh-TW" sz="3200" kern="1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每位青年要自費作宣教士</a:t>
            </a:r>
            <a:r>
              <a:rPr lang="en-US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至</a:t>
            </a:r>
            <a:r>
              <a:rPr lang="en-US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年。</a:t>
            </a:r>
            <a:endParaRPr lang="en-US" sz="3200" kern="1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＊信徒超過一千一百萬，遍佈全球</a:t>
            </a:r>
            <a:r>
              <a:rPr lang="en-US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90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個國家</a:t>
            </a:r>
            <a:r>
              <a:rPr lang="zh-TW" altLang="en-US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</a:t>
            </a:r>
            <a:endParaRPr lang="en-US" altLang="zh-TW" sz="3200" kern="1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altLang="en-US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四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萬個宣教士。</a:t>
            </a:r>
            <a:endParaRPr lang="en-US" sz="3200" kern="100" dirty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34108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0285" y="261257"/>
            <a:ext cx="8871339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其他異端：</a:t>
            </a:r>
            <a:endParaRPr lang="en-US" altLang="zh-TW" sz="36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- 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基督科學教會 </a:t>
            </a:r>
            <a:r>
              <a:rPr lang="en-US" altLang="zh-TW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(Christian Science or Scientology)</a:t>
            </a:r>
          </a:p>
          <a:p>
            <a:r>
              <a:rPr 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- 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基督復臨安息日會 </a:t>
            </a:r>
            <a:r>
              <a:rPr lang="en-US" altLang="zh-TW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(Seventh Day Adventism)</a:t>
            </a:r>
            <a:endParaRPr lang="en-US" sz="3200" dirty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3074" name="Picture 2" descr="Image result for christian scien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85" y="4196187"/>
            <a:ext cx="3835594" cy="2556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christian scienc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591" y="2039133"/>
            <a:ext cx="2650254" cy="1993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Image result for seventh day adventis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930" y="1896955"/>
            <a:ext cx="4765964" cy="2781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Image result for seventh day adventist 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912" y="4757983"/>
            <a:ext cx="3685346" cy="2104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069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Image result for 中國的異端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42" r="14936"/>
          <a:stretch/>
        </p:blipFill>
        <p:spPr bwMode="auto">
          <a:xfrm>
            <a:off x="551543" y="530449"/>
            <a:ext cx="4151086" cy="5877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25143" y="607044"/>
            <a:ext cx="2297424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東方閃電</a:t>
            </a:r>
            <a:endParaRPr lang="en-US" altLang="zh-TW" sz="36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endParaRPr lang="en-US" altLang="zh-TW" sz="3600" dirty="0" smtClean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zh-TW" altLang="en-US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三班僕人</a:t>
            </a:r>
            <a:endParaRPr lang="en-US" altLang="zh-TW" sz="36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endParaRPr lang="en-US" altLang="zh-TW" sz="3600" dirty="0" smtClean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zh-TW" altLang="en-US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常受主派</a:t>
            </a:r>
            <a:endParaRPr lang="en-US" altLang="zh-TW" sz="36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endParaRPr lang="en-US" altLang="zh-TW" sz="3600" dirty="0" smtClean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zh-TW" altLang="en-US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主神教</a:t>
            </a:r>
            <a:endParaRPr lang="en-US" altLang="zh-TW" sz="36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endParaRPr lang="en-US" altLang="zh-TW" sz="3600" dirty="0" smtClean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zh-TW" altLang="en-US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靈靈教</a:t>
            </a:r>
            <a:r>
              <a:rPr lang="en-US" altLang="zh-TW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</a:t>
            </a:r>
            <a:endParaRPr lang="en-US" sz="36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20319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21715"/>
            <a:ext cx="79538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>
              <a:spcBef>
                <a:spcPts val="0"/>
              </a:spcBef>
              <a:spcAft>
                <a:spcPts val="0"/>
              </a:spcAft>
              <a:tabLst>
                <a:tab pos="314325" algn="l"/>
              </a:tabLst>
            </a:pPr>
            <a:r>
              <a:rPr lang="zh-TW" sz="3200" b="1" u="sng" dirty="0" smtClean="0">
                <a:solidFill>
                  <a:srgbClr val="0070C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什麼是正統基督教信仰</a:t>
            </a:r>
            <a:r>
              <a:rPr lang="en-US" sz="3200" dirty="0" smtClean="0">
                <a:solidFill>
                  <a:srgbClr val="0070C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? </a:t>
            </a:r>
          </a:p>
        </p:txBody>
      </p:sp>
      <p:sp>
        <p:nvSpPr>
          <p:cNvPr id="3" name="Rectangle 2"/>
          <p:cNvSpPr/>
          <p:nvPr/>
        </p:nvSpPr>
        <p:spPr>
          <a:xfrm>
            <a:off x="333829" y="1780126"/>
            <a:ext cx="814251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4325" marR="0" algn="ctr">
              <a:spcBef>
                <a:spcPts val="0"/>
              </a:spcBef>
              <a:spcAft>
                <a:spcPts val="0"/>
              </a:spcAft>
            </a:pPr>
            <a:r>
              <a:rPr lang="zh-TW" sz="2800" b="1" u="sng" dirty="0" smtClean="0"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使徒信經</a:t>
            </a:r>
            <a:endParaRPr lang="en-US" sz="2800" dirty="0" smtClean="0">
              <a:effectLst/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marL="314325" marR="0" algn="ctr">
              <a:spcBef>
                <a:spcPts val="0"/>
              </a:spcBef>
              <a:spcAft>
                <a:spcPts val="0"/>
              </a:spcAft>
            </a:pPr>
            <a:r>
              <a:rPr lang="zh-TW" sz="2800" dirty="0" smtClean="0"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「我信</a:t>
            </a:r>
            <a:r>
              <a:rPr lang="zh-TW" sz="28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上帝</a:t>
            </a:r>
            <a:r>
              <a:rPr lang="zh-TW" sz="2800" dirty="0" smtClean="0"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，全能的父，創造天地的主。</a:t>
            </a:r>
            <a:endParaRPr lang="en-US" sz="2800" dirty="0" smtClean="0">
              <a:effectLst/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marL="314325" marR="0">
              <a:spcBef>
                <a:spcPts val="0"/>
              </a:spcBef>
              <a:spcAft>
                <a:spcPts val="0"/>
              </a:spcAft>
            </a:pPr>
            <a:r>
              <a:rPr lang="en-US" sz="2800" dirty="0" smtClean="0"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      </a:t>
            </a:r>
            <a:r>
              <a:rPr lang="zh-TW" sz="2800" dirty="0" smtClean="0"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我信</a:t>
            </a:r>
            <a:r>
              <a:rPr lang="zh-TW" sz="28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耶穌基督</a:t>
            </a:r>
            <a:r>
              <a:rPr lang="zh-TW" sz="2800" dirty="0" smtClean="0"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，上帝的獨生子；從聖靈成孕，由童女馬利亞所生；在本丟彼拉多手下受難，</a:t>
            </a:r>
            <a:endParaRPr lang="en-US" altLang="zh-TW" sz="2800" dirty="0" smtClean="0">
              <a:effectLst/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marL="314325" marR="0">
              <a:spcBef>
                <a:spcPts val="0"/>
              </a:spcBef>
              <a:spcAft>
                <a:spcPts val="0"/>
              </a:spcAft>
            </a:pPr>
            <a:r>
              <a:rPr lang="zh-TW" sz="2800" dirty="0" smtClean="0"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被釘在十字架上，受死，埋葬；下到陰間，第三天從死裡復活，後升天，坐在全能的父上帝右邊，</a:t>
            </a:r>
            <a:endParaRPr lang="en-US" sz="2800" dirty="0" smtClean="0">
              <a:effectLst/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marL="314325" marR="0" algn="ctr">
              <a:spcBef>
                <a:spcPts val="0"/>
              </a:spcBef>
              <a:spcAft>
                <a:spcPts val="0"/>
              </a:spcAft>
            </a:pPr>
            <a:r>
              <a:rPr lang="zh-TW" sz="2800" dirty="0" smtClean="0"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將來必從那裡降臨，審判活人死人。</a:t>
            </a:r>
            <a:endParaRPr lang="en-US" sz="2800" dirty="0" smtClean="0">
              <a:effectLst/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marL="314325" marR="0" algn="ctr">
              <a:spcBef>
                <a:spcPts val="0"/>
              </a:spcBef>
              <a:spcAft>
                <a:spcPts val="0"/>
              </a:spcAft>
            </a:pPr>
            <a:r>
              <a:rPr lang="zh-TW" sz="2800" dirty="0" smtClean="0"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我信</a:t>
            </a:r>
            <a:r>
              <a:rPr lang="zh-TW" sz="28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聖靈</a:t>
            </a:r>
            <a:r>
              <a:rPr lang="zh-TW" sz="2800" dirty="0" smtClean="0"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；我信一聖教會；我信聖徒相通，</a:t>
            </a:r>
            <a:endParaRPr lang="en-US" altLang="zh-TW" sz="2800" dirty="0" smtClean="0">
              <a:effectLst/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marL="314325" marR="0" algn="ctr">
              <a:spcBef>
                <a:spcPts val="0"/>
              </a:spcBef>
              <a:spcAft>
                <a:spcPts val="0"/>
              </a:spcAft>
            </a:pPr>
            <a:r>
              <a:rPr lang="zh-TW" sz="2800" dirty="0" smtClean="0"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罪得赦免；我信身體復活；我信永生。阿們。」</a:t>
            </a:r>
            <a:endParaRPr lang="en-US" sz="2800" dirty="0">
              <a:effectLst/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3829" y="906490"/>
            <a:ext cx="30620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anose="02020603050405020304" pitchFamily="18" charset="0"/>
                <a:sym typeface="Wingdings" panose="05000000000000000000" pitchFamily="2" charset="2"/>
              </a:rPr>
              <a:t>a. </a:t>
            </a:r>
            <a:r>
              <a:rPr 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anose="02020603050405020304" pitchFamily="18" charset="0"/>
              </a:rPr>
              <a:t>接受使徒信經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44569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21715"/>
            <a:ext cx="79538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>
              <a:spcBef>
                <a:spcPts val="0"/>
              </a:spcBef>
              <a:spcAft>
                <a:spcPts val="0"/>
              </a:spcAft>
              <a:tabLst>
                <a:tab pos="314325" algn="l"/>
              </a:tabLst>
            </a:pPr>
            <a:r>
              <a:rPr lang="zh-TW" sz="3200" b="1" u="sng" dirty="0" smtClean="0">
                <a:solidFill>
                  <a:srgbClr val="0070C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什麼是正統基督教信仰</a:t>
            </a:r>
            <a:r>
              <a:rPr lang="en-US" sz="3200" dirty="0" smtClean="0">
                <a:solidFill>
                  <a:srgbClr val="0070C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? </a:t>
            </a:r>
          </a:p>
        </p:txBody>
      </p:sp>
      <p:sp>
        <p:nvSpPr>
          <p:cNvPr id="4" name="Rectangle 3"/>
          <p:cNvSpPr/>
          <p:nvPr/>
        </p:nvSpPr>
        <p:spPr>
          <a:xfrm>
            <a:off x="333829" y="906490"/>
            <a:ext cx="8980344" cy="3046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anose="02020603050405020304" pitchFamily="18" charset="0"/>
                <a:sym typeface="Wingdings" panose="05000000000000000000" pitchFamily="2" charset="2"/>
              </a:rPr>
              <a:t>b. </a:t>
            </a:r>
            <a:r>
              <a:rPr lang="zh-TW" altLang="en-US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anose="02020603050405020304" pitchFamily="18" charset="0"/>
                <a:sym typeface="Wingdings" panose="05000000000000000000" pitchFamily="2" charset="2"/>
              </a:rPr>
              <a:t>三位一體的真神 </a:t>
            </a:r>
            <a:r>
              <a:rPr lang="en-US" alt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anose="02020603050405020304" pitchFamily="18" charset="0"/>
                <a:sym typeface="Wingdings" panose="05000000000000000000" pitchFamily="2" charset="2"/>
              </a:rPr>
              <a:t>– </a:t>
            </a:r>
            <a:r>
              <a:rPr lang="zh-TW" altLang="en-US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anose="02020603050405020304" pitchFamily="18" charset="0"/>
                <a:sym typeface="Wingdings" panose="05000000000000000000" pitchFamily="2" charset="2"/>
              </a:rPr>
              <a:t>聖父、聖子、聖靈</a:t>
            </a:r>
          </a:p>
          <a:p>
            <a:r>
              <a:rPr lang="en-US" alt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anose="02020603050405020304" pitchFamily="18" charset="0"/>
                <a:sym typeface="Wingdings" panose="05000000000000000000" pitchFamily="2" charset="2"/>
              </a:rPr>
              <a:t>c. </a:t>
            </a:r>
            <a:r>
              <a:rPr lang="zh-TW" altLang="en-US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anose="02020603050405020304" pitchFamily="18" charset="0"/>
                <a:sym typeface="Wingdings" panose="05000000000000000000" pitchFamily="2" charset="2"/>
              </a:rPr>
              <a:t>相信全本聖經為信仰的最高權威</a:t>
            </a:r>
          </a:p>
          <a:p>
            <a:r>
              <a:rPr lang="en-US" alt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anose="02020603050405020304" pitchFamily="18" charset="0"/>
                <a:sym typeface="Wingdings" panose="05000000000000000000" pitchFamily="2" charset="2"/>
              </a:rPr>
              <a:t>d. </a:t>
            </a:r>
            <a:r>
              <a:rPr lang="zh-TW" altLang="en-US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anose="02020603050405020304" pitchFamily="18" charset="0"/>
                <a:sym typeface="Wingdings" panose="05000000000000000000" pitchFamily="2" charset="2"/>
              </a:rPr>
              <a:t>耶穌是彌賽亞</a:t>
            </a:r>
            <a:r>
              <a:rPr lang="en-US" alt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anose="02020603050405020304" pitchFamily="18" charset="0"/>
                <a:sym typeface="Wingdings" panose="05000000000000000000" pitchFamily="2" charset="2"/>
              </a:rPr>
              <a:t>, </a:t>
            </a:r>
            <a:r>
              <a:rPr lang="zh-TW" altLang="en-US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anose="02020603050405020304" pitchFamily="18" charset="0"/>
                <a:sym typeface="Wingdings" panose="05000000000000000000" pitchFamily="2" charset="2"/>
              </a:rPr>
              <a:t>唯一的救主</a:t>
            </a:r>
            <a:r>
              <a:rPr lang="en-US" alt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anose="02020603050405020304" pitchFamily="18" charset="0"/>
                <a:sym typeface="Wingdings" panose="05000000000000000000" pitchFamily="2" charset="2"/>
              </a:rPr>
              <a:t>, </a:t>
            </a:r>
            <a:r>
              <a:rPr lang="zh-TW" altLang="en-US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anose="02020603050405020304" pitchFamily="18" charset="0"/>
                <a:sym typeface="Wingdings" panose="05000000000000000000" pitchFamily="2" charset="2"/>
              </a:rPr>
              <a:t>最高的主宰</a:t>
            </a:r>
          </a:p>
          <a:p>
            <a:r>
              <a:rPr lang="en-US" alt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anose="02020603050405020304" pitchFamily="18" charset="0"/>
                <a:sym typeface="Wingdings" panose="05000000000000000000" pitchFamily="2" charset="2"/>
              </a:rPr>
              <a:t>e. </a:t>
            </a:r>
            <a:r>
              <a:rPr lang="zh-TW" altLang="en-US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anose="02020603050405020304" pitchFamily="18" charset="0"/>
                <a:sym typeface="Wingdings" panose="05000000000000000000" pitchFamily="2" charset="2"/>
              </a:rPr>
              <a:t>接受基督的死、復活、再來</a:t>
            </a:r>
          </a:p>
          <a:p>
            <a:r>
              <a:rPr lang="en-US" alt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anose="02020603050405020304" pitchFamily="18" charset="0"/>
                <a:sym typeface="Wingdings" panose="05000000000000000000" pitchFamily="2" charset="2"/>
              </a:rPr>
              <a:t>f. </a:t>
            </a:r>
            <a:r>
              <a:rPr lang="zh-TW" altLang="en-US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anose="02020603050405020304" pitchFamily="18" charset="0"/>
                <a:sym typeface="Wingdings" panose="05000000000000000000" pitchFamily="2" charset="2"/>
              </a:rPr>
              <a:t>得救只因相信並接受耶穌的救贖</a:t>
            </a:r>
            <a:r>
              <a:rPr lang="en-US" alt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anose="02020603050405020304" pitchFamily="18" charset="0"/>
                <a:sym typeface="Wingdings" panose="05000000000000000000" pitchFamily="2" charset="2"/>
              </a:rPr>
              <a:t>, </a:t>
            </a:r>
            <a:r>
              <a:rPr lang="zh-TW" altLang="en-US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anose="02020603050405020304" pitchFamily="18" charset="0"/>
                <a:sym typeface="Wingdings" panose="05000000000000000000" pitchFamily="2" charset="2"/>
              </a:rPr>
              <a:t>「因信稱義」</a:t>
            </a:r>
          </a:p>
          <a:p>
            <a:r>
              <a:rPr lang="en-US" alt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anose="02020603050405020304" pitchFamily="18" charset="0"/>
                <a:sym typeface="Wingdings" panose="05000000000000000000" pitchFamily="2" charset="2"/>
              </a:rPr>
              <a:t>g. </a:t>
            </a:r>
            <a:r>
              <a:rPr lang="zh-TW" altLang="en-US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anose="02020603050405020304" pitchFamily="18" charset="0"/>
                <a:sym typeface="Wingdings" panose="05000000000000000000" pitchFamily="2" charset="2"/>
              </a:rPr>
              <a:t>承認其他教會</a:t>
            </a:r>
            <a:r>
              <a:rPr lang="en-US" altLang="zh-TW" sz="32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anose="02020603050405020304" pitchFamily="18" charset="0"/>
                <a:sym typeface="Wingdings" panose="05000000000000000000" pitchFamily="2" charset="2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97664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134" y="312449"/>
            <a:ext cx="290816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sz="3200" b="1" u="sng" dirty="0" smtClean="0">
                <a:solidFill>
                  <a:srgbClr val="0070C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anose="02020603050405020304" pitchFamily="18" charset="0"/>
              </a:rPr>
              <a:t>如何防備異端</a:t>
            </a:r>
            <a:r>
              <a:rPr lang="en-US" sz="3200" dirty="0" smtClean="0">
                <a:solidFill>
                  <a:srgbClr val="0070C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?</a:t>
            </a:r>
            <a:endParaRPr lang="en-US" sz="28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7134" y="4120603"/>
            <a:ext cx="863599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親愛的弟兄啊，你們卻要在至聖的</a:t>
            </a:r>
            <a:r>
              <a:rPr lang="zh-TW" altLang="en-US" sz="3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真道上造就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自己，在</a:t>
            </a:r>
            <a:r>
              <a:rPr lang="zh-TW" altLang="en-US" sz="3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聖靈裡禱告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</a:t>
            </a:r>
            <a:r>
              <a:rPr lang="zh-TW" altLang="en-US" sz="3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保守自己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常在神的愛中，</a:t>
            </a:r>
            <a:r>
              <a:rPr lang="zh-TW" altLang="en-US" sz="3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仰望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我們</a:t>
            </a:r>
            <a:r>
              <a:rPr lang="zh-TW" altLang="en-US" sz="3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主耶穌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基督的憐憫，直到永生。</a:t>
            </a:r>
            <a:r>
              <a:rPr lang="en-US" altLang="zh-TW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猶 </a:t>
            </a:r>
            <a:r>
              <a:rPr lang="en-US" altLang="zh-TW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20-21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節</a:t>
            </a:r>
            <a:r>
              <a:rPr lang="en-US" altLang="zh-TW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0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7134" y="1332637"/>
            <a:ext cx="8741096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親愛的弟兄啊，你們既然預先知道這事，就當</a:t>
            </a:r>
            <a:r>
              <a:rPr lang="zh-TW" altLang="en-US" sz="3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防備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，恐怕被惡人的錯謬誘惑，就從自己</a:t>
            </a:r>
            <a:r>
              <a:rPr lang="zh-TW" altLang="en-US" sz="3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堅固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的地步上墜落。你們卻要在我們主救主耶穌基督的</a:t>
            </a:r>
            <a:r>
              <a:rPr lang="zh-TW" altLang="en-US" sz="3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恩典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和</a:t>
            </a:r>
            <a:r>
              <a:rPr lang="zh-TW" altLang="en-US" sz="3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知識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上有</a:t>
            </a:r>
            <a:r>
              <a:rPr lang="zh-TW" altLang="en-US" sz="3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長進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。願榮耀歸給他，從今直到永遠。阿們！</a:t>
            </a:r>
            <a:endParaRPr lang="en-US" altLang="zh-TW" sz="30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algn="just"/>
            <a:r>
              <a:rPr lang="en-US" altLang="zh-TW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彼後 </a:t>
            </a:r>
            <a:r>
              <a:rPr lang="en-US" altLang="zh-TW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3:17-18)</a:t>
            </a:r>
            <a:endParaRPr lang="en-US" sz="30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270798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Image result for counterfeit mone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1943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457200" y="277814"/>
            <a:ext cx="2022021" cy="69464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dirty="0" smtClean="0">
                <a:solidFill>
                  <a:schemeClr val="accent6">
                    <a:lumMod val="75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極端：</a:t>
            </a:r>
            <a:endParaRPr lang="zh-TW" altLang="en-GB" dirty="0" smtClean="0">
              <a:solidFill>
                <a:schemeClr val="accent6">
                  <a:lumMod val="75000"/>
                </a:scheme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457200" y="972458"/>
            <a:ext cx="8411029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 eaLnBrk="1" hangingPunct="1">
              <a:buSzPct val="50000"/>
              <a:buFontTx/>
              <a:buBlip>
                <a:blip r:embed="rId2"/>
              </a:buBlip>
              <a:defRPr/>
            </a:pPr>
            <a:r>
              <a:rPr lang="zh-TW" alt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zh-TW" altLang="en-US" sz="3200" dirty="0">
                <a:effectLst>
                  <a:outerShdw blurRad="38100" dist="38100" dir="2700000" algn="tl">
                    <a:srgbClr val="C0C0C0"/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外表上信仰（例如公開宣稱的信仰內容）和很多主流、正統教會一般無二，唯一分別，就是他們一些</a:t>
            </a:r>
            <a:r>
              <a:rPr lang="zh-TW" altLang="en-U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偏激</a:t>
            </a:r>
            <a:r>
              <a:rPr lang="en-US" altLang="zh-TW" sz="3200" dirty="0">
                <a:effectLst>
                  <a:outerShdw blurRad="38100" dist="38100" dir="2700000" algn="tl">
                    <a:srgbClr val="C0C0C0"/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(abusive) </a:t>
            </a:r>
            <a:r>
              <a:rPr lang="zh-TW" altLang="en-US" sz="3200" dirty="0">
                <a:effectLst>
                  <a:outerShdw blurRad="38100" dist="38100" dir="2700000" algn="tl">
                    <a:srgbClr val="C0C0C0"/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 類似「異端」</a:t>
            </a:r>
            <a:r>
              <a:rPr lang="en-US" altLang="zh-TW" sz="3200" dirty="0">
                <a:effectLst>
                  <a:outerShdw blurRad="38100" dist="38100" dir="2700000" algn="tl">
                    <a:srgbClr val="C0C0C0"/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(cult-like)</a:t>
            </a:r>
            <a:r>
              <a:rPr lang="zh-TW" altLang="en-US" sz="3200" dirty="0">
                <a:effectLst>
                  <a:outerShdw blurRad="38100" dist="38100" dir="2700000" algn="tl">
                    <a:srgbClr val="C0C0C0"/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的表現，或者部份</a:t>
            </a:r>
            <a:r>
              <a:rPr lang="zh-TW" altLang="en-U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異常</a:t>
            </a:r>
            <a:r>
              <a:rPr lang="zh-TW" altLang="en-US" sz="3200" dirty="0">
                <a:effectLst>
                  <a:outerShdw blurRad="38100" dist="38100" dir="2700000" algn="tl">
                    <a:srgbClr val="C0C0C0"/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的牧養、治會方法和理念。</a:t>
            </a:r>
            <a:r>
              <a:rPr lang="en-US" altLang="zh-TW" sz="3200" dirty="0">
                <a:effectLst>
                  <a:outerShdw blurRad="38100" dist="38100" dir="2700000" algn="tl">
                    <a:srgbClr val="C0C0C0"/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(methodology and philosophy of ministry) </a:t>
            </a:r>
            <a:endParaRPr lang="en-GB" altLang="zh-TW" sz="3200" dirty="0">
              <a:effectLst>
                <a:outerShdw blurRad="38100" dist="38100" dir="2700000" algn="tl">
                  <a:srgbClr val="C0C0C0"/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6443213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age result for 貴格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48" y="3960437"/>
            <a:ext cx="3875228" cy="290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9869" y="3960437"/>
            <a:ext cx="16882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貴格會 </a:t>
            </a:r>
            <a:r>
              <a:rPr lang="en-US" altLang="zh-TW" sz="32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endParaRPr lang="en-US" sz="32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4" name="Picture 2" descr="Image result for 弟兄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5706" y="3540475"/>
            <a:ext cx="2204810" cy="3313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101169" y="2955700"/>
            <a:ext cx="16882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門諾派 </a:t>
            </a:r>
            <a:r>
              <a:rPr lang="en-US" altLang="zh-TW" sz="32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endParaRPr lang="en-US" sz="32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8194" name="Picture 2" descr="Image result for 五旬节派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301172"/>
            <a:ext cx="5943600" cy="334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433177" y="179466"/>
            <a:ext cx="250902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靈恩派：</a:t>
            </a:r>
            <a:endParaRPr lang="en-US" altLang="zh-TW" sz="3200" dirty="0" smtClean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2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- </a:t>
            </a:r>
            <a:r>
              <a:rPr lang="zh-TW" altLang="en-US" sz="32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五旬節教會</a:t>
            </a:r>
            <a:endParaRPr lang="en-US" altLang="zh-TW" sz="3200" dirty="0" smtClean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2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- </a:t>
            </a:r>
            <a:r>
              <a:rPr lang="zh-TW" altLang="en-US" sz="32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神召會</a:t>
            </a:r>
            <a:endParaRPr lang="en-US" altLang="zh-TW" sz="3200" dirty="0" smtClean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2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- </a:t>
            </a:r>
            <a:r>
              <a:rPr lang="zh-TW" altLang="en-US" sz="32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使徒教會</a:t>
            </a:r>
            <a:endParaRPr lang="en-US" altLang="zh-TW" sz="3200" dirty="0" smtClean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2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- </a:t>
            </a:r>
            <a:r>
              <a:rPr lang="zh-TW" altLang="en-US" sz="32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四方教會</a:t>
            </a:r>
            <a:r>
              <a:rPr lang="en-US" altLang="zh-TW" sz="32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</a:t>
            </a:r>
          </a:p>
          <a:p>
            <a:pPr marL="457200" indent="-457200">
              <a:buFontTx/>
              <a:buChar char="-"/>
            </a:pPr>
            <a:endParaRPr lang="en-US" sz="3200" dirty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22363" y="469752"/>
            <a:ext cx="49872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方言、預言、醫病、趕鬼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67138" y="3998765"/>
            <a:ext cx="1231106" cy="188128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400" b="1" dirty="0" smtClean="0">
                <a:solidFill>
                  <a:srgbClr val="0070C0"/>
                </a:solidFill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哭重生派</a:t>
            </a:r>
            <a:endParaRPr lang="en-US" altLang="zh-TW" sz="3400" b="1" dirty="0" smtClean="0">
              <a:solidFill>
                <a:srgbClr val="0070C0"/>
              </a:solidFill>
              <a:latin typeface="華康行楷體 Std W5" panose="03000500000000000000" pitchFamily="66" charset="-120"/>
              <a:ea typeface="華康行楷體 Std W5" panose="03000500000000000000" pitchFamily="66" charset="-120"/>
            </a:endParaRPr>
          </a:p>
          <a:p>
            <a:r>
              <a:rPr lang="en-US" altLang="zh-TW" sz="3400" b="1" dirty="0" smtClean="0">
                <a:solidFill>
                  <a:srgbClr val="0070C0"/>
                </a:solidFill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   (</a:t>
            </a:r>
            <a:r>
              <a:rPr lang="zh-TW" altLang="en-US" sz="3400" b="1" dirty="0" smtClean="0">
                <a:solidFill>
                  <a:srgbClr val="0070C0"/>
                </a:solidFill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國內</a:t>
            </a:r>
            <a:r>
              <a:rPr lang="en-US" altLang="zh-TW" sz="3400" b="1" dirty="0" smtClean="0">
                <a:solidFill>
                  <a:srgbClr val="0070C0"/>
                </a:solidFill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)</a:t>
            </a:r>
            <a:endParaRPr lang="en-US" sz="3400" b="1" dirty="0">
              <a:solidFill>
                <a:srgbClr val="0070C0"/>
              </a:solidFill>
              <a:latin typeface="華康行楷體 Std W5" panose="03000500000000000000" pitchFamily="66" charset="-120"/>
              <a:ea typeface="華康行楷體 Std W5" panose="030005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561868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mage result for church of chris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43" r="18848"/>
          <a:stretch/>
        </p:blipFill>
        <p:spPr bwMode="auto">
          <a:xfrm>
            <a:off x="383146" y="216371"/>
            <a:ext cx="3953332" cy="2816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Image result for brethren churc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32" y="289405"/>
            <a:ext cx="4874073" cy="1410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Image result for catholic church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62" r="12133"/>
          <a:stretch/>
        </p:blipFill>
        <p:spPr bwMode="auto">
          <a:xfrm>
            <a:off x="4619728" y="1841715"/>
            <a:ext cx="44704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Image result for catholic church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7888" y="4432515"/>
            <a:ext cx="2762240" cy="1552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9132" y="3060915"/>
            <a:ext cx="6516528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聖母無原罪論</a:t>
            </a:r>
            <a:endParaRPr lang="en-US" altLang="zh-TW" sz="30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教皇無誤論</a:t>
            </a:r>
            <a:endParaRPr lang="en-US" altLang="zh-TW" sz="30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崇拜聖像、聖物、聖人</a:t>
            </a:r>
            <a:endParaRPr lang="en-US" altLang="zh-TW" sz="30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傳統禮儀與聖經同等地位</a:t>
            </a:r>
            <a:endParaRPr lang="en-US" altLang="zh-TW" sz="30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除正典外，次經亦被納入聖經中</a:t>
            </a:r>
            <a:endParaRPr lang="en-US" altLang="zh-TW" sz="30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教</a:t>
            </a:r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階制度：聖職人員</a:t>
            </a:r>
            <a:r>
              <a:rPr lang="en-US" altLang="zh-TW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/</a:t>
            </a:r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平信徒分岐化</a:t>
            </a:r>
            <a:endParaRPr lang="en-US" altLang="zh-TW" sz="30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七聖禮：洗禮、堅振、告解、聖體、</a:t>
            </a:r>
            <a:endParaRPr lang="en-US" altLang="zh-TW" sz="3000" dirty="0" smtClean="0"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en-US" sz="3000" dirty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         </a:t>
            </a:r>
            <a:r>
              <a:rPr lang="en-US" sz="2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 </a:t>
            </a:r>
            <a:r>
              <a:rPr 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終傅、聖職、婚配</a:t>
            </a:r>
            <a:endParaRPr lang="en-US" sz="30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52714" y="3724629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天主教？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2789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2242" y="711201"/>
            <a:ext cx="646331" cy="124649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基督徒</a:t>
            </a:r>
            <a:endParaRPr lang="en-US" sz="30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8929" y="249536"/>
            <a:ext cx="14414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徒</a:t>
            </a:r>
            <a:r>
              <a:rPr lang="en-US" altLang="zh-TW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11:26)</a:t>
            </a:r>
            <a:endParaRPr lang="en-US" sz="24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1129656" y="899886"/>
            <a:ext cx="853675" cy="623247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070637" y="682172"/>
            <a:ext cx="646331" cy="124649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大公教</a:t>
            </a:r>
            <a:endParaRPr lang="en-US" sz="30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70637" y="237987"/>
            <a:ext cx="18229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主後</a:t>
            </a:r>
            <a:r>
              <a:rPr lang="en-US" altLang="zh-TW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313</a:t>
            </a:r>
            <a:r>
              <a:rPr lang="zh-TW" altLang="en-US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年</a:t>
            </a:r>
            <a:r>
              <a:rPr lang="en-US" altLang="zh-TW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24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70637" y="1928667"/>
            <a:ext cx="646331" cy="150297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TW" sz="3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天主教</a:t>
            </a:r>
            <a:r>
              <a:rPr lang="en-US" altLang="zh-TW" sz="3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0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16968" y="713995"/>
            <a:ext cx="289694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羅馬皇帝君士坦丁</a:t>
            </a:r>
            <a:endParaRPr lang="en-US" altLang="zh-TW" sz="24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4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定</a:t>
            </a:r>
            <a:r>
              <a:rPr lang="zh-TW" altLang="en-US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基督教合法，皈</a:t>
            </a:r>
            <a:endParaRPr lang="en-US" altLang="zh-TW" sz="24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依基督教 </a:t>
            </a:r>
            <a:endParaRPr lang="en-US" altLang="zh-TW" sz="24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sz="2400" i="1" dirty="0" err="1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catholico</a:t>
            </a:r>
            <a:r>
              <a:rPr lang="en-US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= universal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5457817" y="874712"/>
            <a:ext cx="853675" cy="623247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311492" y="220507"/>
            <a:ext cx="18229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主後</a:t>
            </a:r>
            <a:r>
              <a:rPr lang="en-US" altLang="zh-TW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330</a:t>
            </a:r>
            <a:r>
              <a:rPr lang="zh-TW" altLang="en-US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年</a:t>
            </a:r>
            <a:r>
              <a:rPr lang="en-US" altLang="zh-TW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24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11492" y="686030"/>
            <a:ext cx="2749471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君士坦丁從西方的</a:t>
            </a:r>
            <a:endParaRPr lang="en-US" altLang="zh-TW" sz="24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羅馬遷都至東方的</a:t>
            </a:r>
            <a:endParaRPr lang="en-US" altLang="zh-TW" sz="24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拜占庭，易名君士</a:t>
            </a:r>
            <a:endParaRPr lang="en-US" altLang="zh-TW" sz="24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坦丁堡 </a:t>
            </a:r>
            <a:r>
              <a:rPr lang="en-US" altLang="zh-TW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伊斯坦堡</a:t>
            </a:r>
            <a:r>
              <a:rPr lang="en-US" altLang="zh-TW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r>
              <a:rPr lang="zh-TW" altLang="en-US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endParaRPr lang="en-US" altLang="zh-TW" sz="24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東方的宗教勢力不</a:t>
            </a:r>
            <a:endParaRPr lang="en-US" altLang="zh-TW" sz="24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斷擴展</a:t>
            </a:r>
            <a:endParaRPr lang="en-US" altLang="zh-TW" sz="24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endParaRPr lang="en-US" sz="24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3" name="Right Arrow 12"/>
          <p:cNvSpPr/>
          <p:nvPr/>
        </p:nvSpPr>
        <p:spPr>
          <a:xfrm rot="5400000">
            <a:off x="7192704" y="3096423"/>
            <a:ext cx="853675" cy="623247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623114" y="3870815"/>
            <a:ext cx="1992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主後</a:t>
            </a:r>
            <a:r>
              <a:rPr lang="en-US" altLang="zh-TW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1054</a:t>
            </a:r>
            <a:r>
              <a:rPr lang="zh-TW" altLang="en-US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年</a:t>
            </a:r>
            <a:r>
              <a:rPr lang="en-US" altLang="zh-TW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24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252247" y="4368411"/>
            <a:ext cx="646331" cy="201593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東西方分裂</a:t>
            </a:r>
            <a:endParaRPr lang="en-US" sz="30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6" name="AutoShape 2" descr="Image result for arrows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 descr="Image result for split arrows 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759830" y="4332480"/>
            <a:ext cx="1726567" cy="1726567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776385" y="3966573"/>
            <a:ext cx="21082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羅馬大</a:t>
            </a:r>
            <a:r>
              <a:rPr lang="zh-TW" altLang="en-US" sz="30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公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教</a:t>
            </a:r>
            <a:endParaRPr lang="en-US" sz="30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776385" y="5667699"/>
            <a:ext cx="21082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希臘東正教</a:t>
            </a:r>
            <a:endParaRPr lang="en-US" sz="30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23" name="Right Arrow 22"/>
          <p:cNvSpPr/>
          <p:nvPr/>
        </p:nvSpPr>
        <p:spPr>
          <a:xfrm rot="10800000">
            <a:off x="2846510" y="3974499"/>
            <a:ext cx="853675" cy="623247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3791625" y="4460179"/>
            <a:ext cx="141577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政教合一</a:t>
            </a:r>
            <a:endParaRPr lang="en-US" altLang="zh-TW" sz="24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教皇腐敗</a:t>
            </a:r>
            <a:endParaRPr lang="en-US" altLang="zh-TW" sz="24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黑暗時代</a:t>
            </a:r>
            <a:endParaRPr lang="en-US" sz="24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1677" y="3497017"/>
            <a:ext cx="16209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十六世紀</a:t>
            </a:r>
            <a:r>
              <a:rPr lang="en-US" altLang="zh-TW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24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265320" y="4036483"/>
            <a:ext cx="646331" cy="163121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宗教改革</a:t>
            </a:r>
            <a:endParaRPr lang="en-US" sz="30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3577" y="3893970"/>
            <a:ext cx="14574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Protestant</a:t>
            </a:r>
          </a:p>
          <a:p>
            <a:r>
              <a:rPr lang="en-US" altLang="zh-TW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(</a:t>
            </a:r>
            <a:r>
              <a:rPr lang="zh-TW" altLang="en-US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抗議宗</a:t>
            </a:r>
            <a:r>
              <a:rPr lang="en-US" altLang="zh-TW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24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28" name="Equal 27"/>
          <p:cNvSpPr/>
          <p:nvPr/>
        </p:nvSpPr>
        <p:spPr>
          <a:xfrm rot="5400000">
            <a:off x="1143513" y="4731111"/>
            <a:ext cx="514144" cy="46259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33317" y="5199851"/>
            <a:ext cx="20136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新教 </a:t>
            </a:r>
            <a:r>
              <a:rPr lang="en-US" altLang="zh-TW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/ </a:t>
            </a:r>
            <a:r>
              <a:rPr lang="zh-TW" altLang="en-US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基督教</a:t>
            </a:r>
            <a:endParaRPr lang="en-US" sz="24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22342" y="5617294"/>
            <a:ext cx="15183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馬丁路德 </a:t>
            </a:r>
            <a:endParaRPr lang="en-US" altLang="zh-TW" sz="24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加爾文</a:t>
            </a:r>
            <a:endParaRPr lang="en-US" altLang="zh-TW" sz="24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慈雲理</a:t>
            </a:r>
            <a:endParaRPr lang="en-US" sz="24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0" name="Curved Left Arrow 29"/>
          <p:cNvSpPr/>
          <p:nvPr/>
        </p:nvSpPr>
        <p:spPr>
          <a:xfrm rot="10800000">
            <a:off x="235924" y="2103118"/>
            <a:ext cx="768483" cy="2982203"/>
          </a:xfrm>
          <a:prstGeom prst="curvedLeftArrow">
            <a:avLst>
              <a:gd name="adj1" fmla="val 25000"/>
              <a:gd name="adj2" fmla="val 62122"/>
              <a:gd name="adj3" fmla="val 376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880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  <p:bldP spid="10" grpId="0" animBg="1"/>
      <p:bldP spid="11" grpId="0"/>
      <p:bldP spid="12" grpId="0"/>
      <p:bldP spid="13" grpId="0" animBg="1"/>
      <p:bldP spid="14" grpId="0"/>
      <p:bldP spid="15" grpId="0"/>
      <p:bldP spid="20" grpId="0"/>
      <p:bldP spid="22" grpId="0"/>
      <p:bldP spid="23" grpId="0" animBg="1"/>
      <p:bldP spid="21" grpId="0"/>
      <p:bldP spid="25" grpId="0"/>
      <p:bldP spid="26" grpId="0"/>
      <p:bldP spid="27" grpId="0"/>
      <p:bldP spid="28" grpId="0" animBg="1"/>
      <p:bldP spid="29" grpId="0"/>
      <p:bldP spid="31" grpId="0"/>
      <p:bldP spid="3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catholic vs orthodo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89" y="574449"/>
            <a:ext cx="3617529" cy="2749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catholic vs orthodo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857" y="371248"/>
            <a:ext cx="4405394" cy="3257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Image result for catholic vs orthodox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5544" y="3860799"/>
            <a:ext cx="3819708" cy="2864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Image result for catholic 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89" y="3816765"/>
            <a:ext cx="4184196" cy="2952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6197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age result for catholic vs orthodox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021" b="34933"/>
          <a:stretch/>
        </p:blipFill>
        <p:spPr bwMode="auto">
          <a:xfrm>
            <a:off x="1304318" y="298677"/>
            <a:ext cx="2759682" cy="3286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 descr="Image result for inside orthodox churc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07" y="3730171"/>
            <a:ext cx="3922939" cy="2942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0" descr="Image result for inside catholic church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115" y="3730171"/>
            <a:ext cx="4155609" cy="2942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Image result for catholic church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53"/>
          <a:stretch/>
        </p:blipFill>
        <p:spPr bwMode="auto">
          <a:xfrm>
            <a:off x="5065486" y="298677"/>
            <a:ext cx="2981393" cy="3286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orthodox servic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857" y="3730171"/>
            <a:ext cx="4128674" cy="2942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Image result for orthodox servic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115" y="3730171"/>
            <a:ext cx="4208907" cy="2942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Image result for catholic servic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3535"/>
            <a:ext cx="4575325" cy="3431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Image result for catholic service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90"/>
          <a:stretch/>
        </p:blipFill>
        <p:spPr bwMode="auto">
          <a:xfrm>
            <a:off x="4628982" y="298678"/>
            <a:ext cx="4521171" cy="3286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3320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zh-TW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ea typeface="新細明體" panose="02020500000000000000" pitchFamily="18" charset="-12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zh-TW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ea typeface="新細明體" panose="02020500000000000000" pitchFamily="18" charset="-120"/>
            <a:cs typeface="Arial" panose="020B0604020202020204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zh-TW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ea typeface="新細明體" panose="02020500000000000000" pitchFamily="18" charset="-12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zh-TW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ea typeface="新細明體" panose="02020500000000000000" pitchFamily="18" charset="-120"/>
            <a:cs typeface="Arial" panose="020B0604020202020204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9040</TotalTime>
  <Words>3591</Words>
  <Application>Microsoft Office PowerPoint</Application>
  <PresentationFormat>On-screen Show (4:3)</PresentationFormat>
  <Paragraphs>266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41</vt:i4>
      </vt:variant>
    </vt:vector>
  </HeadingPairs>
  <TitlesOfParts>
    <vt:vector size="58" baseType="lpstr">
      <vt:lpstr>Garamond</vt:lpstr>
      <vt:lpstr>華康黑體 Std W9</vt:lpstr>
      <vt:lpstr>Arial</vt:lpstr>
      <vt:lpstr>華康行楷體 Std W5</vt:lpstr>
      <vt:lpstr>Times New Roman</vt:lpstr>
      <vt:lpstr>Wingdings</vt:lpstr>
      <vt:lpstr>Calibri Light</vt:lpstr>
      <vt:lpstr>新細明體</vt:lpstr>
      <vt:lpstr>Goudita Sans SF</vt:lpstr>
      <vt:lpstr>華康勘亭流 Std W9</vt:lpstr>
      <vt:lpstr>華康圓體 Std W8</vt:lpstr>
      <vt:lpstr>Calibri</vt:lpstr>
      <vt:lpstr>華康黑體 Std W7</vt:lpstr>
      <vt:lpstr>標楷體</vt:lpstr>
      <vt:lpstr>Office Theme</vt:lpstr>
      <vt:lpstr>Edge</vt:lpstr>
      <vt:lpstr>1_Edge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例子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Balex</cp:lastModifiedBy>
  <cp:revision>66</cp:revision>
  <dcterms:created xsi:type="dcterms:W3CDTF">2016-09-06T00:14:07Z</dcterms:created>
  <dcterms:modified xsi:type="dcterms:W3CDTF">2016-10-07T21:00:30Z</dcterms:modified>
</cp:coreProperties>
</file>