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69" r:id="rId3"/>
    <p:sldId id="272" r:id="rId4"/>
    <p:sldId id="271" r:id="rId5"/>
    <p:sldId id="258" r:id="rId6"/>
    <p:sldId id="256" r:id="rId7"/>
    <p:sldId id="259" r:id="rId8"/>
    <p:sldId id="260" r:id="rId9"/>
    <p:sldId id="262" r:id="rId10"/>
    <p:sldId id="263" r:id="rId11"/>
    <p:sldId id="270" r:id="rId12"/>
    <p:sldId id="261" r:id="rId13"/>
    <p:sldId id="273" r:id="rId14"/>
    <p:sldId id="264" r:id="rId15"/>
    <p:sldId id="265" r:id="rId16"/>
    <p:sldId id="266" r:id="rId17"/>
    <p:sldId id="275" r:id="rId18"/>
    <p:sldId id="276" r:id="rId19"/>
    <p:sldId id="277" r:id="rId20"/>
    <p:sldId id="267" r:id="rId21"/>
    <p:sldId id="282" r:id="rId22"/>
    <p:sldId id="283" r:id="rId23"/>
    <p:sldId id="278" r:id="rId24"/>
    <p:sldId id="279" r:id="rId25"/>
    <p:sldId id="280" r:id="rId26"/>
    <p:sldId id="281" r:id="rId27"/>
    <p:sldId id="274" r:id="rId28"/>
    <p:sldId id="268" r:id="rId29"/>
  </p:sldIdLst>
  <p:sldSz cx="9144000" cy="6858000" type="screen4x3"/>
  <p:notesSz cx="6858000" cy="9144000"/>
  <p:embeddedFontLst>
    <p:embeddedFont>
      <p:font typeface="Calibri Light" panose="020F0302020204030204" pitchFamily="34" charset="0"/>
      <p:regular r:id="rId30"/>
      <p:italic r:id="rId31"/>
    </p:embeddedFont>
    <p:embeddedFont>
      <p:font typeface="Calibri" panose="020F0502020204030204" pitchFamily="34" charset="0"/>
      <p:regular r:id="rId32"/>
      <p:bold r:id="rId33"/>
      <p:italic r:id="rId34"/>
      <p:boldItalic r:id="rId35"/>
    </p:embeddedFont>
    <p:embeddedFont>
      <p:font typeface="Mangal" panose="02040503050203030202" pitchFamily="18" charset="0"/>
      <p:regular r:id="rId36"/>
      <p:bold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663300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153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368AD-0D7B-4A62-9132-25E276F04CF6}" type="datetimeFigureOut">
              <a:rPr lang="en-US" smtClean="0"/>
              <a:t>9/22/2016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C5218-AF65-4C6A-AC53-C9CBF127FB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996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368AD-0D7B-4A62-9132-25E276F04CF6}" type="datetimeFigureOut">
              <a:rPr lang="en-US" smtClean="0"/>
              <a:t>9/22/2016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C5218-AF65-4C6A-AC53-C9CBF127FB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213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368AD-0D7B-4A62-9132-25E276F04CF6}" type="datetimeFigureOut">
              <a:rPr lang="en-US" smtClean="0"/>
              <a:t>9/22/2016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C5218-AF65-4C6A-AC53-C9CBF127FB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284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368AD-0D7B-4A62-9132-25E276F04CF6}" type="datetimeFigureOut">
              <a:rPr lang="en-US" smtClean="0"/>
              <a:t>9/22/2016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C5218-AF65-4C6A-AC53-C9CBF127FB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691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368AD-0D7B-4A62-9132-25E276F04CF6}" type="datetimeFigureOut">
              <a:rPr lang="en-US" smtClean="0"/>
              <a:t>9/22/2016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C5218-AF65-4C6A-AC53-C9CBF127FB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364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368AD-0D7B-4A62-9132-25E276F04CF6}" type="datetimeFigureOut">
              <a:rPr lang="en-US" smtClean="0"/>
              <a:t>9/22/2016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C5218-AF65-4C6A-AC53-C9CBF127FB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203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368AD-0D7B-4A62-9132-25E276F04CF6}" type="datetimeFigureOut">
              <a:rPr lang="en-US" smtClean="0"/>
              <a:t>9/22/2016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C5218-AF65-4C6A-AC53-C9CBF127FB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809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368AD-0D7B-4A62-9132-25E276F04CF6}" type="datetimeFigureOut">
              <a:rPr lang="en-US" smtClean="0"/>
              <a:t>9/22/2016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C5218-AF65-4C6A-AC53-C9CBF127FB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449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368AD-0D7B-4A62-9132-25E276F04CF6}" type="datetimeFigureOut">
              <a:rPr lang="en-US" smtClean="0"/>
              <a:t>9/22/2016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C5218-AF65-4C6A-AC53-C9CBF127FB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076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368AD-0D7B-4A62-9132-25E276F04CF6}" type="datetimeFigureOut">
              <a:rPr lang="en-US" smtClean="0"/>
              <a:t>9/22/2016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C5218-AF65-4C6A-AC53-C9CBF127FB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562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368AD-0D7B-4A62-9132-25E276F04CF6}" type="datetimeFigureOut">
              <a:rPr lang="en-US" smtClean="0"/>
              <a:t>9/22/2016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C5218-AF65-4C6A-AC53-C9CBF127FB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321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7368AD-0D7B-4A62-9132-25E276F04CF6}" type="datetimeFigureOut">
              <a:rPr lang="en-US" smtClean="0"/>
              <a:t>9/22/2016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3C5218-AF65-4C6A-AC53-C9CBF127FB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917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0">
              <a:schemeClr val="accent2">
                <a:lumMod val="50000"/>
              </a:schemeClr>
            </a:gs>
            <a:gs pos="99000">
              <a:schemeClr val="accent4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24400" cy="686977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90999" y="628650"/>
            <a:ext cx="467307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「神蹟與復</a:t>
            </a:r>
            <a:r>
              <a:rPr lang="zh-TW" altLang="en-US" sz="5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活</a:t>
            </a:r>
            <a:r>
              <a:rPr lang="zh-TW" altLang="en-US" sz="5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」</a:t>
            </a:r>
            <a:endParaRPr lang="en-US" sz="5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00662" y="5410200"/>
            <a:ext cx="3057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【</a:t>
            </a:r>
            <a:r>
              <a:rPr lang="zh-TW" alt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護教與宣教</a:t>
            </a:r>
            <a:r>
              <a:rPr lang="en-US" altLang="zh-TW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】</a:t>
            </a:r>
            <a:endParaRPr lang="en-US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05418" y="4825425"/>
            <a:ext cx="24096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9</a:t>
            </a:r>
            <a:r>
              <a:rPr lang="en-US" altLang="zh-TW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25</a:t>
            </a:r>
            <a:r>
              <a:rPr lang="en-US" altLang="zh-TW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2016</a:t>
            </a:r>
            <a:endParaRPr lang="en-US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12934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age result for think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718" y="344454"/>
            <a:ext cx="2007055" cy="2007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755718" y="2505400"/>
            <a:ext cx="6040436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400" dirty="0" smtClean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1. </a:t>
            </a:r>
            <a:r>
              <a:rPr lang="zh-TW" altLang="en-US" sz="3400" dirty="0" smtClean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怎樣才算是一件「神蹟</a:t>
            </a:r>
            <a:r>
              <a:rPr lang="en-US" altLang="zh-TW" sz="3400" dirty="0" smtClean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」</a:t>
            </a:r>
            <a:r>
              <a:rPr lang="zh-TW" altLang="en-US" sz="3400" dirty="0" smtClean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？ </a:t>
            </a:r>
            <a:endParaRPr lang="en-US" sz="34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2978" y="3136770"/>
            <a:ext cx="8074646" cy="11387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400" dirty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2</a:t>
            </a:r>
            <a:r>
              <a:rPr lang="en-US" altLang="zh-TW" sz="3400" dirty="0" smtClean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. </a:t>
            </a:r>
            <a:r>
              <a:rPr lang="zh-TW" altLang="en-US" sz="3400" dirty="0" smtClean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如何鑑定是個「神蹟</a:t>
            </a:r>
            <a:r>
              <a:rPr lang="en-US" altLang="zh-TW" sz="3400" dirty="0" smtClean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」</a:t>
            </a:r>
            <a:r>
              <a:rPr lang="zh-TW" altLang="en-US" sz="3400" dirty="0" smtClean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而不是純屬一連</a:t>
            </a:r>
            <a:endParaRPr lang="en-US" altLang="zh-TW" sz="3400" dirty="0" smtClean="0">
              <a:solidFill>
                <a:srgbClr val="0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Mangal" panose="02040503050203030202" pitchFamily="18" charset="0"/>
            </a:endParaRPr>
          </a:p>
          <a:p>
            <a:r>
              <a:rPr lang="en-US" altLang="zh-TW" sz="3400" dirty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 </a:t>
            </a:r>
            <a:r>
              <a:rPr lang="en-US" altLang="zh-TW" sz="3400" dirty="0" smtClean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  </a:t>
            </a:r>
            <a:r>
              <a:rPr lang="zh-TW" altLang="en-US" sz="3400" dirty="0" smtClean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串的「巧合</a:t>
            </a:r>
            <a:r>
              <a:rPr lang="en-US" altLang="zh-TW" sz="3400" dirty="0" smtClean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」</a:t>
            </a:r>
            <a:r>
              <a:rPr lang="zh-TW" altLang="en-US" sz="3400" dirty="0" smtClean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、「機率</a:t>
            </a:r>
            <a:r>
              <a:rPr lang="en-US" altLang="zh-TW" sz="3400" dirty="0" smtClean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」</a:t>
            </a:r>
            <a:r>
              <a:rPr lang="zh-TW" altLang="en-US" sz="3400" dirty="0" smtClean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？ </a:t>
            </a:r>
            <a:endParaRPr lang="en-US" sz="34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75755" y="5000658"/>
            <a:ext cx="8180445" cy="11387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400" dirty="0" smtClean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4. </a:t>
            </a:r>
            <a:r>
              <a:rPr lang="zh-TW" altLang="en-US" sz="3400" dirty="0" smtClean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有人認為「神蹟</a:t>
            </a:r>
            <a:r>
              <a:rPr lang="en-US" altLang="zh-TW" sz="3400" dirty="0" smtClean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」</a:t>
            </a:r>
            <a:r>
              <a:rPr lang="zh-TW" altLang="en-US" sz="3400" dirty="0" smtClean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天天都發生在我們的</a:t>
            </a:r>
            <a:endParaRPr lang="en-US" altLang="zh-TW" sz="3400" dirty="0" smtClean="0">
              <a:solidFill>
                <a:srgbClr val="0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Mangal" panose="02040503050203030202" pitchFamily="18" charset="0"/>
            </a:endParaRPr>
          </a:p>
          <a:p>
            <a:r>
              <a:rPr lang="en-US" altLang="zh-TW" sz="3400" dirty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 </a:t>
            </a:r>
            <a:r>
              <a:rPr lang="en-US" altLang="zh-TW" sz="3400" dirty="0" smtClean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  </a:t>
            </a:r>
            <a:r>
              <a:rPr lang="zh-TW" altLang="en-US" sz="3400" dirty="0" smtClean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周圍，只是我們沒有察覺。你同意嗎？ </a:t>
            </a:r>
            <a:endParaRPr lang="en-US" sz="34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75755" y="4275543"/>
            <a:ext cx="7348487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400" dirty="0" smtClean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3. </a:t>
            </a:r>
            <a:r>
              <a:rPr lang="zh-TW" altLang="en-US" sz="3400" dirty="0" smtClean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我</a:t>
            </a:r>
            <a:r>
              <a:rPr lang="zh-TW" altLang="en-US" sz="3400" dirty="0" smtClean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們當中有人經歷過「神蹟</a:t>
            </a:r>
            <a:r>
              <a:rPr lang="en-US" altLang="zh-TW" sz="3400" dirty="0" smtClean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」</a:t>
            </a:r>
            <a:r>
              <a:rPr lang="zh-TW" altLang="en-US" sz="3400" dirty="0" smtClean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Mangal" panose="02040503050203030202" pitchFamily="18" charset="0"/>
              </a:rPr>
              <a:t>嗎？ </a:t>
            </a:r>
            <a:endParaRPr lang="en-US" sz="34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99534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miracl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1623" y="2699658"/>
            <a:ext cx="5135234" cy="39333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32228" y="420914"/>
            <a:ext cx="58272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「神蹟</a:t>
            </a:r>
            <a:r>
              <a:rPr lang="en-US" altLang="zh-TW" sz="4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</a:t>
            </a:r>
            <a:r>
              <a:rPr lang="zh-TW" altLang="en-US" sz="4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這詞經常被濫用</a:t>
            </a:r>
            <a:endParaRPr lang="en-US" sz="40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44169" y="1259685"/>
            <a:ext cx="70230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00206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有反常態、不可思議、難以置信</a:t>
            </a:r>
            <a:r>
              <a:rPr lang="en-US" altLang="zh-TW" sz="3600" dirty="0" smtClean="0">
                <a:solidFill>
                  <a:srgbClr val="00206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...</a:t>
            </a:r>
            <a:endParaRPr lang="en-US" sz="3600" dirty="0">
              <a:solidFill>
                <a:srgbClr val="002060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72855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miracl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9144001" cy="6865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080602" y="132510"/>
            <a:ext cx="5535490" cy="2041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3800"/>
              </a:lnSpc>
            </a:pPr>
            <a:r>
              <a:rPr lang="zh-TW" altLang="en-US" sz="3400" dirty="0" smtClean="0">
                <a:solidFill>
                  <a:srgbClr val="00206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  <a:sym typeface="Wingdings" panose="05000000000000000000" pitchFamily="2" charset="2"/>
              </a:rPr>
              <a:t></a:t>
            </a:r>
            <a:r>
              <a:rPr lang="zh-TW" altLang="en-US" sz="3400" dirty="0" smtClean="0">
                <a:solidFill>
                  <a:srgbClr val="C0000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東西不見了奇蹟性被尋回</a:t>
            </a:r>
            <a:endParaRPr lang="en-US" altLang="zh-TW" sz="3400" dirty="0" smtClean="0">
              <a:solidFill>
                <a:srgbClr val="C00000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pPr>
              <a:lnSpc>
                <a:spcPts val="3800"/>
              </a:lnSpc>
            </a:pPr>
            <a:r>
              <a:rPr lang="zh-TW" altLang="en-US" sz="3400" dirty="0" smtClean="0">
                <a:solidFill>
                  <a:srgbClr val="00206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  <a:sym typeface="Wingdings" panose="05000000000000000000" pitchFamily="2" charset="2"/>
              </a:rPr>
              <a:t></a:t>
            </a:r>
            <a:r>
              <a:rPr lang="zh-TW" altLang="en-US" sz="3400" dirty="0" smtClean="0">
                <a:solidFill>
                  <a:srgbClr val="C0000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  <a:sym typeface="Wingdings" panose="05000000000000000000" pitchFamily="2" charset="2"/>
              </a:rPr>
              <a:t>經歷嚴重車禍卻平安無事</a:t>
            </a:r>
            <a:endParaRPr lang="en-US" altLang="zh-TW" sz="3400" dirty="0" smtClean="0">
              <a:solidFill>
                <a:srgbClr val="C00000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  <a:sym typeface="Wingdings" panose="05000000000000000000" pitchFamily="2" charset="2"/>
            </a:endParaRPr>
          </a:p>
          <a:p>
            <a:pPr>
              <a:lnSpc>
                <a:spcPts val="3800"/>
              </a:lnSpc>
            </a:pPr>
            <a:r>
              <a:rPr lang="zh-TW" altLang="en-US" sz="3400" dirty="0" smtClean="0">
                <a:solidFill>
                  <a:srgbClr val="00206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  <a:sym typeface="Wingdings" panose="05000000000000000000" pitchFamily="2" charset="2"/>
              </a:rPr>
              <a:t></a:t>
            </a:r>
            <a:r>
              <a:rPr lang="zh-TW" altLang="en-US" sz="3400" dirty="0" smtClean="0">
                <a:solidFill>
                  <a:srgbClr val="C0000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  <a:sym typeface="Wingdings" panose="05000000000000000000" pitchFamily="2" charset="2"/>
              </a:rPr>
              <a:t>得了某個重病卻不藥而癒</a:t>
            </a:r>
            <a:endParaRPr lang="en-US" altLang="zh-TW" sz="3400" dirty="0" smtClean="0">
              <a:solidFill>
                <a:srgbClr val="C00000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  <a:sym typeface="Wingdings" panose="05000000000000000000" pitchFamily="2" charset="2"/>
            </a:endParaRPr>
          </a:p>
          <a:p>
            <a:pPr>
              <a:lnSpc>
                <a:spcPts val="3800"/>
              </a:lnSpc>
            </a:pPr>
            <a:r>
              <a:rPr lang="zh-TW" altLang="en-US" sz="3400" dirty="0" smtClean="0">
                <a:solidFill>
                  <a:srgbClr val="00206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  <a:sym typeface="Wingdings" panose="05000000000000000000" pitchFamily="2" charset="2"/>
              </a:rPr>
              <a:t></a:t>
            </a:r>
            <a:r>
              <a:rPr lang="zh-TW" altLang="en-US" sz="3400" dirty="0" smtClean="0">
                <a:solidFill>
                  <a:srgbClr val="C0000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  <a:sym typeface="Wingdings" panose="05000000000000000000" pitchFamily="2" charset="2"/>
              </a:rPr>
              <a:t>悲慘局面完全被扭轉過來</a:t>
            </a:r>
            <a:r>
              <a:rPr lang="en-US" altLang="zh-TW" sz="3400" dirty="0" smtClean="0">
                <a:solidFill>
                  <a:srgbClr val="C0000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  <a:sym typeface="Wingdings" panose="05000000000000000000" pitchFamily="2" charset="2"/>
              </a:rPr>
              <a:t>...</a:t>
            </a:r>
            <a:endParaRPr lang="en-US" sz="3400" dirty="0">
              <a:solidFill>
                <a:srgbClr val="C00000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  <p:pic>
        <p:nvPicPr>
          <p:cNvPr id="1028" name="Picture 4" descr="Image result for miracl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0"/>
            <a:ext cx="9144001" cy="6874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761567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billfrymire.com/gallery/webJpgs/sun-horizon-earth-space-dark-sky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96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20914" y="217714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前言：</a:t>
            </a:r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0914" y="864045"/>
            <a:ext cx="8468985" cy="16619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基督教不能脫離神蹟，因為其核心信息就是</a:t>
            </a:r>
            <a:endParaRPr lang="en-US" altLang="zh-TW" sz="340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一個神蹟 </a:t>
            </a:r>
            <a:r>
              <a:rPr lang="en-US" altLang="zh-TW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神的兒子降世成人、死後第三天</a:t>
            </a:r>
            <a:endParaRPr lang="en-US" altLang="zh-TW" sz="340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復活</a:t>
            </a:r>
            <a:r>
              <a:rPr lang="en-US" altLang="zh-TW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...)</a:t>
            </a:r>
            <a:endParaRPr lang="en-US" sz="34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0914" y="4702575"/>
            <a:ext cx="8468985" cy="16619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聖經記</a:t>
            </a:r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載的神</a:t>
            </a:r>
            <a:r>
              <a:rPr lang="zh-TW" altLang="en-US" sz="34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蹟包括「趕鬼、說新方言</a:t>
            </a:r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，</a:t>
            </a:r>
            <a:endParaRPr lang="en-US" altLang="zh-TW" sz="340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手</a:t>
            </a:r>
            <a:r>
              <a:rPr lang="zh-TW" altLang="en-US" sz="34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能拿蛇、喝了毒物也不受害；手按病人</a:t>
            </a:r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，</a:t>
            </a:r>
            <a:endParaRPr lang="en-US" altLang="zh-TW" sz="340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病</a:t>
            </a:r>
            <a:r>
              <a:rPr lang="zh-TW" altLang="en-US" sz="34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就必好了。」（可十六</a:t>
            </a:r>
            <a:r>
              <a:rPr lang="en-US" altLang="zh-TW" sz="34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17</a:t>
            </a:r>
            <a:r>
              <a:rPr lang="zh-TW" altLang="en-US" sz="34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～</a:t>
            </a:r>
            <a:r>
              <a:rPr lang="en-US" altLang="zh-TW" sz="34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18</a:t>
            </a:r>
            <a:r>
              <a:rPr lang="zh-TW" altLang="en-US" sz="34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）</a:t>
            </a:r>
            <a:endParaRPr lang="en-US" sz="34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0914" y="2609691"/>
            <a:ext cx="846898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其他宗教不需神蹟來傳受教義，仍有人跟隨</a:t>
            </a:r>
            <a:endParaRPr lang="en-US" sz="34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75858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livealifeyoulove.com/wp-content/uploads/2011/05/miracle-grow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49762" b="54552"/>
          <a:stretch/>
        </p:blipFill>
        <p:spPr bwMode="auto">
          <a:xfrm>
            <a:off x="7254" y="1"/>
            <a:ext cx="9165773" cy="32076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www.livealifeyoulove.com/wp-content/uploads/2011/05/miracle-grow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641600"/>
            <a:ext cx="9144001" cy="4216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75773" y="217714"/>
            <a:ext cx="304762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chemeClr val="accent5">
                    <a:lumMod val="50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一</a:t>
            </a:r>
            <a:r>
              <a:rPr lang="en-US" altLang="zh-TW" sz="3400" dirty="0" smtClean="0">
                <a:solidFill>
                  <a:schemeClr val="accent5">
                    <a:lumMod val="50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 </a:t>
            </a:r>
            <a:r>
              <a:rPr lang="zh-TW" altLang="en-US" sz="3400" u="sng" dirty="0" smtClean="0">
                <a:solidFill>
                  <a:schemeClr val="accent5">
                    <a:lumMod val="50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神蹟的定義</a:t>
            </a:r>
            <a:endParaRPr lang="en-US" sz="3400" dirty="0">
              <a:solidFill>
                <a:schemeClr val="accent5">
                  <a:lumMod val="50000"/>
                </a:schemeClr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0542" y="833267"/>
            <a:ext cx="894443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92785" marR="0" indent="-514350">
              <a:spcBef>
                <a:spcPts val="0"/>
              </a:spcBef>
              <a:spcAft>
                <a:spcPts val="0"/>
              </a:spcAft>
              <a:buAutoNum type="alphaUcPeriod"/>
            </a:pPr>
            <a:r>
              <a:rPr lang="zh-TW" sz="3200" kern="1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神運用超人的大能，以達到其特定目的的作</a:t>
            </a:r>
            <a:r>
              <a:rPr lang="zh-TW" altLang="en-US" sz="3200" kern="1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為，</a:t>
            </a:r>
            <a:r>
              <a:rPr lang="zh-TW" sz="3200" kern="1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一般指不尋常或獨特性的事。</a:t>
            </a:r>
            <a:endParaRPr lang="en-US" sz="3200" kern="100" dirty="0"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14829" y="1890570"/>
            <a:ext cx="24202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8435" marR="0">
              <a:spcBef>
                <a:spcPts val="0"/>
              </a:spcBef>
              <a:spcAft>
                <a:spcPts val="0"/>
              </a:spcAft>
            </a:pPr>
            <a:r>
              <a:rPr lang="zh-TW" altLang="en-US" sz="3200" kern="100" dirty="0" smtClean="0">
                <a:solidFill>
                  <a:srgbClr val="C0000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通常分四類：</a:t>
            </a:r>
            <a:endParaRPr lang="en-US" sz="3200" kern="100" dirty="0">
              <a:solidFill>
                <a:srgbClr val="C00000"/>
              </a:solidFill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29343" y="2412041"/>
            <a:ext cx="401682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8435" marR="0">
              <a:spcBef>
                <a:spcPts val="0"/>
              </a:spcBef>
              <a:spcAft>
                <a:spcPts val="0"/>
              </a:spcAft>
            </a:pPr>
            <a:r>
              <a:rPr lang="en-US" altLang="zh-TW" sz="3200" kern="1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1.</a:t>
            </a:r>
            <a:r>
              <a:rPr lang="zh-TW" altLang="en-US" sz="3200" kern="1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操縱大自然</a:t>
            </a:r>
            <a:endParaRPr lang="en-US" altLang="zh-TW" sz="3200" kern="100" dirty="0" smtClean="0">
              <a:solidFill>
                <a:schemeClr val="accent5">
                  <a:lumMod val="50000"/>
                </a:schemeClr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L="178435" marR="0">
              <a:spcBef>
                <a:spcPts val="0"/>
              </a:spcBef>
              <a:spcAft>
                <a:spcPts val="0"/>
              </a:spcAft>
            </a:pPr>
            <a:r>
              <a:rPr lang="en-US" altLang="zh-TW" sz="3200" kern="1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2.</a:t>
            </a:r>
            <a:r>
              <a:rPr lang="zh-TW" altLang="en-US" sz="3200" kern="1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醫治疾病</a:t>
            </a:r>
            <a:endParaRPr lang="en-US" altLang="zh-TW" sz="3200" kern="100" dirty="0" smtClean="0">
              <a:solidFill>
                <a:schemeClr val="accent5">
                  <a:lumMod val="50000"/>
                </a:schemeClr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L="178435" marR="0">
              <a:spcBef>
                <a:spcPts val="0"/>
              </a:spcBef>
              <a:spcAft>
                <a:spcPts val="0"/>
              </a:spcAft>
            </a:pPr>
            <a:r>
              <a:rPr lang="en-US" altLang="zh-TW" sz="3200" kern="100" dirty="0" smtClean="0">
                <a:solidFill>
                  <a:schemeClr val="accent5">
                    <a:lumMod val="50000"/>
                  </a:schemeClr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3.</a:t>
            </a:r>
            <a:r>
              <a:rPr lang="zh-TW" altLang="en-US" sz="3200" kern="100" dirty="0" smtClean="0">
                <a:solidFill>
                  <a:schemeClr val="accent5">
                    <a:lumMod val="50000"/>
                  </a:schemeClr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得勝死亡</a:t>
            </a:r>
            <a:endParaRPr lang="en-US" altLang="zh-TW" sz="3200" kern="100" dirty="0" smtClean="0">
              <a:solidFill>
                <a:schemeClr val="accent5">
                  <a:lumMod val="50000"/>
                </a:schemeClr>
              </a:solidFill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L="178435" marR="0">
              <a:spcBef>
                <a:spcPts val="0"/>
              </a:spcBef>
              <a:spcAft>
                <a:spcPts val="0"/>
              </a:spcAft>
            </a:pPr>
            <a:r>
              <a:rPr lang="en-US" altLang="zh-TW" sz="3200" kern="1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4.</a:t>
            </a:r>
            <a:r>
              <a:rPr lang="zh-TW" altLang="en-US" sz="3200" kern="1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制服鬼魔</a:t>
            </a:r>
            <a:r>
              <a:rPr lang="en-US" sz="3200" kern="100" dirty="0" smtClean="0">
                <a:solidFill>
                  <a:schemeClr val="accent5">
                    <a:lumMod val="50000"/>
                  </a:schemeClr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endParaRPr lang="en-US" sz="3200" kern="100" dirty="0">
              <a:solidFill>
                <a:schemeClr val="accent5">
                  <a:lumMod val="50000"/>
                </a:schemeClr>
              </a:solidFill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520321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livealifeyoulove.com/wp-content/uploads/2011/05/miracle-grow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49762" b="54552"/>
          <a:stretch/>
        </p:blipFill>
        <p:spPr bwMode="auto">
          <a:xfrm>
            <a:off x="7254" y="1"/>
            <a:ext cx="9165773" cy="32076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www.livealifeyoulove.com/wp-content/uploads/2011/05/miracle-grow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641600"/>
            <a:ext cx="9144001" cy="4216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75773" y="217714"/>
            <a:ext cx="304762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chemeClr val="accent5">
                    <a:lumMod val="50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一</a:t>
            </a:r>
            <a:r>
              <a:rPr lang="en-US" altLang="zh-TW" sz="3400" dirty="0" smtClean="0">
                <a:solidFill>
                  <a:schemeClr val="accent5">
                    <a:lumMod val="50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 </a:t>
            </a:r>
            <a:r>
              <a:rPr lang="zh-TW" altLang="en-US" sz="3400" u="sng" dirty="0" smtClean="0">
                <a:solidFill>
                  <a:schemeClr val="accent5">
                    <a:lumMod val="50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神蹟的定義</a:t>
            </a:r>
            <a:endParaRPr lang="en-US" sz="3400" dirty="0">
              <a:solidFill>
                <a:schemeClr val="accent5">
                  <a:lumMod val="50000"/>
                </a:schemeClr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0542" y="833267"/>
            <a:ext cx="894443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6235" marR="0" indent="-177800">
              <a:spcBef>
                <a:spcPts val="0"/>
              </a:spcBef>
              <a:spcAft>
                <a:spcPts val="0"/>
              </a:spcAft>
            </a:pPr>
            <a:r>
              <a:rPr lang="en-US" altLang="zh-TW" sz="3200" kern="1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B. </a:t>
            </a:r>
            <a:r>
              <a:rPr lang="zh-TW" altLang="en-US" sz="3200" kern="1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不一定違反自然常規，而可能是因神的介入</a:t>
            </a:r>
            <a:endParaRPr lang="en-US" altLang="zh-TW" sz="3200" kern="100" dirty="0" smtClean="0"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L="356235" marR="0" indent="-177800">
              <a:spcBef>
                <a:spcPts val="0"/>
              </a:spcBef>
              <a:spcAft>
                <a:spcPts val="0"/>
              </a:spcAft>
            </a:pPr>
            <a:r>
              <a:rPr lang="en-US" altLang="zh-TW" sz="3200" kern="1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</a:t>
            </a:r>
            <a:r>
              <a:rPr lang="en-US" altLang="zh-TW" sz="1400" kern="1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200" kern="1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或攔阻，使事情「適時」或「變速」地發生。</a:t>
            </a:r>
            <a:endParaRPr lang="en-US" sz="3200" kern="100" dirty="0"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46335" y="1898703"/>
            <a:ext cx="828312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8435" marR="0">
              <a:spcBef>
                <a:spcPts val="0"/>
              </a:spcBef>
              <a:spcAft>
                <a:spcPts val="0"/>
              </a:spcAft>
            </a:pPr>
            <a:r>
              <a:rPr lang="zh-TW" altLang="en-US" sz="3000" kern="100" dirty="0" smtClean="0">
                <a:solidFill>
                  <a:srgbClr val="C0000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神蹟並不違反自然，乃是</a:t>
            </a:r>
            <a:r>
              <a:rPr lang="zh-TW" altLang="en-US" sz="3000" kern="100" dirty="0" smtClean="0">
                <a:solidFill>
                  <a:srgbClr val="00206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違反人所知道的自然</a:t>
            </a:r>
            <a:r>
              <a:rPr lang="zh-TW" altLang="en-US" sz="3000" kern="100" dirty="0" smtClean="0">
                <a:solidFill>
                  <a:srgbClr val="C0000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。－</a:t>
            </a:r>
            <a:r>
              <a:rPr lang="zh-TW" altLang="en-US" sz="3200" kern="100" dirty="0" smtClean="0">
                <a:solidFill>
                  <a:srgbClr val="C0000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奧古斯丁</a:t>
            </a:r>
          </a:p>
        </p:txBody>
      </p:sp>
      <p:pic>
        <p:nvPicPr>
          <p:cNvPr id="3074" name="Picture 2" descr="http://www.mrericsir.com/blog/wp-content/uploads/firetruc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5420" y="2743751"/>
            <a:ext cx="5032533" cy="31055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076" name="Picture 4" descr="http://www.hindustantimes.com/Images/popup/2015/3/miracl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6350" y="2671048"/>
            <a:ext cx="5251603" cy="3938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scienceblogs.com/startswithabang/files/2010/06/axial-tilt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6350" y="2568597"/>
            <a:ext cx="5266117" cy="4202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devinanddoug.com/wp-content/uploads/2012/02/Chile-Police-Make-Chilly-Bust-Glacier-Thief-Arrested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4746" y="2480424"/>
            <a:ext cx="5327470" cy="4290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102919" y="3192450"/>
            <a:ext cx="348890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8435" marR="0">
              <a:spcBef>
                <a:spcPts val="0"/>
              </a:spcBef>
              <a:spcAft>
                <a:spcPts val="0"/>
              </a:spcAft>
            </a:pPr>
            <a:r>
              <a:rPr lang="zh-TW" altLang="en-US" sz="3000" kern="100" dirty="0" smtClean="0">
                <a:solidFill>
                  <a:srgbClr val="C00000"/>
                </a:solidFill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上帝每日所行的神蹟由於重覆出現，就變得不值錢了。</a:t>
            </a:r>
            <a:endParaRPr lang="zh-TW" altLang="en-US" sz="3200" kern="100" dirty="0" smtClean="0">
              <a:solidFill>
                <a:srgbClr val="C00000"/>
              </a:solidFill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18253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livealifeyoulove.com/wp-content/uploads/2011/05/miracle-grow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49762" b="54552"/>
          <a:stretch/>
        </p:blipFill>
        <p:spPr bwMode="auto">
          <a:xfrm>
            <a:off x="7254" y="1"/>
            <a:ext cx="9165773" cy="32076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www.livealifeyoulove.com/wp-content/uploads/2011/05/miracle-grow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641600"/>
            <a:ext cx="9144001" cy="4216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75773" y="217714"/>
            <a:ext cx="304762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chemeClr val="accent5">
                    <a:lumMod val="50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一</a:t>
            </a:r>
            <a:r>
              <a:rPr lang="en-US" altLang="zh-TW" sz="3400" dirty="0" smtClean="0">
                <a:solidFill>
                  <a:schemeClr val="accent5">
                    <a:lumMod val="50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 </a:t>
            </a:r>
            <a:r>
              <a:rPr lang="zh-TW" altLang="en-US" sz="3400" u="sng" dirty="0" smtClean="0">
                <a:solidFill>
                  <a:schemeClr val="accent5">
                    <a:lumMod val="50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神蹟的定義</a:t>
            </a:r>
            <a:endParaRPr lang="en-US" sz="3400" dirty="0">
              <a:solidFill>
                <a:schemeClr val="accent5">
                  <a:lumMod val="50000"/>
                </a:schemeClr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0542" y="833267"/>
            <a:ext cx="89444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8435" marR="0">
              <a:spcBef>
                <a:spcPts val="0"/>
              </a:spcBef>
              <a:spcAft>
                <a:spcPts val="0"/>
              </a:spcAft>
            </a:pPr>
            <a:r>
              <a:rPr lang="en-US" altLang="zh-TW" sz="3200" kern="1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C. </a:t>
            </a:r>
            <a:r>
              <a:rPr lang="zh-TW" altLang="en-US" sz="3200" kern="1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聖經中的同義詞</a:t>
            </a:r>
            <a:r>
              <a:rPr lang="zh-TW" altLang="en-US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：</a:t>
            </a:r>
            <a:endParaRPr lang="en-US" sz="3200" kern="100" dirty="0"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25929" y="1418042"/>
            <a:ext cx="808264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8435" marR="0">
              <a:spcBef>
                <a:spcPts val="0"/>
              </a:spcBef>
              <a:spcAft>
                <a:spcPts val="0"/>
              </a:spcAft>
            </a:pPr>
            <a:r>
              <a:rPr lang="en-US" altLang="zh-TW" sz="3200" kern="1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1.</a:t>
            </a:r>
            <a:r>
              <a:rPr lang="zh-TW" altLang="en-US" sz="3200" kern="1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大能 </a:t>
            </a:r>
            <a:r>
              <a:rPr lang="en-US" altLang="zh-TW" sz="3200" kern="1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(power) - </a:t>
            </a:r>
            <a:r>
              <a:rPr lang="zh-TW" altLang="en-US" sz="3200" kern="1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指常人不能做的作為</a:t>
            </a:r>
            <a:r>
              <a:rPr lang="en-US" altLang="zh-TW" sz="3200" kern="1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</a:p>
          <a:p>
            <a:pPr marL="178435" marR="0">
              <a:spcBef>
                <a:spcPts val="0"/>
              </a:spcBef>
              <a:spcAft>
                <a:spcPts val="0"/>
              </a:spcAft>
            </a:pPr>
            <a:r>
              <a:rPr lang="en-US" altLang="zh-TW" sz="3200" kern="100" dirty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kern="1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000" kern="1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例：出</a:t>
            </a:r>
            <a:r>
              <a:rPr lang="en-US" altLang="zh-TW" sz="3000" kern="1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15:6</a:t>
            </a:r>
            <a:r>
              <a:rPr lang="zh-TW" altLang="en-US" sz="3000" kern="1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、太</a:t>
            </a:r>
            <a:r>
              <a:rPr lang="en-US" altLang="zh-TW" sz="3000" kern="1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11:20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11416" y="2397648"/>
            <a:ext cx="808264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8435" marR="0">
              <a:spcBef>
                <a:spcPts val="0"/>
              </a:spcBef>
              <a:spcAft>
                <a:spcPts val="0"/>
              </a:spcAft>
            </a:pPr>
            <a:r>
              <a:rPr lang="en-US" altLang="zh-TW" sz="3200" kern="1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2.</a:t>
            </a:r>
            <a:r>
              <a:rPr lang="zh-TW" altLang="en-US" sz="3200" kern="1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奇事</a:t>
            </a:r>
            <a:r>
              <a:rPr lang="zh-TW" altLang="en-US" sz="3200" kern="1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kern="1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(wonders) - </a:t>
            </a:r>
            <a:r>
              <a:rPr lang="zh-TW" altLang="en-US" sz="3200" kern="1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指</a:t>
            </a:r>
            <a:r>
              <a:rPr lang="zh-TW" altLang="en-US" sz="3200" kern="100" dirty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令</a:t>
            </a:r>
            <a:r>
              <a:rPr lang="zh-TW" altLang="en-US" sz="3200" kern="1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人驚訝的事件</a:t>
            </a:r>
            <a:r>
              <a:rPr lang="en-US" altLang="zh-TW" sz="3200" kern="1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</a:p>
          <a:p>
            <a:pPr marL="178435" marR="0">
              <a:spcBef>
                <a:spcPts val="0"/>
              </a:spcBef>
              <a:spcAft>
                <a:spcPts val="0"/>
              </a:spcAft>
            </a:pPr>
            <a:r>
              <a:rPr lang="en-US" altLang="zh-TW" sz="3200" kern="100" dirty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kern="1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000" kern="1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例：出</a:t>
            </a:r>
            <a:r>
              <a:rPr lang="en-US" altLang="zh-TW" sz="3000" kern="1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7:3</a:t>
            </a:r>
            <a:r>
              <a:rPr lang="zh-TW" altLang="en-US" sz="3000" kern="1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、徒</a:t>
            </a:r>
            <a:r>
              <a:rPr lang="en-US" altLang="zh-TW" sz="3000" kern="1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6:8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1436" y="3413433"/>
            <a:ext cx="808264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8435" marR="0">
              <a:spcBef>
                <a:spcPts val="0"/>
              </a:spcBef>
              <a:spcAft>
                <a:spcPts val="0"/>
              </a:spcAft>
            </a:pPr>
            <a:r>
              <a:rPr lang="en-US" altLang="zh-TW" sz="3200" kern="1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3.</a:t>
            </a:r>
            <a:r>
              <a:rPr lang="zh-TW" altLang="en-US" sz="3200" kern="1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指</a:t>
            </a:r>
            <a:r>
              <a:rPr lang="zh-TW" altLang="en-US" sz="3200" kern="1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標</a:t>
            </a:r>
            <a:r>
              <a:rPr lang="zh-TW" altLang="en-US" sz="3200" kern="1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kern="1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(signs) - </a:t>
            </a:r>
            <a:r>
              <a:rPr lang="zh-TW" altLang="en-US" sz="3200" kern="1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指神工作的標記</a:t>
            </a:r>
            <a:r>
              <a:rPr lang="en-US" altLang="zh-TW" sz="3200" kern="1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</a:p>
          <a:p>
            <a:pPr marL="178435" marR="0">
              <a:spcBef>
                <a:spcPts val="0"/>
              </a:spcBef>
              <a:spcAft>
                <a:spcPts val="0"/>
              </a:spcAft>
            </a:pPr>
            <a:r>
              <a:rPr lang="en-US" altLang="zh-TW" sz="3200" kern="100" dirty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kern="1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000" kern="1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例：出</a:t>
            </a:r>
            <a:r>
              <a:rPr lang="en-US" altLang="zh-TW" sz="3000" kern="1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3:12</a:t>
            </a:r>
            <a:r>
              <a:rPr lang="zh-TW" altLang="en-US" sz="3000" kern="1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、約</a:t>
            </a:r>
            <a:r>
              <a:rPr lang="en-US" altLang="zh-TW" sz="3000" kern="1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2:11</a:t>
            </a:r>
          </a:p>
        </p:txBody>
      </p:sp>
      <p:sp>
        <p:nvSpPr>
          <p:cNvPr id="2" name="Rectangle 1"/>
          <p:cNvSpPr/>
          <p:nvPr/>
        </p:nvSpPr>
        <p:spPr>
          <a:xfrm>
            <a:off x="275773" y="4880426"/>
            <a:ext cx="5088164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89000" marR="0" indent="-889000">
              <a:spcBef>
                <a:spcPts val="0"/>
              </a:spcBef>
              <a:spcAft>
                <a:spcPts val="0"/>
              </a:spcAft>
            </a:pPr>
            <a:r>
              <a:rPr lang="zh-TW" altLang="en-US" sz="3200" kern="100" dirty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神蹟是指神奇妙、特殊</a:t>
            </a:r>
            <a:r>
              <a:rPr lang="zh-TW" altLang="en-US" sz="3200" kern="1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、</a:t>
            </a:r>
            <a:endParaRPr lang="en-US" altLang="zh-TW" sz="3200" kern="100" dirty="0" smtClean="0"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pPr marL="889000" marR="0" indent="-889000">
              <a:spcBef>
                <a:spcPts val="0"/>
              </a:spcBef>
              <a:spcAft>
                <a:spcPts val="0"/>
              </a:spcAft>
            </a:pPr>
            <a:r>
              <a:rPr lang="zh-TW" altLang="en-US" sz="3200" kern="1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外</a:t>
            </a:r>
            <a:r>
              <a:rPr lang="zh-TW" altLang="en-US" sz="3200" kern="100" dirty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顯的工作，為叫人驚</a:t>
            </a:r>
            <a:r>
              <a:rPr lang="zh-TW" altLang="en-US" sz="3200" kern="1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訝、</a:t>
            </a:r>
            <a:endParaRPr lang="en-US" altLang="zh-TW" sz="3200" kern="100" dirty="0" smtClean="0"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pPr marL="889000" marR="0" indent="-889000">
              <a:spcBef>
                <a:spcPts val="0"/>
              </a:spcBef>
              <a:spcAft>
                <a:spcPts val="0"/>
              </a:spcAft>
            </a:pPr>
            <a:r>
              <a:rPr lang="zh-TW" altLang="en-US" sz="3200" kern="1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詫</a:t>
            </a:r>
            <a:r>
              <a:rPr lang="zh-TW" altLang="en-US" sz="3200" kern="100" dirty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異，</a:t>
            </a:r>
            <a:r>
              <a:rPr lang="zh-TW" altLang="en-US" sz="3200" kern="100" dirty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認出</a:t>
            </a:r>
            <a:r>
              <a:rPr lang="zh-TW" altLang="en-US" sz="3200" kern="100" dirty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這事是</a:t>
            </a:r>
            <a:r>
              <a:rPr lang="zh-TW" altLang="en-US" sz="3200" kern="100" dirty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神的作為</a:t>
            </a:r>
            <a:r>
              <a:rPr lang="zh-TW" altLang="en-US" sz="3200" kern="100" dirty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。</a:t>
            </a:r>
            <a:endParaRPr lang="en-US" sz="3200" kern="100" dirty="0"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en-US" kern="100" dirty="0">
                <a:latin typeface="華康黑體 Std W3" panose="020B0300000000000000" pitchFamily="34" charset="-120"/>
                <a:ea typeface="新細明體" panose="02020500000000000000" pitchFamily="18" charset="-120"/>
              </a:rPr>
              <a:t> </a:t>
            </a:r>
            <a:endParaRPr lang="en-US" sz="1600" kern="100" dirty="0">
              <a:effectLst/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28633" y="289059"/>
            <a:ext cx="29450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希臘文 </a:t>
            </a:r>
            <a:r>
              <a:rPr lang="en-US" sz="3200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semeion</a:t>
            </a:r>
            <a:endParaRPr lang="en-US" sz="3200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80391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livealifeyoulove.com/wp-content/uploads/2011/05/miracle-grow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49762" b="54552"/>
          <a:stretch/>
        </p:blipFill>
        <p:spPr bwMode="auto">
          <a:xfrm>
            <a:off x="7254" y="1"/>
            <a:ext cx="9165773" cy="32076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www.livealifeyoulove.com/wp-content/uploads/2011/05/miracle-grow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641600"/>
            <a:ext cx="9144001" cy="4216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75773" y="217714"/>
            <a:ext cx="304762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>
                <a:solidFill>
                  <a:schemeClr val="accent5">
                    <a:lumMod val="50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二</a:t>
            </a:r>
            <a:r>
              <a:rPr lang="en-US" altLang="zh-TW" sz="3400" dirty="0" smtClean="0">
                <a:solidFill>
                  <a:schemeClr val="accent5">
                    <a:lumMod val="50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 </a:t>
            </a:r>
            <a:r>
              <a:rPr lang="zh-TW" altLang="en-US" sz="3400" u="sng" dirty="0" smtClean="0">
                <a:solidFill>
                  <a:schemeClr val="accent5">
                    <a:lumMod val="50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神蹟的目的</a:t>
            </a:r>
            <a:endParaRPr lang="en-US" sz="3400" dirty="0">
              <a:solidFill>
                <a:schemeClr val="accent5">
                  <a:lumMod val="50000"/>
                </a:schemeClr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0542" y="833267"/>
            <a:ext cx="89444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8435" marR="0">
              <a:spcBef>
                <a:spcPts val="0"/>
              </a:spcBef>
              <a:spcAft>
                <a:spcPts val="0"/>
              </a:spcAft>
            </a:pPr>
            <a:r>
              <a:rPr lang="en-US" altLang="zh-TW" sz="3200" kern="1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A. </a:t>
            </a:r>
            <a:r>
              <a:rPr lang="zh-TW" altLang="en-US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保證神啟示的真實性 </a:t>
            </a:r>
            <a:r>
              <a:rPr lang="en-US" altLang="zh-TW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例：出</a:t>
            </a:r>
            <a:r>
              <a:rPr lang="en-US" altLang="zh-TW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3:2-3, </a:t>
            </a:r>
            <a:r>
              <a:rPr lang="zh-TW" altLang="en-US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賽</a:t>
            </a:r>
            <a:r>
              <a:rPr lang="en-US" altLang="zh-TW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38:7-8)</a:t>
            </a:r>
            <a:endParaRPr lang="en-US" sz="3200" kern="100" dirty="0"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14084" y="1418042"/>
            <a:ext cx="894443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8435" marR="0">
              <a:spcBef>
                <a:spcPts val="0"/>
              </a:spcBef>
              <a:spcAft>
                <a:spcPts val="0"/>
              </a:spcAft>
            </a:pPr>
            <a:r>
              <a:rPr lang="en-US" altLang="zh-TW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B</a:t>
            </a:r>
            <a:r>
              <a:rPr lang="en-US" altLang="zh-TW" sz="3200" kern="1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 </a:t>
            </a:r>
            <a:r>
              <a:rPr lang="zh-TW" altLang="en-US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彰顯神的權能、愛、憐憫 </a:t>
            </a:r>
            <a:r>
              <a:rPr lang="en-US" altLang="zh-TW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例：出</a:t>
            </a:r>
            <a:r>
              <a:rPr lang="en-US" altLang="zh-TW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15:11, </a:t>
            </a:r>
            <a:endParaRPr lang="en-US" altLang="zh-TW" sz="3200" kern="1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L="178435" marR="0">
              <a:spcBef>
                <a:spcPts val="0"/>
              </a:spcBef>
              <a:spcAft>
                <a:spcPts val="0"/>
              </a:spcAft>
            </a:pPr>
            <a:r>
              <a:rPr lang="en-US" altLang="zh-TW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kern="1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zh-TW" altLang="en-US" sz="3200" kern="1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可</a:t>
            </a:r>
            <a:r>
              <a:rPr lang="en-US" altLang="zh-TW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1:41, </a:t>
            </a:r>
            <a:r>
              <a:rPr lang="zh-TW" altLang="en-US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路</a:t>
            </a:r>
            <a:r>
              <a:rPr lang="en-US" altLang="zh-TW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7:13)</a:t>
            </a:r>
            <a:endParaRPr lang="en-US" sz="3200" kern="100" dirty="0"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06825" y="2426677"/>
            <a:ext cx="89444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8435" marR="0">
              <a:spcBef>
                <a:spcPts val="0"/>
              </a:spcBef>
              <a:spcAft>
                <a:spcPts val="0"/>
              </a:spcAft>
            </a:pPr>
            <a:r>
              <a:rPr lang="en-US" altLang="zh-TW" sz="3200" kern="1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C. </a:t>
            </a:r>
            <a:r>
              <a:rPr lang="zh-TW" altLang="en-US" sz="3200" kern="1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證</a:t>
            </a:r>
            <a:r>
              <a:rPr lang="zh-TW" altLang="en-US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實耶穌基督是彌賽亞 </a:t>
            </a:r>
            <a:r>
              <a:rPr lang="en-US" altLang="zh-TW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約</a:t>
            </a:r>
            <a:r>
              <a:rPr lang="en-US" altLang="zh-TW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20:21)</a:t>
            </a:r>
            <a:endParaRPr lang="en-US" sz="3200" kern="100" dirty="0"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14084" y="2979080"/>
            <a:ext cx="89444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8435" marR="0">
              <a:spcBef>
                <a:spcPts val="0"/>
              </a:spcBef>
              <a:spcAft>
                <a:spcPts val="0"/>
              </a:spcAft>
            </a:pPr>
            <a:r>
              <a:rPr lang="en-US" altLang="zh-TW" sz="3200" kern="1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D. </a:t>
            </a:r>
            <a:r>
              <a:rPr lang="zh-TW" altLang="en-US" sz="3200" kern="1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舊</a:t>
            </a:r>
            <a:r>
              <a:rPr lang="zh-TW" altLang="en-US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約中的神蹟著重神對人的救贖</a:t>
            </a:r>
            <a:endParaRPr lang="en-US" sz="3200" kern="100" dirty="0"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8597" y="3563855"/>
            <a:ext cx="894443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8435" marR="0">
              <a:spcBef>
                <a:spcPts val="0"/>
              </a:spcBef>
              <a:spcAft>
                <a:spcPts val="0"/>
              </a:spcAft>
            </a:pPr>
            <a:r>
              <a:rPr lang="en-US" altLang="zh-TW" sz="3200" kern="1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E. </a:t>
            </a:r>
            <a:r>
              <a:rPr lang="zh-TW" altLang="en-US" sz="3200" kern="1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新</a:t>
            </a:r>
            <a:r>
              <a:rPr lang="zh-TW" altLang="en-US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約中基督行的神蹟卻</a:t>
            </a:r>
            <a:r>
              <a:rPr lang="zh-TW" altLang="en-US" sz="3200" kern="1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是</a:t>
            </a:r>
            <a:endParaRPr lang="en-US" altLang="zh-TW" sz="3200" kern="1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L="178435" marR="0">
              <a:spcBef>
                <a:spcPts val="0"/>
              </a:spcBef>
              <a:spcAft>
                <a:spcPts val="0"/>
              </a:spcAft>
            </a:pPr>
            <a:r>
              <a:rPr lang="en-US" altLang="zh-TW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kern="1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zh-TW" altLang="en-US" sz="3200" kern="1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一</a:t>
            </a:r>
            <a:r>
              <a:rPr lang="zh-TW" altLang="en-US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種記號 </a:t>
            </a:r>
            <a:r>
              <a:rPr lang="en-US" altLang="zh-TW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(signs)</a:t>
            </a:r>
            <a:endParaRPr lang="en-US" sz="3200" kern="100" dirty="0"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27740" y="4575833"/>
            <a:ext cx="485866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8435" marR="0">
              <a:spcBef>
                <a:spcPts val="0"/>
              </a:spcBef>
              <a:spcAft>
                <a:spcPts val="0"/>
              </a:spcAft>
            </a:pPr>
            <a:r>
              <a:rPr lang="en-US" altLang="zh-TW" sz="3200" kern="1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1.</a:t>
            </a:r>
            <a:r>
              <a:rPr lang="zh-TW" altLang="en-US" sz="3200" kern="1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含</a:t>
            </a:r>
            <a:r>
              <a:rPr lang="zh-TW" altLang="en-US" sz="3200" kern="1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屬靈</a:t>
            </a:r>
            <a:r>
              <a:rPr lang="zh-TW" altLang="en-US" sz="3200" kern="1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教導意</a:t>
            </a:r>
            <a:r>
              <a:rPr lang="zh-TW" altLang="en-US" sz="3200" kern="1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義</a:t>
            </a:r>
            <a:r>
              <a:rPr lang="zh-TW" altLang="en-US" sz="3200" kern="1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，傳達</a:t>
            </a:r>
            <a:endParaRPr lang="en-US" altLang="zh-TW" sz="3200" kern="1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L="178435" marR="0">
              <a:spcBef>
                <a:spcPts val="0"/>
              </a:spcBef>
              <a:spcAft>
                <a:spcPts val="0"/>
              </a:spcAft>
            </a:pPr>
            <a:r>
              <a:rPr lang="en-US" altLang="zh-TW" sz="3200" kern="1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kern="1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200" kern="1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一</a:t>
            </a:r>
            <a:r>
              <a:rPr lang="zh-TW" altLang="en-US" sz="3200" kern="1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個信息或真理</a:t>
            </a:r>
            <a:endParaRPr lang="en-US" sz="3200" kern="100" dirty="0">
              <a:solidFill>
                <a:srgbClr val="002060"/>
              </a:solidFill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40657" y="5587811"/>
            <a:ext cx="52578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8435" marR="0">
              <a:spcBef>
                <a:spcPts val="0"/>
              </a:spcBef>
              <a:spcAft>
                <a:spcPts val="0"/>
              </a:spcAft>
            </a:pPr>
            <a:r>
              <a:rPr lang="zh-TW" altLang="en-US" sz="3200" kern="1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kern="1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2.</a:t>
            </a:r>
            <a:r>
              <a:rPr lang="zh-TW" altLang="en-US" sz="3200" kern="1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證實耶穌的神性與權能</a:t>
            </a:r>
            <a:endParaRPr lang="en-US" sz="3200" kern="100" dirty="0">
              <a:solidFill>
                <a:srgbClr val="002060"/>
              </a:solidFill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52510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3" grpId="0"/>
      <p:bldP spid="14" grpId="0"/>
      <p:bldP spid="15" grpId="0"/>
      <p:bldP spid="16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livealifeyoulove.com/wp-content/uploads/2011/05/miracle-grow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49762" b="54552"/>
          <a:stretch/>
        </p:blipFill>
        <p:spPr bwMode="auto">
          <a:xfrm>
            <a:off x="7254" y="1"/>
            <a:ext cx="9165773" cy="32076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www.livealifeyoulove.com/wp-content/uploads/2011/05/miracle-grow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641600"/>
            <a:ext cx="9144001" cy="4216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75773" y="217714"/>
            <a:ext cx="304762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chemeClr val="accent5">
                    <a:lumMod val="50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三</a:t>
            </a:r>
            <a:r>
              <a:rPr lang="en-US" altLang="zh-TW" sz="3400" dirty="0" smtClean="0">
                <a:solidFill>
                  <a:schemeClr val="accent5">
                    <a:lumMod val="50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 </a:t>
            </a:r>
            <a:r>
              <a:rPr lang="zh-TW" altLang="en-US" sz="3400" u="sng" dirty="0" smtClean="0">
                <a:solidFill>
                  <a:schemeClr val="accent5">
                    <a:lumMod val="50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神蹟的效用</a:t>
            </a:r>
            <a:endParaRPr lang="en-US" sz="3400" dirty="0">
              <a:solidFill>
                <a:schemeClr val="accent5">
                  <a:lumMod val="50000"/>
                </a:schemeClr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0542" y="833267"/>
            <a:ext cx="89444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8435" marR="0">
              <a:spcBef>
                <a:spcPts val="0"/>
              </a:spcBef>
              <a:spcAft>
                <a:spcPts val="0"/>
              </a:spcAft>
            </a:pPr>
            <a:r>
              <a:rPr lang="en-US" altLang="zh-TW" sz="3200" kern="1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A. </a:t>
            </a:r>
            <a:r>
              <a:rPr lang="zh-TW" altLang="en-US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有助福音工</a:t>
            </a:r>
            <a:r>
              <a:rPr lang="zh-TW" altLang="en-US" sz="3200" kern="1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作，證實所傳的道 </a:t>
            </a:r>
            <a:r>
              <a:rPr lang="en-US" altLang="zh-TW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可</a:t>
            </a:r>
            <a:r>
              <a:rPr lang="en-US" altLang="zh-TW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16:20)</a:t>
            </a:r>
            <a:endParaRPr lang="en-US" sz="3200" kern="100" dirty="0"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14084" y="1418042"/>
            <a:ext cx="894443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8435" marR="0">
              <a:spcBef>
                <a:spcPts val="0"/>
              </a:spcBef>
              <a:spcAft>
                <a:spcPts val="0"/>
              </a:spcAft>
            </a:pPr>
            <a:r>
              <a:rPr lang="en-US" altLang="zh-TW" sz="3200" kern="1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B</a:t>
            </a:r>
            <a:r>
              <a:rPr lang="en-US" altLang="zh-TW" sz="3200" kern="100" dirty="0" smtClean="0">
                <a:effectLst/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 </a:t>
            </a:r>
            <a:r>
              <a:rPr lang="zh-TW" altLang="en-US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使人驚奇，歸榮耀給神 </a:t>
            </a:r>
            <a:r>
              <a:rPr lang="en-US" altLang="zh-TW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例：路</a:t>
            </a:r>
            <a:r>
              <a:rPr lang="en-US" altLang="zh-TW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5:25, 26, 7:16, </a:t>
            </a:r>
            <a:endParaRPr lang="en-US" altLang="zh-TW" sz="3200" kern="1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L="178435" marR="0">
              <a:spcBef>
                <a:spcPts val="0"/>
              </a:spcBef>
              <a:spcAft>
                <a:spcPts val="0"/>
              </a:spcAft>
            </a:pPr>
            <a:r>
              <a:rPr lang="en-US" altLang="zh-TW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kern="1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13:13...)</a:t>
            </a:r>
            <a:endParaRPr lang="en-US" sz="3200" kern="100" dirty="0"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06825" y="2426677"/>
            <a:ext cx="89444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8435" marR="0">
              <a:spcBef>
                <a:spcPts val="0"/>
              </a:spcBef>
              <a:spcAft>
                <a:spcPts val="0"/>
              </a:spcAft>
            </a:pPr>
            <a:r>
              <a:rPr lang="en-US" altLang="zh-TW" sz="3200" kern="1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C. </a:t>
            </a:r>
            <a:r>
              <a:rPr lang="zh-TW" altLang="en-US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能堅固人的信心 </a:t>
            </a:r>
            <a:r>
              <a:rPr lang="en-US" altLang="zh-TW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例：出</a:t>
            </a:r>
            <a:r>
              <a:rPr lang="en-US" altLang="zh-TW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4:6-9, </a:t>
            </a:r>
            <a:r>
              <a:rPr lang="zh-TW" altLang="en-US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士</a:t>
            </a:r>
            <a:r>
              <a:rPr lang="en-US" altLang="zh-TW" sz="3200" kern="1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6:36-40)</a:t>
            </a:r>
            <a:endParaRPr lang="en-US" sz="3200" kern="100" dirty="0"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03116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2458" y="377371"/>
            <a:ext cx="75713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accent5">
                    <a:lumMod val="50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如何分辨是「神蹟」還是「邪靈</a:t>
            </a:r>
            <a:r>
              <a:rPr lang="zh-TW" altLang="en-US" sz="3200" dirty="0">
                <a:solidFill>
                  <a:schemeClr val="accent5">
                    <a:lumMod val="50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」</a:t>
            </a:r>
            <a:r>
              <a:rPr lang="zh-TW" altLang="en-US" sz="3200" dirty="0" smtClean="0">
                <a:solidFill>
                  <a:schemeClr val="accent5">
                    <a:lumMod val="50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工作？</a:t>
            </a:r>
            <a:endParaRPr lang="en-US" sz="3200" dirty="0">
              <a:solidFill>
                <a:schemeClr val="accent5">
                  <a:lumMod val="50000"/>
                </a:schemeClr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4370992"/>
              </p:ext>
            </p:extLst>
          </p:nvPr>
        </p:nvGraphicFramePr>
        <p:xfrm>
          <a:off x="754742" y="1280886"/>
          <a:ext cx="7939315" cy="46329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045705"/>
                <a:gridCol w="389361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聖靈</a:t>
                      </a:r>
                      <a:endParaRPr lang="en-US" sz="32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邪靈</a:t>
                      </a:r>
                      <a:endParaRPr lang="en-US" sz="32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zh-TW" altLang="en-US" sz="32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在神控制之下</a:t>
                      </a:r>
                      <a:endParaRPr lang="en-US" sz="3200" dirty="0"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在人控制之下</a:t>
                      </a:r>
                      <a:endParaRPr lang="en-US" sz="3200" dirty="0" smtClean="0"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zh-TW" altLang="en-US" sz="32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與善聯結</a:t>
                      </a:r>
                      <a:endParaRPr lang="en-US" sz="3200" dirty="0"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與惡聯結</a:t>
                      </a:r>
                      <a:endParaRPr lang="en-US" sz="3200" dirty="0" smtClean="0"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zh-TW" altLang="en-US" sz="32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有求不一定應</a:t>
                      </a:r>
                      <a:endParaRPr lang="en-US" sz="3200" dirty="0"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32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有求必應</a:t>
                      </a:r>
                      <a:endParaRPr lang="en-US" sz="3200" dirty="0"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完全根治、解決</a:t>
                      </a:r>
                      <a:endParaRPr lang="en-US" sz="3200" dirty="0" smtClean="0"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一時舒解、局部解決</a:t>
                      </a:r>
                      <a:endParaRPr lang="en-US" sz="3200" dirty="0" smtClean="0"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為見證真道</a:t>
                      </a:r>
                      <a:endParaRPr lang="en-US" sz="3200" dirty="0" smtClean="0"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為個人利益</a:t>
                      </a:r>
                      <a:endParaRPr lang="en-US" sz="3200" b="0" dirty="0" smtClean="0"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使人釋放、悔改</a:t>
                      </a:r>
                      <a:endParaRPr lang="en-US" sz="3200" dirty="0" smtClean="0"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使人懼怕、受控</a:t>
                      </a:r>
                      <a:endParaRPr lang="en-US" sz="3200" dirty="0" smtClean="0"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上帝得榮耀</a:t>
                      </a:r>
                      <a:endParaRPr lang="en-US" sz="3200" dirty="0" smtClean="0"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榮耀歸於人</a:t>
                      </a:r>
                      <a:endParaRPr lang="en-US" sz="3200" dirty="0" smtClean="0"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0796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meditationsfromzion.files.wordpress.com/2014/09/miracl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466"/>
          <a:stretch/>
        </p:blipFill>
        <p:spPr bwMode="auto">
          <a:xfrm>
            <a:off x="-457200" y="-313872"/>
            <a:ext cx="10058400" cy="754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75773" y="159658"/>
            <a:ext cx="3919663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四</a:t>
            </a:r>
            <a:r>
              <a:rPr lang="en-US" altLang="zh-TW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 </a:t>
            </a:r>
            <a:r>
              <a:rPr lang="zh-TW" altLang="en-US" sz="3400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排斥神蹟的原因</a:t>
            </a:r>
            <a:endParaRPr lang="en-US" sz="3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70901" y="775211"/>
            <a:ext cx="89444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8435" marR="0">
              <a:spcBef>
                <a:spcPts val="0"/>
              </a:spcBef>
              <a:spcAft>
                <a:spcPts val="0"/>
              </a:spcAft>
            </a:pPr>
            <a:r>
              <a:rPr lang="en-US" altLang="zh-TW" sz="3200" kern="1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A. </a:t>
            </a:r>
            <a:r>
              <a:rPr lang="zh-TW" altLang="en-US" sz="3200" kern="1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迷信科</a:t>
            </a:r>
            <a:r>
              <a:rPr lang="zh-TW" altLang="en-US" sz="3200" kern="1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學</a:t>
            </a:r>
            <a:endParaRPr lang="en-US" sz="3200" kern="1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4354" y="2473092"/>
            <a:ext cx="89444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8435" marR="0">
              <a:spcBef>
                <a:spcPts val="0"/>
              </a:spcBef>
              <a:spcAft>
                <a:spcPts val="0"/>
              </a:spcAft>
            </a:pPr>
            <a:r>
              <a:rPr lang="en-US" altLang="zh-TW" sz="3200" kern="1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B. </a:t>
            </a:r>
            <a:r>
              <a:rPr lang="zh-TW" altLang="en-US" sz="3200" kern="1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錯誤假設</a:t>
            </a:r>
            <a:endParaRPr lang="en-US" sz="3200" kern="1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4354" y="4092166"/>
            <a:ext cx="89444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8435" marR="0">
              <a:spcBef>
                <a:spcPts val="0"/>
              </a:spcBef>
              <a:spcAft>
                <a:spcPts val="0"/>
              </a:spcAft>
            </a:pPr>
            <a:r>
              <a:rPr lang="en-US" altLang="zh-TW" sz="3200" kern="1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C. </a:t>
            </a:r>
            <a:r>
              <a:rPr lang="zh-TW" altLang="en-US" sz="3200" kern="1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迷信自己</a:t>
            </a:r>
            <a:endParaRPr lang="en-US" sz="3200" kern="1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46264" y="1369798"/>
            <a:ext cx="5654112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000" b="1" kern="1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3" panose="020B0300000000000000" pitchFamily="34" charset="-120"/>
                <a:ea typeface="華康黑體 Std W3" panose="020B0300000000000000" pitchFamily="34" charset="-120"/>
                <a:cs typeface="Times New Roman" panose="02020603050405020304" pitchFamily="18" charset="0"/>
                <a:sym typeface="Wingdings" panose="05000000000000000000" pitchFamily="2" charset="2"/>
              </a:rPr>
              <a:t></a:t>
            </a:r>
            <a:r>
              <a:rPr lang="zh-TW" altLang="en-US" sz="3000" b="1" kern="1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華康黑體 Std W3" panose="020B0300000000000000" pitchFamily="34" charset="-120"/>
                <a:cs typeface="Times New Roman" panose="02020603050405020304" pitchFamily="18" charset="0"/>
              </a:rPr>
              <a:t>以為相信神蹟的人不懂得科學</a:t>
            </a:r>
            <a:endParaRPr lang="en-US" sz="3000" b="1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283423" y="1854431"/>
            <a:ext cx="811348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92200" marR="0" indent="127000">
              <a:spcBef>
                <a:spcPts val="0"/>
              </a:spcBef>
              <a:spcAft>
                <a:spcPts val="0"/>
              </a:spcAft>
            </a:pPr>
            <a:r>
              <a:rPr lang="en-US" sz="3000" b="1" kern="1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3" panose="020B0300000000000000" pitchFamily="34" charset="-120"/>
                <a:ea typeface="華康黑體 Std W3" panose="020B0300000000000000" pitchFamily="34" charset="-120"/>
                <a:sym typeface="Wingdings" panose="05000000000000000000" pitchFamily="2" charset="2"/>
              </a:rPr>
              <a:t></a:t>
            </a:r>
            <a:r>
              <a:rPr lang="zh-TW" altLang="en-US" sz="3000" b="1" kern="1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華康黑體 Std W3" panose="020B0300000000000000" pitchFamily="34" charset="-120"/>
              </a:rPr>
              <a:t>不明白，也不承認科學的有限</a:t>
            </a:r>
            <a:endParaRPr lang="en-US" sz="3000" b="1" kern="1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46264" y="3082913"/>
            <a:ext cx="6837128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000" b="1" kern="1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3" panose="020B0300000000000000" pitchFamily="34" charset="-120"/>
                <a:ea typeface="華康黑體 Std W3" panose="020B0300000000000000" pitchFamily="34" charset="-120"/>
                <a:cs typeface="Times New Roman" panose="02020603050405020304" pitchFamily="18" charset="0"/>
                <a:sym typeface="Wingdings" panose="05000000000000000000" pitchFamily="2" charset="2"/>
              </a:rPr>
              <a:t></a:t>
            </a:r>
            <a:r>
              <a:rPr lang="zh-TW" altLang="en-US" sz="3000" b="1" kern="1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華康黑體 Std W3" panose="020B0300000000000000" pitchFamily="34" charset="-120"/>
                <a:cs typeface="Times New Roman" panose="02020603050405020304" pitchFamily="18" charset="0"/>
              </a:rPr>
              <a:t>所有事件最終都可用自然規律來解釋</a:t>
            </a:r>
            <a:endParaRPr lang="en-US" sz="3000" b="1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46264" y="3554181"/>
            <a:ext cx="5397631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000" b="1" kern="1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3" panose="020B0300000000000000" pitchFamily="34" charset="-120"/>
                <a:ea typeface="華康黑體 Std W3" panose="020B0300000000000000" pitchFamily="34" charset="-120"/>
                <a:cs typeface="Times New Roman" panose="02020603050405020304" pitchFamily="18" charset="0"/>
                <a:sym typeface="Wingdings" panose="05000000000000000000" pitchFamily="2" charset="2"/>
              </a:rPr>
              <a:t></a:t>
            </a:r>
            <a:r>
              <a:rPr lang="zh-TW" altLang="en-US" sz="3000" b="1" kern="1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華康黑體 Std W3" panose="020B0300000000000000" pitchFamily="34" charset="-120"/>
                <a:cs typeface="Times New Roman" panose="02020603050405020304" pitchFamily="18" charset="0"/>
              </a:rPr>
              <a:t>自然規律應該是永恆不變的</a:t>
            </a:r>
            <a:r>
              <a:rPr lang="en-US" sz="3000" b="1" kern="1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3" panose="020B0300000000000000" pitchFamily="34" charset="-120"/>
                <a:cs typeface="Times New Roman" panose="02020603050405020304" pitchFamily="18" charset="0"/>
              </a:rPr>
              <a:t> </a:t>
            </a:r>
            <a:endParaRPr lang="en-US" sz="3000" b="1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4656696"/>
            <a:ext cx="6971780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000" b="1" kern="1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3" panose="020B0300000000000000" pitchFamily="34" charset="-120"/>
                <a:cs typeface="Times New Roman" panose="02020603050405020304" pitchFamily="18" charset="0"/>
              </a:rPr>
              <a:t>	</a:t>
            </a:r>
            <a:r>
              <a:rPr lang="en-US" sz="3000" b="1" kern="1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anose="02020603050405020304" pitchFamily="18" charset="0"/>
                <a:sym typeface="Wingdings" panose="05000000000000000000" pitchFamily="2" charset="2"/>
              </a:rPr>
              <a:t></a:t>
            </a:r>
            <a:r>
              <a:rPr lang="zh-TW" altLang="en-US" sz="3000" b="1" kern="1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cs typeface="Times New Roman" panose="02020603050405020304" pitchFamily="18" charset="0"/>
              </a:rPr>
              <a:t>以自我經歷為真理的定點和指標</a:t>
            </a:r>
            <a:endParaRPr lang="en-US" sz="30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-341480" y="5138496"/>
            <a:ext cx="5702202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6035" marR="0" indent="1193165">
              <a:spcBef>
                <a:spcPts val="0"/>
              </a:spcBef>
              <a:spcAft>
                <a:spcPts val="0"/>
              </a:spcAft>
            </a:pPr>
            <a:r>
              <a:rPr lang="en-US" sz="3000" b="1" kern="1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</a:t>
            </a:r>
            <a:r>
              <a:rPr lang="zh-TW" altLang="en-US" sz="3000" b="1" kern="1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對自己的理性過於自信</a:t>
            </a:r>
            <a:endParaRPr lang="en-US" sz="3000" b="1" kern="1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52195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1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contextrules.typepad.com/.a/6a00d8345294db69e20120a79b448b970b-p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0561" y="296010"/>
            <a:ext cx="2311787" cy="227479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466337" y="2016811"/>
            <a:ext cx="180023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C. S. Lewis</a:t>
            </a:r>
            <a:endParaRPr lang="en-US" sz="30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9785" y="2748338"/>
            <a:ext cx="894443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8435" marR="0">
              <a:spcBef>
                <a:spcPts val="0"/>
              </a:spcBef>
              <a:spcAft>
                <a:spcPts val="0"/>
              </a:spcAft>
            </a:pPr>
            <a:r>
              <a:rPr lang="zh-TW" altLang="en-US" sz="3000" kern="100" dirty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事實上，否定神蹟的辯論，常</a:t>
            </a:r>
            <a:r>
              <a:rPr lang="zh-TW" altLang="en-US" sz="3000" kern="1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常是</a:t>
            </a:r>
            <a:r>
              <a:rPr lang="zh-TW" altLang="en-US" sz="3000" kern="100" dirty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用先入為主</a:t>
            </a:r>
            <a:r>
              <a:rPr lang="zh-TW" altLang="en-US" sz="3000" kern="1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的</a:t>
            </a:r>
            <a:endParaRPr lang="en-US" altLang="zh-TW" sz="3000" kern="100" dirty="0" smtClean="0">
              <a:solidFill>
                <a:schemeClr val="accent5">
                  <a:lumMod val="50000"/>
                </a:schemeClr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L="178435" marR="0">
              <a:spcBef>
                <a:spcPts val="0"/>
              </a:spcBef>
              <a:spcAft>
                <a:spcPts val="0"/>
              </a:spcAft>
            </a:pPr>
            <a:r>
              <a:rPr lang="zh-TW" altLang="en-US" sz="3000" kern="1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偏</a:t>
            </a:r>
            <a:r>
              <a:rPr lang="zh-TW" altLang="en-US" sz="3000" kern="100" dirty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見，來解釋</a:t>
            </a:r>
            <a:r>
              <a:rPr lang="zh-TW" altLang="en-US" sz="3000" kern="1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人特</a:t>
            </a:r>
            <a:r>
              <a:rPr lang="zh-TW" altLang="en-US" sz="3000" kern="100" dirty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殊的經歷。若果抱著否認一</a:t>
            </a:r>
            <a:r>
              <a:rPr lang="zh-TW" altLang="en-US" sz="3000" kern="1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切</a:t>
            </a:r>
            <a:endParaRPr lang="en-US" altLang="zh-TW" sz="3000" kern="100" dirty="0" smtClean="0">
              <a:solidFill>
                <a:schemeClr val="accent5">
                  <a:lumMod val="50000"/>
                </a:schemeClr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L="178435" marR="0">
              <a:spcBef>
                <a:spcPts val="0"/>
              </a:spcBef>
              <a:spcAft>
                <a:spcPts val="0"/>
              </a:spcAft>
            </a:pPr>
            <a:r>
              <a:rPr lang="zh-TW" altLang="en-US" sz="3000" kern="1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超</a:t>
            </a:r>
            <a:r>
              <a:rPr lang="zh-TW" altLang="en-US" sz="3000" kern="100" dirty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自然的事，就算有什麼特殊</a:t>
            </a:r>
            <a:r>
              <a:rPr lang="zh-TW" altLang="en-US" sz="3000" kern="1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經歷</a:t>
            </a:r>
            <a:r>
              <a:rPr lang="zh-TW" altLang="en-US" sz="3000" kern="100" dirty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，也不會認</a:t>
            </a:r>
            <a:r>
              <a:rPr lang="zh-TW" altLang="en-US" sz="3000" kern="1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為</a:t>
            </a:r>
            <a:endParaRPr lang="en-US" altLang="zh-TW" sz="3000" kern="100" dirty="0" smtClean="0">
              <a:solidFill>
                <a:schemeClr val="accent5">
                  <a:lumMod val="50000"/>
                </a:schemeClr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L="178435" marR="0">
              <a:spcBef>
                <a:spcPts val="0"/>
              </a:spcBef>
              <a:spcAft>
                <a:spcPts val="0"/>
              </a:spcAft>
            </a:pPr>
            <a:r>
              <a:rPr lang="zh-TW" altLang="en-US" sz="3000" kern="100" dirty="0" smtClean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是</a:t>
            </a:r>
            <a:r>
              <a:rPr lang="zh-TW" altLang="en-US" sz="3000" kern="100" dirty="0">
                <a:solidFill>
                  <a:schemeClr val="accent5">
                    <a:lumMod val="50000"/>
                  </a:scheme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神蹟。</a:t>
            </a:r>
            <a:endParaRPr lang="en-US" sz="3000" kern="100" dirty="0">
              <a:solidFill>
                <a:schemeClr val="accent5">
                  <a:lumMod val="50000"/>
                </a:schemeClr>
              </a:solidFill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3975" y="4771418"/>
            <a:ext cx="879023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59435" marR="0" indent="-533400">
              <a:spcBef>
                <a:spcPts val="0"/>
              </a:spcBef>
              <a:spcAft>
                <a:spcPts val="0"/>
              </a:spcAft>
            </a:pPr>
            <a:r>
              <a:rPr lang="zh-TW" altLang="en-US" sz="3000" kern="1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因此，能否接受神蹟，不是科學或理性上的</a:t>
            </a:r>
            <a:r>
              <a:rPr lang="zh-TW" altLang="en-US" sz="3000" kern="1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問題，</a:t>
            </a:r>
            <a:endParaRPr lang="en-US" altLang="zh-TW" sz="3000" kern="100" dirty="0" smtClean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L="559435" marR="0" indent="-533400">
              <a:spcBef>
                <a:spcPts val="0"/>
              </a:spcBef>
              <a:spcAft>
                <a:spcPts val="0"/>
              </a:spcAft>
            </a:pPr>
            <a:r>
              <a:rPr lang="zh-TW" altLang="en-US" sz="3000" kern="1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乃</a:t>
            </a:r>
            <a:r>
              <a:rPr lang="zh-TW" altLang="en-US" sz="3000" kern="1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是自我和信心方面的問題，它與能否被證</a:t>
            </a:r>
            <a:r>
              <a:rPr lang="zh-TW" altLang="en-US" sz="3000" kern="1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實沒有</a:t>
            </a:r>
            <a:endParaRPr lang="en-US" altLang="zh-TW" sz="3000" kern="100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L="559435" marR="0" indent="-533400">
              <a:spcBef>
                <a:spcPts val="0"/>
              </a:spcBef>
              <a:spcAft>
                <a:spcPts val="0"/>
              </a:spcAft>
            </a:pPr>
            <a:r>
              <a:rPr lang="zh-TW" altLang="en-US" sz="3000" kern="1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關</a:t>
            </a:r>
            <a:r>
              <a:rPr lang="zh-TW" altLang="en-US" sz="3000" kern="1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係，乃是一種自我的選擇和決定。</a:t>
            </a:r>
            <a:endParaRPr lang="en-US" sz="3000" kern="100" dirty="0">
              <a:solidFill>
                <a:srgbClr val="C00000"/>
              </a:solidFill>
              <a:effectLst/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391294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creationswap.com/artwork/14/1/15/18264/14115_18264_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75773" y="217714"/>
            <a:ext cx="348364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>
                <a:solidFill>
                  <a:srgbClr val="FFFF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五</a:t>
            </a:r>
            <a:r>
              <a:rPr lang="en-US" altLang="zh-TW" sz="3400" dirty="0" smtClean="0">
                <a:solidFill>
                  <a:srgbClr val="FFFF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 </a:t>
            </a:r>
            <a:r>
              <a:rPr lang="zh-TW" altLang="en-US" sz="3400" u="sng" dirty="0" smtClean="0">
                <a:solidFill>
                  <a:srgbClr val="FFFF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復</a:t>
            </a:r>
            <a:r>
              <a:rPr lang="zh-TW" altLang="en-US" sz="3400" u="sng" dirty="0">
                <a:solidFill>
                  <a:srgbClr val="FFFF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活的重要性</a:t>
            </a:r>
            <a:endParaRPr lang="en-US" sz="3400" u="sng" dirty="0">
              <a:solidFill>
                <a:srgbClr val="FFFF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70901" y="833267"/>
            <a:ext cx="89444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8435" marR="0">
              <a:spcBef>
                <a:spcPts val="0"/>
              </a:spcBef>
              <a:spcAft>
                <a:spcPts val="0"/>
              </a:spcAft>
            </a:pPr>
            <a:r>
              <a:rPr lang="en-US" altLang="zh-TW" sz="3200" kern="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A. </a:t>
            </a:r>
            <a:r>
              <a:rPr lang="zh-TW" altLang="en-US" sz="3200" kern="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世</a:t>
            </a:r>
            <a:r>
              <a:rPr lang="zh-TW" altLang="en-US" sz="3200" kern="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間最大、最有效的神蹟 </a:t>
            </a:r>
            <a:r>
              <a:rPr lang="en-US" altLang="zh-TW" sz="3200" kern="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200" kern="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路</a:t>
            </a:r>
            <a:r>
              <a:rPr lang="en-US" altLang="zh-TW" sz="3200" kern="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11:29-32)</a:t>
            </a:r>
            <a:endParaRPr lang="en-US" sz="3200" kern="1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70901" y="1418042"/>
            <a:ext cx="89444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8435" marR="0">
              <a:spcBef>
                <a:spcPts val="0"/>
              </a:spcBef>
              <a:spcAft>
                <a:spcPts val="0"/>
              </a:spcAft>
            </a:pPr>
            <a:r>
              <a:rPr lang="en-US" altLang="zh-TW" sz="3200" kern="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B. </a:t>
            </a:r>
            <a:r>
              <a:rPr lang="zh-TW" altLang="en-US" sz="3200" kern="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基</a:t>
            </a:r>
            <a:r>
              <a:rPr lang="zh-TW" altLang="en-US" sz="3200" kern="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督教信仰的</a:t>
            </a:r>
            <a:r>
              <a:rPr lang="zh-TW" altLang="en-US" sz="3200" kern="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基</a:t>
            </a:r>
            <a:r>
              <a:rPr lang="zh-TW" altLang="en-US" sz="3200" kern="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石</a:t>
            </a:r>
            <a:endParaRPr lang="en-US" sz="3200" kern="1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711816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blog.logoscdn.com/wp-content/uploads/2013/03/easter-sermons-620x3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2813" y="3564610"/>
            <a:ext cx="6636170" cy="3467935"/>
          </a:xfrm>
          <a:prstGeom prst="rect">
            <a:avLst/>
          </a:prstGeom>
          <a:solidFill>
            <a:srgbClr val="1C1C1C"/>
          </a:solidFill>
          <a:effectLst>
            <a:softEdge rad="317500"/>
          </a:effectLst>
        </p:spPr>
      </p:pic>
      <p:sp>
        <p:nvSpPr>
          <p:cNvPr id="3" name="Rectangle 2"/>
          <p:cNvSpPr/>
          <p:nvPr/>
        </p:nvSpPr>
        <p:spPr>
          <a:xfrm>
            <a:off x="0" y="281819"/>
            <a:ext cx="894443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8435" marR="0">
              <a:spcBef>
                <a:spcPts val="0"/>
              </a:spcBef>
              <a:spcAft>
                <a:spcPts val="0"/>
              </a:spcAft>
            </a:pPr>
            <a:r>
              <a:rPr lang="zh-TW" altLang="en-US" sz="3200" kern="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「若基督沒有復活，我們所傳的便是枉然，你</a:t>
            </a:r>
            <a:r>
              <a:rPr lang="zh-TW" altLang="en-US" sz="3200" kern="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們 </a:t>
            </a:r>
            <a:endParaRPr lang="en-US" altLang="zh-TW" sz="3200" kern="1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L="178435" marR="0">
              <a:spcBef>
                <a:spcPts val="0"/>
              </a:spcBef>
              <a:spcAft>
                <a:spcPts val="0"/>
              </a:spcAft>
            </a:pPr>
            <a:r>
              <a:rPr lang="en-US" altLang="zh-TW" sz="3200" kern="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kern="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zh-TW" altLang="en-US" sz="3200" kern="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所</a:t>
            </a:r>
            <a:r>
              <a:rPr lang="zh-TW" altLang="en-US" sz="3200" kern="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信的也是枉然。」</a:t>
            </a:r>
          </a:p>
          <a:p>
            <a:pPr marL="178435" marR="0">
              <a:spcBef>
                <a:spcPts val="0"/>
              </a:spcBef>
              <a:spcAft>
                <a:spcPts val="0"/>
              </a:spcAft>
            </a:pPr>
            <a:r>
              <a:rPr lang="zh-TW" altLang="en-US" sz="3200" kern="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「</a:t>
            </a:r>
            <a:r>
              <a:rPr lang="zh-TW" altLang="en-US" sz="3200" kern="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我們若靠基督只在今生有指望，就算比眾人</a:t>
            </a:r>
            <a:r>
              <a:rPr lang="zh-TW" altLang="en-US" sz="3200" kern="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更</a:t>
            </a:r>
            <a:endParaRPr lang="en-US" altLang="zh-TW" sz="3200" kern="1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L="178435" marR="0">
              <a:spcBef>
                <a:spcPts val="0"/>
              </a:spcBef>
              <a:spcAft>
                <a:spcPts val="0"/>
              </a:spcAft>
            </a:pPr>
            <a:r>
              <a:rPr lang="en-US" altLang="zh-TW" sz="3200" kern="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kern="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zh-TW" altLang="en-US" sz="3200" kern="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可</a:t>
            </a:r>
            <a:r>
              <a:rPr lang="zh-TW" altLang="en-US" sz="3200" kern="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憐。」</a:t>
            </a:r>
          </a:p>
          <a:p>
            <a:pPr marL="178435" marR="0">
              <a:spcBef>
                <a:spcPts val="0"/>
              </a:spcBef>
              <a:spcAft>
                <a:spcPts val="0"/>
              </a:spcAft>
            </a:pPr>
            <a:r>
              <a:rPr lang="zh-TW" altLang="en-US" sz="3200" kern="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「</a:t>
            </a:r>
            <a:r>
              <a:rPr lang="zh-TW" altLang="en-US" sz="3200" kern="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若死人不復活，我們就吃吃喝喝罷，因為明</a:t>
            </a:r>
            <a:r>
              <a:rPr lang="zh-TW" altLang="en-US" sz="3200" kern="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天</a:t>
            </a:r>
            <a:endParaRPr lang="en-US" altLang="zh-TW" sz="3200" kern="1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L="178435" marR="0">
              <a:spcBef>
                <a:spcPts val="0"/>
              </a:spcBef>
              <a:spcAft>
                <a:spcPts val="0"/>
              </a:spcAft>
            </a:pPr>
            <a:r>
              <a:rPr lang="en-US" altLang="zh-TW" sz="3200" kern="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kern="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zh-TW" altLang="en-US" sz="3200" kern="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要</a:t>
            </a:r>
            <a:r>
              <a:rPr lang="zh-TW" altLang="en-US" sz="3200" kern="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死了。」</a:t>
            </a:r>
          </a:p>
          <a:p>
            <a:pPr marL="178435" marR="0">
              <a:spcBef>
                <a:spcPts val="0"/>
              </a:spcBef>
              <a:spcAft>
                <a:spcPts val="0"/>
              </a:spcAft>
            </a:pPr>
            <a:r>
              <a:rPr lang="zh-TW" altLang="en-US" sz="3200" kern="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「</a:t>
            </a:r>
            <a:r>
              <a:rPr lang="zh-TW" altLang="en-US" sz="3200" kern="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但基督已經從死裡復活，成為睡了之人初熟</a:t>
            </a:r>
            <a:r>
              <a:rPr lang="zh-TW" altLang="en-US" sz="3200" kern="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的</a:t>
            </a:r>
            <a:endParaRPr lang="en-US" altLang="zh-TW" sz="3200" kern="1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L="178435" marR="0">
              <a:spcBef>
                <a:spcPts val="0"/>
              </a:spcBef>
              <a:spcAft>
                <a:spcPts val="0"/>
              </a:spcAft>
            </a:pPr>
            <a:r>
              <a:rPr lang="en-US" altLang="zh-TW" sz="3200" kern="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kern="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zh-TW" altLang="en-US" sz="3200" kern="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果</a:t>
            </a:r>
            <a:r>
              <a:rPr lang="zh-TW" altLang="en-US" sz="3200" kern="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子</a:t>
            </a:r>
            <a:r>
              <a:rPr lang="en-US" altLang="zh-TW" sz="3200" kern="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…</a:t>
            </a:r>
            <a:r>
              <a:rPr lang="zh-TW" altLang="en-US" sz="3200" kern="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照樣在基督裡眾人也都要復活</a:t>
            </a:r>
            <a:r>
              <a:rPr lang="zh-TW" altLang="en-US" sz="3200" kern="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。」</a:t>
            </a:r>
            <a:endParaRPr lang="en-US" altLang="zh-TW" sz="3200" kern="1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L="178435" marR="0">
              <a:spcBef>
                <a:spcPts val="0"/>
              </a:spcBef>
              <a:spcAft>
                <a:spcPts val="0"/>
              </a:spcAft>
            </a:pPr>
            <a:endParaRPr lang="en-US" altLang="zh-TW" sz="3200" kern="1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marL="178435" marR="0">
              <a:spcBef>
                <a:spcPts val="0"/>
              </a:spcBef>
              <a:spcAft>
                <a:spcPts val="0"/>
              </a:spcAft>
            </a:pPr>
            <a:r>
              <a:rPr lang="en-US" altLang="zh-TW" sz="3200" kern="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(</a:t>
            </a:r>
            <a:r>
              <a:rPr lang="zh-TW" altLang="en-US" sz="3200" kern="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林前</a:t>
            </a:r>
            <a:r>
              <a:rPr lang="en-US" altLang="zh-TW" sz="3200" kern="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15:14, 19, 20, 22, 32)</a:t>
            </a:r>
          </a:p>
        </p:txBody>
      </p:sp>
    </p:spTree>
    <p:extLst>
      <p:ext uri="{BB962C8B-B14F-4D97-AF65-F5344CB8AC3E}">
        <p14:creationId xmlns:p14="http://schemas.microsoft.com/office/powerpoint/2010/main" val="23648300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creationswap.com/artwork/14/1/15/18264/14115_18264_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75773" y="217714"/>
            <a:ext cx="348364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>
                <a:solidFill>
                  <a:srgbClr val="FFFF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五</a:t>
            </a:r>
            <a:r>
              <a:rPr lang="en-US" altLang="zh-TW" sz="3400" dirty="0" smtClean="0">
                <a:solidFill>
                  <a:srgbClr val="FFFF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 </a:t>
            </a:r>
            <a:r>
              <a:rPr lang="zh-TW" altLang="en-US" sz="3400" u="sng" dirty="0" smtClean="0">
                <a:solidFill>
                  <a:srgbClr val="FFFF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復</a:t>
            </a:r>
            <a:r>
              <a:rPr lang="zh-TW" altLang="en-US" sz="3400" u="sng" dirty="0">
                <a:solidFill>
                  <a:srgbClr val="FFFF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活的重要性</a:t>
            </a:r>
            <a:endParaRPr lang="en-US" sz="3400" u="sng" dirty="0">
              <a:solidFill>
                <a:srgbClr val="FFFF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70901" y="833267"/>
            <a:ext cx="89444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8435" marR="0">
              <a:spcBef>
                <a:spcPts val="0"/>
              </a:spcBef>
              <a:spcAft>
                <a:spcPts val="0"/>
              </a:spcAft>
            </a:pPr>
            <a:r>
              <a:rPr lang="en-US" altLang="zh-TW" sz="3200" kern="100" dirty="0" smtClean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A. </a:t>
            </a:r>
            <a:r>
              <a:rPr lang="zh-TW" altLang="en-US" sz="3200" kern="100" dirty="0" smtClean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世</a:t>
            </a:r>
            <a:r>
              <a:rPr lang="zh-TW" altLang="en-US" sz="3200" kern="100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間最大、最有效的神蹟 </a:t>
            </a:r>
            <a:r>
              <a:rPr lang="en-US" altLang="zh-TW" sz="3200" kern="100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3200" kern="100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路</a:t>
            </a:r>
            <a:r>
              <a:rPr lang="en-US" altLang="zh-TW" sz="3200" kern="100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11:29-32)</a:t>
            </a:r>
            <a:endParaRPr lang="en-US" sz="3200" kern="100" dirty="0">
              <a:solidFill>
                <a:schemeClr val="tx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70901" y="1418042"/>
            <a:ext cx="89444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8435" marR="0">
              <a:spcBef>
                <a:spcPts val="0"/>
              </a:spcBef>
              <a:spcAft>
                <a:spcPts val="0"/>
              </a:spcAft>
            </a:pPr>
            <a:r>
              <a:rPr lang="en-US" altLang="zh-TW" sz="3200" kern="100" dirty="0" smtClean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B. </a:t>
            </a:r>
            <a:r>
              <a:rPr lang="zh-TW" altLang="en-US" sz="3200" kern="100" dirty="0" smtClean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基</a:t>
            </a:r>
            <a:r>
              <a:rPr lang="zh-TW" altLang="en-US" sz="3200" kern="100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督教信仰的</a:t>
            </a:r>
            <a:r>
              <a:rPr lang="zh-TW" altLang="en-US" sz="3200" kern="100" dirty="0" smtClean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基</a:t>
            </a:r>
            <a:r>
              <a:rPr lang="zh-TW" altLang="en-US" sz="3200" kern="100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石</a:t>
            </a:r>
            <a:endParaRPr lang="en-US" sz="3200" kern="100" dirty="0">
              <a:solidFill>
                <a:schemeClr val="tx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70901" y="2002817"/>
            <a:ext cx="89444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8435" marR="0">
              <a:spcBef>
                <a:spcPts val="0"/>
              </a:spcBef>
              <a:spcAft>
                <a:spcPts val="0"/>
              </a:spcAft>
            </a:pPr>
            <a:r>
              <a:rPr lang="en-US" altLang="zh-TW" sz="3200" kern="100" dirty="0" smtClean="0">
                <a:solidFill>
                  <a:schemeClr val="bg1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C. </a:t>
            </a:r>
            <a:r>
              <a:rPr lang="zh-TW" altLang="en-US" sz="3200" kern="100" dirty="0" smtClean="0">
                <a:solidFill>
                  <a:schemeClr val="bg1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證</a:t>
            </a:r>
            <a:r>
              <a:rPr lang="zh-TW" altLang="en-US" sz="3200" kern="100" dirty="0">
                <a:solidFill>
                  <a:schemeClr val="bg1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實耶穌是彌賽亞、是神的兒子 </a:t>
            </a:r>
            <a:r>
              <a:rPr lang="en-US" altLang="zh-TW" sz="3200" kern="100" dirty="0">
                <a:solidFill>
                  <a:schemeClr val="bg1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3200" kern="100" dirty="0">
                <a:solidFill>
                  <a:schemeClr val="bg1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羅</a:t>
            </a:r>
            <a:r>
              <a:rPr lang="en-US" altLang="zh-TW" sz="3200" kern="100" dirty="0">
                <a:solidFill>
                  <a:schemeClr val="bg1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1:4)</a:t>
            </a:r>
            <a:endParaRPr lang="en-US" sz="3200" kern="100" dirty="0">
              <a:solidFill>
                <a:schemeClr val="bg1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71115" y="2801035"/>
            <a:ext cx="859551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6870" marR="0">
              <a:spcBef>
                <a:spcPts val="0"/>
              </a:spcBef>
              <a:spcAft>
                <a:spcPts val="0"/>
              </a:spcAft>
            </a:pPr>
            <a:r>
              <a:rPr lang="en-US" sz="3200" kern="100" dirty="0" smtClean="0">
                <a:solidFill>
                  <a:schemeClr val="bg1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</a:t>
            </a:r>
            <a:r>
              <a:rPr lang="zh-TW" altLang="en-US" sz="3200" kern="100" dirty="0" smtClean="0">
                <a:solidFill>
                  <a:schemeClr val="bg1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其他宗教創始人或領袖，如釋迦牟尼、</a:t>
            </a:r>
            <a:endParaRPr lang="en-US" altLang="zh-TW" sz="3200" kern="100" dirty="0" smtClean="0">
              <a:solidFill>
                <a:schemeClr val="bg1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pPr marL="356870" marR="0">
              <a:spcBef>
                <a:spcPts val="0"/>
              </a:spcBef>
              <a:spcAft>
                <a:spcPts val="0"/>
              </a:spcAft>
            </a:pPr>
            <a:r>
              <a:rPr lang="zh-TW" altLang="en-US" sz="3200" kern="100" dirty="0" smtClean="0">
                <a:solidFill>
                  <a:schemeClr val="bg1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穆罕默德等，只有升天而沒有死後復活的</a:t>
            </a:r>
            <a:endParaRPr lang="en-US" altLang="zh-TW" sz="3200" kern="100" dirty="0" smtClean="0">
              <a:solidFill>
                <a:schemeClr val="bg1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pPr marL="356870" marR="0">
              <a:spcBef>
                <a:spcPts val="0"/>
              </a:spcBef>
              <a:spcAft>
                <a:spcPts val="0"/>
              </a:spcAft>
            </a:pPr>
            <a:r>
              <a:rPr lang="en-US" altLang="zh-TW" sz="3200" kern="100" dirty="0">
                <a:solidFill>
                  <a:schemeClr val="bg1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zh-TW" altLang="en-US" sz="3200" kern="100" dirty="0" smtClean="0">
                <a:solidFill>
                  <a:schemeClr val="bg1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傳說。</a:t>
            </a:r>
            <a:r>
              <a:rPr lang="en-US" sz="3200" kern="100" dirty="0" smtClean="0">
                <a:solidFill>
                  <a:schemeClr val="bg1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)</a:t>
            </a:r>
            <a:endParaRPr lang="en-US" sz="3200" kern="100" dirty="0">
              <a:solidFill>
                <a:schemeClr val="bg1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826650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static1.squarespace.com/static/569fc02142f552b94cbec41a/t/56f2ee457c65e4c74445b69f/1458761304931/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756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75773" y="217714"/>
            <a:ext cx="304762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六</a:t>
            </a:r>
            <a:r>
              <a:rPr lang="en-US" altLang="zh-TW" sz="3400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 </a:t>
            </a:r>
            <a:r>
              <a:rPr lang="zh-TW" altLang="en-US" sz="3400" u="sng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復</a:t>
            </a:r>
            <a:r>
              <a:rPr lang="zh-TW" altLang="en-US" sz="3400" u="sng" dirty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活</a:t>
            </a:r>
            <a:r>
              <a:rPr lang="zh-TW" altLang="en-US" sz="3400" u="sng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的證據</a:t>
            </a:r>
            <a:endParaRPr lang="en-US" sz="3400" u="sng" dirty="0">
              <a:solidFill>
                <a:schemeClr val="bg1"/>
              </a:solidFill>
              <a:effectLst>
                <a:glow rad="101600">
                  <a:srgbClr val="C0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1751" y="833267"/>
            <a:ext cx="248818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A. 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空</a:t>
            </a:r>
            <a:r>
              <a:rPr lang="zh-TW" altLang="en-US" sz="3400" dirty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的墳墓</a:t>
            </a:r>
            <a:endParaRPr lang="en-US" sz="3400" u="sng" dirty="0">
              <a:solidFill>
                <a:schemeClr val="bg1"/>
              </a:solidFill>
              <a:effectLst>
                <a:glow rad="101600">
                  <a:srgbClr val="C0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5226" y="1609406"/>
            <a:ext cx="783688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400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「葬衣</a:t>
            </a:r>
            <a:r>
              <a:rPr lang="en-US" altLang="zh-TW" sz="3400" dirty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」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推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翻盜屍傳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說</a:t>
            </a:r>
            <a:endParaRPr lang="en-US" altLang="zh-TW" sz="3400" dirty="0">
              <a:solidFill>
                <a:schemeClr val="bg1"/>
              </a:solidFill>
              <a:effectLst>
                <a:glow rad="101600">
                  <a:srgbClr val="C0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sz="3400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altLang="zh-TW" sz="3400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太 </a:t>
            </a:r>
            <a:r>
              <a:rPr lang="en-US" altLang="zh-TW" sz="3400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27:62-66, 28:11-15)</a:t>
            </a:r>
            <a:endParaRPr lang="en-US" sz="3400" u="sng" dirty="0">
              <a:solidFill>
                <a:schemeClr val="bg1"/>
              </a:solidFill>
              <a:effectLst>
                <a:glow rad="101600">
                  <a:srgbClr val="C0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pic>
        <p:nvPicPr>
          <p:cNvPr id="6146" name="Picture 2" descr="Image result for jesus' tomb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18"/>
          <a:stretch/>
        </p:blipFill>
        <p:spPr bwMode="auto">
          <a:xfrm>
            <a:off x="5007183" y="3045630"/>
            <a:ext cx="4097032" cy="3667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Image result for the sealing of jesus' tomb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674" b="4403"/>
          <a:stretch/>
        </p:blipFill>
        <p:spPr bwMode="auto">
          <a:xfrm>
            <a:off x="111967" y="3045630"/>
            <a:ext cx="4924490" cy="2595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Image result for the sealing of jesus' tomb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67" y="4805745"/>
            <a:ext cx="1963700" cy="1976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00990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9000">
              <a:schemeClr val="tx2">
                <a:lumMod val="20000"/>
                <a:lumOff val="80000"/>
              </a:schemeClr>
            </a:gs>
            <a:gs pos="15929">
              <a:schemeClr val="tx2">
                <a:lumMod val="20000"/>
                <a:lumOff val="80000"/>
              </a:schemeClr>
            </a:gs>
            <a:gs pos="97000">
              <a:schemeClr val="accent5">
                <a:lumMod val="75000"/>
                <a:shade val="100000"/>
                <a:satMod val="115000"/>
              </a:schemeClr>
            </a:gs>
          </a:gsLst>
          <a:lin ang="6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48344" y="183559"/>
            <a:ext cx="857794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63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「大人，我們記得那誘惑人的還活著的時候</a:t>
            </a:r>
            <a:endParaRPr lang="en-US" altLang="zh-TW" sz="3200" dirty="0" smtClean="0">
              <a:solidFill>
                <a:prstClr val="black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sz="3200" dirty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altLang="zh-TW" sz="32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 </a:t>
            </a:r>
            <a:r>
              <a:rPr lang="en-US" altLang="zh-TW" sz="16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曾說：</a:t>
            </a:r>
            <a:r>
              <a:rPr lang="en-US" altLang="zh-TW" sz="32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『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三日後我要復活。</a:t>
            </a:r>
            <a:r>
              <a:rPr lang="en-US" altLang="zh-TW" sz="32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』  </a:t>
            </a:r>
          </a:p>
          <a:p>
            <a:r>
              <a:rPr lang="en-US" altLang="zh-TW" sz="32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64 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因此，請吩咐人將墳墓把守妥當，直到第  </a:t>
            </a:r>
            <a:endParaRPr lang="en-US" altLang="zh-TW" sz="3200" dirty="0" smtClean="0">
              <a:solidFill>
                <a:prstClr val="black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sz="3200" dirty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altLang="zh-TW" sz="32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 </a:t>
            </a:r>
            <a:r>
              <a:rPr lang="en-US" altLang="zh-TW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三日，恐怕他的門徒來，把他偷了去，就</a:t>
            </a:r>
            <a:endParaRPr lang="en-US" altLang="zh-TW" sz="3200" dirty="0" smtClean="0">
              <a:solidFill>
                <a:prstClr val="black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sz="3200" dirty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altLang="zh-TW" sz="32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 </a:t>
            </a:r>
            <a:r>
              <a:rPr lang="en-US" altLang="zh-TW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告訴百姓說：</a:t>
            </a:r>
            <a:r>
              <a:rPr lang="en-US" altLang="zh-TW" sz="32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『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他從死裡復活了。</a:t>
            </a:r>
            <a:r>
              <a:rPr lang="en-US" altLang="zh-TW" sz="32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』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這樣，</a:t>
            </a:r>
            <a:endParaRPr lang="en-US" altLang="zh-TW" sz="3200" dirty="0" smtClean="0">
              <a:solidFill>
                <a:prstClr val="black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sz="3200" dirty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altLang="zh-TW" sz="32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 </a:t>
            </a:r>
            <a:r>
              <a:rPr lang="en-US" altLang="zh-TW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那後來的迷惑比先前的更利害了！」  </a:t>
            </a:r>
            <a:endParaRPr lang="en-US" altLang="zh-TW" sz="3200" dirty="0" smtClean="0">
              <a:solidFill>
                <a:prstClr val="black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sz="32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65 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彼拉多說：「你們有看守的兵，去吧！盡你</a:t>
            </a:r>
            <a:endParaRPr lang="en-US" altLang="zh-TW" sz="3200" dirty="0" smtClean="0">
              <a:solidFill>
                <a:prstClr val="black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sz="3200" dirty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altLang="zh-TW" sz="32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 </a:t>
            </a:r>
            <a:r>
              <a:rPr lang="en-US" altLang="zh-TW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們所能的把守妥當。」  </a:t>
            </a:r>
          </a:p>
          <a:p>
            <a:r>
              <a:rPr lang="en-US" altLang="zh-TW" sz="32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66 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他們就帶著看守的兵同去，封了石頭，將墳</a:t>
            </a:r>
            <a:endParaRPr lang="en-US" altLang="zh-TW" sz="3200" dirty="0" smtClean="0">
              <a:solidFill>
                <a:prstClr val="black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sz="3200" dirty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altLang="zh-TW" sz="32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 </a:t>
            </a:r>
            <a:r>
              <a:rPr lang="en-US" altLang="zh-TW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墓把守妥當。  </a:t>
            </a:r>
            <a:endParaRPr lang="zh-TW" altLang="en-US" sz="3200" dirty="0">
              <a:solidFill>
                <a:prstClr val="black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28963" y="4907929"/>
            <a:ext cx="30973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馬太福音 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27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章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endParaRPr lang="en-US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715312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The resurrection of Christ validates the price paid to satisfy the sin debt and appease the wrath of God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709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41089" y="180590"/>
            <a:ext cx="829491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6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... 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進墳墓裡去，就看見</a:t>
            </a:r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細麻布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還</a:t>
            </a:r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放在那裡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，  </a:t>
            </a:r>
          </a:p>
          <a:p>
            <a:r>
              <a:rPr lang="en-US" altLang="zh-TW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7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又看見耶穌的</a:t>
            </a:r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裹頭巾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沒有和細麻布放在一處，</a:t>
            </a:r>
            <a:endParaRPr lang="en-US" altLang="zh-TW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是另在一處</a:t>
            </a:r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捲著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。  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約 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20 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章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)</a:t>
            </a:r>
            <a:endParaRPr lang="zh-TW" alt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pic>
        <p:nvPicPr>
          <p:cNvPr id="5" name="Picture 4" descr="Image result for he is not here he is risen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0" t="18243" r="4906" b="17147"/>
          <a:stretch/>
        </p:blipFill>
        <p:spPr bwMode="auto">
          <a:xfrm>
            <a:off x="611338" y="1930840"/>
            <a:ext cx="4828862" cy="258514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440200" y="2472213"/>
            <a:ext cx="346761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從沒有記載有任何</a:t>
            </a:r>
            <a:endParaRPr lang="en-US" altLang="zh-TW" sz="3200" dirty="0" smtClean="0">
              <a:solidFill>
                <a:srgbClr val="FFFF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200" dirty="0" smtClean="0">
                <a:solidFill>
                  <a:srgbClr val="FFFF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門徒膜拜空墳！</a:t>
            </a:r>
            <a:endParaRPr lang="en-US" sz="3200" dirty="0">
              <a:solidFill>
                <a:srgbClr val="FFFF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292981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static1.squarespace.com/static/569fc02142f552b94cbec41a/t/56f2ee457c65e4c74445b69f/1458761304931/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756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75773" y="217714"/>
            <a:ext cx="304762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六</a:t>
            </a:r>
            <a:r>
              <a:rPr lang="en-US" altLang="zh-TW" sz="3400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 </a:t>
            </a:r>
            <a:r>
              <a:rPr lang="zh-TW" altLang="en-US" sz="3400" u="sng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復</a:t>
            </a:r>
            <a:r>
              <a:rPr lang="zh-TW" altLang="en-US" sz="3400" u="sng" dirty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活</a:t>
            </a:r>
            <a:r>
              <a:rPr lang="zh-TW" altLang="en-US" sz="3400" u="sng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的證據</a:t>
            </a:r>
            <a:endParaRPr lang="en-US" sz="3400" u="sng" dirty="0">
              <a:solidFill>
                <a:schemeClr val="bg1"/>
              </a:solidFill>
              <a:effectLst>
                <a:glow rad="101600">
                  <a:srgbClr val="C0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2747" y="1640484"/>
            <a:ext cx="2868093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B. 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敵人的沈默</a:t>
            </a:r>
            <a:endParaRPr lang="en-US" sz="3400" u="sng" dirty="0">
              <a:solidFill>
                <a:schemeClr val="bg1"/>
              </a:solidFill>
              <a:effectLst>
                <a:glow rad="101600">
                  <a:srgbClr val="C0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2747" y="2352918"/>
            <a:ext cx="3321743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C. 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史學家的記載</a:t>
            </a:r>
            <a:endParaRPr lang="en-US" sz="3400" u="sng" dirty="0">
              <a:solidFill>
                <a:schemeClr val="bg1"/>
              </a:solidFill>
              <a:effectLst>
                <a:glow rad="101600">
                  <a:srgbClr val="C0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pic>
        <p:nvPicPr>
          <p:cNvPr id="4100" name="Picture 4" descr="http://cdn.av.s3.amazonaws.com/static/2013/05/07123705/Josephus-241x3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5363" y="0"/>
            <a:ext cx="2571298" cy="3200786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789602" y="2982219"/>
            <a:ext cx="358784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- 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外邦的 </a:t>
            </a:r>
            <a:r>
              <a:rPr lang="en-US" altLang="zh-TW" sz="3400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Thallus</a:t>
            </a:r>
            <a:endParaRPr lang="en-US" sz="3400" u="sng" dirty="0">
              <a:solidFill>
                <a:schemeClr val="bg1"/>
              </a:solidFill>
              <a:effectLst>
                <a:glow rad="101600">
                  <a:srgbClr val="C0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53587" y="2326379"/>
            <a:ext cx="3092513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- 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猶大的</a:t>
            </a:r>
            <a:r>
              <a:rPr lang="zh-TW" altLang="en-US" sz="3400" u="sng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約瑟夫</a:t>
            </a:r>
            <a:endParaRPr lang="en-US" sz="3400" u="sng" dirty="0">
              <a:solidFill>
                <a:schemeClr val="bg1"/>
              </a:solidFill>
              <a:effectLst>
                <a:glow rad="101600">
                  <a:srgbClr val="C0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2746" y="3512683"/>
            <a:ext cx="4851008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D</a:t>
            </a:r>
            <a:r>
              <a:rPr lang="en-US" altLang="zh-TW" sz="3400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 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主復活後向多人顯現</a:t>
            </a:r>
            <a:endParaRPr lang="en-US" altLang="zh-TW" sz="3400" dirty="0" smtClean="0">
              <a:solidFill>
                <a:schemeClr val="bg1"/>
              </a:solidFill>
              <a:effectLst>
                <a:glow rad="101600">
                  <a:srgbClr val="C0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sz="3400" dirty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sz="3400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 </a:t>
            </a:r>
            <a:r>
              <a:rPr lang="en-US" altLang="zh-TW" sz="3400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林前 </a:t>
            </a:r>
            <a:r>
              <a:rPr lang="en-US" altLang="zh-TW" sz="3400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15:3-8, 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徒 </a:t>
            </a:r>
            <a:r>
              <a:rPr lang="en-US" altLang="zh-TW" sz="3400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1:3)</a:t>
            </a:r>
            <a:endParaRPr lang="en-US" sz="3400" dirty="0">
              <a:solidFill>
                <a:schemeClr val="bg1"/>
              </a:solidFill>
              <a:effectLst>
                <a:glow rad="101600">
                  <a:srgbClr val="C0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92746" y="4653217"/>
            <a:ext cx="375455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E. 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使徒生命的改變</a:t>
            </a:r>
            <a:endParaRPr lang="en-US" altLang="zh-TW" sz="3400" dirty="0" smtClean="0">
              <a:solidFill>
                <a:schemeClr val="bg1"/>
              </a:solidFill>
              <a:effectLst>
                <a:glow rad="101600">
                  <a:srgbClr val="C0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66771" y="5222207"/>
            <a:ext cx="731322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從害怕</a:t>
            </a:r>
            <a:r>
              <a:rPr lang="zh-TW" altLang="en-US" sz="3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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公開見證</a:t>
            </a:r>
            <a:r>
              <a:rPr lang="zh-TW" altLang="en-US" sz="3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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為主受苦</a:t>
            </a:r>
            <a:r>
              <a:rPr lang="zh-TW" altLang="en-US" sz="3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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殉道</a:t>
            </a:r>
            <a:r>
              <a:rPr lang="en-US" altLang="zh-TW" sz="3400" dirty="0" smtClean="0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)</a:t>
            </a:r>
            <a:endParaRPr lang="en-US" altLang="zh-TW" sz="3400" b="1" dirty="0" smtClean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92746" y="5878047"/>
            <a:ext cx="462017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F. 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歷代信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徒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生命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的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見證</a:t>
            </a:r>
            <a:endParaRPr lang="en-US" altLang="zh-TW" sz="3400" dirty="0" smtClean="0">
              <a:solidFill>
                <a:schemeClr val="bg1"/>
              </a:solidFill>
              <a:effectLst>
                <a:glow rad="101600">
                  <a:srgbClr val="C0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288057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  <p:bldP spid="12" grpId="0"/>
      <p:bldP spid="13" grpId="0"/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9000">
              <a:schemeClr val="tx2">
                <a:lumMod val="20000"/>
                <a:lumOff val="80000"/>
              </a:schemeClr>
            </a:gs>
            <a:gs pos="15929">
              <a:schemeClr val="tx2">
                <a:lumMod val="20000"/>
                <a:lumOff val="80000"/>
              </a:schemeClr>
            </a:gs>
            <a:gs pos="97000">
              <a:schemeClr val="accent5">
                <a:lumMod val="75000"/>
                <a:shade val="100000"/>
                <a:satMod val="115000"/>
              </a:schemeClr>
            </a:gs>
          </a:gsLst>
          <a:lin ang="6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0982338"/>
              </p:ext>
            </p:extLst>
          </p:nvPr>
        </p:nvGraphicFramePr>
        <p:xfrm>
          <a:off x="478970" y="714829"/>
          <a:ext cx="8215085" cy="58826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093028"/>
                <a:gridCol w="4122057"/>
              </a:tblGrid>
              <a:tr h="370840">
                <a:tc>
                  <a:txBody>
                    <a:bodyPr/>
                    <a:lstStyle/>
                    <a:p>
                      <a:r>
                        <a:rPr lang="zh-TW" altLang="en-US" sz="3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對象</a:t>
                      </a:r>
                      <a:endParaRPr lang="en-US" sz="3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3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經文</a:t>
                      </a:r>
                      <a:endParaRPr lang="en-US" sz="3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34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1.</a:t>
                      </a:r>
                      <a:r>
                        <a:rPr lang="zh-TW" altLang="en-US" sz="34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抹大拉的馬利亞</a:t>
                      </a:r>
                      <a:endParaRPr lang="en-US" sz="3400" dirty="0"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3200" dirty="0" smtClean="0">
                          <a:solidFill>
                            <a:srgbClr val="00206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約</a:t>
                      </a:r>
                      <a:r>
                        <a:rPr lang="en-US" altLang="zh-TW" sz="3200" baseline="0" dirty="0" smtClean="0">
                          <a:solidFill>
                            <a:srgbClr val="00206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 </a:t>
                      </a:r>
                      <a:r>
                        <a:rPr lang="en-US" altLang="zh-TW" sz="3200" dirty="0" smtClean="0">
                          <a:solidFill>
                            <a:srgbClr val="00206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20:11-18</a:t>
                      </a:r>
                      <a:endParaRPr lang="en-US" sz="3200" dirty="0">
                        <a:solidFill>
                          <a:srgbClr val="002060"/>
                        </a:solidFill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34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2.</a:t>
                      </a:r>
                      <a:r>
                        <a:rPr lang="zh-TW" altLang="en-US" sz="34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其他婦女們</a:t>
                      </a:r>
                      <a:endParaRPr lang="en-US" sz="3400" dirty="0"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3200" dirty="0" smtClean="0">
                          <a:solidFill>
                            <a:srgbClr val="00206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太 </a:t>
                      </a:r>
                      <a:r>
                        <a:rPr lang="en-US" altLang="zh-TW" sz="3200" dirty="0" smtClean="0">
                          <a:solidFill>
                            <a:srgbClr val="00206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28:9-10</a:t>
                      </a:r>
                      <a:endParaRPr lang="en-US" sz="3200" dirty="0">
                        <a:solidFill>
                          <a:srgbClr val="002060"/>
                        </a:solidFill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32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3.</a:t>
                      </a:r>
                      <a:r>
                        <a:rPr lang="zh-TW" altLang="en-US" sz="32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彼得</a:t>
                      </a:r>
                      <a:endParaRPr lang="en-US" sz="3200" dirty="0"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3200" dirty="0" smtClean="0">
                          <a:solidFill>
                            <a:srgbClr val="00206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林前 </a:t>
                      </a:r>
                      <a:r>
                        <a:rPr lang="en-US" altLang="zh-TW" sz="3200" dirty="0" smtClean="0">
                          <a:solidFill>
                            <a:srgbClr val="00206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15:5</a:t>
                      </a:r>
                      <a:r>
                        <a:rPr lang="zh-TW" altLang="en-US" sz="3200" dirty="0" smtClean="0">
                          <a:solidFill>
                            <a:srgbClr val="00206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、路 </a:t>
                      </a:r>
                      <a:r>
                        <a:rPr lang="en-US" altLang="zh-TW" sz="3200" dirty="0" smtClean="0">
                          <a:solidFill>
                            <a:srgbClr val="00206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24:34</a:t>
                      </a:r>
                      <a:endParaRPr lang="en-US" sz="3200" dirty="0">
                        <a:solidFill>
                          <a:srgbClr val="002060"/>
                        </a:solidFill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32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4.</a:t>
                      </a:r>
                      <a:r>
                        <a:rPr lang="zh-TW" altLang="en-US" sz="32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以馬忤斯兩門徒</a:t>
                      </a:r>
                      <a:endParaRPr lang="en-US" sz="3200" dirty="0"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3200" dirty="0" smtClean="0">
                          <a:solidFill>
                            <a:srgbClr val="00206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路 </a:t>
                      </a:r>
                      <a:r>
                        <a:rPr lang="en-US" altLang="zh-TW" sz="3200" dirty="0" smtClean="0">
                          <a:solidFill>
                            <a:srgbClr val="00206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24:13-32</a:t>
                      </a:r>
                      <a:endParaRPr lang="en-US" sz="3200" dirty="0">
                        <a:solidFill>
                          <a:srgbClr val="002060"/>
                        </a:solidFill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32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5.</a:t>
                      </a:r>
                      <a:r>
                        <a:rPr lang="zh-TW" altLang="en-US" sz="32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眾門徒 </a:t>
                      </a:r>
                      <a:r>
                        <a:rPr lang="en-US" altLang="zh-TW" sz="32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(</a:t>
                      </a:r>
                      <a:r>
                        <a:rPr lang="zh-TW" altLang="en-US" sz="32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多馬不在</a:t>
                      </a:r>
                      <a:r>
                        <a:rPr lang="en-US" altLang="zh-TW" sz="32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)</a:t>
                      </a:r>
                      <a:endParaRPr lang="en-US" sz="3200" dirty="0"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3200" dirty="0" smtClean="0">
                          <a:solidFill>
                            <a:srgbClr val="00206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約 </a:t>
                      </a:r>
                      <a:r>
                        <a:rPr lang="en-US" altLang="zh-TW" sz="3200" dirty="0" smtClean="0">
                          <a:solidFill>
                            <a:srgbClr val="00206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20:19-25</a:t>
                      </a:r>
                      <a:endParaRPr lang="en-US" sz="3200" dirty="0">
                        <a:solidFill>
                          <a:srgbClr val="002060"/>
                        </a:solidFill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32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6.</a:t>
                      </a:r>
                      <a:r>
                        <a:rPr lang="zh-TW" altLang="en-US" sz="32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眾門徒 </a:t>
                      </a:r>
                      <a:r>
                        <a:rPr lang="en-US" altLang="zh-TW" sz="32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(</a:t>
                      </a:r>
                      <a:r>
                        <a:rPr lang="zh-TW" altLang="en-US" sz="32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多馬在場</a:t>
                      </a:r>
                      <a:r>
                        <a:rPr lang="en-US" altLang="zh-TW" sz="32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)</a:t>
                      </a:r>
                      <a:endParaRPr lang="en-US" sz="3200" dirty="0"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3200" dirty="0" smtClean="0">
                          <a:solidFill>
                            <a:srgbClr val="00206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約 </a:t>
                      </a:r>
                      <a:r>
                        <a:rPr lang="en-US" altLang="zh-TW" sz="3200" dirty="0" smtClean="0">
                          <a:solidFill>
                            <a:srgbClr val="00206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20:26-31</a:t>
                      </a:r>
                      <a:endParaRPr lang="en-US" sz="3200" dirty="0">
                        <a:solidFill>
                          <a:srgbClr val="002060"/>
                        </a:solidFill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32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7.</a:t>
                      </a:r>
                      <a:r>
                        <a:rPr lang="zh-TW" altLang="en-US" sz="32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七位門徒</a:t>
                      </a:r>
                      <a:endParaRPr lang="en-US" sz="3200" dirty="0"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3200" dirty="0" smtClean="0">
                          <a:solidFill>
                            <a:srgbClr val="00206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約</a:t>
                      </a:r>
                      <a:r>
                        <a:rPr lang="en-US" altLang="zh-TW" sz="3200" baseline="0" dirty="0" smtClean="0">
                          <a:solidFill>
                            <a:srgbClr val="00206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 21</a:t>
                      </a:r>
                      <a:r>
                        <a:rPr lang="zh-TW" altLang="en-US" sz="3200" baseline="0" dirty="0" smtClean="0">
                          <a:solidFill>
                            <a:srgbClr val="00206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章</a:t>
                      </a:r>
                      <a:endParaRPr lang="en-US" altLang="zh-TW" sz="3200" baseline="0" dirty="0" smtClean="0">
                        <a:solidFill>
                          <a:srgbClr val="002060"/>
                        </a:solidFill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32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8.</a:t>
                      </a:r>
                      <a:r>
                        <a:rPr lang="zh-TW" altLang="en-US" sz="32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司提反</a:t>
                      </a:r>
                      <a:endParaRPr lang="en-US" sz="3200" dirty="0"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3200" baseline="0" dirty="0" smtClean="0">
                          <a:solidFill>
                            <a:srgbClr val="00206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徒 </a:t>
                      </a:r>
                      <a:r>
                        <a:rPr lang="en-US" altLang="zh-TW" sz="3200" baseline="0" dirty="0" smtClean="0">
                          <a:solidFill>
                            <a:srgbClr val="00206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7:56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32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9.</a:t>
                      </a:r>
                      <a:r>
                        <a:rPr lang="zh-TW" altLang="en-US" sz="32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保羅、亞拿尼亞</a:t>
                      </a:r>
                      <a:endParaRPr lang="en-US" sz="3200" dirty="0"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3200" baseline="0" dirty="0" smtClean="0">
                          <a:solidFill>
                            <a:srgbClr val="00206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徒 </a:t>
                      </a:r>
                      <a:r>
                        <a:rPr lang="en-US" altLang="zh-TW" sz="3200" baseline="0" dirty="0" smtClean="0">
                          <a:solidFill>
                            <a:srgbClr val="00206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9</a:t>
                      </a:r>
                      <a:r>
                        <a:rPr lang="zh-TW" altLang="en-US" sz="3200" baseline="0" dirty="0" smtClean="0">
                          <a:solidFill>
                            <a:srgbClr val="00206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章</a:t>
                      </a:r>
                      <a:endParaRPr lang="en-US" altLang="zh-TW" sz="3200" baseline="0" dirty="0" smtClean="0">
                        <a:solidFill>
                          <a:srgbClr val="002060"/>
                        </a:solidFill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057890" y="130054"/>
            <a:ext cx="3057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基督復活的顯現</a:t>
            </a:r>
            <a:endParaRPr lang="en-US" sz="32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502273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static1.squarespace.com/static/569fc02142f552b94cbec41a/t/56f2ee457c65e4c74445b69f/1458761304931/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756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75773" y="217714"/>
            <a:ext cx="304762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六</a:t>
            </a:r>
            <a:r>
              <a:rPr lang="en-US" altLang="zh-TW" sz="3400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 </a:t>
            </a:r>
            <a:r>
              <a:rPr lang="zh-TW" altLang="en-US" sz="3400" u="sng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復</a:t>
            </a:r>
            <a:r>
              <a:rPr lang="zh-TW" altLang="en-US" sz="3400" u="sng" dirty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活</a:t>
            </a:r>
            <a:r>
              <a:rPr lang="zh-TW" altLang="en-US" sz="3400" u="sng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的證據</a:t>
            </a:r>
            <a:endParaRPr lang="en-US" sz="3400" u="sng" dirty="0">
              <a:solidFill>
                <a:schemeClr val="bg1"/>
              </a:solidFill>
              <a:effectLst>
                <a:glow rad="101600">
                  <a:srgbClr val="C0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92746" y="879504"/>
            <a:ext cx="375455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E. 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使徒生命的改變</a:t>
            </a:r>
            <a:endParaRPr lang="en-US" altLang="zh-TW" sz="3400" dirty="0" smtClean="0">
              <a:solidFill>
                <a:schemeClr val="bg1"/>
              </a:solidFill>
              <a:effectLst>
                <a:glow rad="101600">
                  <a:srgbClr val="C0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66771" y="1448494"/>
            <a:ext cx="731322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從害怕</a:t>
            </a:r>
            <a:r>
              <a:rPr lang="zh-TW" altLang="en-US" sz="3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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公開見證</a:t>
            </a:r>
            <a:r>
              <a:rPr lang="zh-TW" altLang="en-US" sz="3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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為主受苦</a:t>
            </a:r>
            <a:r>
              <a:rPr lang="zh-TW" altLang="en-US" sz="3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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殉道</a:t>
            </a:r>
            <a:r>
              <a:rPr lang="en-US" altLang="zh-TW" sz="3400" dirty="0" smtClean="0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)</a:t>
            </a:r>
            <a:endParaRPr lang="en-US" altLang="zh-TW" sz="3400" b="1" dirty="0" smtClean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92746" y="2104334"/>
            <a:ext cx="462017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F. 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歷代信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徒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生命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的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見證</a:t>
            </a:r>
            <a:endParaRPr lang="en-US" altLang="zh-TW" sz="3400" dirty="0" smtClean="0">
              <a:solidFill>
                <a:schemeClr val="bg1"/>
              </a:solidFill>
              <a:effectLst>
                <a:glow rad="101600">
                  <a:srgbClr val="C0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767051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9000">
              <a:schemeClr val="tx2">
                <a:lumMod val="20000"/>
                <a:lumOff val="80000"/>
              </a:schemeClr>
            </a:gs>
            <a:gs pos="15929">
              <a:schemeClr val="tx2">
                <a:lumMod val="20000"/>
                <a:lumOff val="80000"/>
              </a:schemeClr>
            </a:gs>
            <a:gs pos="97000">
              <a:schemeClr val="accent5">
                <a:lumMod val="75000"/>
                <a:shade val="100000"/>
                <a:satMod val="115000"/>
              </a:schemeClr>
            </a:gs>
          </a:gsLst>
          <a:lin ang="6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28" y="120689"/>
            <a:ext cx="5341257" cy="3852201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3074" name="Picture 2" descr="Image result for the martyrdom of the twelve apostl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8270" y="2569029"/>
            <a:ext cx="3565730" cy="4187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9108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9000">
              <a:schemeClr val="tx2">
                <a:lumMod val="20000"/>
                <a:lumOff val="80000"/>
              </a:schemeClr>
            </a:gs>
            <a:gs pos="15929">
              <a:schemeClr val="tx2">
                <a:lumMod val="20000"/>
                <a:lumOff val="80000"/>
              </a:schemeClr>
            </a:gs>
            <a:gs pos="97000">
              <a:schemeClr val="accent5">
                <a:lumMod val="75000"/>
                <a:shade val="100000"/>
                <a:satMod val="115000"/>
              </a:schemeClr>
            </a:gs>
          </a:gsLst>
          <a:lin ang="6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afcresources.org/contents/media/l_027001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628" y="157238"/>
            <a:ext cx="2979911" cy="4161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ttp://www.ambassadorsmagazine.org/wp-content/uploads/2014/04/China-Mary-Leaman-Christiana-Tsai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25" t="11967" r="22839" b="24513"/>
          <a:stretch/>
        </p:blipFill>
        <p:spPr bwMode="auto">
          <a:xfrm>
            <a:off x="272418" y="1862666"/>
            <a:ext cx="1451428" cy="186750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http://ubf.org.hk/uploads/images/giants/xishengmo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1182" y="157238"/>
            <a:ext cx="2779486" cy="2779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http://www.cosmiccare.org/Book/image/di002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78"/>
          <a:stretch/>
        </p:blipFill>
        <p:spPr bwMode="auto">
          <a:xfrm>
            <a:off x="6419770" y="99182"/>
            <a:ext cx="2607075" cy="2995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ecx.images-amazon.com/images/I/513S2xIgBgL._SX331_BO1,204,203,200_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77"/>
          <a:stretch/>
        </p:blipFill>
        <p:spPr bwMode="auto">
          <a:xfrm>
            <a:off x="3629392" y="3098800"/>
            <a:ext cx="2711369" cy="375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690212" y="4789715"/>
            <a:ext cx="553998" cy="193899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400" dirty="0" smtClean="0">
                <a:solidFill>
                  <a:prstClr val="black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印度的孫得生</a:t>
            </a:r>
            <a:endParaRPr lang="en-US" sz="2400" dirty="0">
              <a:solidFill>
                <a:prstClr val="black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  <p:pic>
        <p:nvPicPr>
          <p:cNvPr id="1028" name="Picture 4" descr="http://bolbookstore.com/ezfiles/redmedia032/img/pictures/9/9789865809188_L_%BC%EF%C0N%B5%D8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770" y="3174416"/>
            <a:ext cx="2607075" cy="3683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photos1.blogger.com/blogger/3948/2169/400/corrietenboom002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628" y="4439321"/>
            <a:ext cx="3354213" cy="2289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72418" y="6143932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密室</a:t>
            </a:r>
            <a:endParaRPr lang="en-US" sz="32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16801216"/>
      </p:ext>
    </p:extLst>
  </p:cSld>
  <p:clrMapOvr>
    <a:masterClrMapping/>
  </p:clrMapOvr>
  <p:transition spd="slow" advClick="0" advTm="8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9000">
              <a:schemeClr val="tx2">
                <a:lumMod val="20000"/>
                <a:lumOff val="80000"/>
              </a:schemeClr>
            </a:gs>
            <a:gs pos="15929">
              <a:schemeClr val="tx2">
                <a:lumMod val="20000"/>
                <a:lumOff val="80000"/>
              </a:schemeClr>
            </a:gs>
            <a:gs pos="97000">
              <a:schemeClr val="accent5">
                <a:lumMod val="75000"/>
                <a:shade val="100000"/>
                <a:satMod val="115000"/>
              </a:schemeClr>
            </a:gs>
          </a:gsLst>
          <a:lin ang="6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ubf.org.hk/uploads/images/giants/songshangjie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204" y="215220"/>
            <a:ext cx="2419350" cy="2638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krt.com.hk/modules/xoopsgallery/cache/albums/200908/Watchman%20Ne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232" y="244249"/>
            <a:ext cx="2209800" cy="3228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20538" y="333829"/>
            <a:ext cx="738664" cy="147732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36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倪</a:t>
            </a:r>
            <a:r>
              <a:rPr lang="zh-TW" altLang="en-US" sz="36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析聲</a:t>
            </a:r>
            <a:endParaRPr lang="en-US" sz="36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  <p:pic>
        <p:nvPicPr>
          <p:cNvPr id="2056" name="Picture 8" descr="http://www.cosmiccare.org/Book/image/nc00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04" y="3127368"/>
            <a:ext cx="2419350" cy="3389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://www.freeheartday.com/wp-content/uploads/2013/01/eric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86" t="18458"/>
          <a:stretch/>
        </p:blipFill>
        <p:spPr bwMode="auto">
          <a:xfrm>
            <a:off x="2855232" y="3875314"/>
            <a:ext cx="3478072" cy="264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http://pic.pimg.tw/pdps9803/c695b3fb1e0daa32339b642e5f76798d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6528" y="215220"/>
            <a:ext cx="3286125" cy="3305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http://myhero.com/images/guest/g262906/hero88356/Nick%20Vujicic%20pic%203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1300" y="3624686"/>
            <a:ext cx="2121353" cy="3189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8507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9000">
              <a:schemeClr val="tx2">
                <a:lumMod val="20000"/>
                <a:lumOff val="80000"/>
              </a:schemeClr>
            </a:gs>
            <a:gs pos="15929">
              <a:schemeClr val="tx2">
                <a:lumMod val="20000"/>
                <a:lumOff val="80000"/>
              </a:schemeClr>
            </a:gs>
            <a:gs pos="97000">
              <a:schemeClr val="accent5">
                <a:lumMod val="75000"/>
                <a:shade val="100000"/>
                <a:satMod val="115000"/>
              </a:schemeClr>
            </a:gs>
          </a:gsLst>
          <a:lin ang="6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://www.hkbookcity.com/image_book/logos_ld2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66018">
            <a:off x="5170260" y="1613366"/>
            <a:ext cx="3081110" cy="4804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www.gogreenleaf.com/images/who_movedstone_s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486" y="165325"/>
            <a:ext cx="4353417" cy="6621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83787" y="4203350"/>
            <a:ext cx="3719673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800" dirty="0" smtClean="0">
                <a:solidFill>
                  <a:prstClr val="black"/>
                </a:solidFill>
              </a:rPr>
              <a:t>Albert Henry Ross</a:t>
            </a:r>
          </a:p>
          <a:p>
            <a:r>
              <a:rPr lang="en-US" sz="3800" dirty="0" smtClean="0">
                <a:solidFill>
                  <a:prstClr val="black"/>
                </a:solidFill>
              </a:rPr>
              <a:t>1881-1950</a:t>
            </a:r>
            <a:endParaRPr lang="en-US" sz="3800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 rot="447695">
            <a:off x="5182191" y="3570515"/>
            <a:ext cx="3057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歷史性的大審判</a:t>
            </a:r>
            <a:endParaRPr lang="en-US" sz="32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 rot="447695">
            <a:off x="5521438" y="4121288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墳</a:t>
            </a:r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墓</a:t>
            </a:r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的秘密</a:t>
            </a:r>
            <a:endParaRPr lang="en-US" sz="32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202638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5714" y="290285"/>
            <a:ext cx="716093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「瀕死</a:t>
            </a:r>
            <a:r>
              <a:rPr lang="zh-TW" altLang="en-US" sz="34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」</a:t>
            </a:r>
            <a:r>
              <a:rPr lang="zh-TW" altLang="en-US" sz="34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或「短暫死亡</a:t>
            </a:r>
            <a:r>
              <a:rPr lang="zh-TW" altLang="en-US" sz="3400" dirty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」</a:t>
            </a:r>
            <a:r>
              <a:rPr lang="zh-TW" altLang="en-US" sz="34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經歷及見證</a:t>
            </a:r>
            <a:endParaRPr lang="en-US" sz="3400" dirty="0">
              <a:solidFill>
                <a:srgbClr val="C000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pic>
        <p:nvPicPr>
          <p:cNvPr id="1026" name="Picture 2" descr="book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35153">
            <a:off x="493336" y="1650414"/>
            <a:ext cx="2659718" cy="3960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天堂是真的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3962" y="1097971"/>
            <a:ext cx="2744109" cy="3664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天堂是真的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6286" y="2334078"/>
            <a:ext cx="2619329" cy="3674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20313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images.latintimes.com/sites/latintimes.com/files/styles/large_breakpoints_theme_lt_desktop_1x/public/2014/04/15/resurrection-jesus-chris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506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57199" y="116633"/>
            <a:ext cx="8547315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3400" marR="0" indent="-533400" algn="just">
              <a:spcBef>
                <a:spcPts val="0"/>
              </a:spcBef>
              <a:spcAft>
                <a:spcPts val="0"/>
              </a:spcAft>
            </a:pPr>
            <a:r>
              <a:rPr lang="zh-TW" altLang="en-US" sz="3400" kern="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耶穌基督的復活是一個客觀的歷史事</a:t>
            </a:r>
            <a:r>
              <a:rPr lang="zh-TW" altLang="en-US" sz="3400" kern="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實。</a:t>
            </a:r>
            <a:endParaRPr lang="en-US" altLang="zh-TW" sz="3400" kern="1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pPr marL="533400" marR="0" indent="-533400" algn="just">
              <a:spcBef>
                <a:spcPts val="0"/>
              </a:spcBef>
              <a:spcAft>
                <a:spcPts val="0"/>
              </a:spcAft>
            </a:pPr>
            <a:r>
              <a:rPr lang="zh-TW" altLang="en-US" sz="3400" kern="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若</a:t>
            </a:r>
            <a:r>
              <a:rPr lang="zh-TW" altLang="en-US" sz="3400" kern="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有人不接受，並不是證據不足</a:t>
            </a:r>
            <a:r>
              <a:rPr lang="zh-TW" altLang="en-US" sz="3400" kern="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，而</a:t>
            </a:r>
            <a:r>
              <a:rPr lang="zh-TW" altLang="en-US" sz="3400" kern="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是心</a:t>
            </a:r>
            <a:r>
              <a:rPr lang="zh-TW" altLang="en-US" sz="3400" kern="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存</a:t>
            </a:r>
            <a:endParaRPr lang="en-US" altLang="zh-TW" sz="3400" kern="1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pPr marL="533400" marR="0" indent="-533400" algn="just">
              <a:spcBef>
                <a:spcPts val="0"/>
              </a:spcBef>
              <a:spcAft>
                <a:spcPts val="0"/>
              </a:spcAft>
            </a:pPr>
            <a:r>
              <a:rPr lang="zh-TW" altLang="en-US" sz="3400" kern="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成</a:t>
            </a:r>
            <a:r>
              <a:rPr lang="zh-TW" altLang="en-US" sz="3400" kern="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見，或由於理性</a:t>
            </a:r>
            <a:r>
              <a:rPr lang="zh-TW" altLang="en-US" sz="3400" kern="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、意</a:t>
            </a:r>
            <a:r>
              <a:rPr lang="zh-TW" altLang="en-US" sz="3400" kern="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志和道德的原因</a:t>
            </a:r>
            <a:r>
              <a:rPr lang="zh-TW" altLang="en-US" sz="3400" kern="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，</a:t>
            </a:r>
            <a:endParaRPr lang="en-US" altLang="zh-TW" sz="3400" kern="1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pPr marL="533400" marR="0" indent="-533400" algn="just">
              <a:spcBef>
                <a:spcPts val="0"/>
              </a:spcBef>
              <a:spcAft>
                <a:spcPts val="0"/>
              </a:spcAft>
            </a:pPr>
            <a:r>
              <a:rPr lang="zh-TW" altLang="en-US" sz="3400" kern="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選</a:t>
            </a:r>
            <a:r>
              <a:rPr lang="zh-TW" altLang="en-US" sz="3400" kern="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擇不願意相信。</a:t>
            </a:r>
            <a:endParaRPr lang="en-US" sz="3400" kern="1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276422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1874</TotalTime>
  <Words>2030</Words>
  <Application>Microsoft Office PowerPoint</Application>
  <PresentationFormat>On-screen Show (4:3)</PresentationFormat>
  <Paragraphs>186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41" baseType="lpstr">
      <vt:lpstr>華康雅藝體 Std W6</vt:lpstr>
      <vt:lpstr>Calibri Light</vt:lpstr>
      <vt:lpstr>華康黑體 Std W3</vt:lpstr>
      <vt:lpstr>Calibri</vt:lpstr>
      <vt:lpstr>Arial</vt:lpstr>
      <vt:lpstr>Times New Roman</vt:lpstr>
      <vt:lpstr>新細明體</vt:lpstr>
      <vt:lpstr>華康龍門石碑 Std W9</vt:lpstr>
      <vt:lpstr>華康黑體 Std W9</vt:lpstr>
      <vt:lpstr>華康黑體 Std W7</vt:lpstr>
      <vt:lpstr>Wingdings</vt:lpstr>
      <vt:lpstr>Mangal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Balex</cp:lastModifiedBy>
  <cp:revision>49</cp:revision>
  <dcterms:created xsi:type="dcterms:W3CDTF">2016-07-22T01:53:05Z</dcterms:created>
  <dcterms:modified xsi:type="dcterms:W3CDTF">2016-09-23T00:57:04Z</dcterms:modified>
</cp:coreProperties>
</file>