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7" r:id="rId3"/>
    <p:sldId id="25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9" r:id="rId13"/>
    <p:sldId id="268" r:id="rId14"/>
    <p:sldId id="279" r:id="rId15"/>
    <p:sldId id="269" r:id="rId16"/>
    <p:sldId id="280" r:id="rId17"/>
    <p:sldId id="270" r:id="rId18"/>
    <p:sldId id="271" r:id="rId19"/>
    <p:sldId id="273" r:id="rId20"/>
    <p:sldId id="272" r:id="rId21"/>
    <p:sldId id="275" r:id="rId22"/>
    <p:sldId id="278" r:id="rId23"/>
    <p:sldId id="274" r:id="rId24"/>
    <p:sldId id="25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F760027-E3B4-438B-B16B-54CEB8474D11}">
          <p14:sldIdLst>
            <p14:sldId id="257"/>
            <p14:sldId id="277"/>
            <p14:sldId id="256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59"/>
            <p14:sldId id="268"/>
            <p14:sldId id="279"/>
          </p14:sldIdLst>
        </p14:section>
        <p14:section name="Untitled Section" id="{8B02702C-0301-41EA-9AFA-3EF534303BB1}">
          <p14:sldIdLst>
            <p14:sldId id="269"/>
            <p14:sldId id="280"/>
            <p14:sldId id="270"/>
            <p14:sldId id="271"/>
            <p14:sldId id="273"/>
            <p14:sldId id="272"/>
            <p14:sldId id="275"/>
            <p14:sldId id="278"/>
            <p14:sldId id="274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2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6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77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9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0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5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1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3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8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74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AC99C-6BB6-45DE-A2C8-BD10ED2F5CB9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C79D2-FC39-4DD6-9F3B-0A9FA97D2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2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9" y="628650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「科學與信仰」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5418" y="4825425"/>
            <a:ext cx="2409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18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1807" y="1632273"/>
            <a:ext cx="22365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科學主義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科學的有限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152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8" y="344454"/>
            <a:ext cx="2007055" cy="200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718" y="2505400"/>
            <a:ext cx="386035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1.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何謂「信仰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 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4746" y="3721992"/>
            <a:ext cx="8220520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3.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有人認為「科學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也是一種「信仰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</a:t>
            </a:r>
            <a:endParaRPr lang="en-US" altLang="zh-TW" sz="340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altLang="zh-TW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你同意嗎？為什麼？ 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746" y="3106439"/>
            <a:ext cx="676659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2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.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「科學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與「信仰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有衝突嗎？</a:t>
            </a:r>
            <a:endParaRPr lang="en-US" altLang="zh-TW" sz="340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5142" y="4337545"/>
            <a:ext cx="3599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共產主義、無神論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...)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720" y="5106986"/>
            <a:ext cx="80842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一種強烈信念，影響人生觀、價值觀及生活行為，</a:t>
            </a:r>
            <a:endParaRPr lang="en-US" altLang="zh-TW" sz="28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並使其解</a:t>
            </a:r>
            <a:r>
              <a:rPr lang="zh-TW" altLang="en-US" sz="28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釋</a:t>
            </a:r>
            <a:r>
              <a:rPr lang="zh-TW" altLang="en-US" sz="2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周遭 一切的人、事、物</a:t>
            </a:r>
            <a:r>
              <a:rPr lang="en-US" altLang="zh-TW" sz="2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28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368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5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s://pixabay.com/static/uploads/photo/2015/11/15/08/15/universe-1044107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8655" y="226115"/>
            <a:ext cx="87006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自從造天地以來，神的永能和神性是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明明可知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，雖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是眼不能見，但藉著所造之物就可以曉得，叫人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無可推諉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</a:t>
            </a:r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馬書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1:20)</a:t>
            </a:r>
            <a:endParaRPr lang="zh-TW" alt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8655" y="1926231"/>
            <a:ext cx="870065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諸天述說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神的榮耀；</a:t>
            </a:r>
            <a:r>
              <a:rPr lang="zh-TW" altLang="en-US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穹蒼傳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揚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祂的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手段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                      (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</a:t>
            </a:r>
            <a:r>
              <a:rPr lang="en-US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19:1)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9956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atic1.squarespace.com/static/54614bb6e4b085cc73aa9799/t/54615d6ce4b0719cb5b4748c/1415667061357/Depositphotos_10139343_original.jpg?format=1500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72" y="0"/>
            <a:ext cx="91610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2486" y="257907"/>
            <a:ext cx="192873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科學定義</a:t>
            </a:r>
            <a:endParaRPr lang="en-US" altLang="zh-TW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(Science)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54415" y="234460"/>
            <a:ext cx="660566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對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現象的觀察，鑑別，描繪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  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實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踐研究和理論解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釋</a:t>
            </a:r>
            <a:endParaRPr lang="en-US" sz="34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486" y="1607693"/>
            <a:ext cx="231505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科學主義</a:t>
            </a:r>
            <a:endParaRPr lang="en-US" altLang="zh-TW" sz="3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Scientism)</a:t>
            </a:r>
            <a:endParaRPr lang="en-US" sz="3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8928" y="1607693"/>
            <a:ext cx="699278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400" dirty="0" smtClean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一種偏差狹窄的哲學觀點，認為</a:t>
            </a:r>
            <a:endParaRPr lang="en-US" altLang="zh-TW" sz="3400" dirty="0" smtClean="0">
              <a:solidFill>
                <a:srgbClr val="FFFF66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科學萬能，且能證明及解決一切</a:t>
            </a:r>
            <a:endParaRPr lang="en-US" altLang="zh-TW" sz="3400" dirty="0" smtClean="0">
              <a:solidFill>
                <a:srgbClr val="FFFF66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400" dirty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400" dirty="0" smtClean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用以解讀所有存在的人、事</a:t>
            </a:r>
            <a:r>
              <a:rPr lang="zh-TW" altLang="en-US" sz="3400" dirty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物</a:t>
            </a:r>
            <a:endParaRPr lang="en-US" sz="3400" dirty="0">
              <a:solidFill>
                <a:srgbClr val="FFFF66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008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z616578.vo.msecnd.net/files/2016/03/01/635924462302085841566192236_scienc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44"/>
          <a:stretch/>
        </p:blipFill>
        <p:spPr bwMode="auto">
          <a:xfrm>
            <a:off x="0" y="1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az616578.vo.msecnd.net/files/2016/03/01/635924462302085841566192236_sci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30215"/>
            <a:ext cx="9143999" cy="542778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2791" y="257907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科學萬能</a:t>
            </a:r>
            <a:r>
              <a:rPr lang="zh-TW" alt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嗎</a:t>
            </a:r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？</a:t>
            </a:r>
            <a:endParaRPr lang="en-US" sz="3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6443" y="272607"/>
            <a:ext cx="628890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只能解釋事物的前因後果，卻不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一定能解釋其意義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92120" y="1524472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歷史上科學出過許多致命的錯誤，比如地球的形狀，電力飛機，疫苗，血液移注甚至再生。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92120" y="4975204"/>
            <a:ext cx="4544834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許多有名科學家都承認</a:t>
            </a:r>
            <a:endParaRPr lang="en-US" altLang="zh-TW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科學本身無法證明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或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否</a:t>
            </a:r>
            <a:endParaRPr lang="en-US" altLang="zh-TW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認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神和聖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經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64954" y="3760373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科學本身並不完善，需要不斷發展無止境進步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4876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o0DfCqsN9srtFv3gKNZCqgq6epDV7xhzP1hXeU9FMKqweI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0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91" y="257907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科學的有限</a:t>
            </a:r>
            <a:endParaRPr lang="en-US" sz="3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91" y="906515"/>
            <a:ext cx="865641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基本假設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--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「自然劃一原則」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Principle   </a:t>
            </a:r>
          </a:p>
          <a:p>
            <a:r>
              <a:rPr lang="en-US" altLang="zh-TW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of Uniformity (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自然律永遠不會因時間、地</a:t>
            </a:r>
            <a:endParaRPr lang="en-US" altLang="zh-TW" sz="3400" i="1" dirty="0" smtClean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i="1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域，和作實驗的人而改變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 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這種假設 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presupposition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本身是有問題的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8931" y="3091729"/>
            <a:ext cx="8656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例：「這顆鑽石很寶貴，我要好好收藏它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327816" y="3778112"/>
            <a:ext cx="734518" cy="48996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6655632" y="3783242"/>
            <a:ext cx="734518" cy="48996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00942" y="4268076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錯誤的假設</a:t>
            </a:r>
            <a:endParaRPr lang="en-US" sz="3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15649" y="4273206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錯誤的結論</a:t>
            </a:r>
            <a:endParaRPr lang="en-US" sz="3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Down Arrow 9"/>
          <p:cNvSpPr/>
          <p:nvPr/>
        </p:nvSpPr>
        <p:spPr>
          <a:xfrm rot="16200000">
            <a:off x="5214988" y="4157811"/>
            <a:ext cx="476521" cy="97511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459" y="5022922"/>
            <a:ext cx="8656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地球年齡、化石年齡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3951" y="5591981"/>
            <a:ext cx="86564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進化論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假如萬物起源不是神創造的話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那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必定是自然產生的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238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  <p:bldP spid="7" grpId="0" animBg="1"/>
      <p:bldP spid="6" grpId="0"/>
      <p:bldP spid="9" grpId="0"/>
      <p:bldP spid="10" grpId="0" animBg="1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o0DfCqsN9srtFv3gKNZCqgq6epDV7xhzP1hXeU9FMKqweI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0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91" y="257907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科學的有限</a:t>
            </a:r>
            <a:endParaRPr lang="en-US" sz="3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91" y="906515"/>
            <a:ext cx="8656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基本方法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科學實驗觀察受限於三個性質：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3941" y="1522068"/>
            <a:ext cx="53668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重演性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Reproducibility</a:t>
            </a:r>
          </a:p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可控性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Controllability</a:t>
            </a:r>
          </a:p>
          <a:p>
            <a:r>
              <a:rPr 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可觀性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Observability</a:t>
            </a:r>
            <a:endParaRPr lang="en-US" sz="3400" i="1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3764" y="3429000"/>
            <a:ext cx="700704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i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創造是一次性不能重演的歷史，</a:t>
            </a:r>
            <a:endParaRPr lang="en-US" altLang="zh-TW" sz="3800" i="1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800" i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乃科學無法重複實驗與觀察的</a:t>
            </a:r>
            <a:endParaRPr lang="en-US" sz="3800" i="1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362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367" t="18699" r="38249" b="23309"/>
          <a:stretch/>
        </p:blipFill>
        <p:spPr>
          <a:xfrm>
            <a:off x="-1" y="0"/>
            <a:ext cx="916614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764" y="404732"/>
            <a:ext cx="67249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「科學方法」好比漁夫在河中捕魚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3906" y="2971321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科學家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0524" y="3428999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科學工具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7071" y="5143499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實際的世界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8343" y="3951818"/>
            <a:ext cx="31341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二英吋大的網眼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449" y="1239651"/>
            <a:ext cx="83127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上帝的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介入或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神蹟的發生均</a:t>
            </a:r>
            <a:r>
              <a:rPr lang="zh-TW" altLang="en-US" sz="3400" i="1" dirty="0" smtClean="0">
                <a:solidFill>
                  <a:srgbClr val="FFFF66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超越自然科學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能解釋和實驗的範疇</a:t>
            </a:r>
            <a:endParaRPr lang="en-US" sz="3400" i="1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9032" y="4720858"/>
            <a:ext cx="57828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*有限的方法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/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工具只能提供</a:t>
            </a:r>
            <a:endParaRPr lang="en-US" altLang="zh-TW" sz="3400" i="1" dirty="0" smtClean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有限的結論與解釋</a:t>
            </a:r>
            <a:endParaRPr lang="en-US" sz="3400" i="1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357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o0DfCqsN9srtFv3gKNZCqgq6epDV7xhzP1hXeU9FMKqweI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0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91" y="257907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科學的有限</a:t>
            </a:r>
            <a:endParaRPr lang="en-US" sz="3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91" y="906515"/>
            <a:ext cx="8656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基本目標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只解釋事物的自然現象：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3941" y="1522068"/>
            <a:ext cx="642121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原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初性質 </a:t>
            </a:r>
            <a:r>
              <a:rPr lang="en-US" altLang="zh-TW" sz="3400" i="1" dirty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initial properties</a:t>
            </a:r>
          </a:p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自然因果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natural causes</a:t>
            </a:r>
            <a:endParaRPr lang="en-US" sz="3400" i="1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940" y="2707007"/>
            <a:ext cx="83414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卻不能解釋來源存在之目的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the first cause or reason of existence </a:t>
            </a:r>
            <a:r>
              <a:rPr lang="en-US" altLang="zh-TW" sz="3400" i="1" dirty="0" smtClean="0">
                <a:solidFill>
                  <a:srgbClr val="FFC000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i="1" dirty="0" smtClean="0">
                <a:solidFill>
                  <a:srgbClr val="FFC000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在自然之外求原因</a:t>
            </a:r>
            <a:r>
              <a:rPr lang="en-US" altLang="zh-TW" sz="3400" i="1" dirty="0" smtClean="0">
                <a:solidFill>
                  <a:srgbClr val="FFC000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i="1" dirty="0">
              <a:solidFill>
                <a:srgbClr val="FFC000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3940" y="3845780"/>
            <a:ext cx="83414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上帝是第一因 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“the first cause”</a:t>
            </a:r>
            <a:endParaRPr lang="en-US" sz="3400" i="1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67" y="4461333"/>
            <a:ext cx="83414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進化論是企圖在上帝以外尋找“來源</a:t>
            </a:r>
            <a:r>
              <a:rPr lang="en-US" altLang="zh-TW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”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的唯一選擇</a:t>
            </a:r>
            <a:endParaRPr lang="en-US" sz="3400" i="1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441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pi.ning.com/files/4AYb**6Clg03F6XBVPwarYa0gfdUC*rk7bBZobOzIk6dUsS42r*ka0COpwR9ruYcbyGmv4Shvui2GkZYtbpaqWexLnT-lOVR/nov12spreadsketc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" r="525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487" y="324465"/>
            <a:ext cx="49808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自相矛盾、自圓其說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91511" y="4302650"/>
            <a:ext cx="668003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The Law of Biogenesis (</a:t>
            </a:r>
            <a:r>
              <a:rPr lang="zh-TW" altLang="en-US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生源定律</a:t>
            </a:r>
            <a:r>
              <a:rPr lang="en-US" altLang="zh-TW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r>
              <a:rPr lang="en-US" altLang="zh-TW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生物來自其他生物、細胞由其他</a:t>
            </a:r>
            <a:endParaRPr lang="en-US" altLang="zh-TW" sz="3400" i="1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細胞產生。</a:t>
            </a:r>
            <a:endParaRPr lang="en-US" sz="3400" i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3160" y="5360966"/>
            <a:ext cx="67208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</a:t>
            </a:r>
            <a:r>
              <a:rPr lang="zh-TW" altLang="en-US" sz="3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但第一個有機細胞卻</a:t>
            </a:r>
            <a:endParaRPr lang="en-US" altLang="zh-TW" sz="3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必須來自海洋的無機原始湯</a:t>
            </a:r>
            <a:endParaRPr lang="en-US" sz="3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4539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illonr.people.cofc.edu/darwin-13/be-frien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07" b="31487"/>
          <a:stretch/>
        </p:blipFill>
        <p:spPr bwMode="auto">
          <a:xfrm>
            <a:off x="370401" y="798769"/>
            <a:ext cx="1698430" cy="169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5922" y="787339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進化論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05965" y="623405"/>
            <a:ext cx="55419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無有 </a:t>
            </a:r>
            <a:r>
              <a:rPr lang="en-US" altLang="zh-TW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+ </a:t>
            </a:r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無數機率 </a:t>
            </a:r>
            <a:r>
              <a:rPr lang="en-US" altLang="zh-TW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萬</a:t>
            </a:r>
            <a:r>
              <a:rPr lang="zh-TW" altLang="en-US" sz="4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</a:t>
            </a:r>
            <a:endParaRPr lang="en-US" altLang="zh-TW" sz="40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4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</a:t>
            </a:r>
            <a:r>
              <a:rPr lang="en-US" sz="2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無限年代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5" name="Picture 2" descr="http://www.dillonr.people.cofc.edu/darwin-13/be-frien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8" b="31487"/>
          <a:stretch/>
        </p:blipFill>
        <p:spPr bwMode="auto">
          <a:xfrm flipH="1">
            <a:off x="370401" y="4190385"/>
            <a:ext cx="1718603" cy="169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5922" y="4190385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創造論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4525" y="3939905"/>
            <a:ext cx="67104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上帝 </a:t>
            </a:r>
            <a:r>
              <a:rPr lang="en-US" altLang="zh-TW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+ </a:t>
            </a:r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設計</a:t>
            </a:r>
            <a:r>
              <a:rPr lang="en-US" altLang="zh-TW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/</a:t>
            </a:r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神蹟 </a:t>
            </a:r>
            <a:r>
              <a:rPr lang="en-US" altLang="zh-TW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宇宙萬物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49815" y="1922627"/>
            <a:ext cx="32383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無生命 </a:t>
            </a:r>
            <a:r>
              <a:rPr lang="en-US" altLang="zh-TW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無機物</a:t>
            </a:r>
            <a:r>
              <a:rPr lang="en-US" altLang="zh-TW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8865" y="191934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一切有機生物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488202" y="1987240"/>
            <a:ext cx="670663" cy="55680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943703" y="4647791"/>
            <a:ext cx="207460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永恆生命 </a:t>
            </a:r>
            <a:endParaRPr lang="en-US" sz="3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945848" y="4706542"/>
            <a:ext cx="670663" cy="55680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669770" y="4647790"/>
            <a:ext cx="207460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一切生命 </a:t>
            </a:r>
            <a:endParaRPr lang="en-US" sz="3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9219" y="2634821"/>
            <a:ext cx="377539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未經證實的信仰</a:t>
            </a:r>
            <a:endParaRPr lang="en-US" sz="4000" dirty="0"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48630" y="5433167"/>
            <a:ext cx="5827236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超乎科學所能證實的信仰</a:t>
            </a:r>
            <a:endParaRPr lang="en-US" sz="4000" dirty="0"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159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791" y="257907"/>
            <a:ext cx="89050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因科學有限，科學知識是「相對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而不是「絕對</a:t>
            </a:r>
            <a:r>
              <a:rPr lang="en-US" altLang="zh-TW" sz="3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791" y="842682"/>
            <a:ext cx="89050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因科學只能觀察「自然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現象，所以不能解釋任何</a:t>
            </a:r>
            <a:endParaRPr lang="en-US" altLang="zh-TW" sz="30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「超自然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的事件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791" y="1844763"/>
            <a:ext cx="89050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人生許多現象是在科學無法解答，甚至無法解決的</a:t>
            </a:r>
            <a:endParaRPr lang="en-US" altLang="zh-TW" sz="30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範疇以外，例如：道德人倫、生存意義、罪惡疾苦</a:t>
            </a:r>
            <a:endParaRPr lang="en-US" altLang="zh-TW" sz="30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愛恨心靈、人生終極問題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6" name="Picture 6" descr="http://www.catholicworldreport.com/Content/Site140/Articles/06_01_2012/1458faithreason_000000008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34" y="3709712"/>
            <a:ext cx="54768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4754529" y="2819385"/>
            <a:ext cx="1100380" cy="55793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2345" y="2781628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哲學、宗教信仰</a:t>
            </a:r>
            <a:endParaRPr lang="en-US" sz="34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954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humanistni.org/filestore/image/ThatsHumanism_Web_Banner-500x160-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75" y="945397"/>
            <a:ext cx="5234709" cy="167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humanism.org.uk/wp-content/uploads/goodwithoutg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3743">
            <a:off x="202070" y="169108"/>
            <a:ext cx="3810000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69658" y="206515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人民主義</a:t>
            </a:r>
            <a:r>
              <a:rPr lang="zh-TW" altLang="en-US" sz="4000" dirty="0" smtClean="0">
                <a:solidFill>
                  <a:srgbClr val="00206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推動著</a:t>
            </a:r>
            <a:r>
              <a:rPr lang="zh-TW" altLang="en-US" sz="4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科學主義</a:t>
            </a:r>
            <a:endParaRPr lang="en-US" sz="40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637" y="3689814"/>
            <a:ext cx="81832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高舉理</a:t>
            </a:r>
            <a:r>
              <a:rPr lang="zh-TW" alt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性，認為人是宇宙的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主宰，</a:t>
            </a:r>
            <a:r>
              <a:rPr lang="zh-TW" alt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否定造物主的存在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崇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尚科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學和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實證主義的哲學，以為科學是認識真理的唯一方法</a:t>
            </a:r>
            <a:r>
              <a:rPr lang="zh-TW" alt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；強調真理的可經驗性，摒棄一切於物質世界以外的客觀實體，不承認任何超然的力量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zh-TW" alt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達爾文的進化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論正</a:t>
            </a:r>
            <a:r>
              <a:rPr lang="zh-TW" alt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是在這種思潮的孕育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下</a:t>
            </a:r>
            <a:r>
              <a:rPr lang="zh-TW" alt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迅速崛起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5265" y="25712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十九世紀</a:t>
            </a:r>
            <a:endParaRPr lang="en-US" sz="40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117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9486" y="155752"/>
            <a:ext cx="85797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清末民初中國的甲午戰爭，轟隆隆的大炮打開了封閉的中國古龍，面對船堅砲利的西洋科技懷著自卑的情緒。加上訂定馬關條約後的割地賠款及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傳教自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由化後，開始產生一種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宗教的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情緒，提倡科學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1919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年的「五四運動」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,1922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年的「非基同盟」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反對基督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宗教聯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盟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『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西化運動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』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的焦點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對準科學</a:t>
            </a:r>
            <a:r>
              <a:rPr lang="zh-TW" altLang="en-US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排除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zh-TW" alt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Image result for anti religio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88" y="4210503"/>
            <a:ext cx="25241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364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75" y="171700"/>
            <a:ext cx="818325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800" u="sng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中國的矛盾</a:t>
            </a:r>
            <a:endParaRPr lang="en-US" sz="3800" u="sng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175" y="919591"/>
            <a:ext cx="902041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五四運動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(1919)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「新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文化運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動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學習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西方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國家，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提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倡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民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主意式和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科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學知識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3314" name="Picture 2" descr="http://2.bp.blogspot.com/-TRUUOMcKgIk/VUgOGvdQGOI/AAAAAAAADSM/CovTQV6BhqA/s1600/m4.1976pos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176" y="3409345"/>
            <a:ext cx="5879614" cy="306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57175" y="1996809"/>
            <a:ext cx="861004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文化大革命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(1966)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西方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資本主義、帝國主義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反對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知識份子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3316" name="Picture 4" descr="https://image-proxy.namuwikiusercontent.com/r/http%3A%2F%2Fphotocdn.sohu.com%2F20110113%2FImg278848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176" y="2834546"/>
            <a:ext cx="6146532" cy="402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266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83507" y="0"/>
            <a:ext cx="7886700" cy="1325563"/>
          </a:xfrm>
        </p:spPr>
        <p:txBody>
          <a:bodyPr/>
          <a:lstStyle/>
          <a:p>
            <a:r>
              <a:rPr lang="zh-TW" altLang="en-US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問題意識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7391" y="1201511"/>
            <a:ext cx="8631465" cy="4351338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宗教、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反道德，一味提倡科學，就能令國家康樂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富強嗎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</a:p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當社會進入到「弱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肉強食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」的理念時，雖擺脫愚、貧、弱的型態，則社會會變成何種型態？</a:t>
            </a:r>
          </a:p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在鬥爭的社會中，人民是否能安和樂利？所謂「老者安之」、「少者懷之」的理想社會是否會扭曲？</a:t>
            </a:r>
          </a:p>
        </p:txBody>
      </p:sp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096" y="4130448"/>
            <a:ext cx="3480904" cy="272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464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://cdn.mensagenscomamor.com/content/images/img/g/galileu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65" y="216976"/>
            <a:ext cx="2442240" cy="16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294" y="216975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加利略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44" name="Picture 8" descr="http://www.motherjones.com/files/blog_isaac_newton_pri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94" y="1909128"/>
            <a:ext cx="2201540" cy="260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39914" y="1928766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牛頓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48" name="Picture 12" descr="http://img.timeinc.net/time/2007/inventors_2007/pasteu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256" y="216975"/>
            <a:ext cx="3206123" cy="209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936551" y="216975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巴斯德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50" name="Picture 14" descr="http://www.crystalinks.com/einstein119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533" y="2421427"/>
            <a:ext cx="3011733" cy="22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066691" y="4052246"/>
            <a:ext cx="19062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愛恩斯坦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54" name="Picture 18" descr="http://fe867b.medialib.glogster.com/media/cb/cb9d866ff8262a5839c1fb27ac017e919bd0dcf3c5e0052fbc6de2c77746e0d0/madam-marie-curie-jp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831" y="216975"/>
            <a:ext cx="2157184" cy="299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25004" y="2624443"/>
            <a:ext cx="17235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err="1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瑪麗居里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64" name="Picture 28" descr="http://www.biotech-now.org/wp-content/uploads/2011/06/Collins_lab_portrait_2_7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3" r="24073"/>
          <a:stretch/>
        </p:blipFill>
        <p:spPr bwMode="auto">
          <a:xfrm>
            <a:off x="6059717" y="3381094"/>
            <a:ext cx="2511006" cy="334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051003" y="3324629"/>
            <a:ext cx="2855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Francis Collins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4366" name="Picture 30" descr="https://upload.wikimedia.org/wikipedia/commons/3/3d/Gregor_Mendel_ova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4606243"/>
            <a:ext cx="1793466" cy="22698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61659" y="5901495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孟德爾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6" name="Picture 2" descr="Image result for pasca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950" y="4880652"/>
            <a:ext cx="1862919" cy="197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890950" y="4806669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帕斯卡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54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964" y="6208799"/>
            <a:ext cx="7982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http://www.famousscientists.org/25-famous-scientists-who-believed-in-god/</a:t>
            </a:r>
          </a:p>
        </p:txBody>
      </p:sp>
      <p:pic>
        <p:nvPicPr>
          <p:cNvPr id="15362" name="Picture 2" descr="http://www.bumc.bu.edu/gms/files/2015/10/BM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" y="1828482"/>
            <a:ext cx="8230233" cy="411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7175" y="424509"/>
            <a:ext cx="878682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據蓋洛甫統</a:t>
            </a:r>
            <a:r>
              <a:rPr lang="zh-TW" altLang="en-US" sz="34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計，前</a:t>
            </a:r>
            <a:r>
              <a:rPr lang="zh-TW" altLang="en-US" sz="34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三個世紀的三百位著名的科學家中，百分之九十二</a:t>
            </a:r>
            <a:r>
              <a:rPr lang="zh-TW" altLang="en-US" sz="34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是相信神</a:t>
            </a:r>
            <a:r>
              <a:rPr lang="zh-TW" altLang="en-US" sz="34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的信徒</a:t>
            </a:r>
            <a:endParaRPr lang="en-US" sz="34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531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blogs.gordon.edu/pastorsandscience/files/2013/06/Bigger-Square-1upbsu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9" b="6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19300" y="375285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科學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307505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信仰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441229"/>
              </p:ext>
            </p:extLst>
          </p:nvPr>
        </p:nvGraphicFramePr>
        <p:xfrm>
          <a:off x="1341664" y="209548"/>
          <a:ext cx="6460672" cy="47412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30336"/>
                <a:gridCol w="3230336"/>
              </a:tblGrid>
              <a:tr h="6773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科學</a:t>
                      </a:r>
                      <a:endParaRPr lang="en-US" sz="3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信仰</a:t>
                      </a:r>
                      <a:endParaRPr lang="en-US" sz="3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6773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物質的世界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心靈的世界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6773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自然界現象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超自然領域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6773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因果的關係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存在的意義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6773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藉研究發明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藉上帝啟示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6773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相對性理論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絕對性真理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6773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不斷求進步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終極的標準</a:t>
                      </a:r>
                      <a:endParaRPr lang="en-US" sz="34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7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re Faith and Science Compatible?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7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0041" y="900038"/>
            <a:ext cx="88436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won't find faith or hope down a telescope</a:t>
            </a:r>
            <a:b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won't find heart and soul in the stars</a:t>
            </a:r>
            <a:b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break everything down to chemicals</a:t>
            </a:r>
            <a:b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you can't explain a love like ours.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1267" y="3044770"/>
            <a:ext cx="809244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你不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會在</a:t>
            </a:r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望遠鏡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裡</a:t>
            </a:r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找到信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心</a:t>
            </a:r>
            <a:r>
              <a:rPr 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或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</a:t>
            </a:r>
            <a:r>
              <a:rPr 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望</a:t>
            </a:r>
          </a:p>
          <a:p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你不會在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繁</a:t>
            </a:r>
            <a:r>
              <a:rPr 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星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中</a:t>
            </a:r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找到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自己的</a:t>
            </a:r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心靈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你可以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將萬物溶解成為</a:t>
            </a:r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化學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原素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但你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卻</a:t>
            </a:r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不能解釋像我們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如此般</a:t>
            </a:r>
            <a:r>
              <a:rPr lang="en-US" sz="3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的愛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4342" y="284485"/>
            <a:ext cx="82750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Science and Faith</a:t>
            </a:r>
            <a:r>
              <a:rPr 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 by Script </a:t>
            </a:r>
            <a:r>
              <a:rPr lang="en-US" sz="3400" dirty="0" smtClean="0">
                <a:solidFill>
                  <a:srgbClr val="FFFF99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 </a:t>
            </a:r>
            <a:r>
              <a:rPr lang="en-US" altLang="zh-TW" sz="3400" dirty="0" smtClean="0">
                <a:solidFill>
                  <a:srgbClr val="FFFF99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非信徒樂隊</a:t>
            </a:r>
            <a:r>
              <a:rPr lang="en-US" altLang="zh-TW" sz="3400" dirty="0" smtClean="0">
                <a:solidFill>
                  <a:srgbClr val="FFFF99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)</a:t>
            </a:r>
            <a:endParaRPr lang="en-US" sz="3400" dirty="0">
              <a:solidFill>
                <a:srgbClr val="FFFF99"/>
              </a:solidFill>
              <a:latin typeface="Kozuka Gothic Pro H" panose="020B0800000000000000" pitchFamily="34" charset="-128"/>
              <a:ea typeface="Kozuka Gothic Pro H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56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thescriptbible.files.wordpress.com/2014/05/science-and-faith-cover.jpg?w=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26"/>
          <a:stretch/>
        </p:blipFill>
        <p:spPr bwMode="auto">
          <a:xfrm>
            <a:off x="-1" y="0"/>
            <a:ext cx="9144001" cy="685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61971" y="430654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科學與信仰</a:t>
            </a:r>
            <a:endParaRPr lang="en-US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149" y="223668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誓</a:t>
            </a:r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不兩立？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7412" name="Picture 4" descr="http://images.coveralia.com/audio/t/The_Script-Science_y_Faith-Traser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0" r="18209"/>
          <a:stretch/>
        </p:blipFill>
        <p:spPr bwMode="auto">
          <a:xfrm rot="151730">
            <a:off x="1561228" y="193462"/>
            <a:ext cx="5956225" cy="66822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8148" y="931554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矛盾衝突？</a:t>
            </a:r>
            <a:endParaRPr lang="en-US" sz="4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61752" y="1061357"/>
            <a:ext cx="800219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4000" dirty="0" smtClean="0"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【</a:t>
            </a:r>
            <a:r>
              <a:rPr lang="zh-TW" altLang="en-US" sz="4000" dirty="0" smtClean="0"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相輔相成</a:t>
            </a:r>
            <a:r>
              <a:rPr lang="en-US" altLang="zh-TW" sz="4000" dirty="0" smtClean="0"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】</a:t>
            </a:r>
            <a:endParaRPr lang="en-US" sz="4000" dirty="0"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5829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8313" y="1268413"/>
            <a:ext cx="8428944" cy="60404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科學追求事實，宗教正可補足人生的終極關懷。</a:t>
            </a: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現代化的物質生活滿足人類的需求，但無法解決心靈的問題，更不能改善人與人的關係。</a:t>
            </a: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科學本身無絕對的立場，如炸藥可以造福也可以毀滅人類。故科學須有宗教的指引才能正確的發展，有益人類社會。</a:t>
            </a: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愛因斯坦（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Albert Einstein)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如果沒有宗教，科學是跛足的；如果沒有科學，宗教是盲目的。</a:t>
            </a:r>
            <a:endParaRPr lang="zh-TW" alt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736170" y="390526"/>
            <a:ext cx="4680631" cy="877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宗教對科學貢獻</a:t>
            </a:r>
            <a:endParaRPr lang="zh-TW" altLang="en-US" sz="4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175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re Faith and Science Compatible?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7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7815" y="291296"/>
            <a:ext cx="86280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所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有的科學都必須歸結到基督身上，因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為：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一切智能知識，都在祂裡面藏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著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西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2:3)</a:t>
            </a:r>
          </a:p>
          <a:p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萬有都是靠祂造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西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1:16)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，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並且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常用祂權能的命令托住萬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1:3)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7815" y="4085503"/>
            <a:ext cx="8628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愚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頑人心裡說：沒有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詩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14:1)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814" y="4977954"/>
            <a:ext cx="8628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敬畏耶和華是知識的開端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』(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箴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1:7)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3170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henextgreatgeneration.com/wp-content/uploads/2010/11/The+Script+sciencefai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81" y="0"/>
            <a:ext cx="62385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20298" y="656492"/>
            <a:ext cx="707886" cy="401648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信仰與科學衝突嗎？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2052" name="Picture 4" descr="http://i200.photobucket.com/albums/aa315/skyekills1/The-Script-For-The-First-Time-Albu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54" y="-1"/>
            <a:ext cx="626012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62722" y="4672976"/>
            <a:ext cx="10230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r>
              <a:rPr lang="en-US" altLang="zh-TW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4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891970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11426</TotalTime>
  <Words>1963</Words>
  <Application>Microsoft Office PowerPoint</Application>
  <PresentationFormat>On-screen Show (4:3)</PresentationFormat>
  <Paragraphs>154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Kozuka Gothic Pro H</vt:lpstr>
      <vt:lpstr>新細明體</vt:lpstr>
      <vt:lpstr>華康勘亭流 Std W9</vt:lpstr>
      <vt:lpstr>華康雅藝體 Std W6</vt:lpstr>
      <vt:lpstr>華康黑體 Std W7</vt:lpstr>
      <vt:lpstr>華康黑體 Std W9</vt:lpstr>
      <vt:lpstr>Arial</vt:lpstr>
      <vt:lpstr>Calibri</vt:lpstr>
      <vt:lpstr>Calibri Light</vt:lpstr>
      <vt:lpstr>Mangal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問題意識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64</cp:revision>
  <dcterms:created xsi:type="dcterms:W3CDTF">2016-07-06T02:20:06Z</dcterms:created>
  <dcterms:modified xsi:type="dcterms:W3CDTF">2016-09-19T16:30:50Z</dcterms:modified>
</cp:coreProperties>
</file>